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a073aa3e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a073aa3e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a073aa3e6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a073aa3e6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a073aa3e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a073aa3e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a073aa3e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073aa3e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073aa3e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073aa3e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a073aa3e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a073aa3e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a073aa3e6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a073aa3e6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a073aa3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a073aa3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a073aa3e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a073aa3e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a073aa3e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a073aa3e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whats-difference-http-https/" TargetMode="External"/><Relationship Id="rId4" Type="http://schemas.openxmlformats.org/officeDocument/2006/relationships/hyperlink" Target="https://www.pythonanywhere.com/user/mayankgbrc/" TargetMode="External"/><Relationship Id="rId5" Type="http://schemas.openxmlformats.org/officeDocument/2006/relationships/hyperlink" Target="https://www.w3schools.com/php/default.asp" TargetMode="External"/><Relationship Id="rId6" Type="http://schemas.openxmlformats.org/officeDocument/2006/relationships/hyperlink" Target="https://www.tutorialrepublic.com/php-tutorial/php-mysql-ajax-live-search.php" TargetMode="External"/><Relationship Id="rId7" Type="http://schemas.openxmlformats.org/officeDocument/2006/relationships/hyperlink" Target="https://www.fullstackpython.com/flask.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16425" y="641825"/>
            <a:ext cx="55971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Playfair Display"/>
                <a:ea typeface="Playfair Display"/>
                <a:cs typeface="Playfair Display"/>
                <a:sym typeface="Playfair Display"/>
              </a:rPr>
              <a:t>SAFE  COMMUNICATION           OVER</a:t>
            </a:r>
            <a:endParaRPr sz="3000">
              <a:latin typeface="Playfair Display"/>
              <a:ea typeface="Playfair Display"/>
              <a:cs typeface="Playfair Display"/>
              <a:sym typeface="Playfair Display"/>
            </a:endParaRPr>
          </a:p>
          <a:p>
            <a:pPr indent="0" lvl="0" marL="0" rtl="0" algn="l">
              <a:spcBef>
                <a:spcPts val="0"/>
              </a:spcBef>
              <a:spcAft>
                <a:spcPts val="0"/>
              </a:spcAft>
              <a:buNone/>
            </a:pPr>
            <a:r>
              <a:rPr lang="en" sz="3000">
                <a:latin typeface="Playfair Display"/>
                <a:ea typeface="Playfair Display"/>
                <a:cs typeface="Playfair Display"/>
                <a:sym typeface="Playfair Display"/>
              </a:rPr>
              <a:t>UNSAFE  </a:t>
            </a:r>
            <a:r>
              <a:rPr lang="en" sz="3000">
                <a:latin typeface="Playfair Display"/>
                <a:ea typeface="Playfair Display"/>
                <a:cs typeface="Playfair Display"/>
                <a:sym typeface="Playfair Display"/>
              </a:rPr>
              <a:t>CONNECTIONS</a:t>
            </a:r>
            <a:endParaRPr sz="3000">
              <a:latin typeface="Playfair Display"/>
              <a:ea typeface="Playfair Display"/>
              <a:cs typeface="Playfair Display"/>
              <a:sym typeface="Playfair Display"/>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NAME: REETIKA GAUTAM</a:t>
            </a:r>
            <a:endParaRPr sz="1800"/>
          </a:p>
          <a:p>
            <a:pPr indent="0" lvl="0" marL="0" rtl="0" algn="l">
              <a:spcBef>
                <a:spcPts val="0"/>
              </a:spcBef>
              <a:spcAft>
                <a:spcPts val="0"/>
              </a:spcAft>
              <a:buNone/>
            </a:pPr>
            <a:r>
              <a:rPr lang="en" sz="1800"/>
              <a:t>ROLL_NO: 10900215059</a:t>
            </a:r>
            <a:endParaRPr sz="1800"/>
          </a:p>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295175"/>
            <a:ext cx="7038900" cy="6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REFERENCES:</a:t>
            </a:r>
            <a:endParaRPr b="1"/>
          </a:p>
        </p:txBody>
      </p:sp>
      <p:sp>
        <p:nvSpPr>
          <p:cNvPr id="190" name="Google Shape;190;p22"/>
          <p:cNvSpPr txBox="1"/>
          <p:nvPr>
            <p:ph idx="1" type="body"/>
          </p:nvPr>
        </p:nvSpPr>
        <p:spPr>
          <a:xfrm>
            <a:off x="616175" y="1404875"/>
            <a:ext cx="8047200" cy="357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u="sng">
                <a:solidFill>
                  <a:schemeClr val="hlink"/>
                </a:solidFill>
                <a:latin typeface="Arial"/>
                <a:ea typeface="Arial"/>
                <a:cs typeface="Arial"/>
                <a:sym typeface="Arial"/>
                <a:hlinkClick r:id="rId3"/>
              </a:rPr>
              <a:t>https://www.geeksforgeeks.org/whats-difference-http-https/</a:t>
            </a:r>
            <a:r>
              <a:rPr lang="en" sz="1800"/>
              <a:t>[to get the detailed information of http and https]</a:t>
            </a:r>
            <a:endParaRPr sz="1800"/>
          </a:p>
          <a:p>
            <a:pPr indent="-342900" lvl="0" marL="457200" rtl="0" algn="l">
              <a:spcBef>
                <a:spcPts val="0"/>
              </a:spcBef>
              <a:spcAft>
                <a:spcPts val="0"/>
              </a:spcAft>
              <a:buSzPts val="1800"/>
              <a:buChar char="●"/>
            </a:pPr>
            <a:r>
              <a:rPr lang="en" sz="1800" u="sng">
                <a:solidFill>
                  <a:schemeClr val="hlink"/>
                </a:solidFill>
                <a:latin typeface="Arial"/>
                <a:ea typeface="Arial"/>
                <a:cs typeface="Arial"/>
                <a:sym typeface="Arial"/>
                <a:hlinkClick r:id="rId4"/>
              </a:rPr>
              <a:t>https://www.pythonanywhere.com/user/mayankgbrc/</a:t>
            </a:r>
            <a:r>
              <a:rPr lang="en" sz="1800"/>
              <a:t>[to host the web page made in flask ]</a:t>
            </a:r>
            <a:endParaRPr sz="1800"/>
          </a:p>
          <a:p>
            <a:pPr indent="-342900" lvl="0" marL="457200" rtl="0" algn="l">
              <a:spcBef>
                <a:spcPts val="0"/>
              </a:spcBef>
              <a:spcAft>
                <a:spcPts val="0"/>
              </a:spcAft>
              <a:buSzPts val="1800"/>
              <a:buChar char="●"/>
            </a:pPr>
            <a:r>
              <a:rPr lang="en" sz="1800" u="sng">
                <a:solidFill>
                  <a:schemeClr val="hlink"/>
                </a:solidFill>
                <a:latin typeface="Arial"/>
                <a:ea typeface="Arial"/>
                <a:cs typeface="Arial"/>
                <a:sym typeface="Arial"/>
                <a:hlinkClick r:id="rId5"/>
              </a:rPr>
              <a:t>https://www.w3schools.com/php/default.asp</a:t>
            </a:r>
            <a:r>
              <a:rPr lang="en" sz="1800"/>
              <a:t>[resolve problems encountered while working with php]</a:t>
            </a:r>
            <a:endParaRPr sz="1800"/>
          </a:p>
          <a:p>
            <a:pPr indent="-342900" lvl="0" marL="457200" rtl="0" algn="l">
              <a:spcBef>
                <a:spcPts val="0"/>
              </a:spcBef>
              <a:spcAft>
                <a:spcPts val="0"/>
              </a:spcAft>
              <a:buSzPts val="1800"/>
              <a:buChar char="●"/>
            </a:pPr>
            <a:r>
              <a:rPr lang="en" sz="1800" u="sng">
                <a:solidFill>
                  <a:schemeClr val="hlink"/>
                </a:solidFill>
                <a:latin typeface="Arial"/>
                <a:ea typeface="Arial"/>
                <a:cs typeface="Arial"/>
                <a:sym typeface="Arial"/>
                <a:hlinkClick r:id="rId6"/>
              </a:rPr>
              <a:t>https://www.tutorialrepublic.com/php-tutorial/php-mysql-ajax-live-search.php</a:t>
            </a:r>
            <a:r>
              <a:rPr lang="en" sz="1800"/>
              <a:t>[to copy code for working of ajax]</a:t>
            </a:r>
            <a:endParaRPr sz="1800"/>
          </a:p>
          <a:p>
            <a:pPr indent="-342900" lvl="0" marL="457200" rtl="0" algn="l">
              <a:spcBef>
                <a:spcPts val="0"/>
              </a:spcBef>
              <a:spcAft>
                <a:spcPts val="0"/>
              </a:spcAft>
              <a:buSzPts val="1800"/>
              <a:buChar char="●"/>
            </a:pPr>
            <a:r>
              <a:rPr lang="en" sz="1800" u="sng">
                <a:solidFill>
                  <a:schemeClr val="hlink"/>
                </a:solidFill>
                <a:latin typeface="Arial"/>
                <a:ea typeface="Arial"/>
                <a:cs typeface="Arial"/>
                <a:sym typeface="Arial"/>
                <a:hlinkClick r:id="rId7"/>
              </a:rPr>
              <a:t>https://www.fullstackpython.com/flask.html</a:t>
            </a:r>
            <a:r>
              <a:rPr lang="en" sz="1800"/>
              <a:t>[beginning with flask].</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2234025" y="1884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THANKYOU!!!</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22150" y="85700"/>
            <a:ext cx="7038900" cy="838500"/>
          </a:xfrm>
          <a:prstGeom prst="rect">
            <a:avLst/>
          </a:prstGeom>
          <a:ln cap="flat" cmpd="sng" w="952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Let us know why HTTP</a:t>
            </a:r>
            <a:r>
              <a:rPr lang="en">
                <a:solidFill>
                  <a:srgbClr val="00FF00"/>
                </a:solidFill>
              </a:rPr>
              <a:t>S </a:t>
            </a:r>
            <a:r>
              <a:rPr lang="en">
                <a:solidFill>
                  <a:srgbClr val="FFFFFF"/>
                </a:solidFill>
              </a:rPr>
              <a:t>is preferred over HTTP ??</a:t>
            </a:r>
            <a:endParaRPr>
              <a:solidFill>
                <a:srgbClr val="FFFFFF"/>
              </a:solidFill>
            </a:endParaRPr>
          </a:p>
        </p:txBody>
      </p:sp>
      <p:pic>
        <p:nvPicPr>
          <p:cNvPr id="141" name="Google Shape;141;p14"/>
          <p:cNvPicPr preferRelativeResize="0"/>
          <p:nvPr/>
        </p:nvPicPr>
        <p:blipFill>
          <a:blip r:embed="rId3">
            <a:alphaModFix/>
          </a:blip>
          <a:stretch>
            <a:fillRect/>
          </a:stretch>
        </p:blipFill>
        <p:spPr>
          <a:xfrm>
            <a:off x="1322150" y="1135375"/>
            <a:ext cx="7172250" cy="375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 we know that http sends data in plain text from browser to the server through any public network where our data is not at all secure and can be monitored at any given point.</a:t>
            </a:r>
            <a:endParaRPr sz="1800"/>
          </a:p>
        </p:txBody>
      </p:sp>
      <p:pic>
        <p:nvPicPr>
          <p:cNvPr id="147" name="Google Shape;147;p15"/>
          <p:cNvPicPr preferRelativeResize="0"/>
          <p:nvPr/>
        </p:nvPicPr>
        <p:blipFill>
          <a:blip r:embed="rId3">
            <a:alphaModFix/>
          </a:blip>
          <a:stretch>
            <a:fillRect/>
          </a:stretch>
        </p:blipFill>
        <p:spPr>
          <a:xfrm>
            <a:off x="1297500" y="1484900"/>
            <a:ext cx="7295500" cy="32834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32725"/>
            <a:ext cx="7038900" cy="6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Impact"/>
                <a:ea typeface="Impact"/>
                <a:cs typeface="Impact"/>
                <a:sym typeface="Impact"/>
              </a:rPr>
              <a:t>SOLUTION PROPOSED:</a:t>
            </a:r>
            <a:endParaRPr sz="3600">
              <a:latin typeface="Impact"/>
              <a:ea typeface="Impact"/>
              <a:cs typeface="Impact"/>
              <a:sym typeface="Impact"/>
            </a:endParaRPr>
          </a:p>
        </p:txBody>
      </p:sp>
      <p:sp>
        <p:nvSpPr>
          <p:cNvPr id="153" name="Google Shape;153;p16"/>
          <p:cNvSpPr txBox="1"/>
          <p:nvPr>
            <p:ph idx="1" type="body"/>
          </p:nvPr>
        </p:nvSpPr>
        <p:spPr>
          <a:xfrm>
            <a:off x="1297500" y="1040925"/>
            <a:ext cx="3570300" cy="3698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latin typeface="Montserrat"/>
                <a:ea typeface="Montserrat"/>
                <a:cs typeface="Montserrat"/>
                <a:sym typeface="Montserrat"/>
              </a:rPr>
              <a:t>I came up with a solution to this where i am encrypting the data through by any random key using Caesar Cypher method, while the message is being sent from the browser and  decrypting the data at receiver’s end using NLP . you can call it a self made https server where i use http + encryption technique to secure my credentials without SSL.</a:t>
            </a:r>
            <a:endParaRPr sz="1800">
              <a:latin typeface="Montserrat"/>
              <a:ea typeface="Montserrat"/>
              <a:cs typeface="Montserrat"/>
              <a:sym typeface="Montserrat"/>
            </a:endParaRPr>
          </a:p>
          <a:p>
            <a:pPr indent="0" lvl="0" marL="0" rtl="0" algn="just">
              <a:spcBef>
                <a:spcPts val="0"/>
              </a:spcBef>
              <a:spcAft>
                <a:spcPts val="1600"/>
              </a:spcAft>
              <a:buNone/>
            </a:pPr>
            <a:r>
              <a:t/>
            </a:r>
            <a:endParaRPr sz="1800">
              <a:latin typeface="Montserrat"/>
              <a:ea typeface="Montserrat"/>
              <a:cs typeface="Montserrat"/>
              <a:sym typeface="Montserrat"/>
            </a:endParaRPr>
          </a:p>
        </p:txBody>
      </p:sp>
      <p:pic>
        <p:nvPicPr>
          <p:cNvPr id="154" name="Google Shape;154;p16"/>
          <p:cNvPicPr preferRelativeResize="0"/>
          <p:nvPr/>
        </p:nvPicPr>
        <p:blipFill rotWithShape="1">
          <a:blip r:embed="rId3">
            <a:alphaModFix/>
          </a:blip>
          <a:srcRect b="3846" l="0" r="0" t="0"/>
          <a:stretch/>
        </p:blipFill>
        <p:spPr>
          <a:xfrm>
            <a:off x="5020200" y="1096225"/>
            <a:ext cx="3729125" cy="364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35900" y="590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NLP using NLTK</a:t>
            </a:r>
            <a:endParaRPr b="1"/>
          </a:p>
        </p:txBody>
      </p:sp>
      <p:sp>
        <p:nvSpPr>
          <p:cNvPr id="160" name="Google Shape;160;p17"/>
          <p:cNvSpPr txBox="1"/>
          <p:nvPr>
            <p:ph idx="1" type="body"/>
          </p:nvPr>
        </p:nvSpPr>
        <p:spPr>
          <a:xfrm>
            <a:off x="1359125" y="1505025"/>
            <a:ext cx="7038900" cy="31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NLTK is a platform  used for building python programs that work with human language data for applying in statistical natural language processing(NLP).</a:t>
            </a:r>
            <a:endParaRPr sz="1800"/>
          </a:p>
          <a:p>
            <a:pPr indent="0" lvl="0" marL="0" rtl="0" algn="l">
              <a:spcBef>
                <a:spcPts val="1600"/>
              </a:spcBef>
              <a:spcAft>
                <a:spcPts val="0"/>
              </a:spcAft>
              <a:buNone/>
            </a:pPr>
            <a:r>
              <a:rPr lang="en" sz="1800"/>
              <a:t>It contains text processing libraries for tokenization ,parsing,classification,stemming,tagging and semantic reasons.</a:t>
            </a:r>
            <a:endParaRPr sz="1800"/>
          </a:p>
          <a:p>
            <a:pPr indent="0" lvl="0" marL="0" rtl="0" algn="l">
              <a:spcBef>
                <a:spcPts val="1600"/>
              </a:spcBef>
              <a:spcAft>
                <a:spcPts val="1600"/>
              </a:spcAft>
              <a:buNone/>
            </a:pPr>
            <a:r>
              <a:rPr lang="en" sz="1800"/>
              <a:t>In my algorithm i’ve used nltk.corpus , corpus is a package which has a predefined collection of words. From nltk.corpus we import words which has a list on all possible meaningful words till date.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7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CHALLENGE :</a:t>
            </a:r>
            <a:endParaRPr b="1"/>
          </a:p>
          <a:p>
            <a:pPr indent="0" lvl="0" marL="0" rtl="0" algn="l">
              <a:spcBef>
                <a:spcPts val="0"/>
              </a:spcBef>
              <a:spcAft>
                <a:spcPts val="0"/>
              </a:spcAft>
              <a:buNone/>
            </a:pPr>
            <a:r>
              <a:t/>
            </a:r>
            <a:endParaRPr b="1"/>
          </a:p>
        </p:txBody>
      </p:sp>
      <p:sp>
        <p:nvSpPr>
          <p:cNvPr id="166" name="Google Shape;166;p18"/>
          <p:cNvSpPr txBox="1"/>
          <p:nvPr>
            <p:ph idx="1" type="body"/>
          </p:nvPr>
        </p:nvSpPr>
        <p:spPr>
          <a:xfrm>
            <a:off x="1297500" y="1183050"/>
            <a:ext cx="7038900" cy="3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biggest challenge which i faced while working on this project is that i had to fetch data from php to python to process it while decryption using NLP. To my rescue came one such website called pythonanywhere.com where you can code and deploy all your notebook files also web applications of python, it has its free hosting ready . but how to fetch the data,?? we know that when we use get method our data is submitted  via link to the server  so what we could do was pass the encrypted message through link to pythonanywhere.com where it can retrieve data from its link and process it.It made things simpler and life easier and the message , SAFER.</a:t>
            </a:r>
            <a:endParaRPr sz="1800"/>
          </a:p>
          <a:p>
            <a:pPr indent="0" lvl="0" marL="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32725"/>
            <a:ext cx="7038900" cy="6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Impact"/>
                <a:ea typeface="Impact"/>
                <a:cs typeface="Impact"/>
                <a:sym typeface="Impact"/>
              </a:rPr>
              <a:t>Use of Python Anywhere</a:t>
            </a:r>
            <a:endParaRPr sz="3600">
              <a:latin typeface="Impact"/>
              <a:ea typeface="Impact"/>
              <a:cs typeface="Impact"/>
              <a:sym typeface="Impact"/>
            </a:endParaRPr>
          </a:p>
        </p:txBody>
      </p:sp>
      <p:pic>
        <p:nvPicPr>
          <p:cNvPr id="172" name="Google Shape;172;p19"/>
          <p:cNvPicPr preferRelativeResize="0"/>
          <p:nvPr/>
        </p:nvPicPr>
        <p:blipFill>
          <a:blip r:embed="rId3">
            <a:alphaModFix/>
          </a:blip>
          <a:stretch>
            <a:fillRect/>
          </a:stretch>
        </p:blipFill>
        <p:spPr>
          <a:xfrm>
            <a:off x="1447800" y="1782025"/>
            <a:ext cx="6953250" cy="25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052550" y="184250"/>
            <a:ext cx="7038900" cy="3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FLOW DIAGRAM OF WHOLE MAILING SYSTEM:</a:t>
            </a:r>
            <a:endParaRPr sz="1400"/>
          </a:p>
        </p:txBody>
      </p:sp>
      <p:pic>
        <p:nvPicPr>
          <p:cNvPr id="178" name="Google Shape;178;p20"/>
          <p:cNvPicPr preferRelativeResize="0"/>
          <p:nvPr/>
        </p:nvPicPr>
        <p:blipFill>
          <a:blip r:embed="rId3">
            <a:alphaModFix/>
          </a:blip>
          <a:stretch>
            <a:fillRect/>
          </a:stretch>
        </p:blipFill>
        <p:spPr>
          <a:xfrm>
            <a:off x="1418500" y="666100"/>
            <a:ext cx="6884899" cy="4382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480025"/>
            <a:ext cx="7038900" cy="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USE CASES OF MY PROJECT</a:t>
            </a:r>
            <a:endParaRPr b="1" sz="3000"/>
          </a:p>
        </p:txBody>
      </p:sp>
      <p:sp>
        <p:nvSpPr>
          <p:cNvPr id="184" name="Google Shape;184;p21"/>
          <p:cNvSpPr txBox="1"/>
          <p:nvPr>
            <p:ph idx="1" type="body"/>
          </p:nvPr>
        </p:nvSpPr>
        <p:spPr>
          <a:xfrm>
            <a:off x="1297500" y="1454125"/>
            <a:ext cx="7038900" cy="322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Most  registered websites are still http:// enabled which is quite risky while you deal with sessioned applications , as your data is vulnerable to packet sniffing and monitoring because the data exchanged is in plain text in http.My application is a solution to all these problems.</a:t>
            </a:r>
            <a:endParaRPr sz="1800"/>
          </a:p>
          <a:p>
            <a:pPr indent="-342900" lvl="0" marL="457200" rtl="0" algn="l">
              <a:spcBef>
                <a:spcPts val="0"/>
              </a:spcBef>
              <a:spcAft>
                <a:spcPts val="0"/>
              </a:spcAft>
              <a:buSzPts val="1800"/>
              <a:buChar char="●"/>
            </a:pPr>
            <a:r>
              <a:rPr lang="en" sz="1800"/>
              <a:t>We can get a secure website if we buy SSL for our websites (http+SSL=https) but wait, look for the heavy cost they charge you for keeping your data safe while it gets transferred through public network.what i did was, made my own SSL free of cost.</a:t>
            </a:r>
            <a:endParaRPr sz="1800"/>
          </a:p>
          <a:p>
            <a:pPr indent="0" lvl="0" marL="457200" rtl="0" algn="l">
              <a:spcBef>
                <a:spcPts val="1600"/>
              </a:spcBef>
              <a:spcAft>
                <a:spcPts val="1600"/>
              </a:spcAft>
              <a:buNone/>
            </a:pPr>
            <a:r>
              <a:rPr lang="en" sz="1800"/>
              <a:t>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