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5" roundtripDataSignature="AMtx7mjMQIAILi2lrVNVPDh7bFUBfE+p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1792288" y="612775"/>
            <a:ext cx="5486400" cy="4114800"/>
          </a:xfrm>
          <a:prstGeom prst="rect">
            <a:avLst/>
          </a:prstGeom>
          <a:noFill/>
          <a:ln>
            <a:noFill/>
          </a:ln>
        </p:spPr>
      </p:sp>
      <p:sp>
        <p:nvSpPr>
          <p:cNvPr id="64" name="Google Shape;64;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github.com/reemas-irasna/Zomato-restaurant-clustering-and-sentiment/tree/main" TargetMode="External"/><Relationship Id="rId7" Type="http://schemas.openxmlformats.org/officeDocument/2006/relationships/hyperlink" Target="https://github.com/reemas-irasna/Zomato-restaurant-clustering-and-sentiment/tree/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3.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7.png"/><Relationship Id="rId6"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43043" y="5558801"/>
            <a:ext cx="7759155" cy="4364525"/>
          </a:xfrm>
          <a:custGeom>
            <a:rect b="b" l="l" r="r" t="t"/>
            <a:pathLst>
              <a:path extrusionOk="0" h="4364525" w="7759155">
                <a:moveTo>
                  <a:pt x="0" y="0"/>
                </a:moveTo>
                <a:lnTo>
                  <a:pt x="7759155" y="0"/>
                </a:lnTo>
                <a:lnTo>
                  <a:pt x="7759155" y="4364525"/>
                </a:lnTo>
                <a:lnTo>
                  <a:pt x="0" y="4364525"/>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5">
              <a:alphaModFix/>
            </a:blip>
            <a:stretch>
              <a:fillRect b="0" l="0" r="0" t="0"/>
            </a:stretch>
          </a:blipFill>
          <a:ln>
            <a:noFill/>
          </a:ln>
        </p:spPr>
      </p:sp>
      <p:sp>
        <p:nvSpPr>
          <p:cNvPr id="87" name="Google Shape;87;p1"/>
          <p:cNvSpPr txBox="1"/>
          <p:nvPr/>
        </p:nvSpPr>
        <p:spPr>
          <a:xfrm>
            <a:off x="5000282" y="2682451"/>
            <a:ext cx="8873588" cy="1005207"/>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799" u="none" cap="none" strike="noStrike">
                <a:solidFill>
                  <a:srgbClr val="000000"/>
                </a:solidFill>
                <a:latin typeface="Arial"/>
                <a:ea typeface="Arial"/>
                <a:cs typeface="Arial"/>
                <a:sym typeface="Arial"/>
              </a:rPr>
              <a:t>(UNSUPERVISED -ML)</a:t>
            </a:r>
            <a:endParaRPr/>
          </a:p>
        </p:txBody>
      </p:sp>
      <p:sp>
        <p:nvSpPr>
          <p:cNvPr id="88" name="Google Shape;88;p1"/>
          <p:cNvSpPr txBox="1"/>
          <p:nvPr/>
        </p:nvSpPr>
        <p:spPr>
          <a:xfrm>
            <a:off x="1836094" y="1239731"/>
            <a:ext cx="14186501"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D13D3D"/>
                </a:solidFill>
                <a:latin typeface="Arial"/>
                <a:ea typeface="Arial"/>
                <a:cs typeface="Arial"/>
                <a:sym typeface="Arial"/>
              </a:rPr>
              <a:t>CAPSTONE PROJECT</a:t>
            </a:r>
            <a:endParaRPr/>
          </a:p>
        </p:txBody>
      </p:sp>
      <p:sp>
        <p:nvSpPr>
          <p:cNvPr id="89" name="Google Shape;89;p1"/>
          <p:cNvSpPr txBox="1"/>
          <p:nvPr/>
        </p:nvSpPr>
        <p:spPr>
          <a:xfrm>
            <a:off x="591351" y="3974888"/>
            <a:ext cx="17241568" cy="1872616"/>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sng" cap="none" strike="noStrike">
                <a:solidFill>
                  <a:srgbClr val="000000"/>
                </a:solidFill>
                <a:latin typeface="Arial"/>
                <a:ea typeface="Arial"/>
                <a:cs typeface="Arial"/>
                <a:sym typeface="Arial"/>
                <a:hlinkClick r:id="rId6">
                  <a:extLst>
                    <a:ext uri="{A12FA001-AC4F-418D-AE19-62706E023703}">
                      <ahyp:hlinkClr val="tx"/>
                    </a:ext>
                  </a:extLst>
                </a:hlinkClick>
              </a:rPr>
              <a:t>Zomato-Restaurant-Clustering &amp; Sentiment-Analysis</a:t>
            </a:r>
            <a:endParaRPr/>
          </a:p>
          <a:p>
            <a:pPr indent="0" lvl="0" marL="0" marR="0" rtl="0" algn="ctr">
              <a:lnSpc>
                <a:spcPct val="162412"/>
              </a:lnSpc>
              <a:spcBef>
                <a:spcPts val="0"/>
              </a:spcBef>
              <a:spcAft>
                <a:spcPts val="0"/>
              </a:spcAft>
              <a:buNone/>
            </a:pPr>
            <a:r>
              <a:t/>
            </a:r>
            <a:endParaRPr b="0" i="0" sz="4999" u="sng" cap="none" strike="noStrike">
              <a:solidFill>
                <a:srgbClr val="000000"/>
              </a:solidFill>
              <a:latin typeface="Arial"/>
              <a:ea typeface="Arial"/>
              <a:cs typeface="Arial"/>
              <a:sym typeface="Arial"/>
              <a:hlinkClick r:id="rId7">
                <a:extLst>
                  <a:ext uri="{A12FA001-AC4F-418D-AE19-62706E023703}">
                    <ahyp:hlinkClr val="tx"/>
                  </a:ext>
                </a:extLst>
              </a:hlinkClick>
            </a:endParaRPr>
          </a:p>
        </p:txBody>
      </p:sp>
      <p:sp>
        <p:nvSpPr>
          <p:cNvPr id="90" name="Google Shape;90;p1"/>
          <p:cNvSpPr txBox="1"/>
          <p:nvPr/>
        </p:nvSpPr>
        <p:spPr>
          <a:xfrm>
            <a:off x="8929344" y="5723680"/>
            <a:ext cx="8296200" cy="8925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799" u="none" cap="none" strike="noStrike">
                <a:solidFill>
                  <a:srgbClr val="D13D3D"/>
                </a:solidFill>
                <a:latin typeface="Arial"/>
                <a:ea typeface="Arial"/>
                <a:cs typeface="Arial"/>
                <a:sym typeface="Arial"/>
              </a:rPr>
              <a:t>BY-</a:t>
            </a:r>
            <a:r>
              <a:rPr lang="en-US" sz="5799">
                <a:solidFill>
                  <a:srgbClr val="D13D3D"/>
                </a:solidFill>
              </a:rPr>
              <a:t>Reetika Srivastava</a:t>
            </a:r>
            <a:endParaRPr/>
          </a:p>
        </p:txBody>
      </p:sp>
      <p:sp>
        <p:nvSpPr>
          <p:cNvPr id="91" name="Google Shape;91;p1"/>
          <p:cNvSpPr txBox="1"/>
          <p:nvPr/>
        </p:nvSpPr>
        <p:spPr>
          <a:xfrm>
            <a:off x="6631130" y="7176561"/>
            <a:ext cx="9391465" cy="66294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899" u="none" cap="none" strike="noStrike">
                <a:solidFill>
                  <a:srgbClr val="000000"/>
                </a:solidFill>
                <a:latin typeface="Arial"/>
                <a:ea typeface="Arial"/>
                <a:cs typeface="Arial"/>
                <a:sym typeface="Arial"/>
              </a:rPr>
              <a:t>~ UNDER THE GUIDANCE OF TEAM   </a:t>
            </a:r>
            <a:endParaRPr/>
          </a:p>
        </p:txBody>
      </p:sp>
      <p:sp>
        <p:nvSpPr>
          <p:cNvPr id="92" name="Google Shape;92;p1"/>
          <p:cNvSpPr/>
          <p:nvPr/>
        </p:nvSpPr>
        <p:spPr>
          <a:xfrm>
            <a:off x="15502340" y="7134895"/>
            <a:ext cx="2231563" cy="822473"/>
          </a:xfrm>
          <a:custGeom>
            <a:rect b="b" l="l" r="r" t="t"/>
            <a:pathLst>
              <a:path extrusionOk="0" h="822473" w="2231563">
                <a:moveTo>
                  <a:pt x="0" y="0"/>
                </a:moveTo>
                <a:lnTo>
                  <a:pt x="2231563" y="0"/>
                </a:lnTo>
                <a:lnTo>
                  <a:pt x="2231563" y="822473"/>
                </a:lnTo>
                <a:lnTo>
                  <a:pt x="0" y="822473"/>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159" name="Google Shape;159;p10"/>
          <p:cNvSpPr/>
          <p:nvPr/>
        </p:nvSpPr>
        <p:spPr>
          <a:xfrm>
            <a:off x="1978954" y="2291567"/>
            <a:ext cx="14330091" cy="7760629"/>
          </a:xfrm>
          <a:custGeom>
            <a:rect b="b" l="l" r="r" t="t"/>
            <a:pathLst>
              <a:path extrusionOk="0" h="7760629" w="14330091">
                <a:moveTo>
                  <a:pt x="0" y="0"/>
                </a:moveTo>
                <a:lnTo>
                  <a:pt x="14330092" y="0"/>
                </a:lnTo>
                <a:lnTo>
                  <a:pt x="14330092" y="7760628"/>
                </a:lnTo>
                <a:lnTo>
                  <a:pt x="0" y="7760628"/>
                </a:lnTo>
                <a:lnTo>
                  <a:pt x="0" y="0"/>
                </a:lnTo>
                <a:close/>
              </a:path>
            </a:pathLst>
          </a:custGeom>
          <a:blipFill rotWithShape="1">
            <a:blip r:embed="rId4">
              <a:alphaModFix/>
            </a:blip>
            <a:stretch>
              <a:fillRect b="0" l="0" r="0" t="0"/>
            </a:stretch>
          </a:blipFill>
          <a:ln>
            <a:noFill/>
          </a:ln>
        </p:spPr>
      </p:sp>
      <p:sp>
        <p:nvSpPr>
          <p:cNvPr id="160" name="Google Shape;160;p10"/>
          <p:cNvSpPr txBox="1"/>
          <p:nvPr/>
        </p:nvSpPr>
        <p:spPr>
          <a:xfrm>
            <a:off x="5473862" y="1286360"/>
            <a:ext cx="4161433" cy="1005207"/>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799" u="none" cap="none" strike="noStrike">
                <a:solidFill>
                  <a:srgbClr val="FFFFFF"/>
                </a:solidFill>
                <a:latin typeface="Arial"/>
                <a:ea typeface="Arial"/>
                <a:cs typeface="Arial"/>
                <a:sym typeface="Arial"/>
              </a:rPr>
              <a:t>restaurants</a:t>
            </a:r>
            <a:endParaRPr/>
          </a:p>
        </p:txBody>
      </p:sp>
      <p:sp>
        <p:nvSpPr>
          <p:cNvPr id="161" name="Google Shape;161;p10"/>
          <p:cNvSpPr txBox="1"/>
          <p:nvPr/>
        </p:nvSpPr>
        <p:spPr>
          <a:xfrm>
            <a:off x="0" y="1408666"/>
            <a:ext cx="15785257" cy="187313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79" u="none" cap="none" strike="noStrike">
                <a:solidFill>
                  <a:srgbClr val="000000"/>
                </a:solidFill>
                <a:latin typeface="Arial"/>
                <a:ea typeface="Arial"/>
                <a:cs typeface="Arial"/>
                <a:sym typeface="Arial"/>
              </a:rPr>
              <a:t>Visualisation of Words from 'Cuisines' features</a:t>
            </a:r>
            <a:endParaRPr/>
          </a:p>
          <a:p>
            <a:pPr indent="0" lvl="0" marL="0" marR="0" rtl="0" algn="ctr">
              <a:lnSpc>
                <a:spcPct val="140007"/>
              </a:lnSpc>
              <a:spcBef>
                <a:spcPts val="0"/>
              </a:spcBef>
              <a:spcAft>
                <a:spcPts val="0"/>
              </a:spcAft>
              <a:buNone/>
            </a:pPr>
            <a:r>
              <a:t/>
            </a:r>
            <a:endParaRPr b="0" i="0" sz="5379" u="none" cap="none" strike="noStrike">
              <a:solidFill>
                <a:srgbClr val="000000"/>
              </a:solidFill>
              <a:latin typeface="Arial"/>
              <a:ea typeface="Arial"/>
              <a:cs typeface="Arial"/>
              <a:sym typeface="Arial"/>
            </a:endParaRPr>
          </a:p>
        </p:txBody>
      </p:sp>
      <p:sp>
        <p:nvSpPr>
          <p:cNvPr id="162" name="Google Shape;162;p10"/>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168" name="Google Shape;168;p11"/>
          <p:cNvSpPr/>
          <p:nvPr/>
        </p:nvSpPr>
        <p:spPr>
          <a:xfrm>
            <a:off x="1978954" y="2329301"/>
            <a:ext cx="14330091" cy="7760629"/>
          </a:xfrm>
          <a:custGeom>
            <a:rect b="b" l="l" r="r" t="t"/>
            <a:pathLst>
              <a:path extrusionOk="0" h="7760629" w="14330091">
                <a:moveTo>
                  <a:pt x="0" y="0"/>
                </a:moveTo>
                <a:lnTo>
                  <a:pt x="14330092" y="0"/>
                </a:lnTo>
                <a:lnTo>
                  <a:pt x="14330092" y="7760629"/>
                </a:lnTo>
                <a:lnTo>
                  <a:pt x="0" y="7760629"/>
                </a:lnTo>
                <a:lnTo>
                  <a:pt x="0" y="0"/>
                </a:lnTo>
                <a:close/>
              </a:path>
            </a:pathLst>
          </a:custGeom>
          <a:blipFill rotWithShape="1">
            <a:blip r:embed="rId4">
              <a:alphaModFix/>
            </a:blip>
            <a:stretch>
              <a:fillRect b="0" l="0" r="0" t="0"/>
            </a:stretch>
          </a:blipFill>
          <a:ln>
            <a:noFill/>
          </a:ln>
        </p:spPr>
      </p:sp>
      <p:sp>
        <p:nvSpPr>
          <p:cNvPr id="169" name="Google Shape;169;p11"/>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
        <p:nvSpPr>
          <p:cNvPr id="170" name="Google Shape;170;p11"/>
          <p:cNvSpPr txBox="1"/>
          <p:nvPr/>
        </p:nvSpPr>
        <p:spPr>
          <a:xfrm>
            <a:off x="0" y="1408666"/>
            <a:ext cx="16230600" cy="92063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79" u="none" cap="none" strike="noStrike">
                <a:solidFill>
                  <a:srgbClr val="000000"/>
                </a:solidFill>
                <a:latin typeface="Arial"/>
                <a:ea typeface="Arial"/>
                <a:cs typeface="Arial"/>
                <a:sym typeface="Arial"/>
              </a:rPr>
              <a:t>Most nominated words from 'Cuisines'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76" name="Google Shape;176;p12"/>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77" name="Google Shape;177;p12"/>
          <p:cNvSpPr/>
          <p:nvPr/>
        </p:nvSpPr>
        <p:spPr>
          <a:xfrm>
            <a:off x="6713859" y="1803893"/>
            <a:ext cx="11119060" cy="8041601"/>
          </a:xfrm>
          <a:custGeom>
            <a:rect b="b" l="l" r="r" t="t"/>
            <a:pathLst>
              <a:path extrusionOk="0" h="8041601" w="11119060">
                <a:moveTo>
                  <a:pt x="0" y="0"/>
                </a:moveTo>
                <a:lnTo>
                  <a:pt x="11119060" y="0"/>
                </a:lnTo>
                <a:lnTo>
                  <a:pt x="11119060" y="8041601"/>
                </a:lnTo>
                <a:lnTo>
                  <a:pt x="0" y="8041601"/>
                </a:lnTo>
                <a:lnTo>
                  <a:pt x="0" y="0"/>
                </a:lnTo>
                <a:close/>
              </a:path>
            </a:pathLst>
          </a:custGeom>
          <a:blipFill rotWithShape="1">
            <a:blip r:embed="rId5">
              <a:alphaModFix/>
            </a:blip>
            <a:stretch>
              <a:fillRect b="0" l="0" r="0" t="0"/>
            </a:stretch>
          </a:blipFill>
          <a:ln>
            <a:noFill/>
          </a:ln>
        </p:spPr>
      </p:sp>
      <p:sp>
        <p:nvSpPr>
          <p:cNvPr id="178" name="Google Shape;178;p12"/>
          <p:cNvSpPr/>
          <p:nvPr/>
        </p:nvSpPr>
        <p:spPr>
          <a:xfrm>
            <a:off x="0" y="2504273"/>
            <a:ext cx="7731582" cy="5278454"/>
          </a:xfrm>
          <a:custGeom>
            <a:rect b="b" l="l" r="r" t="t"/>
            <a:pathLst>
              <a:path extrusionOk="0" h="5278454" w="7731582">
                <a:moveTo>
                  <a:pt x="0" y="0"/>
                </a:moveTo>
                <a:lnTo>
                  <a:pt x="7731582" y="0"/>
                </a:lnTo>
                <a:lnTo>
                  <a:pt x="7731582" y="5278454"/>
                </a:lnTo>
                <a:lnTo>
                  <a:pt x="0" y="5278454"/>
                </a:lnTo>
                <a:lnTo>
                  <a:pt x="0" y="0"/>
                </a:lnTo>
                <a:close/>
              </a:path>
            </a:pathLst>
          </a:custGeom>
          <a:blipFill rotWithShape="1">
            <a:blip r:embed="rId6">
              <a:alphaModFix/>
            </a:blip>
            <a:stretch>
              <a:fillRect b="0" l="0" r="0" t="0"/>
            </a:stretch>
          </a:blipFill>
          <a:ln>
            <a:noFill/>
          </a:ln>
        </p:spPr>
      </p:sp>
      <p:sp>
        <p:nvSpPr>
          <p:cNvPr id="179" name="Google Shape;179;p12"/>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85" name="Google Shape;185;p13"/>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86" name="Google Shape;186;p13"/>
          <p:cNvSpPr/>
          <p:nvPr/>
        </p:nvSpPr>
        <p:spPr>
          <a:xfrm>
            <a:off x="6394843" y="1859680"/>
            <a:ext cx="11438076" cy="6823524"/>
          </a:xfrm>
          <a:custGeom>
            <a:rect b="b" l="l" r="r" t="t"/>
            <a:pathLst>
              <a:path extrusionOk="0" h="6823524" w="11438076">
                <a:moveTo>
                  <a:pt x="0" y="0"/>
                </a:moveTo>
                <a:lnTo>
                  <a:pt x="11438076" y="0"/>
                </a:lnTo>
                <a:lnTo>
                  <a:pt x="11438076" y="6823524"/>
                </a:lnTo>
                <a:lnTo>
                  <a:pt x="0" y="6823524"/>
                </a:lnTo>
                <a:lnTo>
                  <a:pt x="0" y="0"/>
                </a:lnTo>
                <a:close/>
              </a:path>
            </a:pathLst>
          </a:custGeom>
          <a:blipFill rotWithShape="1">
            <a:blip r:embed="rId5">
              <a:alphaModFix/>
            </a:blip>
            <a:stretch>
              <a:fillRect b="0" l="0" r="0" t="0"/>
            </a:stretch>
          </a:blipFill>
          <a:ln>
            <a:noFill/>
          </a:ln>
        </p:spPr>
      </p:sp>
      <p:sp>
        <p:nvSpPr>
          <p:cNvPr id="187" name="Google Shape;187;p13"/>
          <p:cNvSpPr/>
          <p:nvPr/>
        </p:nvSpPr>
        <p:spPr>
          <a:xfrm>
            <a:off x="0" y="2644784"/>
            <a:ext cx="7357263" cy="4379323"/>
          </a:xfrm>
          <a:custGeom>
            <a:rect b="b" l="l" r="r" t="t"/>
            <a:pathLst>
              <a:path extrusionOk="0" h="4379323" w="7357263">
                <a:moveTo>
                  <a:pt x="0" y="0"/>
                </a:moveTo>
                <a:lnTo>
                  <a:pt x="7357263" y="0"/>
                </a:lnTo>
                <a:lnTo>
                  <a:pt x="7357263" y="4379323"/>
                </a:lnTo>
                <a:lnTo>
                  <a:pt x="0" y="4379323"/>
                </a:lnTo>
                <a:lnTo>
                  <a:pt x="0" y="0"/>
                </a:lnTo>
                <a:close/>
              </a:path>
            </a:pathLst>
          </a:custGeom>
          <a:blipFill rotWithShape="1">
            <a:blip r:embed="rId6">
              <a:alphaModFix/>
            </a:blip>
            <a:stretch>
              <a:fillRect b="0" l="0" r="0" t="0"/>
            </a:stretch>
          </a:blipFill>
          <a:ln>
            <a:noFill/>
          </a:ln>
        </p:spPr>
      </p:sp>
      <p:sp>
        <p:nvSpPr>
          <p:cNvPr id="188" name="Google Shape;188;p13"/>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94" name="Google Shape;194;p14"/>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95" name="Google Shape;195;p14"/>
          <p:cNvSpPr/>
          <p:nvPr/>
        </p:nvSpPr>
        <p:spPr>
          <a:xfrm>
            <a:off x="7514807" y="1841451"/>
            <a:ext cx="10318112" cy="8110755"/>
          </a:xfrm>
          <a:custGeom>
            <a:rect b="b" l="l" r="r" t="t"/>
            <a:pathLst>
              <a:path extrusionOk="0" h="8110755" w="10318112">
                <a:moveTo>
                  <a:pt x="0" y="0"/>
                </a:moveTo>
                <a:lnTo>
                  <a:pt x="10318112" y="0"/>
                </a:lnTo>
                <a:lnTo>
                  <a:pt x="10318112" y="8110755"/>
                </a:lnTo>
                <a:lnTo>
                  <a:pt x="0" y="8110755"/>
                </a:lnTo>
                <a:lnTo>
                  <a:pt x="0" y="0"/>
                </a:lnTo>
                <a:close/>
              </a:path>
            </a:pathLst>
          </a:custGeom>
          <a:blipFill rotWithShape="1">
            <a:blip r:embed="rId5">
              <a:alphaModFix/>
            </a:blip>
            <a:stretch>
              <a:fillRect b="0" l="0" r="0" t="0"/>
            </a:stretch>
          </a:blipFill>
          <a:ln>
            <a:noFill/>
          </a:ln>
        </p:spPr>
      </p:sp>
      <p:sp>
        <p:nvSpPr>
          <p:cNvPr id="196" name="Google Shape;196;p14"/>
          <p:cNvSpPr/>
          <p:nvPr/>
        </p:nvSpPr>
        <p:spPr>
          <a:xfrm>
            <a:off x="552269" y="2694941"/>
            <a:ext cx="8591731" cy="3201887"/>
          </a:xfrm>
          <a:custGeom>
            <a:rect b="b" l="l" r="r" t="t"/>
            <a:pathLst>
              <a:path extrusionOk="0" h="3201887" w="8591731">
                <a:moveTo>
                  <a:pt x="0" y="0"/>
                </a:moveTo>
                <a:lnTo>
                  <a:pt x="8591731" y="0"/>
                </a:lnTo>
                <a:lnTo>
                  <a:pt x="8591731" y="3201888"/>
                </a:lnTo>
                <a:lnTo>
                  <a:pt x="0" y="3201888"/>
                </a:lnTo>
                <a:lnTo>
                  <a:pt x="0" y="0"/>
                </a:lnTo>
                <a:close/>
              </a:path>
            </a:pathLst>
          </a:custGeom>
          <a:blipFill rotWithShape="1">
            <a:blip r:embed="rId6">
              <a:alphaModFix/>
            </a:blip>
            <a:stretch>
              <a:fillRect b="0" l="0" r="0" t="0"/>
            </a:stretch>
          </a:blipFill>
          <a:ln>
            <a:noFill/>
          </a:ln>
        </p:spPr>
      </p:sp>
      <p:sp>
        <p:nvSpPr>
          <p:cNvPr id="197" name="Google Shape;197;p14"/>
          <p:cNvSpPr txBox="1"/>
          <p:nvPr/>
        </p:nvSpPr>
        <p:spPr>
          <a:xfrm>
            <a:off x="7932291"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03" name="Google Shape;203;p15"/>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04" name="Google Shape;204;p15"/>
          <p:cNvSpPr/>
          <p:nvPr/>
        </p:nvSpPr>
        <p:spPr>
          <a:xfrm>
            <a:off x="3556398" y="1028700"/>
            <a:ext cx="11175203" cy="8926603"/>
          </a:xfrm>
          <a:custGeom>
            <a:rect b="b" l="l" r="r" t="t"/>
            <a:pathLst>
              <a:path extrusionOk="0" h="8926603" w="11175203">
                <a:moveTo>
                  <a:pt x="0" y="0"/>
                </a:moveTo>
                <a:lnTo>
                  <a:pt x="11175204" y="0"/>
                </a:lnTo>
                <a:lnTo>
                  <a:pt x="11175204" y="8926603"/>
                </a:lnTo>
                <a:lnTo>
                  <a:pt x="0" y="8926603"/>
                </a:lnTo>
                <a:lnTo>
                  <a:pt x="0" y="0"/>
                </a:lnTo>
                <a:close/>
              </a:path>
            </a:pathLst>
          </a:custGeom>
          <a:blipFill rotWithShape="1">
            <a:blip r:embed="rId5">
              <a:alphaModFix/>
            </a:blip>
            <a:stretch>
              <a:fillRect b="0" l="0" r="0" t="0"/>
            </a:stretch>
          </a:blipFill>
          <a:ln>
            <a:noFill/>
          </a:ln>
        </p:spPr>
      </p:sp>
      <p:sp>
        <p:nvSpPr>
          <p:cNvPr id="205" name="Google Shape;205;p15"/>
          <p:cNvSpPr txBox="1"/>
          <p:nvPr/>
        </p:nvSpPr>
        <p:spPr>
          <a:xfrm>
            <a:off x="537517" y="2578187"/>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11" name="Google Shape;211;p16"/>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12" name="Google Shape;212;p16"/>
          <p:cNvSpPr/>
          <p:nvPr/>
        </p:nvSpPr>
        <p:spPr>
          <a:xfrm>
            <a:off x="3267345" y="1969227"/>
            <a:ext cx="13350777" cy="7964569"/>
          </a:xfrm>
          <a:custGeom>
            <a:rect b="b" l="l" r="r" t="t"/>
            <a:pathLst>
              <a:path extrusionOk="0" h="7964569" w="13350777">
                <a:moveTo>
                  <a:pt x="0" y="0"/>
                </a:moveTo>
                <a:lnTo>
                  <a:pt x="13350777" y="0"/>
                </a:lnTo>
                <a:lnTo>
                  <a:pt x="13350777" y="7964568"/>
                </a:lnTo>
                <a:lnTo>
                  <a:pt x="0" y="7964568"/>
                </a:lnTo>
                <a:lnTo>
                  <a:pt x="0" y="0"/>
                </a:lnTo>
                <a:close/>
              </a:path>
            </a:pathLst>
          </a:custGeom>
          <a:blipFill rotWithShape="1">
            <a:blip r:embed="rId5">
              <a:alphaModFix/>
            </a:blip>
            <a:stretch>
              <a:fillRect b="0" l="0" r="0" t="0"/>
            </a:stretch>
          </a:blipFill>
          <a:ln>
            <a:noFill/>
          </a:ln>
        </p:spPr>
      </p:sp>
      <p:sp>
        <p:nvSpPr>
          <p:cNvPr id="213" name="Google Shape;213;p16"/>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19" name="Google Shape;219;p17"/>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20" name="Google Shape;220;p17"/>
          <p:cNvSpPr/>
          <p:nvPr/>
        </p:nvSpPr>
        <p:spPr>
          <a:xfrm>
            <a:off x="5505344" y="1995536"/>
            <a:ext cx="12327575" cy="7995701"/>
          </a:xfrm>
          <a:custGeom>
            <a:rect b="b" l="l" r="r" t="t"/>
            <a:pathLst>
              <a:path extrusionOk="0" h="7995701" w="12327575">
                <a:moveTo>
                  <a:pt x="0" y="0"/>
                </a:moveTo>
                <a:lnTo>
                  <a:pt x="12327575" y="0"/>
                </a:lnTo>
                <a:lnTo>
                  <a:pt x="12327575" y="7995701"/>
                </a:lnTo>
                <a:lnTo>
                  <a:pt x="0" y="7995701"/>
                </a:lnTo>
                <a:lnTo>
                  <a:pt x="0" y="0"/>
                </a:lnTo>
                <a:close/>
              </a:path>
            </a:pathLst>
          </a:custGeom>
          <a:blipFill rotWithShape="1">
            <a:blip r:embed="rId5">
              <a:alphaModFix/>
            </a:blip>
            <a:stretch>
              <a:fillRect b="0" l="0" r="0" t="0"/>
            </a:stretch>
          </a:blipFill>
          <a:ln>
            <a:noFill/>
          </a:ln>
        </p:spPr>
      </p:sp>
      <p:sp>
        <p:nvSpPr>
          <p:cNvPr id="221" name="Google Shape;221;p17"/>
          <p:cNvSpPr/>
          <p:nvPr/>
        </p:nvSpPr>
        <p:spPr>
          <a:xfrm>
            <a:off x="0" y="3063232"/>
            <a:ext cx="6516015" cy="4772501"/>
          </a:xfrm>
          <a:custGeom>
            <a:rect b="b" l="l" r="r" t="t"/>
            <a:pathLst>
              <a:path extrusionOk="0" h="4772501" w="6516015">
                <a:moveTo>
                  <a:pt x="0" y="0"/>
                </a:moveTo>
                <a:lnTo>
                  <a:pt x="6516015" y="0"/>
                </a:lnTo>
                <a:lnTo>
                  <a:pt x="6516015" y="4772502"/>
                </a:lnTo>
                <a:lnTo>
                  <a:pt x="0" y="4772502"/>
                </a:lnTo>
                <a:lnTo>
                  <a:pt x="0" y="0"/>
                </a:lnTo>
                <a:close/>
              </a:path>
            </a:pathLst>
          </a:custGeom>
          <a:blipFill rotWithShape="1">
            <a:blip r:embed="rId6">
              <a:alphaModFix/>
            </a:blip>
            <a:stretch>
              <a:fillRect b="0" l="0" r="0" t="0"/>
            </a:stretch>
          </a:blipFill>
          <a:ln>
            <a:noFill/>
          </a:ln>
        </p:spPr>
      </p:sp>
      <p:sp>
        <p:nvSpPr>
          <p:cNvPr id="222" name="Google Shape;222;p17"/>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28" name="Google Shape;228;p18"/>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29" name="Google Shape;229;p18"/>
          <p:cNvSpPr/>
          <p:nvPr/>
        </p:nvSpPr>
        <p:spPr>
          <a:xfrm>
            <a:off x="595038" y="2216765"/>
            <a:ext cx="16023084" cy="7041535"/>
          </a:xfrm>
          <a:custGeom>
            <a:rect b="b" l="l" r="r" t="t"/>
            <a:pathLst>
              <a:path extrusionOk="0" h="7041535" w="16023084">
                <a:moveTo>
                  <a:pt x="0" y="0"/>
                </a:moveTo>
                <a:lnTo>
                  <a:pt x="16023084" y="0"/>
                </a:lnTo>
                <a:lnTo>
                  <a:pt x="16023084" y="7041535"/>
                </a:lnTo>
                <a:lnTo>
                  <a:pt x="0" y="7041535"/>
                </a:lnTo>
                <a:lnTo>
                  <a:pt x="0" y="0"/>
                </a:lnTo>
                <a:close/>
              </a:path>
            </a:pathLst>
          </a:custGeom>
          <a:blipFill rotWithShape="1">
            <a:blip r:embed="rId5">
              <a:alphaModFix/>
            </a:blip>
            <a:stretch>
              <a:fillRect b="0" l="0" r="0" t="0"/>
            </a:stretch>
          </a:blipFill>
          <a:ln>
            <a:noFill/>
          </a:ln>
        </p:spPr>
      </p:sp>
      <p:sp>
        <p:nvSpPr>
          <p:cNvPr id="230" name="Google Shape;230;p18"/>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p:nvPr/>
        </p:nvSpPr>
        <p:spPr>
          <a:xfrm>
            <a:off x="1707933" y="1304869"/>
            <a:ext cx="14872133" cy="8571539"/>
          </a:xfrm>
          <a:custGeom>
            <a:rect b="b" l="l" r="r" t="t"/>
            <a:pathLst>
              <a:path extrusionOk="0" h="8571539" w="14872133">
                <a:moveTo>
                  <a:pt x="0" y="0"/>
                </a:moveTo>
                <a:lnTo>
                  <a:pt x="14872134" y="0"/>
                </a:lnTo>
                <a:lnTo>
                  <a:pt x="14872134" y="8571539"/>
                </a:lnTo>
                <a:lnTo>
                  <a:pt x="0" y="8571539"/>
                </a:lnTo>
                <a:lnTo>
                  <a:pt x="0" y="0"/>
                </a:lnTo>
                <a:close/>
              </a:path>
            </a:pathLst>
          </a:custGeom>
          <a:blipFill rotWithShape="1">
            <a:blip r:embed="rId3">
              <a:alphaModFix/>
            </a:blip>
            <a:stretch>
              <a:fillRect b="0" l="0" r="0" t="0"/>
            </a:stretch>
          </a:blipFill>
          <a:ln>
            <a:noFill/>
          </a:ln>
        </p:spPr>
      </p:sp>
      <p:sp>
        <p:nvSpPr>
          <p:cNvPr id="236" name="Google Shape;236;p19"/>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237" name="Google Shape;237;p19"/>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2385002" y="0"/>
            <a:ext cx="13517996" cy="10015045"/>
          </a:xfrm>
          <a:custGeom>
            <a:rect b="b" l="l" r="r" t="t"/>
            <a:pathLst>
              <a:path extrusionOk="0" h="10015045" w="13517996">
                <a:moveTo>
                  <a:pt x="0" y="0"/>
                </a:moveTo>
                <a:lnTo>
                  <a:pt x="13517996" y="0"/>
                </a:lnTo>
                <a:lnTo>
                  <a:pt x="13517996" y="10015045"/>
                </a:lnTo>
                <a:lnTo>
                  <a:pt x="0" y="10015045"/>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43" name="Google Shape;243;p20"/>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44" name="Google Shape;244;p20"/>
          <p:cNvSpPr/>
          <p:nvPr/>
        </p:nvSpPr>
        <p:spPr>
          <a:xfrm>
            <a:off x="1631030" y="1466832"/>
            <a:ext cx="14480017" cy="8139942"/>
          </a:xfrm>
          <a:custGeom>
            <a:rect b="b" l="l" r="r" t="t"/>
            <a:pathLst>
              <a:path extrusionOk="0" h="8139942" w="14480017">
                <a:moveTo>
                  <a:pt x="0" y="0"/>
                </a:moveTo>
                <a:lnTo>
                  <a:pt x="14480016" y="0"/>
                </a:lnTo>
                <a:lnTo>
                  <a:pt x="14480016" y="8139942"/>
                </a:lnTo>
                <a:lnTo>
                  <a:pt x="0" y="813994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50" name="Google Shape;250;p21"/>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51" name="Google Shape;251;p21"/>
          <p:cNvSpPr/>
          <p:nvPr/>
        </p:nvSpPr>
        <p:spPr>
          <a:xfrm>
            <a:off x="2701030" y="1780241"/>
            <a:ext cx="13917091" cy="8021102"/>
          </a:xfrm>
          <a:custGeom>
            <a:rect b="b" l="l" r="r" t="t"/>
            <a:pathLst>
              <a:path extrusionOk="0" h="8021102" w="13917091">
                <a:moveTo>
                  <a:pt x="0" y="0"/>
                </a:moveTo>
                <a:lnTo>
                  <a:pt x="13917092" y="0"/>
                </a:lnTo>
                <a:lnTo>
                  <a:pt x="13917092" y="8021103"/>
                </a:lnTo>
                <a:lnTo>
                  <a:pt x="0" y="8021103"/>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57" name="Google Shape;257;p22"/>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58" name="Google Shape;258;p22"/>
          <p:cNvSpPr/>
          <p:nvPr/>
        </p:nvSpPr>
        <p:spPr>
          <a:xfrm>
            <a:off x="670631" y="3129229"/>
            <a:ext cx="16946739" cy="6129071"/>
          </a:xfrm>
          <a:custGeom>
            <a:rect b="b" l="l" r="r" t="t"/>
            <a:pathLst>
              <a:path extrusionOk="0" h="6129071" w="16946739">
                <a:moveTo>
                  <a:pt x="0" y="0"/>
                </a:moveTo>
                <a:lnTo>
                  <a:pt x="16946738" y="0"/>
                </a:lnTo>
                <a:lnTo>
                  <a:pt x="16946738" y="6129071"/>
                </a:lnTo>
                <a:lnTo>
                  <a:pt x="0" y="6129071"/>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64" name="Google Shape;264;p23"/>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65" name="Google Shape;265;p23"/>
          <p:cNvSpPr/>
          <p:nvPr/>
        </p:nvSpPr>
        <p:spPr>
          <a:xfrm>
            <a:off x="183547" y="2180606"/>
            <a:ext cx="17075753" cy="7841491"/>
          </a:xfrm>
          <a:custGeom>
            <a:rect b="b" l="l" r="r" t="t"/>
            <a:pathLst>
              <a:path extrusionOk="0" h="7841491" w="17075753">
                <a:moveTo>
                  <a:pt x="0" y="0"/>
                </a:moveTo>
                <a:lnTo>
                  <a:pt x="17075753" y="0"/>
                </a:lnTo>
                <a:lnTo>
                  <a:pt x="17075753" y="7841490"/>
                </a:lnTo>
                <a:lnTo>
                  <a:pt x="0" y="784149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271" name="Google Shape;271;p24"/>
          <p:cNvSpPr/>
          <p:nvPr/>
        </p:nvSpPr>
        <p:spPr>
          <a:xfrm>
            <a:off x="1572711" y="1466832"/>
            <a:ext cx="14669114" cy="8073555"/>
          </a:xfrm>
          <a:custGeom>
            <a:rect b="b" l="l" r="r" t="t"/>
            <a:pathLst>
              <a:path extrusionOk="0" h="8073555" w="14669114">
                <a:moveTo>
                  <a:pt x="0" y="0"/>
                </a:moveTo>
                <a:lnTo>
                  <a:pt x="14669114" y="0"/>
                </a:lnTo>
                <a:lnTo>
                  <a:pt x="14669114" y="8073555"/>
                </a:lnTo>
                <a:lnTo>
                  <a:pt x="0" y="8073555"/>
                </a:lnTo>
                <a:lnTo>
                  <a:pt x="0" y="0"/>
                </a:lnTo>
                <a:close/>
              </a:path>
            </a:pathLst>
          </a:custGeom>
          <a:blipFill rotWithShape="1">
            <a:blip r:embed="rId4">
              <a:alphaModFix/>
            </a:blip>
            <a:stretch>
              <a:fillRect b="0" l="0" r="0" t="0"/>
            </a:stretch>
          </a:blipFill>
          <a:ln>
            <a:noFill/>
          </a:ln>
        </p:spPr>
      </p:sp>
      <p:sp>
        <p:nvSpPr>
          <p:cNvPr id="272" name="Google Shape;272;p24"/>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278" name="Google Shape;278;p25"/>
          <p:cNvSpPr/>
          <p:nvPr/>
        </p:nvSpPr>
        <p:spPr>
          <a:xfrm>
            <a:off x="1339450" y="1466832"/>
            <a:ext cx="14969618" cy="8238946"/>
          </a:xfrm>
          <a:custGeom>
            <a:rect b="b" l="l" r="r" t="t"/>
            <a:pathLst>
              <a:path extrusionOk="0" h="8238946" w="14969618">
                <a:moveTo>
                  <a:pt x="0" y="0"/>
                </a:moveTo>
                <a:lnTo>
                  <a:pt x="14969618" y="0"/>
                </a:lnTo>
                <a:lnTo>
                  <a:pt x="14969618" y="8238946"/>
                </a:lnTo>
                <a:lnTo>
                  <a:pt x="0" y="8238946"/>
                </a:lnTo>
                <a:lnTo>
                  <a:pt x="0" y="0"/>
                </a:lnTo>
                <a:close/>
              </a:path>
            </a:pathLst>
          </a:custGeom>
          <a:blipFill rotWithShape="1">
            <a:blip r:embed="rId4">
              <a:alphaModFix/>
            </a:blip>
            <a:stretch>
              <a:fillRect b="0" l="0" r="0" t="0"/>
            </a:stretch>
          </a:blipFill>
          <a:ln>
            <a:noFill/>
          </a:ln>
        </p:spPr>
      </p:sp>
      <p:sp>
        <p:nvSpPr>
          <p:cNvPr id="279" name="Google Shape;279;p25"/>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285" name="Google Shape;285;p26"/>
          <p:cNvSpPr/>
          <p:nvPr/>
        </p:nvSpPr>
        <p:spPr>
          <a:xfrm>
            <a:off x="1978954" y="1466832"/>
            <a:ext cx="14330091" cy="7886964"/>
          </a:xfrm>
          <a:custGeom>
            <a:rect b="b" l="l" r="r" t="t"/>
            <a:pathLst>
              <a:path extrusionOk="0" h="7886964" w="14330091">
                <a:moveTo>
                  <a:pt x="0" y="0"/>
                </a:moveTo>
                <a:lnTo>
                  <a:pt x="14330092" y="0"/>
                </a:lnTo>
                <a:lnTo>
                  <a:pt x="14330092" y="7886964"/>
                </a:lnTo>
                <a:lnTo>
                  <a:pt x="0" y="7886964"/>
                </a:lnTo>
                <a:lnTo>
                  <a:pt x="0" y="0"/>
                </a:lnTo>
                <a:close/>
              </a:path>
            </a:pathLst>
          </a:custGeom>
          <a:blipFill rotWithShape="1">
            <a:blip r:embed="rId4">
              <a:alphaModFix/>
            </a:blip>
            <a:stretch>
              <a:fillRect b="0" l="0" r="0" t="0"/>
            </a:stretch>
          </a:blipFill>
          <a:ln>
            <a:noFill/>
          </a:ln>
        </p:spPr>
      </p:sp>
      <p:sp>
        <p:nvSpPr>
          <p:cNvPr id="286" name="Google Shape;286;p26"/>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292" name="Google Shape;292;p27"/>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293" name="Google Shape;293;p27"/>
          <p:cNvSpPr/>
          <p:nvPr/>
        </p:nvSpPr>
        <p:spPr>
          <a:xfrm>
            <a:off x="4475180" y="2116052"/>
            <a:ext cx="10662091" cy="8170948"/>
          </a:xfrm>
          <a:custGeom>
            <a:rect b="b" l="l" r="r" t="t"/>
            <a:pathLst>
              <a:path extrusionOk="0" h="8170948" w="10662091">
                <a:moveTo>
                  <a:pt x="0" y="0"/>
                </a:moveTo>
                <a:lnTo>
                  <a:pt x="10662091" y="0"/>
                </a:lnTo>
                <a:lnTo>
                  <a:pt x="10662091" y="8170948"/>
                </a:lnTo>
                <a:lnTo>
                  <a:pt x="0" y="8170948"/>
                </a:lnTo>
                <a:lnTo>
                  <a:pt x="0" y="0"/>
                </a:lnTo>
                <a:close/>
              </a:path>
            </a:pathLst>
          </a:custGeom>
          <a:blipFill rotWithShape="1">
            <a:blip r:embed="rId5">
              <a:alphaModFix/>
            </a:blip>
            <a:stretch>
              <a:fillRect b="0" l="0" r="0" t="0"/>
            </a:stretch>
          </a:blipFill>
          <a:ln>
            <a:noFill/>
          </a:ln>
        </p:spPr>
      </p:sp>
      <p:sp>
        <p:nvSpPr>
          <p:cNvPr id="294" name="Google Shape;294;p27"/>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300" name="Google Shape;300;p28"/>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301" name="Google Shape;301;p28"/>
          <p:cNvSpPr/>
          <p:nvPr/>
        </p:nvSpPr>
        <p:spPr>
          <a:xfrm>
            <a:off x="9354088" y="1466832"/>
            <a:ext cx="7905212" cy="7791468"/>
          </a:xfrm>
          <a:custGeom>
            <a:rect b="b" l="l" r="r" t="t"/>
            <a:pathLst>
              <a:path extrusionOk="0" h="7791468" w="7905212">
                <a:moveTo>
                  <a:pt x="0" y="0"/>
                </a:moveTo>
                <a:lnTo>
                  <a:pt x="7905212" y="0"/>
                </a:lnTo>
                <a:lnTo>
                  <a:pt x="7905212" y="7791468"/>
                </a:lnTo>
                <a:lnTo>
                  <a:pt x="0" y="7791468"/>
                </a:lnTo>
                <a:lnTo>
                  <a:pt x="0" y="0"/>
                </a:lnTo>
                <a:close/>
              </a:path>
            </a:pathLst>
          </a:custGeom>
          <a:blipFill rotWithShape="1">
            <a:blip r:embed="rId5">
              <a:alphaModFix/>
            </a:blip>
            <a:stretch>
              <a:fillRect b="0" l="0" r="0" t="0"/>
            </a:stretch>
          </a:blipFill>
          <a:ln>
            <a:noFill/>
          </a:ln>
        </p:spPr>
      </p:sp>
      <p:sp>
        <p:nvSpPr>
          <p:cNvPr id="302" name="Google Shape;302;p28"/>
          <p:cNvSpPr/>
          <p:nvPr/>
        </p:nvSpPr>
        <p:spPr>
          <a:xfrm>
            <a:off x="686740" y="2154920"/>
            <a:ext cx="7657556" cy="7382362"/>
          </a:xfrm>
          <a:custGeom>
            <a:rect b="b" l="l" r="r" t="t"/>
            <a:pathLst>
              <a:path extrusionOk="0" h="7382362" w="7657556">
                <a:moveTo>
                  <a:pt x="0" y="0"/>
                </a:moveTo>
                <a:lnTo>
                  <a:pt x="7657556" y="0"/>
                </a:lnTo>
                <a:lnTo>
                  <a:pt x="7657556" y="7382362"/>
                </a:lnTo>
                <a:lnTo>
                  <a:pt x="0" y="7382362"/>
                </a:lnTo>
                <a:lnTo>
                  <a:pt x="0" y="0"/>
                </a:lnTo>
                <a:close/>
              </a:path>
            </a:pathLst>
          </a:custGeom>
          <a:blipFill rotWithShape="1">
            <a:blip r:embed="rId6">
              <a:alphaModFix/>
            </a:blip>
            <a:stretch>
              <a:fillRect b="0" l="0" r="0" t="0"/>
            </a:stretch>
          </a:blipFill>
          <a:ln>
            <a:noFill/>
          </a:ln>
        </p:spPr>
      </p:sp>
      <p:sp>
        <p:nvSpPr>
          <p:cNvPr id="303" name="Google Shape;303;p28"/>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p:nvPr/>
        </p:nvSpPr>
        <p:spPr>
          <a:xfrm>
            <a:off x="7903416" y="2482208"/>
            <a:ext cx="9929503" cy="6362706"/>
          </a:xfrm>
          <a:custGeom>
            <a:rect b="b" l="l" r="r" t="t"/>
            <a:pathLst>
              <a:path extrusionOk="0" h="6362706" w="9929503">
                <a:moveTo>
                  <a:pt x="0" y="0"/>
                </a:moveTo>
                <a:lnTo>
                  <a:pt x="9929503" y="0"/>
                </a:lnTo>
                <a:lnTo>
                  <a:pt x="9929503" y="6362706"/>
                </a:lnTo>
                <a:lnTo>
                  <a:pt x="0" y="6362706"/>
                </a:lnTo>
                <a:lnTo>
                  <a:pt x="0" y="0"/>
                </a:lnTo>
                <a:close/>
              </a:path>
            </a:pathLst>
          </a:custGeom>
          <a:blipFill rotWithShape="1">
            <a:blip r:embed="rId3">
              <a:alphaModFix/>
            </a:blip>
            <a:stretch>
              <a:fillRect b="0" l="0" r="0" t="0"/>
            </a:stretch>
          </a:blipFill>
          <a:ln>
            <a:noFill/>
          </a:ln>
        </p:spPr>
      </p:sp>
      <p:sp>
        <p:nvSpPr>
          <p:cNvPr id="309" name="Google Shape;309;p29"/>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10" name="Google Shape;310;p29"/>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5">
              <a:alphaModFix/>
            </a:blip>
            <a:stretch>
              <a:fillRect b="0" l="0" r="0" t="0"/>
            </a:stretch>
          </a:blipFill>
          <a:ln>
            <a:noFill/>
          </a:ln>
        </p:spPr>
      </p:sp>
      <p:sp>
        <p:nvSpPr>
          <p:cNvPr id="311" name="Google Shape;311;p29"/>
          <p:cNvSpPr/>
          <p:nvPr/>
        </p:nvSpPr>
        <p:spPr>
          <a:xfrm>
            <a:off x="-315431" y="3164913"/>
            <a:ext cx="8590581" cy="3281887"/>
          </a:xfrm>
          <a:custGeom>
            <a:rect b="b" l="l" r="r" t="t"/>
            <a:pathLst>
              <a:path extrusionOk="0" h="3281887" w="8590581">
                <a:moveTo>
                  <a:pt x="0" y="0"/>
                </a:moveTo>
                <a:lnTo>
                  <a:pt x="8590581" y="0"/>
                </a:lnTo>
                <a:lnTo>
                  <a:pt x="8590581" y="3281886"/>
                </a:lnTo>
                <a:lnTo>
                  <a:pt x="0" y="3281886"/>
                </a:lnTo>
                <a:lnTo>
                  <a:pt x="0" y="0"/>
                </a:lnTo>
                <a:close/>
              </a:path>
            </a:pathLst>
          </a:custGeom>
          <a:blipFill rotWithShape="1">
            <a:blip r:embed="rId6">
              <a:alphaModFix/>
            </a:blip>
            <a:stretch>
              <a:fillRect b="-1863" l="0" r="0" t="-1863"/>
            </a:stretch>
          </a:blipFill>
          <a:ln>
            <a:noFill/>
          </a:ln>
        </p:spPr>
      </p:sp>
      <p:sp>
        <p:nvSpPr>
          <p:cNvPr id="312" name="Google Shape;312;p29"/>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03" name="Google Shape;103;p3"/>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04" name="Google Shape;104;p3"/>
          <p:cNvSpPr txBox="1"/>
          <p:nvPr/>
        </p:nvSpPr>
        <p:spPr>
          <a:xfrm>
            <a:off x="514350" y="2693381"/>
            <a:ext cx="17259300" cy="7216615"/>
          </a:xfrm>
          <a:prstGeom prst="rect">
            <a:avLst/>
          </a:prstGeom>
          <a:noFill/>
          <a:ln>
            <a:noFill/>
          </a:ln>
        </p:spPr>
        <p:txBody>
          <a:bodyPr anchorCtr="0" anchor="t" bIns="0" lIns="0" spcFirstLastPara="1" rIns="0" wrap="square" tIns="0">
            <a:spAutoFit/>
          </a:bodyPr>
          <a:lstStyle/>
          <a:p>
            <a:pPr indent="0" lvl="0" marL="0" marR="0" rtl="0" algn="ctr">
              <a:lnSpc>
                <a:spcPct val="218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07"/>
              </a:lnSpc>
              <a:spcBef>
                <a:spcPts val="0"/>
              </a:spcBef>
              <a:spcAft>
                <a:spcPts val="0"/>
              </a:spcAft>
              <a:buNone/>
            </a:pPr>
            <a:r>
              <a:rPr b="0" i="0" lang="en-US" sz="2807" u="none" cap="none" strike="noStrike">
                <a:solidFill>
                  <a:srgbClr val="000000"/>
                </a:solidFill>
                <a:latin typeface="Arial"/>
                <a:ea typeface="Arial"/>
                <a:cs typeface="Arial"/>
                <a:sym typeface="Arial"/>
              </a:rPr>
              <a:t>Zomato, founded by Deepinder Goyal and Pankaj Chaddah in 2008, is a renowned Indian restaurant aggregator and food delivery start-up. It serves as a platform that offers comprehensive information, including menus and user reviews, for various restaurants. Zomato also facilitates food delivery services through its partnerships with select restaurants in specific cities.</a:t>
            </a:r>
            <a:endParaRPr/>
          </a:p>
          <a:p>
            <a:pPr indent="0" lvl="0" marL="0" marR="0" rtl="0" algn="ctr">
              <a:lnSpc>
                <a:spcPct val="140007"/>
              </a:lnSpc>
              <a:spcBef>
                <a:spcPts val="0"/>
              </a:spcBef>
              <a:spcAft>
                <a:spcPts val="0"/>
              </a:spcAft>
              <a:buNone/>
            </a:pPr>
            <a:r>
              <a:t/>
            </a:r>
            <a:endParaRPr b="0" i="0" sz="2807" u="none" cap="none" strike="noStrike">
              <a:solidFill>
                <a:srgbClr val="000000"/>
              </a:solidFill>
              <a:latin typeface="Arial"/>
              <a:ea typeface="Arial"/>
              <a:cs typeface="Arial"/>
              <a:sym typeface="Arial"/>
            </a:endParaRPr>
          </a:p>
          <a:p>
            <a:pPr indent="0" lvl="0" marL="0" marR="0" rtl="0" algn="ctr">
              <a:lnSpc>
                <a:spcPct val="140007"/>
              </a:lnSpc>
              <a:spcBef>
                <a:spcPts val="0"/>
              </a:spcBef>
              <a:spcAft>
                <a:spcPts val="0"/>
              </a:spcAft>
              <a:buNone/>
            </a:pPr>
            <a:r>
              <a:rPr b="0" i="0" lang="en-US" sz="2807" u="none" cap="none" strike="noStrike">
                <a:solidFill>
                  <a:srgbClr val="000000"/>
                </a:solidFill>
                <a:latin typeface="Arial"/>
                <a:ea typeface="Arial"/>
                <a:cs typeface="Arial"/>
                <a:sym typeface="Arial"/>
              </a:rPr>
              <a:t>India is globally recognized for its rich and diverse culinary landscape, showcased through a plethora of restaurants and hotel resorts. This vibrant food culture reflects the essence of unity in diversity. As the restaurant industry in India continually evolves, more Indians are embracing the concept of dining out or ordering food for delivery. With the increasing number of restaurants across different states in India, there is an opportunity to explore the data and uncover valuable insights, intriguing facts, and figures about the Indian food industry in each city. Hence, this project focuses on analyzing the Zomato restaurant data for various cities in India.</a:t>
            </a:r>
            <a:endParaRPr/>
          </a:p>
          <a:p>
            <a:pPr indent="0" lvl="0" marL="0" marR="0" rtl="0" algn="ctr">
              <a:lnSpc>
                <a:spcPct val="93266"/>
              </a:lnSpc>
              <a:spcBef>
                <a:spcPts val="0"/>
              </a:spcBef>
              <a:spcAft>
                <a:spcPts val="0"/>
              </a:spcAft>
              <a:buNone/>
            </a:pPr>
            <a:r>
              <a:t/>
            </a:r>
            <a:endParaRPr b="0" i="0" sz="2807" u="none" cap="none" strike="noStrike">
              <a:solidFill>
                <a:srgbClr val="000000"/>
              </a:solidFill>
              <a:latin typeface="Arial"/>
              <a:ea typeface="Arial"/>
              <a:cs typeface="Arial"/>
              <a:sym typeface="Arial"/>
            </a:endParaRPr>
          </a:p>
          <a:p>
            <a:pPr indent="0" lvl="0" marL="0" marR="0" rtl="0" algn="ctr">
              <a:lnSpc>
                <a:spcPct val="132739"/>
              </a:lnSpc>
              <a:spcBef>
                <a:spcPts val="0"/>
              </a:spcBef>
              <a:spcAft>
                <a:spcPts val="0"/>
              </a:spcAft>
              <a:buNone/>
            </a:pPr>
            <a:r>
              <a:t/>
            </a:r>
            <a:endParaRPr b="0" i="0" sz="2807" u="none" cap="none" strike="noStrike">
              <a:solidFill>
                <a:srgbClr val="000000"/>
              </a:solidFill>
              <a:latin typeface="Arial"/>
              <a:ea typeface="Arial"/>
              <a:cs typeface="Arial"/>
              <a:sym typeface="Arial"/>
            </a:endParaRPr>
          </a:p>
        </p:txBody>
      </p:sp>
      <p:sp>
        <p:nvSpPr>
          <p:cNvPr id="105" name="Google Shape;105;p3"/>
          <p:cNvSpPr txBox="1"/>
          <p:nvPr/>
        </p:nvSpPr>
        <p:spPr>
          <a:xfrm>
            <a:off x="0" y="1521170"/>
            <a:ext cx="8102892" cy="2334897"/>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699" u="none" cap="none" strike="noStrike">
                <a:solidFill>
                  <a:srgbClr val="D13D3D"/>
                </a:solidFill>
                <a:latin typeface="Arial"/>
                <a:ea typeface="Arial"/>
                <a:cs typeface="Arial"/>
                <a:sym typeface="Arial"/>
              </a:rPr>
              <a:t>Project Summary</a:t>
            </a:r>
            <a:r>
              <a:rPr b="0" i="0" lang="en-US" sz="6699" u="none" cap="none" strike="noStrike">
                <a:solidFill>
                  <a:srgbClr val="000000"/>
                </a:solidFill>
                <a:latin typeface="Arial"/>
                <a:ea typeface="Arial"/>
                <a:cs typeface="Arial"/>
                <a:sym typeface="Arial"/>
              </a:rPr>
              <a:t> </a:t>
            </a:r>
            <a:endParaRPr/>
          </a:p>
          <a:p>
            <a:pPr indent="0" lvl="0" marL="0" marR="0" rtl="0" algn="ctr">
              <a:lnSpc>
                <a:spcPct val="140005"/>
              </a:lnSpc>
              <a:spcBef>
                <a:spcPts val="0"/>
              </a:spcBef>
              <a:spcAft>
                <a:spcPts val="0"/>
              </a:spcAft>
              <a:buNone/>
            </a:pPr>
            <a:r>
              <a:t/>
            </a:r>
            <a:endParaRPr b="0" i="0" sz="6699"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18" name="Google Shape;318;p30"/>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19" name="Google Shape;319;p30"/>
          <p:cNvSpPr/>
          <p:nvPr/>
        </p:nvSpPr>
        <p:spPr>
          <a:xfrm>
            <a:off x="2051492" y="1466832"/>
            <a:ext cx="14185016" cy="8462244"/>
          </a:xfrm>
          <a:custGeom>
            <a:rect b="b" l="l" r="r" t="t"/>
            <a:pathLst>
              <a:path extrusionOk="0" h="8462244" w="14185016">
                <a:moveTo>
                  <a:pt x="0" y="0"/>
                </a:moveTo>
                <a:lnTo>
                  <a:pt x="14185016" y="0"/>
                </a:lnTo>
                <a:lnTo>
                  <a:pt x="14185016" y="8462244"/>
                </a:lnTo>
                <a:lnTo>
                  <a:pt x="0" y="8462244"/>
                </a:lnTo>
                <a:lnTo>
                  <a:pt x="0" y="0"/>
                </a:lnTo>
                <a:close/>
              </a:path>
            </a:pathLst>
          </a:custGeom>
          <a:blipFill rotWithShape="1">
            <a:blip r:embed="rId5">
              <a:alphaModFix/>
            </a:blip>
            <a:stretch>
              <a:fillRect b="0" l="0" r="0" t="0"/>
            </a:stretch>
          </a:blipFill>
          <a:ln>
            <a:noFill/>
          </a:ln>
        </p:spPr>
      </p:sp>
      <p:sp>
        <p:nvSpPr>
          <p:cNvPr id="320" name="Google Shape;320;p30"/>
          <p:cNvSpPr txBox="1"/>
          <p:nvPr/>
        </p:nvSpPr>
        <p:spPr>
          <a:xfrm>
            <a:off x="7998966" y="-26698"/>
            <a:ext cx="2290068" cy="149353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D13D3D"/>
                </a:solidFill>
                <a:latin typeface="Arial"/>
                <a:ea typeface="Arial"/>
                <a:cs typeface="Arial"/>
                <a:sym typeface="Arial"/>
              </a:rPr>
              <a:t>EDA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26" name="Google Shape;326;p31"/>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27" name="Google Shape;327;p31"/>
          <p:cNvSpPr/>
          <p:nvPr/>
        </p:nvSpPr>
        <p:spPr>
          <a:xfrm>
            <a:off x="2366018" y="1466832"/>
            <a:ext cx="13555963" cy="8524884"/>
          </a:xfrm>
          <a:custGeom>
            <a:rect b="b" l="l" r="r" t="t"/>
            <a:pathLst>
              <a:path extrusionOk="0" h="8524884" w="13555963">
                <a:moveTo>
                  <a:pt x="0" y="0"/>
                </a:moveTo>
                <a:lnTo>
                  <a:pt x="13555964" y="0"/>
                </a:lnTo>
                <a:lnTo>
                  <a:pt x="13555964" y="8524884"/>
                </a:lnTo>
                <a:lnTo>
                  <a:pt x="0" y="852488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33" name="Google Shape;333;p32"/>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34" name="Google Shape;334;p32"/>
          <p:cNvSpPr/>
          <p:nvPr/>
        </p:nvSpPr>
        <p:spPr>
          <a:xfrm>
            <a:off x="2492776" y="1466832"/>
            <a:ext cx="13302447" cy="8317817"/>
          </a:xfrm>
          <a:custGeom>
            <a:rect b="b" l="l" r="r" t="t"/>
            <a:pathLst>
              <a:path extrusionOk="0" h="8317817" w="13302447">
                <a:moveTo>
                  <a:pt x="0" y="0"/>
                </a:moveTo>
                <a:lnTo>
                  <a:pt x="13302448" y="0"/>
                </a:lnTo>
                <a:lnTo>
                  <a:pt x="13302448" y="8317817"/>
                </a:lnTo>
                <a:lnTo>
                  <a:pt x="0" y="831781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40" name="Google Shape;340;p33"/>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41" name="Google Shape;341;p33"/>
          <p:cNvSpPr/>
          <p:nvPr/>
        </p:nvSpPr>
        <p:spPr>
          <a:xfrm>
            <a:off x="2217470" y="1466832"/>
            <a:ext cx="13853060" cy="8375914"/>
          </a:xfrm>
          <a:custGeom>
            <a:rect b="b" l="l" r="r" t="t"/>
            <a:pathLst>
              <a:path extrusionOk="0" h="8375914" w="13853060">
                <a:moveTo>
                  <a:pt x="0" y="0"/>
                </a:moveTo>
                <a:lnTo>
                  <a:pt x="13853060" y="0"/>
                </a:lnTo>
                <a:lnTo>
                  <a:pt x="13853060" y="8375914"/>
                </a:lnTo>
                <a:lnTo>
                  <a:pt x="0" y="837591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47" name="Google Shape;347;p34"/>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48" name="Google Shape;348;p34"/>
          <p:cNvSpPr/>
          <p:nvPr/>
        </p:nvSpPr>
        <p:spPr>
          <a:xfrm>
            <a:off x="2217470" y="1466832"/>
            <a:ext cx="13853060" cy="8642420"/>
          </a:xfrm>
          <a:custGeom>
            <a:rect b="b" l="l" r="r" t="t"/>
            <a:pathLst>
              <a:path extrusionOk="0" h="8642420" w="13853060">
                <a:moveTo>
                  <a:pt x="0" y="0"/>
                </a:moveTo>
                <a:lnTo>
                  <a:pt x="13853060" y="0"/>
                </a:lnTo>
                <a:lnTo>
                  <a:pt x="13853060" y="8642420"/>
                </a:lnTo>
                <a:lnTo>
                  <a:pt x="0" y="864242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354" name="Google Shape;354;p35"/>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355" name="Google Shape;355;p35"/>
          <p:cNvSpPr/>
          <p:nvPr/>
        </p:nvSpPr>
        <p:spPr>
          <a:xfrm>
            <a:off x="1989930" y="1466832"/>
            <a:ext cx="13739310" cy="8465636"/>
          </a:xfrm>
          <a:custGeom>
            <a:rect b="b" l="l" r="r" t="t"/>
            <a:pathLst>
              <a:path extrusionOk="0" h="8465636" w="13739310">
                <a:moveTo>
                  <a:pt x="0" y="0"/>
                </a:moveTo>
                <a:lnTo>
                  <a:pt x="13739310" y="0"/>
                </a:lnTo>
                <a:lnTo>
                  <a:pt x="13739310" y="8465635"/>
                </a:lnTo>
                <a:lnTo>
                  <a:pt x="0" y="8465635"/>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p:nvPr/>
        </p:nvSpPr>
        <p:spPr>
          <a:xfrm>
            <a:off x="1028700" y="1912577"/>
            <a:ext cx="10086941" cy="7012111"/>
          </a:xfrm>
          <a:custGeom>
            <a:rect b="b" l="l" r="r" t="t"/>
            <a:pathLst>
              <a:path extrusionOk="0" h="7012111" w="10086941">
                <a:moveTo>
                  <a:pt x="0" y="0"/>
                </a:moveTo>
                <a:lnTo>
                  <a:pt x="10086941" y="0"/>
                </a:lnTo>
                <a:lnTo>
                  <a:pt x="10086941" y="7012112"/>
                </a:lnTo>
                <a:lnTo>
                  <a:pt x="0" y="7012112"/>
                </a:lnTo>
                <a:lnTo>
                  <a:pt x="0" y="0"/>
                </a:lnTo>
                <a:close/>
              </a:path>
            </a:pathLst>
          </a:custGeom>
          <a:blipFill rotWithShape="1">
            <a:blip r:embed="rId3">
              <a:alphaModFix/>
            </a:blip>
            <a:stretch>
              <a:fillRect b="0" l="0" r="0" t="0"/>
            </a:stretch>
          </a:blipFill>
          <a:ln>
            <a:noFill/>
          </a:ln>
        </p:spPr>
      </p:sp>
      <p:sp>
        <p:nvSpPr>
          <p:cNvPr id="361" name="Google Shape;361;p36"/>
          <p:cNvSpPr/>
          <p:nvPr/>
        </p:nvSpPr>
        <p:spPr>
          <a:xfrm>
            <a:off x="11115641" y="836001"/>
            <a:ext cx="4108692" cy="8614999"/>
          </a:xfrm>
          <a:custGeom>
            <a:rect b="b" l="l" r="r" t="t"/>
            <a:pathLst>
              <a:path extrusionOk="0" h="8614999" w="4108692">
                <a:moveTo>
                  <a:pt x="0" y="0"/>
                </a:moveTo>
                <a:lnTo>
                  <a:pt x="4108692" y="0"/>
                </a:lnTo>
                <a:lnTo>
                  <a:pt x="4108692" y="8614998"/>
                </a:lnTo>
                <a:lnTo>
                  <a:pt x="0" y="861499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p:nvPr/>
        </p:nvSpPr>
        <p:spPr>
          <a:xfrm>
            <a:off x="4067591" y="0"/>
            <a:ext cx="13191709" cy="8774459"/>
          </a:xfrm>
          <a:custGeom>
            <a:rect b="b" l="l" r="r" t="t"/>
            <a:pathLst>
              <a:path extrusionOk="0" h="8774459" w="13191709">
                <a:moveTo>
                  <a:pt x="0" y="0"/>
                </a:moveTo>
                <a:lnTo>
                  <a:pt x="13191709" y="0"/>
                </a:lnTo>
                <a:lnTo>
                  <a:pt x="13191709" y="8774459"/>
                </a:lnTo>
                <a:lnTo>
                  <a:pt x="0" y="8774459"/>
                </a:lnTo>
                <a:lnTo>
                  <a:pt x="0" y="0"/>
                </a:lnTo>
                <a:close/>
              </a:path>
            </a:pathLst>
          </a:custGeom>
          <a:blipFill rotWithShape="1">
            <a:blip r:embed="rId3">
              <a:alphaModFix/>
            </a:blip>
            <a:stretch>
              <a:fillRect b="-10688" l="0" r="0" t="0"/>
            </a:stretch>
          </a:blipFill>
          <a:ln>
            <a:noFill/>
          </a:ln>
        </p:spPr>
      </p:sp>
      <p:sp>
        <p:nvSpPr>
          <p:cNvPr id="367" name="Google Shape;367;p37"/>
          <p:cNvSpPr/>
          <p:nvPr/>
        </p:nvSpPr>
        <p:spPr>
          <a:xfrm>
            <a:off x="264904" y="4183130"/>
            <a:ext cx="10825900" cy="5923783"/>
          </a:xfrm>
          <a:custGeom>
            <a:rect b="b" l="l" r="r" t="t"/>
            <a:pathLst>
              <a:path extrusionOk="0" h="5923783" w="10825900">
                <a:moveTo>
                  <a:pt x="0" y="0"/>
                </a:moveTo>
                <a:lnTo>
                  <a:pt x="10825900" y="0"/>
                </a:lnTo>
                <a:lnTo>
                  <a:pt x="10825900" y="5923782"/>
                </a:lnTo>
                <a:lnTo>
                  <a:pt x="0" y="5923782"/>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p:nvPr/>
        </p:nvSpPr>
        <p:spPr>
          <a:xfrm>
            <a:off x="4067591" y="0"/>
            <a:ext cx="13191709" cy="8774459"/>
          </a:xfrm>
          <a:custGeom>
            <a:rect b="b" l="l" r="r" t="t"/>
            <a:pathLst>
              <a:path extrusionOk="0" h="8774459" w="13191709">
                <a:moveTo>
                  <a:pt x="0" y="0"/>
                </a:moveTo>
                <a:lnTo>
                  <a:pt x="13191709" y="0"/>
                </a:lnTo>
                <a:lnTo>
                  <a:pt x="13191709" y="8774459"/>
                </a:lnTo>
                <a:lnTo>
                  <a:pt x="0" y="8774459"/>
                </a:lnTo>
                <a:lnTo>
                  <a:pt x="0" y="0"/>
                </a:lnTo>
                <a:close/>
              </a:path>
            </a:pathLst>
          </a:custGeom>
          <a:blipFill rotWithShape="1">
            <a:blip r:embed="rId3">
              <a:alphaModFix/>
            </a:blip>
            <a:stretch>
              <a:fillRect b="-10688" l="0" r="0" t="0"/>
            </a:stretch>
          </a:blipFill>
          <a:ln>
            <a:noFill/>
          </a:ln>
        </p:spPr>
      </p:sp>
      <p:sp>
        <p:nvSpPr>
          <p:cNvPr id="373" name="Google Shape;373;p38"/>
          <p:cNvSpPr/>
          <p:nvPr/>
        </p:nvSpPr>
        <p:spPr>
          <a:xfrm>
            <a:off x="675495" y="3546413"/>
            <a:ext cx="9634745" cy="6740587"/>
          </a:xfrm>
          <a:custGeom>
            <a:rect b="b" l="l" r="r" t="t"/>
            <a:pathLst>
              <a:path extrusionOk="0" h="6740587" w="9634745">
                <a:moveTo>
                  <a:pt x="0" y="0"/>
                </a:moveTo>
                <a:lnTo>
                  <a:pt x="9634746" y="0"/>
                </a:lnTo>
                <a:lnTo>
                  <a:pt x="9634746" y="6740587"/>
                </a:lnTo>
                <a:lnTo>
                  <a:pt x="0" y="674058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p:nvPr/>
        </p:nvSpPr>
        <p:spPr>
          <a:xfrm>
            <a:off x="1446223" y="257427"/>
            <a:ext cx="15395553" cy="9772146"/>
          </a:xfrm>
          <a:custGeom>
            <a:rect b="b" l="l" r="r" t="t"/>
            <a:pathLst>
              <a:path extrusionOk="0" h="9772146" w="15395553">
                <a:moveTo>
                  <a:pt x="0" y="0"/>
                </a:moveTo>
                <a:lnTo>
                  <a:pt x="15395554" y="0"/>
                </a:lnTo>
                <a:lnTo>
                  <a:pt x="15395554" y="9772146"/>
                </a:lnTo>
                <a:lnTo>
                  <a:pt x="0" y="977214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150588" y="2802565"/>
            <a:ext cx="17898745" cy="695803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3306" u="none" cap="none" strike="noStrike">
                <a:solidFill>
                  <a:srgbClr val="000000"/>
                </a:solidFill>
                <a:latin typeface="Arial"/>
                <a:ea typeface="Arial"/>
                <a:cs typeface="Arial"/>
                <a:sym typeface="Arial"/>
              </a:rPr>
              <a:t>The project entails working with two separate files, each with self-explanatory columns. The first file contains restaurant names and metadata, which can be utilized to cluster restaurants into meaningful segments. The data within this file, such as information about cuisine and pricing, can be leveraged for conducting cost vs. benefit analysis. The second file comprises restaurant reviews, offering valuable data for sentiment analysis. Furthermore, the reviewer metadata can be utilized to identify key critics within the industry.</a:t>
            </a:r>
            <a:endParaRPr/>
          </a:p>
          <a:p>
            <a:pPr indent="0" lvl="0" marL="0" marR="0" rtl="0" algn="ctr">
              <a:lnSpc>
                <a:spcPct val="140018"/>
              </a:lnSpc>
              <a:spcBef>
                <a:spcPts val="0"/>
              </a:spcBef>
              <a:spcAft>
                <a:spcPts val="0"/>
              </a:spcAft>
              <a:buNone/>
            </a:pPr>
            <a:r>
              <a:t/>
            </a:r>
            <a:endParaRPr b="0" i="0" sz="3306" u="none" cap="none" strike="noStrike">
              <a:solidFill>
                <a:srgbClr val="000000"/>
              </a:solidFill>
              <a:latin typeface="Arial"/>
              <a:ea typeface="Arial"/>
              <a:cs typeface="Arial"/>
              <a:sym typeface="Arial"/>
            </a:endParaRPr>
          </a:p>
          <a:p>
            <a:pPr indent="0" lvl="0" marL="0" marR="0" rtl="0" algn="ctr">
              <a:lnSpc>
                <a:spcPct val="140018"/>
              </a:lnSpc>
              <a:spcBef>
                <a:spcPts val="0"/>
              </a:spcBef>
              <a:spcAft>
                <a:spcPts val="0"/>
              </a:spcAft>
              <a:buNone/>
            </a:pPr>
            <a:r>
              <a:rPr b="0" i="0" lang="en-US" sz="3306" u="none" cap="none" strike="noStrike">
                <a:solidFill>
                  <a:srgbClr val="000000"/>
                </a:solidFill>
                <a:latin typeface="Arial"/>
                <a:ea typeface="Arial"/>
                <a:cs typeface="Arial"/>
                <a:sym typeface="Arial"/>
              </a:rPr>
              <a:t>By delving into this project, valuable insights can be extracted, enabling a deeper understanding of the Indian food industry on a city-by-city basis. The analysis of Zomato's comprehensive restaurant data opens doors for exploring clustering techniques, sentiment analysis, and gaining insights into the dynamics of the industry.</a:t>
            </a:r>
            <a:endParaRPr/>
          </a:p>
        </p:txBody>
      </p:sp>
      <p:sp>
        <p:nvSpPr>
          <p:cNvPr id="111" name="Google Shape;111;p4"/>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12" name="Google Shape;112;p4"/>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13" name="Google Shape;113;p4"/>
          <p:cNvSpPr txBox="1"/>
          <p:nvPr/>
        </p:nvSpPr>
        <p:spPr>
          <a:xfrm>
            <a:off x="150588" y="1323957"/>
            <a:ext cx="5089758" cy="1287603"/>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7515" u="none" cap="none" strike="noStrike">
                <a:solidFill>
                  <a:srgbClr val="D13D3D"/>
                </a:solidFill>
                <a:latin typeface="Arial"/>
                <a:ea typeface="Arial"/>
                <a:cs typeface="Arial"/>
                <a:sym typeface="Arial"/>
              </a:rPr>
              <a:t>Continue...</a:t>
            </a:r>
            <a:endParaRPr/>
          </a:p>
        </p:txBody>
      </p:sp>
      <p:pic>
        <p:nvPicPr>
          <p:cNvPr id="114" name="Google Shape;114;p4"/>
          <p:cNvPicPr preferRelativeResize="0"/>
          <p:nvPr/>
        </p:nvPicPr>
        <p:blipFill rotWithShape="1">
          <a:blip r:embed="rId5">
            <a:alphaModFix/>
          </a:blip>
          <a:srcRect b="0" l="0" r="0" t="0"/>
          <a:stretch/>
        </p:blipFill>
        <p:spPr>
          <a:xfrm>
            <a:off x="5240346" y="1607483"/>
            <a:ext cx="1298383" cy="863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20" name="Google Shape;120;p5"/>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21" name="Google Shape;121;p5"/>
          <p:cNvSpPr txBox="1"/>
          <p:nvPr/>
        </p:nvSpPr>
        <p:spPr>
          <a:xfrm>
            <a:off x="227540" y="2505693"/>
            <a:ext cx="17605379" cy="7610001"/>
          </a:xfrm>
          <a:prstGeom prst="rect">
            <a:avLst/>
          </a:prstGeom>
          <a:noFill/>
          <a:ln>
            <a:noFill/>
          </a:ln>
        </p:spPr>
        <p:txBody>
          <a:bodyPr anchorCtr="0" anchor="t" bIns="0" lIns="0" spcFirstLastPara="1" rIns="0" wrap="square" tIns="0">
            <a:spAutoFit/>
          </a:bodyPr>
          <a:lstStyle/>
          <a:p>
            <a:pPr indent="0" lvl="0" marL="0" marR="0" rtl="0" algn="ctr">
              <a:lnSpc>
                <a:spcPct val="140065"/>
              </a:lnSpc>
              <a:spcBef>
                <a:spcPts val="0"/>
              </a:spcBef>
              <a:spcAft>
                <a:spcPts val="0"/>
              </a:spcAft>
              <a:buNone/>
            </a:pPr>
            <a:r>
              <a:rPr b="0" i="0" lang="en-US" sz="3684" u="none" cap="none" strike="noStrike">
                <a:solidFill>
                  <a:srgbClr val="000000"/>
                </a:solidFill>
                <a:latin typeface="Arial"/>
                <a:ea typeface="Arial"/>
                <a:cs typeface="Arial"/>
                <a:sym typeface="Arial"/>
              </a:rPr>
              <a:t>The objective of this project is to conduct sentiment analysis on customer reviews and derive insightful conclusions through visualizations. Additionally, the aim is to cluster Zomato restaurants into distinct segments. By utilizing data visualization techniques, the analysis facilitates quick and efficient data comprehension.</a:t>
            </a:r>
            <a:endParaRPr/>
          </a:p>
          <a:p>
            <a:pPr indent="0" lvl="0" marL="0" marR="0" rtl="0" algn="ctr">
              <a:lnSpc>
                <a:spcPct val="140065"/>
              </a:lnSpc>
              <a:spcBef>
                <a:spcPts val="0"/>
              </a:spcBef>
              <a:spcAft>
                <a:spcPts val="0"/>
              </a:spcAft>
              <a:buNone/>
            </a:pPr>
            <a:r>
              <a:rPr b="0" i="0" lang="en-US" sz="3684" u="none" cap="none" strike="noStrike">
                <a:solidFill>
                  <a:srgbClr val="000000"/>
                </a:solidFill>
                <a:latin typeface="Arial"/>
                <a:ea typeface="Arial"/>
                <a:cs typeface="Arial"/>
                <a:sym typeface="Arial"/>
              </a:rPr>
              <a:t>The project addresses several key business cases that directly benefit both customers and the company. It enables customers to discover the best restaurants in their locality, aiding in their decision-making process. For the company, the analysis serves as a means to identify areas of improvement and address existing shortcomings.</a:t>
            </a:r>
            <a:endParaRPr/>
          </a:p>
          <a:p>
            <a:pPr indent="0" lvl="0" marL="0" marR="0" rtl="0" algn="ctr">
              <a:lnSpc>
                <a:spcPct val="99782"/>
              </a:lnSpc>
              <a:spcBef>
                <a:spcPts val="0"/>
              </a:spcBef>
              <a:spcAft>
                <a:spcPts val="0"/>
              </a:spcAft>
              <a:buNone/>
            </a:pPr>
            <a:r>
              <a:t/>
            </a:r>
            <a:endParaRPr b="0" i="0" sz="3684" u="none" cap="none" strike="noStrike">
              <a:solidFill>
                <a:srgbClr val="000000"/>
              </a:solidFill>
              <a:latin typeface="Arial"/>
              <a:ea typeface="Arial"/>
              <a:cs typeface="Arial"/>
              <a:sym typeface="Arial"/>
            </a:endParaRPr>
          </a:p>
          <a:p>
            <a:pPr indent="0" lvl="0" marL="0" marR="0" rtl="0" algn="ctr">
              <a:lnSpc>
                <a:spcPct val="143663"/>
              </a:lnSpc>
              <a:spcBef>
                <a:spcPts val="0"/>
              </a:spcBef>
              <a:spcAft>
                <a:spcPts val="0"/>
              </a:spcAft>
              <a:buNone/>
            </a:pPr>
            <a:r>
              <a:t/>
            </a:r>
            <a:endParaRPr b="0" i="0" sz="3684" u="none" cap="none" strike="noStrike">
              <a:solidFill>
                <a:srgbClr val="000000"/>
              </a:solidFill>
              <a:latin typeface="Arial"/>
              <a:ea typeface="Arial"/>
              <a:cs typeface="Arial"/>
              <a:sym typeface="Arial"/>
            </a:endParaRPr>
          </a:p>
        </p:txBody>
      </p:sp>
      <p:sp>
        <p:nvSpPr>
          <p:cNvPr id="122" name="Google Shape;122;p5"/>
          <p:cNvSpPr txBox="1"/>
          <p:nvPr/>
        </p:nvSpPr>
        <p:spPr>
          <a:xfrm>
            <a:off x="-271380" y="1343007"/>
            <a:ext cx="9415380" cy="2334897"/>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699" u="none" cap="none" strike="noStrike">
                <a:solidFill>
                  <a:srgbClr val="D13D3D"/>
                </a:solidFill>
                <a:latin typeface="Arial"/>
                <a:ea typeface="Arial"/>
                <a:cs typeface="Arial"/>
                <a:sym typeface="Arial"/>
              </a:rPr>
              <a:t>Problem Statement</a:t>
            </a:r>
            <a:r>
              <a:rPr b="0" i="0" lang="en-US" sz="6699" u="none" cap="none" strike="noStrike">
                <a:solidFill>
                  <a:srgbClr val="000000"/>
                </a:solidFill>
                <a:latin typeface="Arial"/>
                <a:ea typeface="Arial"/>
                <a:cs typeface="Arial"/>
                <a:sym typeface="Arial"/>
              </a:rPr>
              <a:t> </a:t>
            </a:r>
            <a:endParaRPr/>
          </a:p>
          <a:p>
            <a:pPr indent="0" lvl="0" marL="0" marR="0" rtl="0" algn="ctr">
              <a:lnSpc>
                <a:spcPct val="140005"/>
              </a:lnSpc>
              <a:spcBef>
                <a:spcPts val="0"/>
              </a:spcBef>
              <a:spcAft>
                <a:spcPts val="0"/>
              </a:spcAft>
              <a:buNone/>
            </a:pPr>
            <a:r>
              <a:t/>
            </a:r>
            <a:endParaRPr b="0" i="0" sz="6699"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nvSpPr>
        <p:spPr>
          <a:xfrm>
            <a:off x="150588" y="1323957"/>
            <a:ext cx="5089758" cy="1287603"/>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7515" u="none" cap="none" strike="noStrike">
                <a:solidFill>
                  <a:srgbClr val="D13D3D"/>
                </a:solidFill>
                <a:latin typeface="Arial"/>
                <a:ea typeface="Arial"/>
                <a:cs typeface="Arial"/>
                <a:sym typeface="Arial"/>
              </a:rPr>
              <a:t>Continue...</a:t>
            </a:r>
            <a:endParaRPr/>
          </a:p>
        </p:txBody>
      </p:sp>
      <p:sp>
        <p:nvSpPr>
          <p:cNvPr id="128" name="Google Shape;128;p6"/>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29" name="Google Shape;129;p6"/>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30" name="Google Shape;130;p6"/>
          <p:cNvSpPr txBox="1"/>
          <p:nvPr/>
        </p:nvSpPr>
        <p:spPr>
          <a:xfrm>
            <a:off x="274148" y="2535359"/>
            <a:ext cx="17739704" cy="7274117"/>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74" u="none" cap="none" strike="noStrike">
                <a:solidFill>
                  <a:srgbClr val="000000"/>
                </a:solidFill>
                <a:latin typeface="Arial"/>
                <a:ea typeface="Arial"/>
                <a:cs typeface="Arial"/>
                <a:sym typeface="Arial"/>
              </a:rPr>
              <a:t>The dataset contains crucial information regarding cuisine and costing, which can be utilized in conducting a comprehensive cost vs. benefit analysis. Moreover, sentiment analysis techniques are employed to gauge the overall sentiment expressed within the reviews. Additionally, leveraging the metadata of reviewers allows for the identification of influential critics within the industry.</a:t>
            </a:r>
            <a:endParaRPr/>
          </a:p>
          <a:p>
            <a:pPr indent="0" lvl="0" marL="0" marR="0" rtl="0" algn="ctr">
              <a:lnSpc>
                <a:spcPct val="140010"/>
              </a:lnSpc>
              <a:spcBef>
                <a:spcPts val="0"/>
              </a:spcBef>
              <a:spcAft>
                <a:spcPts val="0"/>
              </a:spcAft>
              <a:buNone/>
            </a:pPr>
            <a:r>
              <a:rPr b="0" i="0" lang="en-US" sz="3974" u="none" cap="none" strike="noStrike">
                <a:solidFill>
                  <a:srgbClr val="000000"/>
                </a:solidFill>
                <a:latin typeface="Arial"/>
                <a:ea typeface="Arial"/>
                <a:cs typeface="Arial"/>
                <a:sym typeface="Arial"/>
              </a:rPr>
              <a:t>By effectively clustering restaurants, conducting sentiment analysis, and leveraging available data, this project aims to provide actionable insights that enhance customer experiences and aid the company's growth.</a:t>
            </a:r>
            <a:endParaRPr/>
          </a:p>
          <a:p>
            <a:pPr indent="0" lvl="0" marL="0" marR="0" rtl="0" algn="ctr">
              <a:lnSpc>
                <a:spcPct val="46653"/>
              </a:lnSpc>
              <a:spcBef>
                <a:spcPts val="0"/>
              </a:spcBef>
              <a:spcAft>
                <a:spcPts val="0"/>
              </a:spcAft>
              <a:buNone/>
            </a:pPr>
            <a:r>
              <a:t/>
            </a:r>
            <a:endParaRPr b="0" i="0" sz="3974" u="none" cap="none" strike="noStrike">
              <a:solidFill>
                <a:srgbClr val="000000"/>
              </a:solidFill>
              <a:latin typeface="Arial"/>
              <a:ea typeface="Arial"/>
              <a:cs typeface="Arial"/>
              <a:sym typeface="Arial"/>
            </a:endParaRPr>
          </a:p>
        </p:txBody>
      </p:sp>
      <p:pic>
        <p:nvPicPr>
          <p:cNvPr id="131" name="Google Shape;131;p6"/>
          <p:cNvPicPr preferRelativeResize="0"/>
          <p:nvPr/>
        </p:nvPicPr>
        <p:blipFill rotWithShape="1">
          <a:blip r:embed="rId5">
            <a:alphaModFix/>
          </a:blip>
          <a:srcRect b="0" l="0" r="0" t="0"/>
          <a:stretch/>
        </p:blipFill>
        <p:spPr>
          <a:xfrm>
            <a:off x="5240346" y="1607483"/>
            <a:ext cx="1298383" cy="863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p:nvPr/>
        </p:nvSpPr>
        <p:spPr>
          <a:xfrm>
            <a:off x="346247" y="2348961"/>
            <a:ext cx="17595506" cy="7409697"/>
          </a:xfrm>
          <a:custGeom>
            <a:rect b="b" l="l" r="r" t="t"/>
            <a:pathLst>
              <a:path extrusionOk="0" h="7409697" w="17595506">
                <a:moveTo>
                  <a:pt x="0" y="0"/>
                </a:moveTo>
                <a:lnTo>
                  <a:pt x="17595506" y="0"/>
                </a:lnTo>
                <a:lnTo>
                  <a:pt x="17595506" y="7409697"/>
                </a:lnTo>
                <a:lnTo>
                  <a:pt x="0" y="7409697"/>
                </a:lnTo>
                <a:lnTo>
                  <a:pt x="0" y="0"/>
                </a:lnTo>
                <a:close/>
              </a:path>
            </a:pathLst>
          </a:custGeom>
          <a:blipFill rotWithShape="1">
            <a:blip r:embed="rId3">
              <a:alphaModFix/>
            </a:blip>
            <a:stretch>
              <a:fillRect b="0" l="0" r="0" t="0"/>
            </a:stretch>
          </a:blipFill>
          <a:ln>
            <a:noFill/>
          </a:ln>
        </p:spPr>
      </p:sp>
      <p:sp>
        <p:nvSpPr>
          <p:cNvPr id="137" name="Google Shape;137;p7"/>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4">
              <a:alphaModFix/>
            </a:blip>
            <a:stretch>
              <a:fillRect b="0" l="0" r="0" t="0"/>
            </a:stretch>
          </a:blipFill>
          <a:ln>
            <a:noFill/>
          </a:ln>
        </p:spPr>
      </p:sp>
      <p:sp>
        <p:nvSpPr>
          <p:cNvPr id="138" name="Google Shape;138;p7"/>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p:nvPr/>
        </p:nvSpPr>
        <p:spPr>
          <a:xfrm>
            <a:off x="0" y="0"/>
            <a:ext cx="3979859" cy="1466832"/>
          </a:xfrm>
          <a:custGeom>
            <a:rect b="b" l="l" r="r" t="t"/>
            <a:pathLst>
              <a:path extrusionOk="0" h="1466832" w="3979859">
                <a:moveTo>
                  <a:pt x="0" y="0"/>
                </a:moveTo>
                <a:lnTo>
                  <a:pt x="3979859" y="0"/>
                </a:lnTo>
                <a:lnTo>
                  <a:pt x="3979859" y="1466832"/>
                </a:lnTo>
                <a:lnTo>
                  <a:pt x="0" y="1466832"/>
                </a:lnTo>
                <a:lnTo>
                  <a:pt x="0" y="0"/>
                </a:lnTo>
                <a:close/>
              </a:path>
            </a:pathLst>
          </a:custGeom>
          <a:blipFill rotWithShape="1">
            <a:blip r:embed="rId3">
              <a:alphaModFix/>
            </a:blip>
            <a:stretch>
              <a:fillRect b="0" l="0" r="0" t="0"/>
            </a:stretch>
          </a:blipFill>
          <a:ln>
            <a:noFill/>
          </a:ln>
        </p:spPr>
      </p:sp>
      <p:sp>
        <p:nvSpPr>
          <p:cNvPr id="144" name="Google Shape;144;p8"/>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4">
              <a:alphaModFix/>
            </a:blip>
            <a:stretch>
              <a:fillRect b="0" l="0" r="0" t="0"/>
            </a:stretch>
          </a:blipFill>
          <a:ln>
            <a:noFill/>
          </a:ln>
        </p:spPr>
      </p:sp>
      <p:sp>
        <p:nvSpPr>
          <p:cNvPr id="145" name="Google Shape;145;p8"/>
          <p:cNvSpPr/>
          <p:nvPr/>
        </p:nvSpPr>
        <p:spPr>
          <a:xfrm>
            <a:off x="3568330" y="1885606"/>
            <a:ext cx="11151341" cy="7823007"/>
          </a:xfrm>
          <a:custGeom>
            <a:rect b="b" l="l" r="r" t="t"/>
            <a:pathLst>
              <a:path extrusionOk="0" h="7823007" w="11151341">
                <a:moveTo>
                  <a:pt x="0" y="0"/>
                </a:moveTo>
                <a:lnTo>
                  <a:pt x="11151340" y="0"/>
                </a:lnTo>
                <a:lnTo>
                  <a:pt x="11151340" y="7823007"/>
                </a:lnTo>
                <a:lnTo>
                  <a:pt x="0" y="782300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6618122" y="252034"/>
            <a:ext cx="1214797" cy="1214797"/>
          </a:xfrm>
          <a:custGeom>
            <a:rect b="b" l="l" r="r" t="t"/>
            <a:pathLst>
              <a:path extrusionOk="0" h="1214797" w="1214797">
                <a:moveTo>
                  <a:pt x="0" y="0"/>
                </a:moveTo>
                <a:lnTo>
                  <a:pt x="1214797" y="0"/>
                </a:lnTo>
                <a:lnTo>
                  <a:pt x="1214797" y="1214798"/>
                </a:lnTo>
                <a:lnTo>
                  <a:pt x="0" y="1214798"/>
                </a:lnTo>
                <a:lnTo>
                  <a:pt x="0" y="0"/>
                </a:lnTo>
                <a:close/>
              </a:path>
            </a:pathLst>
          </a:custGeom>
          <a:blipFill rotWithShape="1">
            <a:blip r:embed="rId3">
              <a:alphaModFix/>
            </a:blip>
            <a:stretch>
              <a:fillRect b="0" l="0" r="0" t="0"/>
            </a:stretch>
          </a:blipFill>
          <a:ln>
            <a:noFill/>
          </a:ln>
        </p:spPr>
      </p:sp>
      <p:sp>
        <p:nvSpPr>
          <p:cNvPr id="151" name="Google Shape;151;p9"/>
          <p:cNvSpPr/>
          <p:nvPr/>
        </p:nvSpPr>
        <p:spPr>
          <a:xfrm>
            <a:off x="2444619" y="2713932"/>
            <a:ext cx="14173503" cy="7265259"/>
          </a:xfrm>
          <a:custGeom>
            <a:rect b="b" l="l" r="r" t="t"/>
            <a:pathLst>
              <a:path extrusionOk="0" h="7265259" w="14173503">
                <a:moveTo>
                  <a:pt x="0" y="0"/>
                </a:moveTo>
                <a:lnTo>
                  <a:pt x="14173503" y="0"/>
                </a:lnTo>
                <a:lnTo>
                  <a:pt x="14173503" y="7265259"/>
                </a:lnTo>
                <a:lnTo>
                  <a:pt x="0" y="7265259"/>
                </a:lnTo>
                <a:lnTo>
                  <a:pt x="0" y="0"/>
                </a:lnTo>
                <a:close/>
              </a:path>
            </a:pathLst>
          </a:custGeom>
          <a:blipFill rotWithShape="1">
            <a:blip r:embed="rId4">
              <a:alphaModFix/>
            </a:blip>
            <a:stretch>
              <a:fillRect b="0" l="0" r="0" t="0"/>
            </a:stretch>
          </a:blipFill>
          <a:ln>
            <a:noFill/>
          </a:ln>
        </p:spPr>
      </p:sp>
      <p:sp>
        <p:nvSpPr>
          <p:cNvPr id="152" name="Google Shape;152;p9"/>
          <p:cNvSpPr txBox="1"/>
          <p:nvPr/>
        </p:nvSpPr>
        <p:spPr>
          <a:xfrm>
            <a:off x="0" y="118684"/>
            <a:ext cx="6269074" cy="1182439"/>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US" sz="6903" u="none" cap="none" strike="noStrike">
                <a:solidFill>
                  <a:srgbClr val="D13D3D"/>
                </a:solidFill>
                <a:latin typeface="Arial"/>
                <a:ea typeface="Arial"/>
                <a:cs typeface="Arial"/>
                <a:sym typeface="Arial"/>
              </a:rPr>
              <a:t>WORDCLOUD</a:t>
            </a:r>
            <a:endParaRPr/>
          </a:p>
        </p:txBody>
      </p:sp>
      <p:sp>
        <p:nvSpPr>
          <p:cNvPr id="153" name="Google Shape;153;p9"/>
          <p:cNvSpPr txBox="1"/>
          <p:nvPr/>
        </p:nvSpPr>
        <p:spPr>
          <a:xfrm>
            <a:off x="0" y="1408666"/>
            <a:ext cx="18288000" cy="187313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79" u="none" cap="none" strike="noStrike">
                <a:solidFill>
                  <a:srgbClr val="000000"/>
                </a:solidFill>
                <a:latin typeface="Arial"/>
                <a:ea typeface="Arial"/>
                <a:cs typeface="Arial"/>
                <a:sym typeface="Arial"/>
              </a:rPr>
              <a:t>Vis﻿ualisation of word cloud for expensive restaurants.</a:t>
            </a:r>
            <a:endParaRPr/>
          </a:p>
          <a:p>
            <a:pPr indent="0" lvl="0" marL="0" marR="0" rtl="0" algn="ctr">
              <a:lnSpc>
                <a:spcPct val="140007"/>
              </a:lnSpc>
              <a:spcBef>
                <a:spcPts val="0"/>
              </a:spcBef>
              <a:spcAft>
                <a:spcPts val="0"/>
              </a:spcAft>
              <a:buNone/>
            </a:pPr>
            <a:r>
              <a:t/>
            </a:r>
            <a:endParaRPr b="0" i="0" sz="5379"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