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83" r:id="rId3"/>
    <p:sldId id="382" r:id="rId4"/>
    <p:sldId id="316" r:id="rId5"/>
    <p:sldId id="310" r:id="rId6"/>
    <p:sldId id="317" r:id="rId7"/>
    <p:sldId id="318" r:id="rId8"/>
    <p:sldId id="384" r:id="rId9"/>
    <p:sldId id="337" r:id="rId10"/>
    <p:sldId id="321" r:id="rId11"/>
    <p:sldId id="322" r:id="rId12"/>
    <p:sldId id="325" r:id="rId13"/>
    <p:sldId id="326" r:id="rId14"/>
    <p:sldId id="323" r:id="rId15"/>
    <p:sldId id="336" r:id="rId16"/>
    <p:sldId id="324" r:id="rId17"/>
    <p:sldId id="330" r:id="rId18"/>
    <p:sldId id="329" r:id="rId19"/>
    <p:sldId id="385" r:id="rId20"/>
    <p:sldId id="331" r:id="rId21"/>
    <p:sldId id="332" r:id="rId22"/>
    <p:sldId id="333" r:id="rId23"/>
    <p:sldId id="334" r:id="rId24"/>
    <p:sldId id="338" r:id="rId25"/>
    <p:sldId id="386" r:id="rId26"/>
    <p:sldId id="307" r:id="rId27"/>
    <p:sldId id="387" r:id="rId28"/>
    <p:sldId id="308" r:id="rId29"/>
    <p:sldId id="309" r:id="rId30"/>
    <p:sldId id="388" r:id="rId31"/>
    <p:sldId id="311" r:id="rId32"/>
    <p:sldId id="312" r:id="rId33"/>
    <p:sldId id="313" r:id="rId34"/>
    <p:sldId id="335" r:id="rId35"/>
    <p:sldId id="339" r:id="rId36"/>
    <p:sldId id="340" r:id="rId37"/>
    <p:sldId id="341" r:id="rId38"/>
    <p:sldId id="342" r:id="rId39"/>
    <p:sldId id="256" r:id="rId40"/>
    <p:sldId id="257" r:id="rId41"/>
    <p:sldId id="258" r:id="rId42"/>
    <p:sldId id="259" r:id="rId43"/>
    <p:sldId id="260" r:id="rId44"/>
    <p:sldId id="261" r:id="rId45"/>
    <p:sldId id="262" r:id="rId46"/>
    <p:sldId id="263"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305" r:id="rId62"/>
    <p:sldId id="278" r:id="rId63"/>
    <p:sldId id="300" r:id="rId64"/>
    <p:sldId id="301" r:id="rId65"/>
    <p:sldId id="302" r:id="rId66"/>
    <p:sldId id="304" r:id="rId67"/>
    <p:sldId id="303" r:id="rId68"/>
    <p:sldId id="287" r:id="rId69"/>
    <p:sldId id="288" r:id="rId70"/>
    <p:sldId id="289" r:id="rId71"/>
    <p:sldId id="290" r:id="rId72"/>
    <p:sldId id="291" r:id="rId73"/>
    <p:sldId id="292" r:id="rId74"/>
    <p:sldId id="293" r:id="rId75"/>
    <p:sldId id="294" r:id="rId76"/>
    <p:sldId id="295" r:id="rId77"/>
    <p:sldId id="296" r:id="rId78"/>
    <p:sldId id="297"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E34A-F37D-812B-6C99-A10E40B97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3BADF-B233-3F79-B120-02D915E9D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92835D-549E-4EE1-8117-5BD4A14E5147}"/>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5" name="Footer Placeholder 4">
            <a:extLst>
              <a:ext uri="{FF2B5EF4-FFF2-40B4-BE49-F238E27FC236}">
                <a16:creationId xmlns:a16="http://schemas.microsoft.com/office/drawing/2014/main" id="{214423D0-DDA9-28A5-41FE-86848359E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638B0-AEA1-100C-E25B-657F4DB8B90A}"/>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206760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951B-A2DA-27F8-DDD5-0DA313204E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D612B9-EE9C-9DEF-3D91-D9E3FE2F9D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179B-5BB0-DC79-AB2E-C02E1BD6F73B}"/>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5" name="Footer Placeholder 4">
            <a:extLst>
              <a:ext uri="{FF2B5EF4-FFF2-40B4-BE49-F238E27FC236}">
                <a16:creationId xmlns:a16="http://schemas.microsoft.com/office/drawing/2014/main" id="{FDD2D95B-597D-ABE6-7860-2B53F31D8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2850E-1326-BE8D-8196-65D72A11D592}"/>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252804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B8987-32BA-B177-09D9-41864D38F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04B33B-554A-0772-9CB2-6BE934E99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FFD29-D90F-59B8-2A9E-0830E669349D}"/>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5" name="Footer Placeholder 4">
            <a:extLst>
              <a:ext uri="{FF2B5EF4-FFF2-40B4-BE49-F238E27FC236}">
                <a16:creationId xmlns:a16="http://schemas.microsoft.com/office/drawing/2014/main" id="{959A1D5D-BDC0-19A5-575B-A022E3DCD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04668-29C3-4B84-CF98-D04970BB1AB2}"/>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403079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A4EA-CF4B-9DFB-46B5-0BB769419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26E736-131A-13E4-AB56-7EBBEEA19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E77BE-C3D0-C05F-B4D2-4BBB41D27158}"/>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5" name="Footer Placeholder 4">
            <a:extLst>
              <a:ext uri="{FF2B5EF4-FFF2-40B4-BE49-F238E27FC236}">
                <a16:creationId xmlns:a16="http://schemas.microsoft.com/office/drawing/2014/main" id="{02BBCC42-87EE-6375-DFC7-AAEC9072C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D37A1-EEAE-AB3E-A845-55A56D29AA48}"/>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23024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12E2-92C5-1AE5-7C0B-E6C6DD0B2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6C51E1-2C61-F74E-67E8-88378B083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C51BA-0B2A-B17D-61E0-C12AAF071DED}"/>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5" name="Footer Placeholder 4">
            <a:extLst>
              <a:ext uri="{FF2B5EF4-FFF2-40B4-BE49-F238E27FC236}">
                <a16:creationId xmlns:a16="http://schemas.microsoft.com/office/drawing/2014/main" id="{958332AF-7D17-2EF2-2770-18C02F376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CA163-49D9-7C24-E823-D4A2CBC4FCF2}"/>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112788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DBB0-6005-8B77-CD2A-A8C1F5621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38982-713E-DD3C-5761-6ABEDDB985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DC0DF8-CCB9-95D8-81E1-97A169AF9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92D198-C3E1-3E75-C60E-C840271172C2}"/>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6" name="Footer Placeholder 5">
            <a:extLst>
              <a:ext uri="{FF2B5EF4-FFF2-40B4-BE49-F238E27FC236}">
                <a16:creationId xmlns:a16="http://schemas.microsoft.com/office/drawing/2014/main" id="{57C0F81F-D39A-277C-886E-7CEB948F3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B0AC0-C63E-38DC-2BE9-0C933BBACF50}"/>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335604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1D98-6086-13F5-5BEE-2D79D9EE3B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B63269-3514-358F-338E-14F30C8BF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A47AE-1B34-7846-3B14-759D29591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D78B8C-A440-EB6B-E591-CB7AB4DBF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18304-508D-28A7-5968-4602024A7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2E5F8-ED12-5762-D7FD-44E3C4BDD783}"/>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8" name="Footer Placeholder 7">
            <a:extLst>
              <a:ext uri="{FF2B5EF4-FFF2-40B4-BE49-F238E27FC236}">
                <a16:creationId xmlns:a16="http://schemas.microsoft.com/office/drawing/2014/main" id="{82DE9B73-4DE7-B57E-5E10-F7F34C304E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17881C-7F60-56B8-E50C-7404DC043010}"/>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419273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FBF9-CC39-248B-39A8-21E9F5A78B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9CE316-1B21-5B0D-5402-267916DF49C5}"/>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4" name="Footer Placeholder 3">
            <a:extLst>
              <a:ext uri="{FF2B5EF4-FFF2-40B4-BE49-F238E27FC236}">
                <a16:creationId xmlns:a16="http://schemas.microsoft.com/office/drawing/2014/main" id="{9ECD8818-89E5-DFFF-384F-931217CD91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A8820E-159E-59AC-C2F5-04709C3CFE8B}"/>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102988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EC699-B2FE-DEB4-E592-83D1E8C9553F}"/>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3" name="Footer Placeholder 2">
            <a:extLst>
              <a:ext uri="{FF2B5EF4-FFF2-40B4-BE49-F238E27FC236}">
                <a16:creationId xmlns:a16="http://schemas.microsoft.com/office/drawing/2014/main" id="{8F8324D7-E128-CDA9-A3E4-0F2729083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699EC2-A1B7-98D5-B4D4-3C901ABC2C38}"/>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5593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3F57-4B56-7A20-C002-51E84FDA7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75236-F199-0106-7B41-61F203376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440EF-5BAB-F182-2C0C-17E159202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F69AA-C961-16D0-B8CD-CCA378EB3105}"/>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6" name="Footer Placeholder 5">
            <a:extLst>
              <a:ext uri="{FF2B5EF4-FFF2-40B4-BE49-F238E27FC236}">
                <a16:creationId xmlns:a16="http://schemas.microsoft.com/office/drawing/2014/main" id="{4A53D5CA-029B-967A-B66D-88BF089C6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B967B-EE24-924D-B51E-6E253ECC8538}"/>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63055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3557-D6DE-B2FD-E8F9-78A1E7014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416A85-626A-C19C-9049-AE43637FC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050E15-6350-5FA0-0188-D025E2C2F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2BF9C-5B0A-C42B-4192-47B65F5120BD}"/>
              </a:ext>
            </a:extLst>
          </p:cNvPr>
          <p:cNvSpPr>
            <a:spLocks noGrp="1"/>
          </p:cNvSpPr>
          <p:nvPr>
            <p:ph type="dt" sz="half" idx="10"/>
          </p:nvPr>
        </p:nvSpPr>
        <p:spPr/>
        <p:txBody>
          <a:bodyPr/>
          <a:lstStyle/>
          <a:p>
            <a:fld id="{03AF94E4-EE08-475A-A520-A35A2E9198FC}" type="datetimeFigureOut">
              <a:rPr lang="en-US" smtClean="0"/>
              <a:t>3/22/2023</a:t>
            </a:fld>
            <a:endParaRPr lang="en-US"/>
          </a:p>
        </p:txBody>
      </p:sp>
      <p:sp>
        <p:nvSpPr>
          <p:cNvPr id="6" name="Footer Placeholder 5">
            <a:extLst>
              <a:ext uri="{FF2B5EF4-FFF2-40B4-BE49-F238E27FC236}">
                <a16:creationId xmlns:a16="http://schemas.microsoft.com/office/drawing/2014/main" id="{54BE9CF7-DDBB-E986-C390-EAEC4FD6A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B7898-64C8-751F-4B5C-1983C0561280}"/>
              </a:ext>
            </a:extLst>
          </p:cNvPr>
          <p:cNvSpPr>
            <a:spLocks noGrp="1"/>
          </p:cNvSpPr>
          <p:nvPr>
            <p:ph type="sldNum" sz="quarter" idx="12"/>
          </p:nvPr>
        </p:nvSpPr>
        <p:spPr/>
        <p:txBody>
          <a:bodyPr/>
          <a:lstStyle/>
          <a:p>
            <a:fld id="{465B286A-A87E-4D6F-A325-CDD5E254E818}" type="slidenum">
              <a:rPr lang="en-US" smtClean="0"/>
              <a:t>‹#›</a:t>
            </a:fld>
            <a:endParaRPr lang="en-US"/>
          </a:p>
        </p:txBody>
      </p:sp>
    </p:spTree>
    <p:extLst>
      <p:ext uri="{BB962C8B-B14F-4D97-AF65-F5344CB8AC3E}">
        <p14:creationId xmlns:p14="http://schemas.microsoft.com/office/powerpoint/2010/main" val="2297630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0C74-0C19-3C33-31AD-99B3CB99F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403692-0262-062F-9C51-FBBA8D363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A93DE-4B97-9081-7BF4-246F9EF13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F94E4-EE08-475A-A520-A35A2E9198FC}" type="datetimeFigureOut">
              <a:rPr lang="en-US" smtClean="0"/>
              <a:t>3/22/2023</a:t>
            </a:fld>
            <a:endParaRPr lang="en-US"/>
          </a:p>
        </p:txBody>
      </p:sp>
      <p:sp>
        <p:nvSpPr>
          <p:cNvPr id="5" name="Footer Placeholder 4">
            <a:extLst>
              <a:ext uri="{FF2B5EF4-FFF2-40B4-BE49-F238E27FC236}">
                <a16:creationId xmlns:a16="http://schemas.microsoft.com/office/drawing/2014/main" id="{155F2B86-22B7-379D-01D6-DD404EFCEA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DB19FC-3402-F5DF-9C54-2676524DE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B286A-A87E-4D6F-A325-CDD5E254E818}" type="slidenum">
              <a:rPr lang="en-US" smtClean="0"/>
              <a:t>‹#›</a:t>
            </a:fld>
            <a:endParaRPr lang="en-US"/>
          </a:p>
        </p:txBody>
      </p:sp>
    </p:spTree>
    <p:extLst>
      <p:ext uri="{BB962C8B-B14F-4D97-AF65-F5344CB8AC3E}">
        <p14:creationId xmlns:p14="http://schemas.microsoft.com/office/powerpoint/2010/main" val="355459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068960"/>
            <a:ext cx="8229600" cy="1143000"/>
          </a:xfrm>
        </p:spPr>
        <p:txBody>
          <a:bodyPr>
            <a:normAutofit/>
          </a:bodyPr>
          <a:lstStyle/>
          <a:p>
            <a:pPr algn="ctr"/>
            <a:r>
              <a:rPr lang="en-US" dirty="0"/>
              <a:t>Inheritance - 2</a:t>
            </a:r>
          </a:p>
        </p:txBody>
      </p:sp>
      <p:sp>
        <p:nvSpPr>
          <p:cNvPr id="5" name="Slide Number Placeholder 4"/>
          <p:cNvSpPr>
            <a:spLocks noGrp="1"/>
          </p:cNvSpPr>
          <p:nvPr>
            <p:ph type="sldNum" sz="quarter" idx="12"/>
          </p:nvPr>
        </p:nvSpPr>
        <p:spPr/>
        <p:txBody>
          <a:bodyPr/>
          <a:lstStyle/>
          <a:p>
            <a:fld id="{1FFC834F-BCAD-4C47-9DE1-3D1137B00E0E}" type="slidenum">
              <a:rPr lang="en-US" smtClean="0"/>
              <a:pPr/>
              <a:t>1</a:t>
            </a:fld>
            <a:endParaRPr lang="en-US"/>
          </a:p>
        </p:txBody>
      </p:sp>
    </p:spTree>
    <p:extLst>
      <p:ext uri="{BB962C8B-B14F-4D97-AF65-F5344CB8AC3E}">
        <p14:creationId xmlns:p14="http://schemas.microsoft.com/office/powerpoint/2010/main" val="427167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85729"/>
            <a:ext cx="4038600" cy="5840435"/>
          </a:xfrm>
          <a:ln>
            <a:solidFill>
              <a:srgbClr val="0070C0"/>
            </a:solidFill>
          </a:ln>
        </p:spPr>
        <p:txBody>
          <a:bodyPr>
            <a:normAutofit fontScale="77500" lnSpcReduction="20000"/>
          </a:bodyPr>
          <a:lstStyle/>
          <a:p>
            <a:pPr>
              <a:buNone/>
            </a:pPr>
            <a:r>
              <a:rPr lang="en-IN" b="1" dirty="0">
                <a:solidFill>
                  <a:srgbClr val="C00000"/>
                </a:solidFill>
              </a:rPr>
              <a:t>//EXAMPLE</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t>class base {</a:t>
            </a:r>
          </a:p>
          <a:p>
            <a:pPr>
              <a:buNone/>
            </a:pPr>
            <a:r>
              <a:rPr lang="en-IN" b="1" dirty="0"/>
              <a:t>protected:</a:t>
            </a:r>
          </a:p>
          <a:p>
            <a:pPr>
              <a:buNone/>
            </a:pPr>
            <a:r>
              <a:rPr lang="en-IN" b="1" dirty="0" err="1"/>
              <a:t>int</a:t>
            </a:r>
            <a:r>
              <a:rPr lang="en-IN" b="1" dirty="0"/>
              <a:t> i;</a:t>
            </a:r>
          </a:p>
          <a:p>
            <a:pPr>
              <a:buNone/>
            </a:pPr>
            <a:r>
              <a:rPr lang="en-IN" b="1" dirty="0"/>
              <a:t>public:</a:t>
            </a:r>
          </a:p>
          <a:p>
            <a:pPr>
              <a:buNone/>
            </a:pPr>
            <a:r>
              <a:rPr lang="en-IN" b="1" dirty="0">
                <a:solidFill>
                  <a:srgbClr val="00B050"/>
                </a:solidFill>
              </a:rPr>
              <a:t>base(</a:t>
            </a:r>
            <a:r>
              <a:rPr lang="en-IN" b="1" dirty="0" err="1">
                <a:solidFill>
                  <a:srgbClr val="00B050"/>
                </a:solidFill>
              </a:rPr>
              <a:t>int</a:t>
            </a:r>
            <a:r>
              <a:rPr lang="en-IN" b="1" dirty="0">
                <a:solidFill>
                  <a:srgbClr val="00B050"/>
                </a:solidFill>
              </a:rPr>
              <a:t> x) </a:t>
            </a:r>
          </a:p>
          <a:p>
            <a:pPr>
              <a:buNone/>
            </a:pPr>
            <a:r>
              <a:rPr lang="en-IN" b="1" dirty="0"/>
              <a:t>{ i=x; </a:t>
            </a:r>
            <a:r>
              <a:rPr lang="en-IN" b="1" dirty="0" err="1"/>
              <a:t>cout</a:t>
            </a:r>
            <a:r>
              <a:rPr lang="en-IN" b="1" dirty="0"/>
              <a:t> &lt;&lt; "Constructing base\n"; }</a:t>
            </a:r>
          </a:p>
          <a:p>
            <a:pPr>
              <a:buNone/>
            </a:pPr>
            <a:r>
              <a:rPr lang="en-IN" b="1" dirty="0"/>
              <a:t>~base() { </a:t>
            </a:r>
            <a:r>
              <a:rPr lang="en-IN" b="1" dirty="0" err="1"/>
              <a:t>cout</a:t>
            </a:r>
            <a:r>
              <a:rPr lang="en-IN" b="1" dirty="0"/>
              <a:t> &lt;&lt; "Destructing base\n"; }</a:t>
            </a:r>
          </a:p>
          <a:p>
            <a:pPr>
              <a:buNone/>
            </a:pPr>
            <a:r>
              <a:rPr lang="en-IN" b="1" dirty="0"/>
              <a:t>};</a:t>
            </a:r>
          </a:p>
          <a:p>
            <a:pPr>
              <a:buNone/>
            </a:pPr>
            <a:r>
              <a:rPr lang="en-IN" b="1" dirty="0"/>
              <a:t>class derived: public base {</a:t>
            </a:r>
          </a:p>
          <a:p>
            <a:pPr>
              <a:buNone/>
            </a:pPr>
            <a:r>
              <a:rPr lang="en-IN" b="1" dirty="0" err="1"/>
              <a:t>int</a:t>
            </a:r>
            <a:r>
              <a:rPr lang="en-IN" b="1" dirty="0"/>
              <a:t> j;</a:t>
            </a:r>
          </a:p>
          <a:p>
            <a:pPr>
              <a:buNone/>
            </a:pPr>
            <a:r>
              <a:rPr lang="en-IN" b="1" dirty="0"/>
              <a:t>public:</a:t>
            </a:r>
          </a:p>
          <a:p>
            <a:pPr>
              <a:buNone/>
            </a:pPr>
            <a:endParaRPr lang="en-IN" dirty="0"/>
          </a:p>
        </p:txBody>
      </p:sp>
      <p:sp>
        <p:nvSpPr>
          <p:cNvPr id="8" name="Content Placeholder 7"/>
          <p:cNvSpPr>
            <a:spLocks noGrp="1"/>
          </p:cNvSpPr>
          <p:nvPr>
            <p:ph sz="half" idx="2"/>
          </p:nvPr>
        </p:nvSpPr>
        <p:spPr>
          <a:xfrm>
            <a:off x="6172200" y="285729"/>
            <a:ext cx="4038600" cy="5840435"/>
          </a:xfrm>
          <a:ln>
            <a:solidFill>
              <a:srgbClr val="0070C0"/>
            </a:solidFill>
          </a:ln>
        </p:spPr>
        <p:txBody>
          <a:bodyPr>
            <a:normAutofit fontScale="77500" lnSpcReduction="20000"/>
          </a:bodyPr>
          <a:lstStyle/>
          <a:p>
            <a:pPr>
              <a:buNone/>
            </a:pPr>
            <a:r>
              <a:rPr lang="en-IN" b="1" dirty="0">
                <a:solidFill>
                  <a:srgbClr val="FF0000"/>
                </a:solidFill>
              </a:rPr>
              <a:t>// derived uses x; y is passed along to base.</a:t>
            </a:r>
          </a:p>
          <a:p>
            <a:pPr>
              <a:buNone/>
            </a:pPr>
            <a:r>
              <a:rPr lang="en-IN" b="1" dirty="0">
                <a:solidFill>
                  <a:srgbClr val="00B050"/>
                </a:solidFill>
              </a:rPr>
              <a:t>derived(</a:t>
            </a:r>
            <a:r>
              <a:rPr lang="en-IN" b="1" dirty="0" err="1">
                <a:solidFill>
                  <a:srgbClr val="00B050"/>
                </a:solidFill>
              </a:rPr>
              <a:t>int</a:t>
            </a:r>
            <a:r>
              <a:rPr lang="en-IN" b="1" dirty="0">
                <a:solidFill>
                  <a:srgbClr val="00B050"/>
                </a:solidFill>
              </a:rPr>
              <a:t> x, </a:t>
            </a:r>
            <a:r>
              <a:rPr lang="en-IN" b="1" dirty="0" err="1">
                <a:solidFill>
                  <a:srgbClr val="00B050"/>
                </a:solidFill>
              </a:rPr>
              <a:t>int</a:t>
            </a:r>
            <a:r>
              <a:rPr lang="en-IN" b="1" dirty="0">
                <a:solidFill>
                  <a:srgbClr val="00B050"/>
                </a:solidFill>
              </a:rPr>
              <a:t> y): base(y)</a:t>
            </a:r>
          </a:p>
          <a:p>
            <a:pPr>
              <a:buNone/>
            </a:pPr>
            <a:r>
              <a:rPr lang="en-IN" b="1" dirty="0"/>
              <a:t>{ j=x; </a:t>
            </a:r>
          </a:p>
          <a:p>
            <a:pPr>
              <a:buNone/>
            </a:pPr>
            <a:r>
              <a:rPr lang="en-IN" b="1" dirty="0" err="1"/>
              <a:t>cout</a:t>
            </a:r>
            <a:r>
              <a:rPr lang="en-IN" b="1" dirty="0"/>
              <a:t> &lt;&lt; "Constructing derived\n"; }</a:t>
            </a:r>
          </a:p>
          <a:p>
            <a:pPr>
              <a:buNone/>
            </a:pPr>
            <a:r>
              <a:rPr lang="en-IN" b="1" dirty="0"/>
              <a:t>~derived() { </a:t>
            </a:r>
            <a:r>
              <a:rPr lang="en-IN" b="1" dirty="0" err="1"/>
              <a:t>cout</a:t>
            </a:r>
            <a:r>
              <a:rPr lang="en-IN" b="1" dirty="0"/>
              <a:t> &lt;&lt; "Destructing derived\n"; }</a:t>
            </a:r>
          </a:p>
          <a:p>
            <a:pPr>
              <a:buNone/>
            </a:pPr>
            <a:r>
              <a:rPr lang="en-IN" b="1" dirty="0"/>
              <a:t>void show() { </a:t>
            </a:r>
            <a:r>
              <a:rPr lang="en-IN" b="1" dirty="0" err="1"/>
              <a:t>cout</a:t>
            </a:r>
            <a:r>
              <a:rPr lang="en-IN" b="1" dirty="0"/>
              <a:t> &lt;&lt; i &lt;&lt; " " &lt;&lt; j &lt;&lt; "\n";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ob(3, 4);</a:t>
            </a:r>
          </a:p>
          <a:p>
            <a:pPr>
              <a:buNone/>
            </a:pPr>
            <a:r>
              <a:rPr lang="en-IN" b="1" dirty="0" err="1"/>
              <a:t>ob.show</a:t>
            </a:r>
            <a:r>
              <a:rPr lang="en-IN" b="1" dirty="0"/>
              <a:t>(); </a:t>
            </a:r>
            <a:r>
              <a:rPr lang="en-IN" b="1" dirty="0">
                <a:solidFill>
                  <a:srgbClr val="FF0000"/>
                </a:solidFill>
              </a:rPr>
              <a:t>// displays 4 3</a:t>
            </a:r>
          </a:p>
          <a:p>
            <a:pPr>
              <a:buNone/>
            </a:pPr>
            <a:r>
              <a:rPr lang="en-IN" b="1" dirty="0"/>
              <a:t>return 0;</a:t>
            </a:r>
          </a:p>
          <a:p>
            <a:pPr>
              <a:buNone/>
            </a:pPr>
            <a:r>
              <a:rPr lang="en-IN"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Autofit/>
          </a:bodyPr>
          <a:lstStyle/>
          <a:p>
            <a:pPr>
              <a:buNone/>
            </a:pPr>
            <a:r>
              <a:rPr lang="en-IN" sz="2000" b="1" u="sng" dirty="0">
                <a:solidFill>
                  <a:srgbClr val="C00000"/>
                </a:solidFill>
              </a:rPr>
              <a:t>//MULTIPLE BASE CASES</a:t>
            </a:r>
          </a:p>
          <a:p>
            <a:pPr>
              <a:buNone/>
            </a:pPr>
            <a:r>
              <a:rPr lang="en-IN" sz="2000" b="1" dirty="0"/>
              <a:t>#include &lt;</a:t>
            </a:r>
            <a:r>
              <a:rPr lang="en-IN" sz="2000" b="1" dirty="0" err="1"/>
              <a:t>iostream</a:t>
            </a:r>
            <a:r>
              <a:rPr lang="en-IN" sz="2000" b="1" dirty="0"/>
              <a:t>&gt;</a:t>
            </a:r>
          </a:p>
          <a:p>
            <a:pPr>
              <a:buNone/>
            </a:pPr>
            <a:r>
              <a:rPr lang="en-IN" sz="2000" b="1" dirty="0"/>
              <a:t>using namespace std;</a:t>
            </a:r>
          </a:p>
          <a:p>
            <a:pPr>
              <a:buNone/>
            </a:pPr>
            <a:r>
              <a:rPr lang="en-IN" sz="2000" b="1" dirty="0">
                <a:solidFill>
                  <a:srgbClr val="FF0000"/>
                </a:solidFill>
              </a:rPr>
              <a:t>class base1 </a:t>
            </a:r>
            <a:r>
              <a:rPr lang="en-IN" sz="2000" b="1" dirty="0"/>
              <a:t>{</a:t>
            </a:r>
          </a:p>
          <a:p>
            <a:pPr>
              <a:buNone/>
            </a:pPr>
            <a:r>
              <a:rPr lang="en-IN" sz="2000" b="1" dirty="0"/>
              <a:t>protected: </a:t>
            </a:r>
            <a:r>
              <a:rPr lang="en-IN" sz="2000" b="1" dirty="0" err="1"/>
              <a:t>int</a:t>
            </a:r>
            <a:r>
              <a:rPr lang="en-IN" sz="2000" b="1" dirty="0"/>
              <a:t> i;</a:t>
            </a:r>
          </a:p>
          <a:p>
            <a:pPr>
              <a:buNone/>
            </a:pPr>
            <a:r>
              <a:rPr lang="en-IN" sz="2000" b="1" dirty="0"/>
              <a:t>public:</a:t>
            </a:r>
          </a:p>
          <a:p>
            <a:pPr>
              <a:buNone/>
            </a:pPr>
            <a:r>
              <a:rPr lang="en-IN" sz="2000" b="1" dirty="0"/>
              <a:t>base1(</a:t>
            </a:r>
            <a:r>
              <a:rPr lang="en-IN" sz="2000" b="1" dirty="0" err="1"/>
              <a:t>int</a:t>
            </a:r>
            <a:r>
              <a:rPr lang="en-IN" sz="2000" b="1" dirty="0"/>
              <a:t> x) { i=x; </a:t>
            </a:r>
            <a:r>
              <a:rPr lang="en-IN" sz="2000" b="1" dirty="0" err="1"/>
              <a:t>cout</a:t>
            </a:r>
            <a:r>
              <a:rPr lang="en-IN" sz="2000" b="1" dirty="0"/>
              <a:t> &lt;&lt; "Constructing base1\n"; }</a:t>
            </a:r>
          </a:p>
          <a:p>
            <a:pPr>
              <a:buNone/>
            </a:pPr>
            <a:r>
              <a:rPr lang="en-IN" sz="2000" b="1" dirty="0"/>
              <a:t>~base1()  { </a:t>
            </a:r>
            <a:r>
              <a:rPr lang="en-IN" sz="2000" b="1" dirty="0" err="1"/>
              <a:t>cout</a:t>
            </a:r>
            <a:r>
              <a:rPr lang="en-IN" sz="2000" b="1" dirty="0"/>
              <a:t> &lt;&lt; "Destructing base1\n"; }};</a:t>
            </a:r>
          </a:p>
          <a:p>
            <a:pPr>
              <a:buNone/>
            </a:pPr>
            <a:r>
              <a:rPr lang="en-IN" sz="2000" b="1" dirty="0">
                <a:solidFill>
                  <a:srgbClr val="FF0000"/>
                </a:solidFill>
              </a:rPr>
              <a:t>class base2 </a:t>
            </a:r>
            <a:r>
              <a:rPr lang="en-IN" sz="2000" b="1" dirty="0"/>
              <a:t>{</a:t>
            </a:r>
          </a:p>
          <a:p>
            <a:pPr>
              <a:buNone/>
            </a:pPr>
            <a:r>
              <a:rPr lang="en-IN" sz="2000" b="1" dirty="0"/>
              <a:t>protected: </a:t>
            </a:r>
            <a:r>
              <a:rPr lang="en-IN" sz="2000" b="1" dirty="0" err="1"/>
              <a:t>int</a:t>
            </a:r>
            <a:r>
              <a:rPr lang="en-IN" sz="2000" b="1" dirty="0"/>
              <a:t> k;</a:t>
            </a:r>
          </a:p>
          <a:p>
            <a:pPr>
              <a:buNone/>
            </a:pPr>
            <a:r>
              <a:rPr lang="en-IN" sz="2000" b="1" dirty="0"/>
              <a:t>public:</a:t>
            </a:r>
          </a:p>
          <a:p>
            <a:pPr>
              <a:buNone/>
            </a:pPr>
            <a:r>
              <a:rPr lang="en-IN" sz="2000" b="1" dirty="0"/>
              <a:t>base2(</a:t>
            </a:r>
            <a:r>
              <a:rPr lang="en-IN" sz="2000" b="1" dirty="0" err="1"/>
              <a:t>int</a:t>
            </a:r>
            <a:r>
              <a:rPr lang="en-IN" sz="2000" b="1" dirty="0"/>
              <a:t> x) { k=x; </a:t>
            </a:r>
            <a:r>
              <a:rPr lang="en-IN" sz="2000" b="1" dirty="0" err="1"/>
              <a:t>cout</a:t>
            </a:r>
            <a:r>
              <a:rPr lang="en-IN" sz="2000" b="1" dirty="0"/>
              <a:t> &lt;&lt; "Constructing base2\n"; }</a:t>
            </a:r>
          </a:p>
          <a:p>
            <a:pPr>
              <a:buNone/>
            </a:pPr>
            <a:r>
              <a:rPr lang="en-IN" sz="2000" b="1" dirty="0"/>
              <a:t>~base2() { </a:t>
            </a:r>
            <a:r>
              <a:rPr lang="en-IN" sz="2000" b="1" dirty="0" err="1"/>
              <a:t>cout</a:t>
            </a:r>
            <a:r>
              <a:rPr lang="en-IN" sz="2000" b="1" dirty="0"/>
              <a:t> &lt;&lt; "Destructing base1\n"; } };</a:t>
            </a:r>
          </a:p>
          <a:p>
            <a:pPr>
              <a:buNone/>
            </a:pPr>
            <a:endParaRPr lang="en-IN" sz="2000" dirty="0"/>
          </a:p>
        </p:txBody>
      </p:sp>
      <p:sp>
        <p:nvSpPr>
          <p:cNvPr id="4" name="Content Placeholder 3"/>
          <p:cNvSpPr>
            <a:spLocks noGrp="1"/>
          </p:cNvSpPr>
          <p:nvPr>
            <p:ph sz="half" idx="2"/>
          </p:nvPr>
        </p:nvSpPr>
        <p:spPr>
          <a:xfrm>
            <a:off x="6172200" y="214291"/>
            <a:ext cx="4038600" cy="5911873"/>
          </a:xfrm>
          <a:ln>
            <a:solidFill>
              <a:srgbClr val="0070C0"/>
            </a:solidFill>
          </a:ln>
        </p:spPr>
        <p:txBody>
          <a:bodyPr>
            <a:noAutofit/>
          </a:bodyPr>
          <a:lstStyle/>
          <a:p>
            <a:pPr>
              <a:buNone/>
            </a:pPr>
            <a:r>
              <a:rPr lang="en-IN" sz="2000" b="1" dirty="0">
                <a:solidFill>
                  <a:srgbClr val="FF0000"/>
                </a:solidFill>
              </a:rPr>
              <a:t>class derived: public base1, public base2 </a:t>
            </a:r>
            <a:r>
              <a:rPr lang="en-IN" sz="2000" b="1" dirty="0"/>
              <a:t>{</a:t>
            </a:r>
          </a:p>
          <a:p>
            <a:pPr>
              <a:buNone/>
            </a:pPr>
            <a:r>
              <a:rPr lang="en-IN" sz="2000" b="1" dirty="0" err="1"/>
              <a:t>int</a:t>
            </a:r>
            <a:r>
              <a:rPr lang="en-IN" sz="2000" b="1" dirty="0"/>
              <a:t> j;</a:t>
            </a:r>
          </a:p>
          <a:p>
            <a:pPr>
              <a:buNone/>
            </a:pPr>
            <a:r>
              <a:rPr lang="en-IN" sz="2000" b="1" dirty="0"/>
              <a:t>public:</a:t>
            </a:r>
          </a:p>
          <a:p>
            <a:pPr>
              <a:buNone/>
            </a:pPr>
            <a:r>
              <a:rPr lang="en-IN" sz="2000" b="1" dirty="0">
                <a:solidFill>
                  <a:srgbClr val="0070C0"/>
                </a:solidFill>
              </a:rPr>
              <a:t>derived(</a:t>
            </a:r>
            <a:r>
              <a:rPr lang="en-IN" sz="2000" b="1" dirty="0" err="1">
                <a:solidFill>
                  <a:srgbClr val="0070C0"/>
                </a:solidFill>
              </a:rPr>
              <a:t>int</a:t>
            </a:r>
            <a:r>
              <a:rPr lang="en-IN" sz="2000" b="1" dirty="0">
                <a:solidFill>
                  <a:srgbClr val="0070C0"/>
                </a:solidFill>
              </a:rPr>
              <a:t> x, </a:t>
            </a:r>
            <a:r>
              <a:rPr lang="en-IN" sz="2000" b="1" dirty="0" err="1">
                <a:solidFill>
                  <a:srgbClr val="0070C0"/>
                </a:solidFill>
              </a:rPr>
              <a:t>int</a:t>
            </a:r>
            <a:r>
              <a:rPr lang="en-IN" sz="2000" b="1" dirty="0">
                <a:solidFill>
                  <a:srgbClr val="0070C0"/>
                </a:solidFill>
              </a:rPr>
              <a:t> y, </a:t>
            </a:r>
            <a:r>
              <a:rPr lang="en-IN" sz="2000" b="1" dirty="0" err="1">
                <a:solidFill>
                  <a:srgbClr val="0070C0"/>
                </a:solidFill>
              </a:rPr>
              <a:t>int</a:t>
            </a:r>
            <a:r>
              <a:rPr lang="en-IN" sz="2000" b="1" dirty="0">
                <a:solidFill>
                  <a:srgbClr val="0070C0"/>
                </a:solidFill>
              </a:rPr>
              <a:t> z): base1(y), base2(z)</a:t>
            </a:r>
          </a:p>
          <a:p>
            <a:pPr>
              <a:buNone/>
            </a:pPr>
            <a:r>
              <a:rPr lang="en-IN" sz="2000" b="1" dirty="0"/>
              <a:t>{ j=x; </a:t>
            </a:r>
            <a:r>
              <a:rPr lang="en-IN" sz="2000" b="1" dirty="0" err="1"/>
              <a:t>cout</a:t>
            </a:r>
            <a:r>
              <a:rPr lang="en-IN" sz="2000" b="1" dirty="0"/>
              <a:t> &lt;&lt; "Constructing derived\n"; }</a:t>
            </a:r>
          </a:p>
          <a:p>
            <a:pPr>
              <a:buNone/>
            </a:pPr>
            <a:r>
              <a:rPr lang="en-IN" sz="2000" b="1" dirty="0"/>
              <a:t>~derived() { </a:t>
            </a:r>
            <a:r>
              <a:rPr lang="en-IN" sz="2000" b="1" dirty="0" err="1"/>
              <a:t>cout</a:t>
            </a:r>
            <a:r>
              <a:rPr lang="en-IN" sz="2000" b="1" dirty="0"/>
              <a:t> &lt;&lt; "Destructing derived\n"; }</a:t>
            </a:r>
          </a:p>
          <a:p>
            <a:pPr>
              <a:buNone/>
            </a:pPr>
            <a:r>
              <a:rPr lang="en-IN" sz="2000" b="1" dirty="0"/>
              <a:t>void show() { </a:t>
            </a:r>
            <a:r>
              <a:rPr lang="en-IN" sz="2000" b="1" dirty="0" err="1"/>
              <a:t>cout</a:t>
            </a:r>
            <a:r>
              <a:rPr lang="en-IN" sz="2000" b="1" dirty="0"/>
              <a:t> &lt;&lt; i &lt;&lt; " " &lt;&lt; j &lt;&lt; " " &lt;&lt; k &lt;&lt; "\n"; }</a:t>
            </a:r>
          </a:p>
          <a:p>
            <a:pPr>
              <a:buNone/>
            </a:pPr>
            <a:r>
              <a:rPr lang="en-IN" sz="2000" b="1" dirty="0"/>
              <a:t>};</a:t>
            </a:r>
          </a:p>
          <a:p>
            <a:pPr>
              <a:buNone/>
            </a:pPr>
            <a:r>
              <a:rPr lang="en-IN" sz="2000" b="1" dirty="0" err="1"/>
              <a:t>int</a:t>
            </a:r>
            <a:r>
              <a:rPr lang="en-IN" sz="2000" b="1" dirty="0"/>
              <a:t> main()</a:t>
            </a:r>
          </a:p>
          <a:p>
            <a:pPr>
              <a:buNone/>
            </a:pPr>
            <a:r>
              <a:rPr lang="en-IN" sz="2000" b="1" dirty="0"/>
              <a:t>{ derived ob(3, 4, 5);</a:t>
            </a:r>
          </a:p>
          <a:p>
            <a:pPr>
              <a:buNone/>
            </a:pPr>
            <a:r>
              <a:rPr lang="en-IN" sz="2000" b="1" dirty="0" err="1"/>
              <a:t>ob.show</a:t>
            </a:r>
            <a:r>
              <a:rPr lang="en-IN" sz="2000" b="1" dirty="0"/>
              <a:t>(); </a:t>
            </a:r>
            <a:r>
              <a:rPr lang="en-IN" sz="2000" b="1" dirty="0">
                <a:solidFill>
                  <a:srgbClr val="FF0000"/>
                </a:solidFill>
              </a:rPr>
              <a:t>// displays 4 3 5</a:t>
            </a:r>
          </a:p>
          <a:p>
            <a:pPr>
              <a:buNone/>
            </a:pPr>
            <a:r>
              <a:rPr lang="en-IN" sz="2000" b="1" dirty="0"/>
              <a:t>return 0;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algn="l"/>
            <a:br>
              <a:rPr lang="en-IN" sz="3600" dirty="0"/>
            </a:br>
            <a:r>
              <a:rPr lang="en-IN" sz="3600" dirty="0"/>
              <a:t>Here’s what actually happens when base is instantiated:</a:t>
            </a:r>
            <a:br>
              <a:rPr lang="en-IN" dirty="0"/>
            </a:br>
            <a:endParaRPr lang="en-IN" dirty="0"/>
          </a:p>
        </p:txBody>
      </p:sp>
      <p:sp>
        <p:nvSpPr>
          <p:cNvPr id="9" name="Content Placeholder 8"/>
          <p:cNvSpPr>
            <a:spLocks noGrp="1"/>
          </p:cNvSpPr>
          <p:nvPr>
            <p:ph idx="1"/>
          </p:nvPr>
        </p:nvSpPr>
        <p:spPr/>
        <p:txBody>
          <a:bodyPr/>
          <a:lstStyle/>
          <a:p>
            <a:r>
              <a:rPr lang="en-IN" dirty="0"/>
              <a:t>Memory for base is set aside</a:t>
            </a:r>
          </a:p>
          <a:p>
            <a:r>
              <a:rPr lang="en-IN" dirty="0"/>
              <a:t>The appropriate Base constructor is called</a:t>
            </a:r>
          </a:p>
          <a:p>
            <a:r>
              <a:rPr lang="en-IN" dirty="0"/>
              <a:t>The initialization list initializes variables</a:t>
            </a:r>
          </a:p>
          <a:p>
            <a:r>
              <a:rPr lang="en-IN" dirty="0"/>
              <a:t>The body of the constructor executes</a:t>
            </a:r>
          </a:p>
          <a:p>
            <a:r>
              <a:rPr lang="en-IN" dirty="0"/>
              <a:t>Control is returned to the caller</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dirty="0"/>
              <a:t>Here’s what actually happens when derived is instantiated:</a:t>
            </a:r>
            <a:br>
              <a:rPr lang="en-IN" sz="3200" dirty="0"/>
            </a:br>
            <a:endParaRPr lang="en-IN" sz="3200" dirty="0"/>
          </a:p>
        </p:txBody>
      </p:sp>
      <p:sp>
        <p:nvSpPr>
          <p:cNvPr id="3" name="Content Placeholder 2"/>
          <p:cNvSpPr>
            <a:spLocks noGrp="1"/>
          </p:cNvSpPr>
          <p:nvPr>
            <p:ph idx="1"/>
          </p:nvPr>
        </p:nvSpPr>
        <p:spPr/>
        <p:txBody>
          <a:bodyPr>
            <a:normAutofit/>
          </a:bodyPr>
          <a:lstStyle/>
          <a:p>
            <a:pPr algn="just"/>
            <a:r>
              <a:rPr lang="en-IN" dirty="0"/>
              <a:t>Memory for derived is set aside (enough for both the Base and Derived portions)</a:t>
            </a:r>
          </a:p>
          <a:p>
            <a:pPr algn="just"/>
            <a:r>
              <a:rPr lang="en-IN" dirty="0"/>
              <a:t>The appropriate Derived constructor is called</a:t>
            </a:r>
          </a:p>
          <a:p>
            <a:pPr algn="just"/>
            <a:r>
              <a:rPr lang="en-IN" b="1" dirty="0">
                <a:solidFill>
                  <a:srgbClr val="FF0000"/>
                </a:solidFill>
              </a:rPr>
              <a:t>The Base object is constructed first using the appropriate Base constructor</a:t>
            </a:r>
            <a:r>
              <a:rPr lang="en-IN" dirty="0">
                <a:solidFill>
                  <a:srgbClr val="FF0000"/>
                </a:solidFill>
              </a:rPr>
              <a:t>. </a:t>
            </a:r>
            <a:r>
              <a:rPr lang="en-IN" dirty="0"/>
              <a:t>If no base constructor is specified, the default constructor will be used.</a:t>
            </a:r>
          </a:p>
          <a:p>
            <a:pPr algn="just"/>
            <a:r>
              <a:rPr lang="en-IN" dirty="0"/>
              <a:t>The initialization list initializes variables</a:t>
            </a:r>
          </a:p>
          <a:p>
            <a:pPr algn="just"/>
            <a:r>
              <a:rPr lang="en-IN" dirty="0"/>
              <a:t>The body of the constructor executes</a:t>
            </a:r>
          </a:p>
          <a:p>
            <a:pPr algn="just"/>
            <a:r>
              <a:rPr lang="en-IN" dirty="0"/>
              <a:t>Control is returned to the caller</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91544" y="0"/>
            <a:ext cx="8229600" cy="1143000"/>
          </a:xfrm>
        </p:spPr>
        <p:txBody>
          <a:bodyPr/>
          <a:lstStyle/>
          <a:p>
            <a:r>
              <a:rPr lang="en-IN" b="1" dirty="0">
                <a:solidFill>
                  <a:srgbClr val="FF0000"/>
                </a:solidFill>
              </a:rPr>
              <a:t>Points to note</a:t>
            </a:r>
          </a:p>
        </p:txBody>
      </p:sp>
      <p:sp>
        <p:nvSpPr>
          <p:cNvPr id="8" name="Content Placeholder 7"/>
          <p:cNvSpPr>
            <a:spLocks noGrp="1"/>
          </p:cNvSpPr>
          <p:nvPr>
            <p:ph idx="1"/>
          </p:nvPr>
        </p:nvSpPr>
        <p:spPr>
          <a:xfrm>
            <a:off x="623455" y="1340769"/>
            <a:ext cx="10856421" cy="4525963"/>
          </a:xfrm>
        </p:spPr>
        <p:txBody>
          <a:bodyPr>
            <a:normAutofit/>
          </a:bodyPr>
          <a:lstStyle/>
          <a:p>
            <a:pPr algn="just"/>
            <a:r>
              <a:rPr lang="en-IN" dirty="0"/>
              <a:t>It is important to understand that </a:t>
            </a:r>
            <a:r>
              <a:rPr lang="en-IN" b="1" dirty="0">
                <a:solidFill>
                  <a:srgbClr val="FF0000"/>
                </a:solidFill>
              </a:rPr>
              <a:t>arguments to a base-class constructor are passed via arguments</a:t>
            </a:r>
            <a:r>
              <a:rPr lang="en-IN" dirty="0"/>
              <a:t> to the derived class' constructor. </a:t>
            </a:r>
          </a:p>
          <a:p>
            <a:pPr algn="just">
              <a:buNone/>
            </a:pPr>
            <a:endParaRPr lang="en-IN" dirty="0"/>
          </a:p>
          <a:p>
            <a:pPr algn="just"/>
            <a:r>
              <a:rPr lang="en-IN" dirty="0"/>
              <a:t>Even </a:t>
            </a:r>
            <a:r>
              <a:rPr lang="en-IN" b="1" dirty="0"/>
              <a:t>if a derived class‘ constructor does not use any arguments</a:t>
            </a:r>
            <a:r>
              <a:rPr lang="en-IN" dirty="0"/>
              <a:t>, it will </a:t>
            </a:r>
            <a:r>
              <a:rPr lang="en-IN" b="1" dirty="0"/>
              <a:t>still need to declare one if the base class requires it</a:t>
            </a:r>
            <a:r>
              <a:rPr lang="en-IN" dirty="0"/>
              <a:t>.</a:t>
            </a:r>
          </a:p>
          <a:p>
            <a:pPr algn="just">
              <a:buNone/>
            </a:pPr>
            <a:endParaRPr lang="en-IN" dirty="0"/>
          </a:p>
          <a:p>
            <a:pPr algn="just"/>
            <a:r>
              <a:rPr lang="en-IN" dirty="0"/>
              <a:t> In this situation, the arguments passed to the derived class are simply passed along to the base.</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 y="365125"/>
            <a:ext cx="11745884" cy="1325563"/>
          </a:xfrm>
        </p:spPr>
        <p:txBody>
          <a:bodyPr>
            <a:normAutofit fontScale="90000"/>
          </a:bodyPr>
          <a:lstStyle/>
          <a:p>
            <a:br>
              <a:rPr lang="en-IN" b="1" dirty="0"/>
            </a:br>
            <a:r>
              <a:rPr lang="en-IN" b="1" dirty="0"/>
              <a:t>Why is Base class Constructor called inside Derived class?</a:t>
            </a:r>
            <a:br>
              <a:rPr lang="en-IN" b="1" dirty="0"/>
            </a:br>
            <a:endParaRPr lang="en-IN" dirty="0"/>
          </a:p>
        </p:txBody>
      </p:sp>
      <p:sp>
        <p:nvSpPr>
          <p:cNvPr id="3" name="Content Placeholder 2"/>
          <p:cNvSpPr>
            <a:spLocks noGrp="1"/>
          </p:cNvSpPr>
          <p:nvPr>
            <p:ph idx="1"/>
          </p:nvPr>
        </p:nvSpPr>
        <p:spPr>
          <a:xfrm>
            <a:off x="739833" y="1600200"/>
            <a:ext cx="10515600" cy="4925144"/>
          </a:xfrm>
        </p:spPr>
        <p:txBody>
          <a:bodyPr>
            <a:normAutofit/>
          </a:bodyPr>
          <a:lstStyle/>
          <a:p>
            <a:pPr algn="just"/>
            <a:r>
              <a:rPr lang="en-IN" dirty="0"/>
              <a:t>Constructors have </a:t>
            </a:r>
            <a:r>
              <a:rPr lang="en-IN" b="1" dirty="0"/>
              <a:t>a special job of initializing the object properly. </a:t>
            </a:r>
          </a:p>
          <a:p>
            <a:pPr algn="just"/>
            <a:r>
              <a:rPr lang="en-IN" dirty="0"/>
              <a:t>A Derived class constructor has access only to </a:t>
            </a:r>
            <a:r>
              <a:rPr lang="en-IN" b="1" dirty="0"/>
              <a:t>its own class members</a:t>
            </a:r>
            <a:r>
              <a:rPr lang="en-IN" dirty="0"/>
              <a:t>, but a Derived class object also </a:t>
            </a:r>
            <a:r>
              <a:rPr lang="en-IN" b="1" dirty="0"/>
              <a:t>have inherited property of Base class</a:t>
            </a:r>
            <a:r>
              <a:rPr lang="en-IN" dirty="0"/>
              <a:t>, and </a:t>
            </a:r>
            <a:r>
              <a:rPr lang="en-IN" b="1" dirty="0"/>
              <a:t>only base class constructor can properly initialize base class members</a:t>
            </a:r>
            <a:r>
              <a:rPr lang="en-IN" dirty="0"/>
              <a:t>. </a:t>
            </a:r>
          </a:p>
          <a:p>
            <a:pPr algn="just"/>
            <a:r>
              <a:rPr lang="en-IN" dirty="0"/>
              <a:t>Hence all the constructors are called, else object wouldn't be constructed properly.</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85728"/>
            <a:ext cx="4038600" cy="6000792"/>
          </a:xfrm>
          <a:ln>
            <a:solidFill>
              <a:srgbClr val="0070C0"/>
            </a:solidFill>
          </a:ln>
        </p:spPr>
        <p:txBody>
          <a:bodyPr>
            <a:noAutofit/>
          </a:bodyPr>
          <a:lstStyle/>
          <a:p>
            <a:pPr>
              <a:buNone/>
            </a:pPr>
            <a:r>
              <a:rPr lang="en-IN" sz="2400" b="1" dirty="0">
                <a:solidFill>
                  <a:srgbClr val="FF0000"/>
                </a:solidFill>
              </a:rPr>
              <a:t>// This program contains an error and will not compile.</a:t>
            </a:r>
          </a:p>
          <a:p>
            <a:pPr>
              <a:buNone/>
            </a:pPr>
            <a:r>
              <a:rPr lang="en-IN" sz="2400" b="1" dirty="0"/>
              <a:t>#include &lt;</a:t>
            </a:r>
            <a:r>
              <a:rPr lang="en-IN" sz="2400" b="1" dirty="0" err="1"/>
              <a:t>iostream</a:t>
            </a:r>
            <a:r>
              <a:rPr lang="en-IN" sz="2400" b="1" dirty="0"/>
              <a:t>&gt;</a:t>
            </a:r>
          </a:p>
          <a:p>
            <a:pPr>
              <a:buNone/>
            </a:pPr>
            <a:r>
              <a:rPr lang="en-IN" sz="2400" b="1" dirty="0"/>
              <a:t>using namespace std;</a:t>
            </a:r>
          </a:p>
          <a:p>
            <a:pPr>
              <a:buNone/>
            </a:pPr>
            <a:r>
              <a:rPr lang="en-IN" sz="2400" b="1" dirty="0">
                <a:solidFill>
                  <a:srgbClr val="00B050"/>
                </a:solidFill>
              </a:rPr>
              <a:t>class base </a:t>
            </a:r>
            <a:r>
              <a:rPr lang="en-IN" sz="2400" b="1" dirty="0"/>
              <a:t>{</a:t>
            </a:r>
          </a:p>
          <a:p>
            <a:pPr>
              <a:buNone/>
            </a:pPr>
            <a:r>
              <a:rPr lang="en-IN" sz="2400" b="1" dirty="0"/>
              <a:t>public: </a:t>
            </a:r>
            <a:r>
              <a:rPr lang="en-IN" sz="2400" b="1" dirty="0" err="1"/>
              <a:t>int</a:t>
            </a:r>
            <a:r>
              <a:rPr lang="en-IN" sz="2400" b="1" dirty="0"/>
              <a:t> i; };</a:t>
            </a:r>
          </a:p>
          <a:p>
            <a:pPr>
              <a:buNone/>
            </a:pPr>
            <a:r>
              <a:rPr lang="en-IN" sz="2400" b="1" dirty="0">
                <a:solidFill>
                  <a:srgbClr val="00B050"/>
                </a:solidFill>
              </a:rPr>
              <a:t>class derived1 </a:t>
            </a:r>
            <a:r>
              <a:rPr lang="en-IN" sz="2400" b="1" dirty="0"/>
              <a:t>: public base {</a:t>
            </a:r>
          </a:p>
          <a:p>
            <a:pPr>
              <a:buNone/>
            </a:pPr>
            <a:r>
              <a:rPr lang="en-IN" sz="2400" b="1" dirty="0"/>
              <a:t>public: </a:t>
            </a:r>
            <a:r>
              <a:rPr lang="en-IN" sz="2400" b="1" dirty="0" err="1"/>
              <a:t>int</a:t>
            </a:r>
            <a:r>
              <a:rPr lang="en-IN" sz="2400" b="1" dirty="0"/>
              <a:t> j; };</a:t>
            </a:r>
          </a:p>
          <a:p>
            <a:pPr>
              <a:buNone/>
            </a:pPr>
            <a:r>
              <a:rPr lang="en-IN" sz="2400" b="1" dirty="0">
                <a:solidFill>
                  <a:srgbClr val="00B050"/>
                </a:solidFill>
              </a:rPr>
              <a:t>class derived2 </a:t>
            </a:r>
            <a:r>
              <a:rPr lang="en-IN" sz="2400" b="1" dirty="0"/>
              <a:t>: public base {</a:t>
            </a:r>
          </a:p>
          <a:p>
            <a:pPr>
              <a:buNone/>
            </a:pPr>
            <a:r>
              <a:rPr lang="en-IN" sz="2400" b="1" dirty="0"/>
              <a:t>public: </a:t>
            </a:r>
            <a:r>
              <a:rPr lang="en-IN" sz="2400" b="1" dirty="0" err="1"/>
              <a:t>int</a:t>
            </a:r>
            <a:r>
              <a:rPr lang="en-IN" sz="2400" b="1" dirty="0"/>
              <a:t> k; };</a:t>
            </a:r>
          </a:p>
          <a:p>
            <a:pPr>
              <a:buNone/>
            </a:pPr>
            <a:r>
              <a:rPr lang="en-IN" sz="2400" b="1" dirty="0">
                <a:solidFill>
                  <a:srgbClr val="00B050"/>
                </a:solidFill>
              </a:rPr>
              <a:t>class derived3 </a:t>
            </a:r>
            <a:r>
              <a:rPr lang="en-IN" sz="2400" b="1" dirty="0"/>
              <a:t>: public derived1, public derived2 {</a:t>
            </a:r>
          </a:p>
          <a:p>
            <a:pPr>
              <a:buNone/>
            </a:pPr>
            <a:r>
              <a:rPr lang="en-IN" sz="2400" b="1" dirty="0"/>
              <a:t>public: </a:t>
            </a:r>
            <a:r>
              <a:rPr lang="en-IN" sz="2400" b="1" dirty="0" err="1"/>
              <a:t>int</a:t>
            </a:r>
            <a:r>
              <a:rPr lang="en-IN" sz="2400" b="1" dirty="0"/>
              <a:t> sum; };</a:t>
            </a:r>
          </a:p>
          <a:p>
            <a:pPr>
              <a:buNone/>
            </a:pPr>
            <a:endParaRPr lang="en-IN" sz="2000" dirty="0"/>
          </a:p>
          <a:p>
            <a:pPr>
              <a:buNone/>
            </a:pPr>
            <a:endParaRPr lang="en-IN" sz="2000" dirty="0"/>
          </a:p>
        </p:txBody>
      </p:sp>
      <p:sp>
        <p:nvSpPr>
          <p:cNvPr id="8" name="Content Placeholder 7"/>
          <p:cNvSpPr>
            <a:spLocks noGrp="1"/>
          </p:cNvSpPr>
          <p:nvPr>
            <p:ph sz="half" idx="2"/>
          </p:nvPr>
        </p:nvSpPr>
        <p:spPr>
          <a:xfrm>
            <a:off x="6172200" y="285728"/>
            <a:ext cx="4038600" cy="6000792"/>
          </a:xfrm>
          <a:ln>
            <a:solidFill>
              <a:srgbClr val="0070C0"/>
            </a:solidFill>
          </a:ln>
        </p:spPr>
        <p:txBody>
          <a:bodyPr>
            <a:normAutofit fontScale="47500" lnSpcReduction="20000"/>
          </a:bodyPr>
          <a:lstStyle/>
          <a:p>
            <a:pPr>
              <a:buNone/>
            </a:pPr>
            <a:r>
              <a:rPr lang="en-IN" sz="5500" b="1" dirty="0" err="1"/>
              <a:t>int</a:t>
            </a:r>
            <a:r>
              <a:rPr lang="en-IN" sz="5500" b="1" dirty="0"/>
              <a:t> main() {</a:t>
            </a:r>
          </a:p>
          <a:p>
            <a:pPr>
              <a:buNone/>
            </a:pPr>
            <a:r>
              <a:rPr lang="en-IN" sz="5500" b="1" dirty="0"/>
              <a:t>derived3 ob;</a:t>
            </a:r>
          </a:p>
          <a:p>
            <a:pPr>
              <a:buNone/>
            </a:pPr>
            <a:r>
              <a:rPr lang="en-IN" sz="5500" b="1" dirty="0" err="1"/>
              <a:t>ob.i</a:t>
            </a:r>
            <a:r>
              <a:rPr lang="en-IN" sz="5500" b="1" dirty="0"/>
              <a:t> = 10; </a:t>
            </a:r>
            <a:r>
              <a:rPr lang="en-IN" sz="5500" b="1" dirty="0">
                <a:solidFill>
                  <a:srgbClr val="FF3399"/>
                </a:solidFill>
              </a:rPr>
              <a:t>// this is ambiguous, which i???</a:t>
            </a:r>
          </a:p>
          <a:p>
            <a:pPr>
              <a:buNone/>
            </a:pPr>
            <a:r>
              <a:rPr lang="en-IN" sz="5500" b="1" dirty="0" err="1"/>
              <a:t>ob.j</a:t>
            </a:r>
            <a:r>
              <a:rPr lang="en-IN" sz="5500" b="1" dirty="0"/>
              <a:t> = 20;</a:t>
            </a:r>
          </a:p>
          <a:p>
            <a:pPr>
              <a:buNone/>
            </a:pPr>
            <a:r>
              <a:rPr lang="en-IN" sz="5500" b="1" dirty="0" err="1"/>
              <a:t>ob.k</a:t>
            </a:r>
            <a:r>
              <a:rPr lang="en-IN" sz="5500" b="1" dirty="0"/>
              <a:t> = 30;</a:t>
            </a:r>
          </a:p>
          <a:p>
            <a:pPr>
              <a:buNone/>
            </a:pPr>
            <a:r>
              <a:rPr lang="en-IN" sz="5500" b="1" dirty="0">
                <a:solidFill>
                  <a:srgbClr val="FF3399"/>
                </a:solidFill>
              </a:rPr>
              <a:t>// i ambiguous here, too</a:t>
            </a:r>
          </a:p>
          <a:p>
            <a:pPr>
              <a:buNone/>
            </a:pPr>
            <a:r>
              <a:rPr lang="en-IN" sz="5500" b="1" dirty="0"/>
              <a:t>ob.sum = </a:t>
            </a:r>
            <a:r>
              <a:rPr lang="en-IN" sz="5500" b="1" dirty="0" err="1"/>
              <a:t>ob.i</a:t>
            </a:r>
            <a:r>
              <a:rPr lang="en-IN" sz="5500" b="1" dirty="0"/>
              <a:t> + </a:t>
            </a:r>
            <a:r>
              <a:rPr lang="en-IN" sz="5500" b="1" dirty="0" err="1"/>
              <a:t>ob.j</a:t>
            </a:r>
            <a:r>
              <a:rPr lang="en-IN" sz="5500" b="1" dirty="0"/>
              <a:t> + </a:t>
            </a:r>
            <a:r>
              <a:rPr lang="en-IN" sz="5500" b="1" dirty="0" err="1"/>
              <a:t>ob.k</a:t>
            </a:r>
            <a:r>
              <a:rPr lang="en-IN" sz="5500" b="1" dirty="0"/>
              <a:t>;</a:t>
            </a:r>
          </a:p>
          <a:p>
            <a:pPr>
              <a:buNone/>
            </a:pPr>
            <a:r>
              <a:rPr lang="en-IN" sz="5500" b="1" dirty="0">
                <a:solidFill>
                  <a:srgbClr val="FF3399"/>
                </a:solidFill>
              </a:rPr>
              <a:t>// also ambiguous, which i?</a:t>
            </a:r>
          </a:p>
          <a:p>
            <a:pPr>
              <a:buNone/>
            </a:pPr>
            <a:r>
              <a:rPr lang="en-IN" sz="5500" b="1" dirty="0" err="1"/>
              <a:t>cout</a:t>
            </a:r>
            <a:r>
              <a:rPr lang="en-IN" sz="5500" b="1" dirty="0"/>
              <a:t> &lt;&lt; </a:t>
            </a:r>
            <a:r>
              <a:rPr lang="en-IN" sz="5500" b="1" dirty="0" err="1"/>
              <a:t>ob.i</a:t>
            </a:r>
            <a:r>
              <a:rPr lang="en-IN" sz="5500" b="1" dirty="0"/>
              <a:t> &lt;&lt; " ";</a:t>
            </a:r>
          </a:p>
          <a:p>
            <a:pPr>
              <a:buNone/>
            </a:pPr>
            <a:r>
              <a:rPr lang="en-IN" sz="5500" b="1" dirty="0" err="1"/>
              <a:t>cout</a:t>
            </a:r>
            <a:r>
              <a:rPr lang="en-IN" sz="5500" b="1" dirty="0"/>
              <a:t> &lt;&lt; </a:t>
            </a:r>
            <a:r>
              <a:rPr lang="en-IN" sz="5500" b="1" dirty="0" err="1"/>
              <a:t>ob.j</a:t>
            </a:r>
            <a:r>
              <a:rPr lang="en-IN" sz="5500" b="1" dirty="0"/>
              <a:t> &lt;&lt; " " &lt;&lt; </a:t>
            </a:r>
            <a:r>
              <a:rPr lang="en-IN" sz="5500" b="1" dirty="0" err="1"/>
              <a:t>ob.k</a:t>
            </a:r>
            <a:r>
              <a:rPr lang="en-IN" sz="5500" b="1" dirty="0"/>
              <a:t> ;</a:t>
            </a:r>
          </a:p>
          <a:p>
            <a:pPr>
              <a:buNone/>
            </a:pPr>
            <a:r>
              <a:rPr lang="en-IN" sz="5500" b="1" dirty="0" err="1"/>
              <a:t>cout</a:t>
            </a:r>
            <a:r>
              <a:rPr lang="en-IN" sz="5500" b="1" dirty="0"/>
              <a:t> &lt;&lt; ob.sum;</a:t>
            </a:r>
          </a:p>
          <a:p>
            <a:pPr>
              <a:buNone/>
            </a:pPr>
            <a:r>
              <a:rPr lang="en-IN" sz="5500" b="1" dirty="0"/>
              <a:t>return 0;</a:t>
            </a:r>
          </a:p>
          <a:p>
            <a:pPr>
              <a:buNone/>
            </a:pPr>
            <a:r>
              <a:rPr lang="en-IN" sz="5500"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b="1" dirty="0"/>
              <a:t>Discussion</a:t>
            </a:r>
          </a:p>
        </p:txBody>
      </p:sp>
      <p:sp>
        <p:nvSpPr>
          <p:cNvPr id="9" name="Content Placeholder 8"/>
          <p:cNvSpPr>
            <a:spLocks noGrp="1"/>
          </p:cNvSpPr>
          <p:nvPr>
            <p:ph idx="1"/>
          </p:nvPr>
        </p:nvSpPr>
        <p:spPr/>
        <p:txBody>
          <a:bodyPr>
            <a:normAutofit/>
          </a:bodyPr>
          <a:lstStyle/>
          <a:p>
            <a:pPr algn="just"/>
            <a:r>
              <a:rPr lang="en-IN" dirty="0"/>
              <a:t>which </a:t>
            </a:r>
            <a:r>
              <a:rPr lang="en-IN" b="1" dirty="0">
                <a:solidFill>
                  <a:srgbClr val="FF0000"/>
                </a:solidFill>
              </a:rPr>
              <a:t>‘</a:t>
            </a:r>
            <a:r>
              <a:rPr lang="en-IN" b="1" dirty="0" err="1">
                <a:solidFill>
                  <a:srgbClr val="FF0000"/>
                </a:solidFill>
              </a:rPr>
              <a:t>i</a:t>
            </a:r>
            <a:r>
              <a:rPr lang="en-IN" b="1" dirty="0">
                <a:solidFill>
                  <a:srgbClr val="FF0000"/>
                </a:solidFill>
              </a:rPr>
              <a:t>’</a:t>
            </a:r>
            <a:r>
              <a:rPr lang="en-IN" dirty="0"/>
              <a:t> is being referred to, the one in derived1 or the one in derived2? </a:t>
            </a:r>
          </a:p>
          <a:p>
            <a:pPr algn="just"/>
            <a:r>
              <a:rPr lang="en-IN" dirty="0"/>
              <a:t>Because there are </a:t>
            </a:r>
            <a:r>
              <a:rPr lang="en-IN" b="1" dirty="0">
                <a:solidFill>
                  <a:srgbClr val="FF0000"/>
                </a:solidFill>
              </a:rPr>
              <a:t>two copies </a:t>
            </a:r>
            <a:r>
              <a:rPr lang="en-IN" dirty="0"/>
              <a:t>of base present in object ob, there are </a:t>
            </a:r>
            <a:r>
              <a:rPr lang="en-IN" b="1" dirty="0">
                <a:solidFill>
                  <a:srgbClr val="FF0000"/>
                </a:solidFill>
              </a:rPr>
              <a:t>two ob.is</a:t>
            </a:r>
            <a:r>
              <a:rPr lang="en-IN" dirty="0"/>
              <a:t>! -&gt;, </a:t>
            </a:r>
            <a:r>
              <a:rPr lang="en-IN" i="1" dirty="0">
                <a:solidFill>
                  <a:srgbClr val="FF0000"/>
                </a:solidFill>
              </a:rPr>
              <a:t>the statement is inherently ambiguous</a:t>
            </a:r>
            <a:r>
              <a:rPr lang="en-IN" dirty="0"/>
              <a:t>.</a:t>
            </a:r>
          </a:p>
          <a:p>
            <a:pPr algn="just"/>
            <a:r>
              <a:rPr lang="en-IN" dirty="0"/>
              <a:t>There are two ways to remedy the preceding program. </a:t>
            </a:r>
          </a:p>
          <a:p>
            <a:pPr algn="just"/>
            <a:r>
              <a:rPr lang="en-IN" dirty="0"/>
              <a:t>The first is to apply the </a:t>
            </a:r>
            <a:r>
              <a:rPr lang="en-IN" dirty="0">
                <a:solidFill>
                  <a:srgbClr val="FF0000"/>
                </a:solidFill>
              </a:rPr>
              <a:t>scope resolution operator</a:t>
            </a:r>
            <a:r>
              <a:rPr lang="en-IN" dirty="0"/>
              <a:t> to i and manually select one </a:t>
            </a:r>
            <a:r>
              <a:rPr lang="en-IN" b="1" dirty="0">
                <a:solidFill>
                  <a:srgbClr val="FF0000"/>
                </a:solidFill>
              </a:rPr>
              <a:t>i</a:t>
            </a:r>
            <a:r>
              <a:rPr lang="en-IN" dirty="0"/>
              <a:t>. Example (on next slide).</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chemeClr val="accent1"/>
            </a:solidFill>
          </a:ln>
        </p:spPr>
        <p:txBody>
          <a:bodyPr>
            <a:normAutofit fontScale="85000" lnSpcReduction="10000"/>
          </a:bodyPr>
          <a:lstStyle/>
          <a:p>
            <a:pPr>
              <a:buNone/>
            </a:pPr>
            <a:r>
              <a:rPr lang="en-IN" b="1" dirty="0">
                <a:solidFill>
                  <a:srgbClr val="FF0000"/>
                </a:solidFill>
              </a:rPr>
              <a:t>// This program uses explicit scope resolution to select i.</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 </a:t>
            </a:r>
            <a:r>
              <a:rPr lang="en-IN" b="1" dirty="0"/>
              <a:t>{ public: </a:t>
            </a:r>
            <a:r>
              <a:rPr lang="en-IN" b="1" dirty="0" err="1"/>
              <a:t>int</a:t>
            </a:r>
            <a:r>
              <a:rPr lang="en-IN" b="1" dirty="0"/>
              <a:t> i; };</a:t>
            </a:r>
          </a:p>
          <a:p>
            <a:pPr>
              <a:buNone/>
            </a:pPr>
            <a:r>
              <a:rPr lang="en-IN" b="1" dirty="0">
                <a:solidFill>
                  <a:srgbClr val="FF0000"/>
                </a:solidFill>
              </a:rPr>
              <a:t>// derived1 inherits base.</a:t>
            </a:r>
          </a:p>
          <a:p>
            <a:pPr>
              <a:buNone/>
            </a:pPr>
            <a:r>
              <a:rPr lang="en-IN" b="1" dirty="0">
                <a:solidFill>
                  <a:srgbClr val="00B050"/>
                </a:solidFill>
              </a:rPr>
              <a:t>class derived1 </a:t>
            </a:r>
            <a:r>
              <a:rPr lang="en-IN" b="1" dirty="0"/>
              <a:t>: public base {</a:t>
            </a:r>
          </a:p>
          <a:p>
            <a:pPr>
              <a:buNone/>
            </a:pPr>
            <a:r>
              <a:rPr lang="en-IN" b="1" dirty="0"/>
              <a:t>public: </a:t>
            </a:r>
            <a:r>
              <a:rPr lang="en-IN" b="1" dirty="0" err="1"/>
              <a:t>int</a:t>
            </a:r>
            <a:r>
              <a:rPr lang="en-IN" b="1" dirty="0"/>
              <a:t> j; };</a:t>
            </a:r>
          </a:p>
          <a:p>
            <a:pPr>
              <a:buNone/>
            </a:pPr>
            <a:r>
              <a:rPr lang="en-IN" b="1" dirty="0">
                <a:solidFill>
                  <a:srgbClr val="FF0000"/>
                </a:solidFill>
              </a:rPr>
              <a:t>// derived2 inherits base.</a:t>
            </a:r>
          </a:p>
          <a:p>
            <a:pPr>
              <a:buNone/>
            </a:pPr>
            <a:r>
              <a:rPr lang="en-IN" b="1" dirty="0">
                <a:solidFill>
                  <a:srgbClr val="00B050"/>
                </a:solidFill>
              </a:rPr>
              <a:t>class derived2 </a:t>
            </a:r>
            <a:r>
              <a:rPr lang="en-IN" b="1" dirty="0"/>
              <a:t>: public base {</a:t>
            </a:r>
          </a:p>
          <a:p>
            <a:pPr>
              <a:buNone/>
            </a:pPr>
            <a:r>
              <a:rPr lang="en-IN" b="1" dirty="0"/>
              <a:t>public: </a:t>
            </a:r>
            <a:r>
              <a:rPr lang="en-IN" b="1" dirty="0" err="1"/>
              <a:t>int</a:t>
            </a:r>
            <a:r>
              <a:rPr lang="en-IN" b="1" dirty="0"/>
              <a:t> k; };</a:t>
            </a:r>
          </a:p>
          <a:p>
            <a:pPr>
              <a:buNone/>
            </a:pPr>
            <a:r>
              <a:rPr lang="en-IN" b="1" dirty="0">
                <a:solidFill>
                  <a:srgbClr val="00B050"/>
                </a:solidFill>
              </a:rPr>
              <a:t>class derived3 </a:t>
            </a:r>
            <a:r>
              <a:rPr lang="en-IN" b="1" dirty="0"/>
              <a:t>: public derived1, public derived2 {</a:t>
            </a:r>
          </a:p>
          <a:p>
            <a:pPr>
              <a:buNone/>
            </a:pPr>
            <a:r>
              <a:rPr lang="en-IN" b="1" dirty="0"/>
              <a:t>public: </a:t>
            </a:r>
            <a:r>
              <a:rPr lang="en-IN" b="1" dirty="0" err="1"/>
              <a:t>int</a:t>
            </a:r>
            <a:r>
              <a:rPr lang="en-IN" b="1" dirty="0"/>
              <a:t> sum; };</a:t>
            </a:r>
          </a:p>
          <a:p>
            <a:pPr>
              <a:buNone/>
            </a:pPr>
            <a:endParaRPr lang="en-IN" dirty="0"/>
          </a:p>
          <a:p>
            <a:pPr>
              <a:buNone/>
            </a:pPr>
            <a:endParaRPr lang="en-IN" dirty="0"/>
          </a:p>
        </p:txBody>
      </p:sp>
      <p:sp>
        <p:nvSpPr>
          <p:cNvPr id="4" name="Content Placeholder 3"/>
          <p:cNvSpPr>
            <a:spLocks noGrp="1"/>
          </p:cNvSpPr>
          <p:nvPr>
            <p:ph sz="half" idx="2"/>
          </p:nvPr>
        </p:nvSpPr>
        <p:spPr>
          <a:xfrm>
            <a:off x="6172200" y="214291"/>
            <a:ext cx="4038600" cy="5911873"/>
          </a:xfrm>
          <a:ln>
            <a:solidFill>
              <a:schemeClr val="accent1"/>
            </a:solidFill>
          </a:ln>
        </p:spPr>
        <p:txBody>
          <a:bodyPr>
            <a:noAutofit/>
          </a:bodyPr>
          <a:lstStyle/>
          <a:p>
            <a:pPr>
              <a:buNone/>
            </a:pPr>
            <a:r>
              <a:rPr lang="en-IN" sz="2200" b="1" dirty="0" err="1"/>
              <a:t>int</a:t>
            </a:r>
            <a:r>
              <a:rPr lang="en-IN" sz="2200" b="1" dirty="0"/>
              <a:t> main()</a:t>
            </a:r>
          </a:p>
          <a:p>
            <a:pPr>
              <a:buNone/>
            </a:pPr>
            <a:r>
              <a:rPr lang="en-IN" sz="2200" b="1" dirty="0"/>
              <a:t>{</a:t>
            </a:r>
          </a:p>
          <a:p>
            <a:pPr>
              <a:buNone/>
            </a:pPr>
            <a:r>
              <a:rPr lang="en-IN" sz="2200" b="1" dirty="0"/>
              <a:t>derived3 ob;</a:t>
            </a:r>
          </a:p>
          <a:p>
            <a:pPr>
              <a:buNone/>
            </a:pPr>
            <a:r>
              <a:rPr lang="en-IN" sz="2200" b="1" dirty="0"/>
              <a:t>ob.derived1::i = 10;</a:t>
            </a:r>
            <a:r>
              <a:rPr lang="en-IN" sz="2200" b="1" dirty="0">
                <a:solidFill>
                  <a:srgbClr val="FF0000"/>
                </a:solidFill>
              </a:rPr>
              <a:t> </a:t>
            </a:r>
            <a:r>
              <a:rPr lang="en-IN" sz="2200" b="1" dirty="0">
                <a:solidFill>
                  <a:srgbClr val="FF3399"/>
                </a:solidFill>
              </a:rPr>
              <a:t>// scope resolved, use derived1's i</a:t>
            </a:r>
          </a:p>
          <a:p>
            <a:pPr>
              <a:buNone/>
            </a:pPr>
            <a:r>
              <a:rPr lang="en-IN" sz="2200" b="1" dirty="0" err="1"/>
              <a:t>ob.j</a:t>
            </a:r>
            <a:r>
              <a:rPr lang="en-IN" sz="2200" b="1" dirty="0"/>
              <a:t> = 20;</a:t>
            </a:r>
          </a:p>
          <a:p>
            <a:pPr>
              <a:buNone/>
            </a:pPr>
            <a:r>
              <a:rPr lang="en-IN" sz="2200" b="1" dirty="0" err="1"/>
              <a:t>ob.k</a:t>
            </a:r>
            <a:r>
              <a:rPr lang="en-IN" sz="2200" b="1" dirty="0"/>
              <a:t> = 30;</a:t>
            </a:r>
          </a:p>
          <a:p>
            <a:pPr>
              <a:buNone/>
            </a:pPr>
            <a:r>
              <a:rPr lang="en-IN" sz="2200" b="1" dirty="0">
                <a:solidFill>
                  <a:srgbClr val="FF0000"/>
                </a:solidFill>
              </a:rPr>
              <a:t>// scope resolved</a:t>
            </a:r>
          </a:p>
          <a:p>
            <a:pPr>
              <a:buNone/>
            </a:pPr>
            <a:r>
              <a:rPr lang="en-IN" sz="2200" b="1" dirty="0"/>
              <a:t>ob.sum = ob.derived1::i + </a:t>
            </a:r>
            <a:r>
              <a:rPr lang="en-IN" sz="2200" b="1" dirty="0" err="1"/>
              <a:t>ob.j</a:t>
            </a:r>
            <a:r>
              <a:rPr lang="en-IN" sz="2200" b="1" dirty="0"/>
              <a:t> + </a:t>
            </a:r>
            <a:r>
              <a:rPr lang="en-IN" sz="2200" b="1" dirty="0" err="1"/>
              <a:t>ob.k</a:t>
            </a:r>
            <a:r>
              <a:rPr lang="en-IN" sz="2200" b="1" dirty="0"/>
              <a:t>;</a:t>
            </a:r>
          </a:p>
          <a:p>
            <a:pPr>
              <a:buNone/>
            </a:pPr>
            <a:r>
              <a:rPr lang="en-IN" sz="2200" b="1" dirty="0">
                <a:solidFill>
                  <a:srgbClr val="FF0000"/>
                </a:solidFill>
              </a:rPr>
              <a:t>// also resolved here</a:t>
            </a:r>
          </a:p>
          <a:p>
            <a:pPr>
              <a:buNone/>
            </a:pPr>
            <a:r>
              <a:rPr lang="en-IN" sz="2200" b="1" dirty="0" err="1"/>
              <a:t>cout</a:t>
            </a:r>
            <a:r>
              <a:rPr lang="en-IN" sz="2200" b="1" dirty="0"/>
              <a:t> &lt;&lt; ob.derived1::i &lt;&lt; " ";</a:t>
            </a:r>
          </a:p>
          <a:p>
            <a:pPr>
              <a:buNone/>
            </a:pPr>
            <a:r>
              <a:rPr lang="en-IN" sz="2200" b="1" dirty="0" err="1"/>
              <a:t>cout</a:t>
            </a:r>
            <a:r>
              <a:rPr lang="en-IN" sz="2200" b="1" dirty="0"/>
              <a:t> &lt;&lt; </a:t>
            </a:r>
            <a:r>
              <a:rPr lang="en-IN" sz="2200" b="1" dirty="0" err="1"/>
              <a:t>ob.j</a:t>
            </a:r>
            <a:r>
              <a:rPr lang="en-IN" sz="2200" b="1" dirty="0"/>
              <a:t> &lt;&lt; " " &lt;&lt; </a:t>
            </a:r>
            <a:r>
              <a:rPr lang="en-IN" sz="2200" b="1" dirty="0" err="1"/>
              <a:t>ob.k</a:t>
            </a:r>
            <a:r>
              <a:rPr lang="en-IN" sz="2200" b="1" dirty="0"/>
              <a:t> &lt;&lt; " ";</a:t>
            </a:r>
          </a:p>
          <a:p>
            <a:pPr>
              <a:buNone/>
            </a:pPr>
            <a:r>
              <a:rPr lang="en-IN" sz="2200" b="1" dirty="0" err="1"/>
              <a:t>cout</a:t>
            </a:r>
            <a:r>
              <a:rPr lang="en-IN" sz="2200" b="1" dirty="0"/>
              <a:t> &lt;&lt; ob.sum;</a:t>
            </a:r>
          </a:p>
          <a:p>
            <a:pPr>
              <a:buNone/>
            </a:pPr>
            <a:r>
              <a:rPr lang="en-IN" sz="2200" b="1" dirty="0"/>
              <a:t>return 0; }</a:t>
            </a:r>
          </a:p>
        </p:txBody>
      </p:sp>
      <p:sp>
        <p:nvSpPr>
          <p:cNvPr id="7" name="Slide Number Placeholder 6"/>
          <p:cNvSpPr>
            <a:spLocks noGrp="1"/>
          </p:cNvSpPr>
          <p:nvPr>
            <p:ph type="sldNum" sz="quarter" idx="12"/>
          </p:nvPr>
        </p:nvSpPr>
        <p:spPr/>
        <p:txBody>
          <a:bodyPr/>
          <a:lstStyle/>
          <a:p>
            <a:fld id="{1FFC834F-BCAD-4C47-9DE1-3D1137B00E0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43201" y="914401"/>
            <a:ext cx="6019799" cy="5427687"/>
          </a:xfrm>
          <a:prstGeom prst="rect">
            <a:avLst/>
          </a:prstGeom>
        </p:spPr>
      </p:pic>
      <p:pic>
        <p:nvPicPr>
          <p:cNvPr id="7" name="Picture 6"/>
          <p:cNvPicPr>
            <a:picLocks noChangeAspect="1"/>
          </p:cNvPicPr>
          <p:nvPr/>
        </p:nvPicPr>
        <p:blipFill>
          <a:blip r:embed="rId3"/>
          <a:stretch>
            <a:fillRect/>
          </a:stretch>
        </p:blipFill>
        <p:spPr>
          <a:xfrm>
            <a:off x="8077201" y="991724"/>
            <a:ext cx="2219325" cy="2066925"/>
          </a:xfrm>
          <a:prstGeom prst="rect">
            <a:avLst/>
          </a:prstGeom>
        </p:spPr>
      </p:pic>
    </p:spTree>
    <p:extLst>
      <p:ext uri="{BB962C8B-B14F-4D97-AF65-F5344CB8AC3E}">
        <p14:creationId xmlns:p14="http://schemas.microsoft.com/office/powerpoint/2010/main" val="30107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EBFE-413D-6423-FDCA-691C6FA57D1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89EB09F-CB63-32C9-8FD9-2F4603C45005}"/>
              </a:ext>
            </a:extLst>
          </p:cNvPr>
          <p:cNvSpPr>
            <a:spLocks noGrp="1"/>
          </p:cNvSpPr>
          <p:nvPr>
            <p:ph idx="1"/>
          </p:nvPr>
        </p:nvSpPr>
        <p:spPr/>
        <p:txBody>
          <a:bodyPr/>
          <a:lstStyle/>
          <a:p>
            <a:r>
              <a:rPr lang="en-US" sz="2800" b="1" dirty="0">
                <a:solidFill>
                  <a:schemeClr val="tx1"/>
                </a:solidFill>
              </a:rPr>
              <a:t>Constructor and Destructor in Inheritance</a:t>
            </a:r>
          </a:p>
          <a:p>
            <a:r>
              <a:rPr lang="en-IN" b="1" dirty="0"/>
              <a:t>Inheritance and Static Functions</a:t>
            </a:r>
          </a:p>
          <a:p>
            <a:r>
              <a:rPr lang="en-IN" b="1" dirty="0"/>
              <a:t>Virtual class</a:t>
            </a:r>
          </a:p>
          <a:p>
            <a:r>
              <a:rPr lang="en-IN" b="1" dirty="0"/>
              <a:t>Abstract Class</a:t>
            </a:r>
          </a:p>
          <a:p>
            <a:r>
              <a:rPr lang="en-IN" b="1" dirty="0"/>
              <a:t>Pure Virtual Functions</a:t>
            </a:r>
            <a:endParaRPr lang="en-US" b="1" dirty="0"/>
          </a:p>
        </p:txBody>
      </p:sp>
    </p:spTree>
    <p:extLst>
      <p:ext uri="{BB962C8B-B14F-4D97-AF65-F5344CB8AC3E}">
        <p14:creationId xmlns:p14="http://schemas.microsoft.com/office/powerpoint/2010/main" val="82610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p:txBody>
          <a:bodyPr>
            <a:normAutofit/>
          </a:bodyPr>
          <a:lstStyle/>
          <a:p>
            <a:pPr algn="just"/>
            <a:r>
              <a:rPr lang="en-IN" dirty="0"/>
              <a:t>As you can see, because </a:t>
            </a:r>
            <a:r>
              <a:rPr lang="en-IN" b="1" dirty="0">
                <a:solidFill>
                  <a:srgbClr val="FF0000"/>
                </a:solidFill>
              </a:rPr>
              <a:t>the :: was applied</a:t>
            </a:r>
            <a:r>
              <a:rPr lang="en-IN" dirty="0"/>
              <a:t>, the program has manually </a:t>
            </a:r>
            <a:r>
              <a:rPr lang="en-IN" b="1" dirty="0">
                <a:solidFill>
                  <a:srgbClr val="FF0000"/>
                </a:solidFill>
              </a:rPr>
              <a:t>selected derived1's version of base</a:t>
            </a:r>
            <a:r>
              <a:rPr lang="en-IN" dirty="0"/>
              <a:t>. </a:t>
            </a:r>
          </a:p>
          <a:p>
            <a:pPr algn="just"/>
            <a:r>
              <a:rPr lang="en-IN" dirty="0"/>
              <a:t>What if only </a:t>
            </a:r>
            <a:r>
              <a:rPr lang="en-IN" b="1" dirty="0"/>
              <a:t>one copy of base is actually required</a:t>
            </a:r>
            <a:r>
              <a:rPr lang="en-IN" dirty="0"/>
              <a:t>? Is there some way to </a:t>
            </a:r>
            <a:r>
              <a:rPr lang="en-IN" b="1" dirty="0">
                <a:solidFill>
                  <a:srgbClr val="FF0000"/>
                </a:solidFill>
              </a:rPr>
              <a:t>prevent two copies from being included in derived3</a:t>
            </a:r>
            <a:r>
              <a:rPr lang="en-IN" dirty="0"/>
              <a:t>? </a:t>
            </a:r>
          </a:p>
          <a:p>
            <a:pPr algn="just"/>
            <a:r>
              <a:rPr lang="en-IN" dirty="0"/>
              <a:t>This solution is achieved using </a:t>
            </a:r>
            <a:r>
              <a:rPr lang="en-IN" b="1" dirty="0">
                <a:solidFill>
                  <a:schemeClr val="accent2"/>
                </a:solidFill>
              </a:rPr>
              <a:t>virtual base classes</a:t>
            </a:r>
            <a:r>
              <a:rPr lang="en-IN" dirty="0"/>
              <a:t>.</a:t>
            </a:r>
          </a:p>
        </p:txBody>
      </p:sp>
      <p:sp>
        <p:nvSpPr>
          <p:cNvPr id="7" name="Slide Number Placeholder 6"/>
          <p:cNvSpPr>
            <a:spLocks noGrp="1"/>
          </p:cNvSpPr>
          <p:nvPr>
            <p:ph type="sldNum" sz="quarter" idx="12"/>
          </p:nvPr>
        </p:nvSpPr>
        <p:spPr/>
        <p:txBody>
          <a:bodyPr/>
          <a:lstStyle/>
          <a:p>
            <a:fld id="{1FFC834F-BCAD-4C47-9DE1-3D1137B00E0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955" y="428605"/>
            <a:ext cx="10773295" cy="5697559"/>
          </a:xfrm>
        </p:spPr>
        <p:txBody>
          <a:bodyPr>
            <a:normAutofit/>
          </a:bodyPr>
          <a:lstStyle/>
          <a:p>
            <a:pPr algn="just"/>
            <a:r>
              <a:rPr lang="en-IN" dirty="0"/>
              <a:t>When two or more objects are derived from a common base class, you can prevent multiple copies of the base class from being present in an object derived from those objects by </a:t>
            </a:r>
            <a:r>
              <a:rPr lang="en-IN" b="1" dirty="0">
                <a:solidFill>
                  <a:srgbClr val="FF0000"/>
                </a:solidFill>
              </a:rPr>
              <a:t>declaring the base class as virtual when it is inherited</a:t>
            </a:r>
            <a:r>
              <a:rPr lang="en-IN" dirty="0"/>
              <a:t>. </a:t>
            </a:r>
          </a:p>
          <a:p>
            <a:pPr algn="just"/>
            <a:r>
              <a:rPr lang="en-IN" dirty="0"/>
              <a:t>You accomplish this by preceding the base class' name with the keyword </a:t>
            </a:r>
            <a:r>
              <a:rPr lang="en-IN" b="1" dirty="0">
                <a:solidFill>
                  <a:srgbClr val="FF0000"/>
                </a:solidFill>
              </a:rPr>
              <a:t>virtual </a:t>
            </a:r>
            <a:r>
              <a:rPr lang="en-IN" dirty="0"/>
              <a:t>when it is inherited. </a:t>
            </a:r>
          </a:p>
          <a:p>
            <a:pPr algn="just"/>
            <a:r>
              <a:rPr lang="en-IN" dirty="0"/>
              <a:t>For example, here is another version of the example program in which derived3 contains only one copy of base:</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21</a:t>
            </a:fld>
            <a:endParaRPr lang="en-US"/>
          </a:p>
        </p:txBody>
      </p:sp>
      <p:sp>
        <p:nvSpPr>
          <p:cNvPr id="7" name="Rectangle 6"/>
          <p:cNvSpPr/>
          <p:nvPr/>
        </p:nvSpPr>
        <p:spPr>
          <a:xfrm>
            <a:off x="7667636" y="5572140"/>
            <a:ext cx="250033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Example  Program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81200" y="285729"/>
            <a:ext cx="4038600" cy="5840435"/>
          </a:xfrm>
          <a:ln>
            <a:solidFill>
              <a:schemeClr val="accent1"/>
            </a:solidFill>
          </a:ln>
        </p:spPr>
        <p:txBody>
          <a:bodyPr>
            <a:normAutofit fontScale="62500" lnSpcReduction="20000"/>
          </a:bodyPr>
          <a:lstStyle/>
          <a:p>
            <a:pPr>
              <a:buNone/>
            </a:pPr>
            <a:r>
              <a:rPr lang="en-IN" dirty="0">
                <a:solidFill>
                  <a:srgbClr val="FF0000"/>
                </a:solidFill>
              </a:rPr>
              <a:t>// This program uses virtual base classes.</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 </a:t>
            </a:r>
            <a:r>
              <a:rPr lang="en-IN" b="1" dirty="0"/>
              <a:t>{ public: </a:t>
            </a:r>
            <a:r>
              <a:rPr lang="en-IN" b="1" dirty="0" err="1"/>
              <a:t>int</a:t>
            </a:r>
            <a:r>
              <a:rPr lang="en-IN" b="1" dirty="0"/>
              <a:t> i; };</a:t>
            </a:r>
          </a:p>
          <a:p>
            <a:pPr>
              <a:buNone/>
            </a:pPr>
            <a:endParaRPr lang="en-IN" b="1" dirty="0"/>
          </a:p>
          <a:p>
            <a:pPr>
              <a:buNone/>
            </a:pPr>
            <a:r>
              <a:rPr lang="en-IN" b="1" dirty="0">
                <a:solidFill>
                  <a:srgbClr val="FF0000"/>
                </a:solidFill>
              </a:rPr>
              <a:t>// derived1 inherits base as virtual.</a:t>
            </a:r>
          </a:p>
          <a:p>
            <a:pPr>
              <a:buNone/>
            </a:pPr>
            <a:endParaRPr lang="en-IN" b="1" dirty="0">
              <a:solidFill>
                <a:srgbClr val="00B050"/>
              </a:solidFill>
            </a:endParaRPr>
          </a:p>
          <a:p>
            <a:pPr>
              <a:buNone/>
            </a:pPr>
            <a:r>
              <a:rPr lang="en-IN" b="1" dirty="0">
                <a:solidFill>
                  <a:srgbClr val="00B050"/>
                </a:solidFill>
              </a:rPr>
              <a:t>class derived1 </a:t>
            </a:r>
            <a:r>
              <a:rPr lang="en-IN" b="1" dirty="0"/>
              <a:t>: virtual public base {</a:t>
            </a:r>
          </a:p>
          <a:p>
            <a:pPr>
              <a:buNone/>
            </a:pPr>
            <a:r>
              <a:rPr lang="en-IN" b="1" dirty="0"/>
              <a:t>public: </a:t>
            </a:r>
            <a:r>
              <a:rPr lang="en-IN" b="1" dirty="0" err="1"/>
              <a:t>int</a:t>
            </a:r>
            <a:r>
              <a:rPr lang="en-IN" b="1" dirty="0"/>
              <a:t> j; };</a:t>
            </a:r>
          </a:p>
          <a:p>
            <a:pPr>
              <a:buNone/>
            </a:pPr>
            <a:endParaRPr lang="en-IN" b="1" dirty="0">
              <a:solidFill>
                <a:srgbClr val="FF0000"/>
              </a:solidFill>
            </a:endParaRPr>
          </a:p>
          <a:p>
            <a:pPr>
              <a:buNone/>
            </a:pPr>
            <a:r>
              <a:rPr lang="en-IN" b="1" dirty="0">
                <a:solidFill>
                  <a:srgbClr val="FF0000"/>
                </a:solidFill>
              </a:rPr>
              <a:t>// derived2 inherits base as virtual.</a:t>
            </a:r>
          </a:p>
          <a:p>
            <a:pPr>
              <a:buNone/>
            </a:pPr>
            <a:endParaRPr lang="en-IN" b="1" dirty="0">
              <a:solidFill>
                <a:srgbClr val="00B050"/>
              </a:solidFill>
            </a:endParaRPr>
          </a:p>
          <a:p>
            <a:pPr>
              <a:buNone/>
            </a:pPr>
            <a:r>
              <a:rPr lang="en-IN" b="1" dirty="0">
                <a:solidFill>
                  <a:srgbClr val="00B050"/>
                </a:solidFill>
              </a:rPr>
              <a:t>class derived2 </a:t>
            </a:r>
            <a:r>
              <a:rPr lang="en-IN" b="1" dirty="0"/>
              <a:t>: virtual public base {</a:t>
            </a:r>
          </a:p>
          <a:p>
            <a:pPr>
              <a:buNone/>
            </a:pPr>
            <a:r>
              <a:rPr lang="en-IN" b="1" dirty="0"/>
              <a:t>public: </a:t>
            </a:r>
            <a:r>
              <a:rPr lang="en-IN" b="1" dirty="0" err="1"/>
              <a:t>int</a:t>
            </a:r>
            <a:r>
              <a:rPr lang="en-IN" b="1" dirty="0"/>
              <a:t> k; };</a:t>
            </a:r>
          </a:p>
          <a:p>
            <a:pPr>
              <a:buNone/>
            </a:pPr>
            <a:endParaRPr lang="en-IN" b="1" dirty="0"/>
          </a:p>
          <a:p>
            <a:pPr>
              <a:buNone/>
            </a:pPr>
            <a:r>
              <a:rPr lang="en-IN" b="1" dirty="0">
                <a:solidFill>
                  <a:srgbClr val="00B050"/>
                </a:solidFill>
              </a:rPr>
              <a:t>class derived3 </a:t>
            </a:r>
            <a:r>
              <a:rPr lang="en-IN" b="1" dirty="0"/>
              <a:t>: public derived1, public derived2 </a:t>
            </a:r>
          </a:p>
          <a:p>
            <a:pPr>
              <a:buNone/>
            </a:pPr>
            <a:r>
              <a:rPr lang="en-IN" b="1" dirty="0"/>
              <a:t>{ public: </a:t>
            </a:r>
            <a:r>
              <a:rPr lang="en-IN" b="1" dirty="0" err="1"/>
              <a:t>int</a:t>
            </a:r>
            <a:r>
              <a:rPr lang="en-IN" b="1" dirty="0"/>
              <a:t> sum; };</a:t>
            </a:r>
          </a:p>
          <a:p>
            <a:pPr>
              <a:buNone/>
            </a:pPr>
            <a:endParaRPr lang="en-IN" dirty="0"/>
          </a:p>
          <a:p>
            <a:pPr>
              <a:buNone/>
            </a:pPr>
            <a:endParaRPr lang="en-IN" dirty="0"/>
          </a:p>
        </p:txBody>
      </p:sp>
      <p:sp>
        <p:nvSpPr>
          <p:cNvPr id="9" name="Content Placeholder 8"/>
          <p:cNvSpPr>
            <a:spLocks noGrp="1"/>
          </p:cNvSpPr>
          <p:nvPr>
            <p:ph sz="half" idx="2"/>
          </p:nvPr>
        </p:nvSpPr>
        <p:spPr>
          <a:xfrm>
            <a:off x="6172200" y="285729"/>
            <a:ext cx="4038600" cy="5840435"/>
          </a:xfrm>
          <a:ln>
            <a:solidFill>
              <a:schemeClr val="accent1"/>
            </a:solidFill>
          </a:ln>
        </p:spPr>
        <p:txBody>
          <a:bodyPr>
            <a:noAutofit/>
          </a:bodyPr>
          <a:lstStyle/>
          <a:p>
            <a:pPr algn="just">
              <a:buNone/>
            </a:pPr>
            <a:r>
              <a:rPr lang="en-IN" sz="2200" b="1" dirty="0" err="1"/>
              <a:t>int</a:t>
            </a:r>
            <a:r>
              <a:rPr lang="en-IN" sz="2200" b="1" dirty="0"/>
              <a:t> main()</a:t>
            </a:r>
          </a:p>
          <a:p>
            <a:pPr algn="just">
              <a:buNone/>
            </a:pPr>
            <a:r>
              <a:rPr lang="en-IN" sz="2200" b="1" dirty="0"/>
              <a:t>{</a:t>
            </a:r>
          </a:p>
          <a:p>
            <a:pPr algn="just">
              <a:buNone/>
            </a:pPr>
            <a:r>
              <a:rPr lang="en-IN" sz="2200" b="1" dirty="0"/>
              <a:t>derived3 ob;</a:t>
            </a:r>
          </a:p>
          <a:p>
            <a:pPr algn="just">
              <a:buNone/>
            </a:pPr>
            <a:r>
              <a:rPr lang="en-IN" sz="2200" b="1" dirty="0" err="1"/>
              <a:t>ob.i</a:t>
            </a:r>
            <a:r>
              <a:rPr lang="en-IN" sz="2200" b="1" dirty="0"/>
              <a:t> = 10; </a:t>
            </a:r>
            <a:r>
              <a:rPr lang="en-IN" sz="2200" b="1" dirty="0">
                <a:solidFill>
                  <a:srgbClr val="FF0000"/>
                </a:solidFill>
              </a:rPr>
              <a:t>// now unambiguous</a:t>
            </a:r>
          </a:p>
          <a:p>
            <a:pPr algn="just">
              <a:buNone/>
            </a:pPr>
            <a:r>
              <a:rPr lang="en-IN" sz="2200" b="1" dirty="0" err="1"/>
              <a:t>ob.j</a:t>
            </a:r>
            <a:r>
              <a:rPr lang="en-IN" sz="2200" b="1" dirty="0"/>
              <a:t> = 20;</a:t>
            </a:r>
          </a:p>
          <a:p>
            <a:pPr algn="just">
              <a:buNone/>
            </a:pPr>
            <a:r>
              <a:rPr lang="en-IN" sz="2200" b="1" dirty="0" err="1"/>
              <a:t>ob.k</a:t>
            </a:r>
            <a:r>
              <a:rPr lang="en-IN" sz="2200" b="1" dirty="0"/>
              <a:t> = 30;</a:t>
            </a:r>
          </a:p>
          <a:p>
            <a:pPr algn="just">
              <a:buNone/>
            </a:pPr>
            <a:r>
              <a:rPr lang="en-IN" sz="2200" b="1" dirty="0">
                <a:solidFill>
                  <a:srgbClr val="FF0000"/>
                </a:solidFill>
              </a:rPr>
              <a:t>// unambiguous</a:t>
            </a:r>
          </a:p>
          <a:p>
            <a:pPr algn="just">
              <a:buNone/>
            </a:pPr>
            <a:r>
              <a:rPr lang="en-IN" sz="2200" b="1" dirty="0"/>
              <a:t>ob.sum = </a:t>
            </a:r>
            <a:r>
              <a:rPr lang="en-IN" sz="2200" b="1" dirty="0" err="1"/>
              <a:t>ob.i</a:t>
            </a:r>
            <a:r>
              <a:rPr lang="en-IN" sz="2200" b="1" dirty="0"/>
              <a:t> + </a:t>
            </a:r>
            <a:r>
              <a:rPr lang="en-IN" sz="2200" b="1" dirty="0" err="1"/>
              <a:t>ob.j</a:t>
            </a:r>
            <a:r>
              <a:rPr lang="en-IN" sz="2200" b="1" dirty="0"/>
              <a:t> + </a:t>
            </a:r>
            <a:r>
              <a:rPr lang="en-IN" sz="2200" b="1" dirty="0" err="1"/>
              <a:t>ob.k</a:t>
            </a:r>
            <a:r>
              <a:rPr lang="en-IN" sz="2200" b="1" dirty="0"/>
              <a:t>;</a:t>
            </a:r>
          </a:p>
          <a:p>
            <a:pPr algn="just">
              <a:buNone/>
            </a:pPr>
            <a:r>
              <a:rPr lang="en-IN" sz="2200" b="1" dirty="0">
                <a:solidFill>
                  <a:srgbClr val="FF0000"/>
                </a:solidFill>
              </a:rPr>
              <a:t>// unambiguous</a:t>
            </a:r>
          </a:p>
          <a:p>
            <a:pPr algn="just">
              <a:buNone/>
            </a:pPr>
            <a:r>
              <a:rPr lang="en-IN" sz="2200" b="1" dirty="0" err="1"/>
              <a:t>cout</a:t>
            </a:r>
            <a:r>
              <a:rPr lang="en-IN" sz="2200" b="1" dirty="0"/>
              <a:t> &lt;&lt; </a:t>
            </a:r>
            <a:r>
              <a:rPr lang="en-IN" sz="2200" b="1" dirty="0" err="1"/>
              <a:t>ob.i</a:t>
            </a:r>
            <a:r>
              <a:rPr lang="en-IN" sz="2200" b="1" dirty="0"/>
              <a:t> &lt;&lt; " ";</a:t>
            </a:r>
          </a:p>
          <a:p>
            <a:pPr algn="just">
              <a:buNone/>
            </a:pPr>
            <a:r>
              <a:rPr lang="en-IN" sz="2200" b="1" dirty="0" err="1"/>
              <a:t>cout</a:t>
            </a:r>
            <a:r>
              <a:rPr lang="en-IN" sz="2200" b="1" dirty="0"/>
              <a:t> &lt;&lt; </a:t>
            </a:r>
            <a:r>
              <a:rPr lang="en-IN" sz="2200" b="1" dirty="0" err="1"/>
              <a:t>ob.j</a:t>
            </a:r>
            <a:r>
              <a:rPr lang="en-IN" sz="2200" b="1" dirty="0"/>
              <a:t> &lt;&lt; " " &lt;&lt; </a:t>
            </a:r>
            <a:r>
              <a:rPr lang="en-IN" sz="2200" b="1" dirty="0" err="1"/>
              <a:t>ob.k</a:t>
            </a:r>
            <a:r>
              <a:rPr lang="en-IN" sz="2200" b="1" dirty="0"/>
              <a:t> &lt;&lt; " ";</a:t>
            </a:r>
          </a:p>
          <a:p>
            <a:pPr algn="just">
              <a:buNone/>
            </a:pPr>
            <a:r>
              <a:rPr lang="en-IN" sz="2200" b="1" dirty="0" err="1"/>
              <a:t>cout</a:t>
            </a:r>
            <a:r>
              <a:rPr lang="en-IN" sz="2200" b="1" dirty="0"/>
              <a:t> &lt;&lt; ob.sum;</a:t>
            </a:r>
          </a:p>
          <a:p>
            <a:pPr algn="just">
              <a:buNone/>
            </a:pPr>
            <a:r>
              <a:rPr lang="en-IN" sz="2200" b="1" dirty="0"/>
              <a:t>return 0;</a:t>
            </a:r>
          </a:p>
          <a:p>
            <a:pPr algn="just">
              <a:buNone/>
            </a:pPr>
            <a:r>
              <a:rPr lang="en-IN" sz="2200" b="1" dirty="0"/>
              <a:t>}</a:t>
            </a:r>
          </a:p>
        </p:txBody>
      </p:sp>
      <p:sp>
        <p:nvSpPr>
          <p:cNvPr id="6" name="Slide Number Placeholder 5"/>
          <p:cNvSpPr>
            <a:spLocks noGrp="1"/>
          </p:cNvSpPr>
          <p:nvPr>
            <p:ph type="sldNum" sz="quarter" idx="12"/>
          </p:nvPr>
        </p:nvSpPr>
        <p:spPr/>
        <p:txBody>
          <a:bodyPr/>
          <a:lstStyle/>
          <a:p>
            <a:fld id="{1FFC834F-BCAD-4C47-9DE1-3D1137B00E0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a:xfrm>
            <a:off x="838199" y="1825625"/>
            <a:ext cx="10857807" cy="4351338"/>
          </a:xfrm>
        </p:spPr>
        <p:txBody>
          <a:bodyPr>
            <a:normAutofit/>
          </a:bodyPr>
          <a:lstStyle/>
          <a:p>
            <a:pPr algn="just">
              <a:lnSpc>
                <a:spcPct val="110000"/>
              </a:lnSpc>
            </a:pPr>
            <a:r>
              <a:rPr lang="en-IN" dirty="0"/>
              <a:t>As you can see, the keyword </a:t>
            </a:r>
            <a:r>
              <a:rPr lang="en-IN" b="1" dirty="0">
                <a:solidFill>
                  <a:srgbClr val="FF0000"/>
                </a:solidFill>
              </a:rPr>
              <a:t>virtual</a:t>
            </a:r>
            <a:r>
              <a:rPr lang="en-IN" dirty="0"/>
              <a:t> precedes the rest of the inherited </a:t>
            </a:r>
            <a:r>
              <a:rPr lang="en-IN" dirty="0" err="1"/>
              <a:t>class‘specification</a:t>
            </a:r>
            <a:r>
              <a:rPr lang="en-IN" dirty="0"/>
              <a:t>.</a:t>
            </a:r>
          </a:p>
          <a:p>
            <a:pPr algn="just">
              <a:lnSpc>
                <a:spcPct val="110000"/>
              </a:lnSpc>
            </a:pPr>
            <a:r>
              <a:rPr lang="en-IN" dirty="0"/>
              <a:t>Now that </a:t>
            </a:r>
            <a:r>
              <a:rPr lang="en-IN" b="1" dirty="0"/>
              <a:t>both derived1 and derived2 </a:t>
            </a:r>
            <a:r>
              <a:rPr lang="en-IN" dirty="0"/>
              <a:t>have inherited base as </a:t>
            </a:r>
            <a:r>
              <a:rPr lang="en-IN" b="1" dirty="0">
                <a:solidFill>
                  <a:srgbClr val="FF0000"/>
                </a:solidFill>
              </a:rPr>
              <a:t>virtual</a:t>
            </a:r>
            <a:r>
              <a:rPr lang="en-IN" dirty="0"/>
              <a:t>, any multiple inheritance involving them </a:t>
            </a:r>
            <a:r>
              <a:rPr lang="en-IN" b="1" dirty="0">
                <a:solidFill>
                  <a:srgbClr val="FF0000"/>
                </a:solidFill>
              </a:rPr>
              <a:t>will cause only one copy of base to be present</a:t>
            </a:r>
            <a:r>
              <a:rPr lang="en-IN" dirty="0"/>
              <a:t>.</a:t>
            </a:r>
          </a:p>
          <a:p>
            <a:pPr algn="just">
              <a:lnSpc>
                <a:spcPct val="110000"/>
              </a:lnSpc>
            </a:pPr>
            <a:r>
              <a:rPr lang="en-IN" dirty="0"/>
              <a:t>Therefore, in derived3, there is </a:t>
            </a:r>
            <a:r>
              <a:rPr lang="en-IN" b="1" dirty="0">
                <a:solidFill>
                  <a:srgbClr val="FF0000"/>
                </a:solidFill>
              </a:rPr>
              <a:t>only one copy of base and </a:t>
            </a:r>
            <a:r>
              <a:rPr lang="en-IN" b="1" dirty="0" err="1">
                <a:solidFill>
                  <a:srgbClr val="FF0000"/>
                </a:solidFill>
              </a:rPr>
              <a:t>ob.i</a:t>
            </a:r>
            <a:r>
              <a:rPr lang="en-IN" b="1" dirty="0">
                <a:solidFill>
                  <a:srgbClr val="FF0000"/>
                </a:solidFill>
              </a:rPr>
              <a:t> = 10 </a:t>
            </a:r>
            <a:r>
              <a:rPr lang="en-IN" dirty="0"/>
              <a:t>is </a:t>
            </a:r>
            <a:r>
              <a:rPr lang="en-IN" i="1" dirty="0"/>
              <a:t>perfectly valid and unambiguous</a:t>
            </a:r>
            <a:r>
              <a:rPr lang="en-IN" dirty="0"/>
              <a:t>.</a:t>
            </a:r>
          </a:p>
        </p:txBody>
      </p:sp>
      <p:sp>
        <p:nvSpPr>
          <p:cNvPr id="7" name="Slide Number Placeholder 6"/>
          <p:cNvSpPr>
            <a:spLocks noGrp="1"/>
          </p:cNvSpPr>
          <p:nvPr>
            <p:ph type="sldNum" sz="quarter" idx="12"/>
          </p:nvPr>
        </p:nvSpPr>
        <p:spPr/>
        <p:txBody>
          <a:bodyPr/>
          <a:lstStyle/>
          <a:p>
            <a:fld id="{1FFC834F-BCAD-4C47-9DE1-3D1137B00E0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Inheritance and Static Functions</a:t>
            </a:r>
            <a:br>
              <a:rPr lang="en-IN" b="1" dirty="0"/>
            </a:br>
            <a:endParaRPr lang="en-IN" dirty="0"/>
          </a:p>
        </p:txBody>
      </p:sp>
      <p:sp>
        <p:nvSpPr>
          <p:cNvPr id="3" name="Content Placeholder 2"/>
          <p:cNvSpPr>
            <a:spLocks noGrp="1"/>
          </p:cNvSpPr>
          <p:nvPr>
            <p:ph idx="1"/>
          </p:nvPr>
        </p:nvSpPr>
        <p:spPr/>
        <p:txBody>
          <a:bodyPr/>
          <a:lstStyle/>
          <a:p>
            <a:pPr algn="just"/>
            <a:r>
              <a:rPr lang="en-IN" dirty="0"/>
              <a:t>They are </a:t>
            </a:r>
            <a:r>
              <a:rPr lang="en-IN" b="1" dirty="0">
                <a:solidFill>
                  <a:srgbClr val="FF0000"/>
                </a:solidFill>
              </a:rPr>
              <a:t>inherited into the derived class</a:t>
            </a:r>
            <a:r>
              <a:rPr lang="en-IN" dirty="0"/>
              <a:t>.</a:t>
            </a:r>
          </a:p>
          <a:p>
            <a:pPr algn="just"/>
            <a:r>
              <a:rPr lang="en-IN" dirty="0"/>
              <a:t>If you redefine a static member function in derived class, all the other overloaded functions in base class are hidden.</a:t>
            </a:r>
          </a:p>
          <a:p>
            <a:pPr algn="just"/>
            <a:r>
              <a:rPr lang="en-IN" dirty="0"/>
              <a:t>Static Member functions can never be virtual.</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base class</a:t>
            </a:r>
            <a:endParaRPr lang="en-IN" dirty="0"/>
          </a:p>
        </p:txBody>
      </p:sp>
      <p:sp>
        <p:nvSpPr>
          <p:cNvPr id="3" name="Content Placeholder 2"/>
          <p:cNvSpPr>
            <a:spLocks noGrp="1"/>
          </p:cNvSpPr>
          <p:nvPr>
            <p:ph idx="1"/>
          </p:nvPr>
        </p:nvSpPr>
        <p:spPr/>
        <p:txBody>
          <a:bodyPr/>
          <a:lstStyle/>
          <a:p>
            <a:r>
              <a:rPr lang="en-US" dirty="0"/>
              <a:t>They are used to prevent the confusion or duplicity among child classes during inheritance.</a:t>
            </a:r>
          </a:p>
          <a:p>
            <a:r>
              <a:rPr lang="en-US" dirty="0"/>
              <a:t>Consider the following situation:</a:t>
            </a:r>
            <a:endParaRPr lang="en-IN" dirty="0"/>
          </a:p>
        </p:txBody>
      </p:sp>
    </p:spTree>
    <p:extLst>
      <p:ext uri="{BB962C8B-B14F-4D97-AF65-F5344CB8AC3E}">
        <p14:creationId xmlns:p14="http://schemas.microsoft.com/office/powerpoint/2010/main" val="1047708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457200"/>
            <a:ext cx="7924800" cy="5016758"/>
          </a:xfrm>
          <a:prstGeom prst="rect">
            <a:avLst/>
          </a:prstGeom>
        </p:spPr>
        <p:txBody>
          <a:bodyPr wrap="square">
            <a:spAutoFit/>
          </a:bodyPr>
          <a:lstStyle/>
          <a:p>
            <a:r>
              <a:rPr lang="en-IN" sz="3200" dirty="0"/>
              <a:t>  </a:t>
            </a:r>
          </a:p>
          <a:p>
            <a:r>
              <a:rPr lang="en-IN" sz="3200" dirty="0"/>
              <a:t>class A { </a:t>
            </a:r>
          </a:p>
          <a:p>
            <a:r>
              <a:rPr lang="en-IN" sz="3200" dirty="0"/>
              <a:t>public: void show() {</a:t>
            </a:r>
            <a:r>
              <a:rPr lang="en-IN" sz="3200" dirty="0" err="1"/>
              <a:t>cout</a:t>
            </a:r>
            <a:r>
              <a:rPr lang="en-IN" sz="3200" dirty="0"/>
              <a:t>&lt;&lt;"In A"&lt;&lt;</a:t>
            </a:r>
            <a:r>
              <a:rPr lang="en-IN" sz="3200" dirty="0" err="1"/>
              <a:t>endl</a:t>
            </a:r>
            <a:r>
              <a:rPr lang="en-IN" sz="3200" dirty="0"/>
              <a:t>;} </a:t>
            </a:r>
          </a:p>
          <a:p>
            <a:r>
              <a:rPr lang="en-IN" sz="3200" dirty="0"/>
              <a:t>}; </a:t>
            </a:r>
          </a:p>
          <a:p>
            <a:r>
              <a:rPr lang="en-IN" sz="3200" dirty="0"/>
              <a:t>  </a:t>
            </a:r>
          </a:p>
          <a:p>
            <a:r>
              <a:rPr lang="en-IN" sz="3200" dirty="0">
                <a:solidFill>
                  <a:srgbClr val="C00000"/>
                </a:solidFill>
              </a:rPr>
              <a:t>class B : public A {}; </a:t>
            </a:r>
          </a:p>
          <a:p>
            <a:r>
              <a:rPr lang="en-IN" sz="3200" dirty="0">
                <a:solidFill>
                  <a:srgbClr val="C00000"/>
                </a:solidFill>
              </a:rPr>
              <a:t>class C : public A {}; </a:t>
            </a:r>
          </a:p>
          <a:p>
            <a:r>
              <a:rPr lang="en-IN" sz="3200" dirty="0">
                <a:solidFill>
                  <a:srgbClr val="0070C0"/>
                </a:solidFill>
              </a:rPr>
              <a:t>class D : public B, public C {}; </a:t>
            </a:r>
          </a:p>
          <a:p>
            <a:r>
              <a:rPr lang="en-IN" sz="3200" dirty="0"/>
              <a:t> </a:t>
            </a:r>
          </a:p>
          <a:p>
            <a:r>
              <a:rPr lang="en-IN" sz="3200" dirty="0" err="1"/>
              <a:t>int</a:t>
            </a:r>
            <a:r>
              <a:rPr lang="en-IN" sz="3200" dirty="0"/>
              <a:t> main() {D </a:t>
            </a:r>
            <a:r>
              <a:rPr lang="en-IN" sz="3200" dirty="0" err="1"/>
              <a:t>d</a:t>
            </a:r>
            <a:r>
              <a:rPr lang="en-IN" sz="3200" dirty="0"/>
              <a:t>; </a:t>
            </a:r>
            <a:r>
              <a:rPr lang="en-IN" sz="3200" dirty="0" err="1"/>
              <a:t>d.show</a:t>
            </a:r>
            <a:r>
              <a:rPr lang="en-IN" sz="3200" dirty="0"/>
              <a:t>(); } </a:t>
            </a:r>
          </a:p>
        </p:txBody>
      </p:sp>
    </p:spTree>
    <p:extLst>
      <p:ext uri="{BB962C8B-B14F-4D97-AF65-F5344CB8AC3E}">
        <p14:creationId xmlns:p14="http://schemas.microsoft.com/office/powerpoint/2010/main" val="657986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828837"/>
            <a:ext cx="8153400" cy="584775"/>
          </a:xfrm>
          <a:prstGeom prst="rect">
            <a:avLst/>
          </a:prstGeom>
        </p:spPr>
        <p:txBody>
          <a:bodyPr wrap="square">
            <a:spAutoFit/>
          </a:bodyPr>
          <a:lstStyle/>
          <a:p>
            <a:r>
              <a:rPr lang="en-IN" sz="3200" dirty="0">
                <a:solidFill>
                  <a:srgbClr val="C00000"/>
                </a:solidFill>
              </a:rPr>
              <a:t>[Error] request for member 'show' is ambiguous      </a:t>
            </a:r>
          </a:p>
        </p:txBody>
      </p:sp>
      <p:sp>
        <p:nvSpPr>
          <p:cNvPr id="3" name="Rectangle 2"/>
          <p:cNvSpPr/>
          <p:nvPr/>
        </p:nvSpPr>
        <p:spPr>
          <a:xfrm>
            <a:off x="3467100" y="1676400"/>
            <a:ext cx="2514600" cy="707886"/>
          </a:xfrm>
          <a:prstGeom prst="rect">
            <a:avLst/>
          </a:prstGeom>
        </p:spPr>
        <p:txBody>
          <a:bodyPr wrap="square">
            <a:spAutoFit/>
          </a:bodyPr>
          <a:lstStyle/>
          <a:p>
            <a:r>
              <a:rPr lang="en-IN" sz="4000" dirty="0"/>
              <a:t>Output</a:t>
            </a:r>
          </a:p>
        </p:txBody>
      </p:sp>
      <p:sp>
        <p:nvSpPr>
          <p:cNvPr id="5" name="Rectangle 4"/>
          <p:cNvSpPr/>
          <p:nvPr/>
        </p:nvSpPr>
        <p:spPr>
          <a:xfrm>
            <a:off x="2209801" y="4343401"/>
            <a:ext cx="6318717" cy="584775"/>
          </a:xfrm>
          <a:prstGeom prst="rect">
            <a:avLst/>
          </a:prstGeom>
        </p:spPr>
        <p:txBody>
          <a:bodyPr wrap="none">
            <a:spAutoFit/>
          </a:bodyPr>
          <a:lstStyle/>
          <a:p>
            <a:r>
              <a:rPr lang="en-IN" sz="3200" dirty="0">
                <a:solidFill>
                  <a:srgbClr val="0070C0"/>
                </a:solidFill>
              </a:rPr>
              <a:t>Need </a:t>
            </a:r>
            <a:r>
              <a:rPr lang="en-IN" sz="3200" b="1" i="1" dirty="0">
                <a:solidFill>
                  <a:srgbClr val="0070C0"/>
                </a:solidFill>
              </a:rPr>
              <a:t>virtual</a:t>
            </a:r>
            <a:r>
              <a:rPr lang="en-IN" sz="3200" dirty="0">
                <a:solidFill>
                  <a:srgbClr val="0070C0"/>
                </a:solidFill>
              </a:rPr>
              <a:t> keyword to fix this error</a:t>
            </a:r>
          </a:p>
        </p:txBody>
      </p:sp>
    </p:spTree>
    <p:extLst>
      <p:ext uri="{BB962C8B-B14F-4D97-AF65-F5344CB8AC3E}">
        <p14:creationId xmlns:p14="http://schemas.microsoft.com/office/powerpoint/2010/main" val="406738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457200"/>
            <a:ext cx="7924800" cy="5016758"/>
          </a:xfrm>
          <a:prstGeom prst="rect">
            <a:avLst/>
          </a:prstGeom>
        </p:spPr>
        <p:txBody>
          <a:bodyPr wrap="square">
            <a:spAutoFit/>
          </a:bodyPr>
          <a:lstStyle/>
          <a:p>
            <a:r>
              <a:rPr lang="en-IN" sz="3200" dirty="0"/>
              <a:t>  </a:t>
            </a:r>
          </a:p>
          <a:p>
            <a:r>
              <a:rPr lang="en-IN" sz="3200" dirty="0"/>
              <a:t>class A { </a:t>
            </a:r>
          </a:p>
          <a:p>
            <a:r>
              <a:rPr lang="en-IN" sz="3200" dirty="0"/>
              <a:t>public: void show() {</a:t>
            </a:r>
            <a:r>
              <a:rPr lang="en-IN" sz="3200" dirty="0" err="1"/>
              <a:t>cout</a:t>
            </a:r>
            <a:r>
              <a:rPr lang="en-IN" sz="3200" dirty="0"/>
              <a:t>&lt;&lt;"In A"&lt;&lt;</a:t>
            </a:r>
            <a:r>
              <a:rPr lang="en-IN" sz="3200" dirty="0" err="1"/>
              <a:t>endl</a:t>
            </a:r>
            <a:r>
              <a:rPr lang="en-IN" sz="3200" dirty="0"/>
              <a:t>;} </a:t>
            </a:r>
          </a:p>
          <a:p>
            <a:r>
              <a:rPr lang="en-IN" sz="3200" dirty="0"/>
              <a:t>}; </a:t>
            </a:r>
          </a:p>
          <a:p>
            <a:r>
              <a:rPr lang="en-IN" sz="3200" dirty="0"/>
              <a:t>  </a:t>
            </a:r>
          </a:p>
          <a:p>
            <a:r>
              <a:rPr lang="en-IN" sz="3200" dirty="0">
                <a:solidFill>
                  <a:srgbClr val="C00000"/>
                </a:solidFill>
              </a:rPr>
              <a:t>class B : public </a:t>
            </a:r>
            <a:r>
              <a:rPr lang="en-IN" sz="3200" b="1" i="1" dirty="0">
                <a:solidFill>
                  <a:srgbClr val="C00000"/>
                </a:solidFill>
              </a:rPr>
              <a:t>virtual</a:t>
            </a:r>
            <a:r>
              <a:rPr lang="en-IN" sz="3200" dirty="0">
                <a:solidFill>
                  <a:srgbClr val="C00000"/>
                </a:solidFill>
              </a:rPr>
              <a:t> A {}; </a:t>
            </a:r>
          </a:p>
          <a:p>
            <a:r>
              <a:rPr lang="en-IN" sz="3200" dirty="0">
                <a:solidFill>
                  <a:srgbClr val="C00000"/>
                </a:solidFill>
              </a:rPr>
              <a:t>class C : public </a:t>
            </a:r>
            <a:r>
              <a:rPr lang="en-IN" sz="3200" b="1" i="1" dirty="0">
                <a:solidFill>
                  <a:srgbClr val="C00000"/>
                </a:solidFill>
              </a:rPr>
              <a:t>virtual</a:t>
            </a:r>
            <a:r>
              <a:rPr lang="en-IN" sz="3200" dirty="0">
                <a:solidFill>
                  <a:srgbClr val="C00000"/>
                </a:solidFill>
              </a:rPr>
              <a:t> A {}; </a:t>
            </a:r>
          </a:p>
          <a:p>
            <a:r>
              <a:rPr lang="en-IN" sz="3200" dirty="0">
                <a:solidFill>
                  <a:srgbClr val="0070C0"/>
                </a:solidFill>
              </a:rPr>
              <a:t>class D : public B, public C {}; </a:t>
            </a:r>
          </a:p>
          <a:p>
            <a:r>
              <a:rPr lang="en-IN" sz="3200" dirty="0"/>
              <a:t> </a:t>
            </a:r>
          </a:p>
          <a:p>
            <a:r>
              <a:rPr lang="en-IN" sz="3200" dirty="0" err="1"/>
              <a:t>int</a:t>
            </a:r>
            <a:r>
              <a:rPr lang="en-IN" sz="3200" dirty="0"/>
              <a:t> main() {D </a:t>
            </a:r>
            <a:r>
              <a:rPr lang="en-IN" sz="3200" dirty="0" err="1"/>
              <a:t>d</a:t>
            </a:r>
            <a:r>
              <a:rPr lang="en-IN" sz="3200" dirty="0"/>
              <a:t>; </a:t>
            </a:r>
            <a:r>
              <a:rPr lang="en-IN" sz="3200" dirty="0" err="1"/>
              <a:t>d.show</a:t>
            </a:r>
            <a:r>
              <a:rPr lang="en-IN" sz="3200" dirty="0"/>
              <a:t>(); } </a:t>
            </a:r>
          </a:p>
        </p:txBody>
      </p:sp>
      <p:pic>
        <p:nvPicPr>
          <p:cNvPr id="3" name="Picture 2"/>
          <p:cNvPicPr>
            <a:picLocks noChangeAspect="1"/>
          </p:cNvPicPr>
          <p:nvPr/>
        </p:nvPicPr>
        <p:blipFill>
          <a:blip r:embed="rId2"/>
          <a:stretch>
            <a:fillRect/>
          </a:stretch>
        </p:blipFill>
        <p:spPr>
          <a:xfrm>
            <a:off x="8002906" y="4648200"/>
            <a:ext cx="2314575" cy="1981200"/>
          </a:xfrm>
          <a:prstGeom prst="rect">
            <a:avLst/>
          </a:prstGeom>
        </p:spPr>
      </p:pic>
    </p:spTree>
    <p:extLst>
      <p:ext uri="{BB962C8B-B14F-4D97-AF65-F5344CB8AC3E}">
        <p14:creationId xmlns:p14="http://schemas.microsoft.com/office/powerpoint/2010/main" val="252861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DDB8-D845-914D-A994-A765852CA53F}"/>
              </a:ext>
            </a:extLst>
          </p:cNvPr>
          <p:cNvSpPr>
            <a:spLocks noGrp="1"/>
          </p:cNvSpPr>
          <p:nvPr>
            <p:ph type="title"/>
          </p:nvPr>
        </p:nvSpPr>
        <p:spPr/>
        <p:txBody>
          <a:bodyPr/>
          <a:lstStyle/>
          <a:p>
            <a:r>
              <a:rPr lang="en-US" dirty="0"/>
              <a:t>Abstract base class - interface</a:t>
            </a:r>
          </a:p>
        </p:txBody>
      </p:sp>
      <p:sp>
        <p:nvSpPr>
          <p:cNvPr id="3" name="Content Placeholder 2">
            <a:extLst>
              <a:ext uri="{FF2B5EF4-FFF2-40B4-BE49-F238E27FC236}">
                <a16:creationId xmlns:a16="http://schemas.microsoft.com/office/drawing/2014/main" id="{0A7BA4D4-6E7D-0440-A034-95F0DDEF091B}"/>
              </a:ext>
            </a:extLst>
          </p:cNvPr>
          <p:cNvSpPr>
            <a:spLocks noGrp="1"/>
          </p:cNvSpPr>
          <p:nvPr>
            <p:ph idx="1"/>
          </p:nvPr>
        </p:nvSpPr>
        <p:spPr/>
        <p:txBody>
          <a:bodyPr/>
          <a:lstStyle/>
          <a:p>
            <a:r>
              <a:rPr lang="en-IN" dirty="0"/>
              <a:t>It describes the capabilities of a C++ class without committing to a particular implementation</a:t>
            </a:r>
          </a:p>
          <a:p>
            <a:r>
              <a:rPr lang="en-IN" dirty="0"/>
              <a:t>A class is made abstract by declaring at least one of its functions as </a:t>
            </a:r>
            <a:r>
              <a:rPr lang="en-IN" b="1" dirty="0">
                <a:solidFill>
                  <a:srgbClr val="C00000"/>
                </a:solidFill>
              </a:rPr>
              <a:t>pure virtual</a:t>
            </a:r>
            <a:r>
              <a:rPr lang="en-IN" dirty="0"/>
              <a:t> function i.e. by placing </a:t>
            </a:r>
            <a:r>
              <a:rPr lang="en-IN" b="1" dirty="0">
                <a:solidFill>
                  <a:srgbClr val="C00000"/>
                </a:solidFill>
              </a:rPr>
              <a:t>"= 0"</a:t>
            </a:r>
            <a:r>
              <a:rPr lang="en-IN" b="1" dirty="0"/>
              <a:t> </a:t>
            </a:r>
            <a:r>
              <a:rPr lang="en-IN" dirty="0"/>
              <a:t>in its declaration</a:t>
            </a:r>
            <a:endParaRPr lang="en-US" dirty="0"/>
          </a:p>
        </p:txBody>
      </p:sp>
    </p:spTree>
    <p:extLst>
      <p:ext uri="{BB962C8B-B14F-4D97-AF65-F5344CB8AC3E}">
        <p14:creationId xmlns:p14="http://schemas.microsoft.com/office/powerpoint/2010/main" val="101756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Constructors and Destructors in Base and Derived Classes</a:t>
            </a:r>
            <a:endParaRPr lang="en-US" dirty="0"/>
          </a:p>
        </p:txBody>
      </p:sp>
      <p:sp>
        <p:nvSpPr>
          <p:cNvPr id="3" name="Content Placeholder 2"/>
          <p:cNvSpPr>
            <a:spLocks noGrp="1"/>
          </p:cNvSpPr>
          <p:nvPr>
            <p:ph idx="1"/>
          </p:nvPr>
        </p:nvSpPr>
        <p:spPr/>
        <p:txBody>
          <a:bodyPr/>
          <a:lstStyle/>
          <a:p>
            <a:pPr algn="just">
              <a:lnSpc>
                <a:spcPct val="90000"/>
              </a:lnSpc>
            </a:pPr>
            <a:r>
              <a:rPr lang="en-US" altLang="en-US" dirty="0"/>
              <a:t>Derived classes can have their own constructors and destructors.</a:t>
            </a:r>
          </a:p>
          <a:p>
            <a:pPr algn="just">
              <a:lnSpc>
                <a:spcPct val="90000"/>
              </a:lnSpc>
            </a:pPr>
            <a:r>
              <a:rPr lang="en-US" altLang="en-US" dirty="0"/>
              <a:t>When an object of a derived class is created, the base class’s constructor is executed first, followed by the derived class’s constructor.</a:t>
            </a:r>
          </a:p>
          <a:p>
            <a:pPr algn="just">
              <a:lnSpc>
                <a:spcPct val="90000"/>
              </a:lnSpc>
            </a:pPr>
            <a:r>
              <a:rPr lang="en-US" altLang="en-US" dirty="0"/>
              <a:t>When an object of a derived class is destroyed, its destructor is called first, then that of the base class. </a:t>
            </a:r>
          </a:p>
        </p:txBody>
      </p:sp>
      <p:sp>
        <p:nvSpPr>
          <p:cNvPr id="5" name="Slide Number Placeholder 4"/>
          <p:cNvSpPr>
            <a:spLocks noGrp="1"/>
          </p:cNvSpPr>
          <p:nvPr>
            <p:ph type="sldNum" sz="quarter" idx="12"/>
          </p:nvPr>
        </p:nvSpPr>
        <p:spPr/>
        <p:txBody>
          <a:bodyPr/>
          <a:lstStyle/>
          <a:p>
            <a:fld id="{1FFC834F-BCAD-4C47-9DE1-3D1137B00E0E}" type="slidenum">
              <a:rPr lang="en-US" smtClean="0"/>
              <a:pPr/>
              <a:t>3</a:t>
            </a:fld>
            <a:endParaRPr lang="en-US"/>
          </a:p>
        </p:txBody>
      </p:sp>
    </p:spTree>
    <p:extLst>
      <p:ext uri="{BB962C8B-B14F-4D97-AF65-F5344CB8AC3E}">
        <p14:creationId xmlns:p14="http://schemas.microsoft.com/office/powerpoint/2010/main" val="3570623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455A0-21FD-5046-A5DD-5B8E0864190F}"/>
              </a:ext>
            </a:extLst>
          </p:cNvPr>
          <p:cNvSpPr>
            <a:spLocks noGrp="1"/>
          </p:cNvSpPr>
          <p:nvPr>
            <p:ph idx="1"/>
          </p:nvPr>
        </p:nvSpPr>
        <p:spPr>
          <a:xfrm>
            <a:off x="1981200" y="457201"/>
            <a:ext cx="8229600" cy="5668963"/>
          </a:xfrm>
        </p:spPr>
        <p:txBody>
          <a:bodyPr>
            <a:normAutofit fontScale="92500" lnSpcReduction="20000"/>
          </a:bodyPr>
          <a:lstStyle/>
          <a:p>
            <a:pPr marL="0" indent="0">
              <a:buNone/>
            </a:pPr>
            <a:r>
              <a:rPr lang="en-US" dirty="0">
                <a:solidFill>
                  <a:srgbClr val="002060"/>
                </a:solidFill>
              </a:rPr>
              <a:t>class Animal{</a:t>
            </a:r>
          </a:p>
          <a:p>
            <a:pPr marL="0" indent="0">
              <a:buNone/>
            </a:pPr>
            <a:r>
              <a:rPr lang="en-US" dirty="0">
                <a:solidFill>
                  <a:srgbClr val="002060"/>
                </a:solidFill>
              </a:rPr>
              <a:t>public: </a:t>
            </a:r>
          </a:p>
          <a:p>
            <a:pPr marL="0" indent="0">
              <a:buNone/>
            </a:pPr>
            <a:r>
              <a:rPr lang="en-US" b="1" dirty="0">
                <a:solidFill>
                  <a:srgbClr val="C00000"/>
                </a:solidFill>
              </a:rPr>
              <a:t>virtual void sound() = 0;</a:t>
            </a:r>
          </a:p>
          <a:p>
            <a:pPr marL="0" indent="0">
              <a:buNone/>
            </a:pPr>
            <a:r>
              <a:rPr lang="en-US" dirty="0">
                <a:solidFill>
                  <a:srgbClr val="002060"/>
                </a:solidFill>
              </a:rPr>
              <a:t>void sleeping() {</a:t>
            </a:r>
            <a:r>
              <a:rPr lang="en-US" dirty="0" err="1">
                <a:solidFill>
                  <a:srgbClr val="002060"/>
                </a:solidFill>
              </a:rPr>
              <a:t>cout</a:t>
            </a:r>
            <a:r>
              <a:rPr lang="en-US" dirty="0">
                <a:solidFill>
                  <a:srgbClr val="002060"/>
                </a:solidFill>
              </a:rPr>
              <a:t>&lt;&lt;"Sleeping"; }</a:t>
            </a:r>
          </a:p>
          <a:p>
            <a:pPr marL="0" indent="0">
              <a:buNone/>
            </a:pPr>
            <a:r>
              <a:rPr lang="en-US" dirty="0">
                <a:solidFill>
                  <a:srgbClr val="002060"/>
                </a:solidFill>
              </a:rPr>
              <a:t>};</a:t>
            </a:r>
          </a:p>
          <a:p>
            <a:pPr marL="0" indent="0">
              <a:buNone/>
            </a:pPr>
            <a:r>
              <a:rPr lang="en-US" dirty="0">
                <a:solidFill>
                  <a:srgbClr val="7030A0"/>
                </a:solidFill>
              </a:rPr>
              <a:t>class Dog: public Animal{</a:t>
            </a:r>
          </a:p>
          <a:p>
            <a:pPr marL="0" indent="0">
              <a:buNone/>
            </a:pPr>
            <a:r>
              <a:rPr lang="en-US" dirty="0">
                <a:solidFill>
                  <a:srgbClr val="7030A0"/>
                </a:solidFill>
              </a:rPr>
              <a:t>public:</a:t>
            </a:r>
          </a:p>
          <a:p>
            <a:pPr marL="0" indent="0">
              <a:buNone/>
            </a:pPr>
            <a:r>
              <a:rPr lang="en-US" dirty="0">
                <a:solidFill>
                  <a:srgbClr val="7030A0"/>
                </a:solidFill>
              </a:rPr>
              <a:t>void sound() {</a:t>
            </a:r>
            <a:r>
              <a:rPr lang="en-US" dirty="0" err="1">
                <a:solidFill>
                  <a:srgbClr val="7030A0"/>
                </a:solidFill>
              </a:rPr>
              <a:t>cout</a:t>
            </a:r>
            <a:r>
              <a:rPr lang="en-US" dirty="0">
                <a:solidFill>
                  <a:srgbClr val="7030A0"/>
                </a:solidFill>
              </a:rPr>
              <a:t>&lt;&lt;"Woof"&lt;&lt;</a:t>
            </a:r>
            <a:r>
              <a:rPr lang="en-US" dirty="0" err="1">
                <a:solidFill>
                  <a:srgbClr val="7030A0"/>
                </a:solidFill>
              </a:rPr>
              <a:t>endl</a:t>
            </a:r>
            <a:r>
              <a:rPr lang="en-US" dirty="0">
                <a:solidFill>
                  <a:srgbClr val="7030A0"/>
                </a:solidFill>
              </a:rPr>
              <a:t>;}</a:t>
            </a:r>
          </a:p>
          <a:p>
            <a:pPr marL="0" indent="0">
              <a:buNone/>
            </a:pPr>
            <a:r>
              <a:rPr lang="en-US" dirty="0">
                <a:solidFill>
                  <a:srgbClr val="7030A0"/>
                </a:solidFill>
              </a:rPr>
              <a:t>};</a:t>
            </a:r>
          </a:p>
          <a:p>
            <a:pPr marL="0" indent="0">
              <a:buNone/>
            </a:pPr>
            <a:endParaRPr lang="en-US" dirty="0"/>
          </a:p>
          <a:p>
            <a:pPr marL="0" indent="0">
              <a:buNone/>
            </a:pPr>
            <a:r>
              <a:rPr lang="en-US" dirty="0" err="1"/>
              <a:t>int</a:t>
            </a:r>
            <a:r>
              <a:rPr lang="en-US" dirty="0"/>
              <a:t> main(){ </a:t>
            </a:r>
          </a:p>
          <a:p>
            <a:pPr marL="0" indent="0">
              <a:buNone/>
            </a:pPr>
            <a:r>
              <a:rPr lang="en-US" dirty="0"/>
              <a:t>   </a:t>
            </a:r>
            <a:r>
              <a:rPr lang="en-US" dirty="0">
                <a:solidFill>
                  <a:srgbClr val="7030A0"/>
                </a:solidFill>
              </a:rPr>
              <a:t>Dog </a:t>
            </a:r>
            <a:r>
              <a:rPr lang="en-US" dirty="0" err="1">
                <a:solidFill>
                  <a:srgbClr val="7030A0"/>
                </a:solidFill>
              </a:rPr>
              <a:t>obj</a:t>
            </a:r>
            <a:r>
              <a:rPr lang="en-US" dirty="0">
                <a:solidFill>
                  <a:srgbClr val="7030A0"/>
                </a:solidFill>
              </a:rPr>
              <a:t>;  </a:t>
            </a:r>
            <a:r>
              <a:rPr lang="en-US" dirty="0" err="1">
                <a:solidFill>
                  <a:srgbClr val="7030A0"/>
                </a:solidFill>
              </a:rPr>
              <a:t>obj.sound</a:t>
            </a:r>
            <a:r>
              <a:rPr lang="en-US" dirty="0">
                <a:solidFill>
                  <a:srgbClr val="7030A0"/>
                </a:solidFill>
              </a:rPr>
              <a:t>();  </a:t>
            </a:r>
            <a:r>
              <a:rPr lang="en-US" dirty="0" err="1">
                <a:solidFill>
                  <a:srgbClr val="002060"/>
                </a:solidFill>
              </a:rPr>
              <a:t>obj.sleeping</a:t>
            </a:r>
            <a:r>
              <a:rPr lang="en-US" dirty="0">
                <a:solidFill>
                  <a:srgbClr val="002060"/>
                </a:solidFill>
              </a:rPr>
              <a:t>();</a:t>
            </a:r>
          </a:p>
          <a:p>
            <a:pPr marL="0" indent="0">
              <a:buNone/>
            </a:pPr>
            <a:r>
              <a:rPr lang="en-US" dirty="0"/>
              <a:t>}</a:t>
            </a:r>
          </a:p>
        </p:txBody>
      </p:sp>
      <p:pic>
        <p:nvPicPr>
          <p:cNvPr id="6" name="Picture 5">
            <a:extLst>
              <a:ext uri="{FF2B5EF4-FFF2-40B4-BE49-F238E27FC236}">
                <a16:creationId xmlns:a16="http://schemas.microsoft.com/office/drawing/2014/main" id="{9B84DF8E-185B-7C4E-B952-054313EC64EF}"/>
              </a:ext>
            </a:extLst>
          </p:cNvPr>
          <p:cNvPicPr>
            <a:picLocks noChangeAspect="1"/>
          </p:cNvPicPr>
          <p:nvPr/>
        </p:nvPicPr>
        <p:blipFill>
          <a:blip r:embed="rId2"/>
          <a:stretch>
            <a:fillRect/>
          </a:stretch>
        </p:blipFill>
        <p:spPr>
          <a:xfrm>
            <a:off x="8857247" y="304800"/>
            <a:ext cx="1257300" cy="2197100"/>
          </a:xfrm>
          <a:prstGeom prst="rect">
            <a:avLst/>
          </a:prstGeom>
        </p:spPr>
      </p:pic>
    </p:spTree>
    <p:extLst>
      <p:ext uri="{BB962C8B-B14F-4D97-AF65-F5344CB8AC3E}">
        <p14:creationId xmlns:p14="http://schemas.microsoft.com/office/powerpoint/2010/main" val="3880463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F1329A-4815-F845-8FE1-2DA0AAF65D3E}"/>
              </a:ext>
            </a:extLst>
          </p:cNvPr>
          <p:cNvSpPr>
            <a:spLocks noGrp="1"/>
          </p:cNvSpPr>
          <p:nvPr>
            <p:ph type="title"/>
          </p:nvPr>
        </p:nvSpPr>
        <p:spPr>
          <a:xfrm>
            <a:off x="2246313" y="3352801"/>
            <a:ext cx="7772400" cy="2416175"/>
          </a:xfrm>
        </p:spPr>
        <p:txBody>
          <a:bodyPr>
            <a:normAutofit fontScale="90000"/>
          </a:bodyPr>
          <a:lstStyle/>
          <a:p>
            <a:r>
              <a:rPr lang="en-US" b="0" dirty="0"/>
              <a:t>Output: </a:t>
            </a:r>
            <a:br>
              <a:rPr lang="en-US" b="0" dirty="0"/>
            </a:br>
            <a:br>
              <a:rPr lang="en-US" sz="2200" dirty="0"/>
            </a:br>
            <a:r>
              <a:rPr lang="en-IN" sz="2700" dirty="0">
                <a:solidFill>
                  <a:srgbClr val="7030A0"/>
                </a:solidFill>
              </a:rPr>
              <a:t>Woof  </a:t>
            </a:r>
            <a:br>
              <a:rPr lang="en-IN" sz="2700" dirty="0">
                <a:solidFill>
                  <a:srgbClr val="7030A0"/>
                </a:solidFill>
              </a:rPr>
            </a:br>
            <a:r>
              <a:rPr lang="en-IN" sz="2700" dirty="0">
                <a:solidFill>
                  <a:srgbClr val="7030A0"/>
                </a:solidFill>
              </a:rPr>
              <a:t>Sleeping  </a:t>
            </a:r>
            <a:r>
              <a:rPr lang="en-IN" b="0" dirty="0">
                <a:solidFill>
                  <a:srgbClr val="7030A0"/>
                </a:solidFill>
              </a:rPr>
              <a:t> </a:t>
            </a:r>
            <a:r>
              <a:rPr lang="en-IN" b="0" dirty="0"/>
              <a:t>                                                                                      </a:t>
            </a:r>
            <a:br>
              <a:rPr lang="en-IN" b="0" dirty="0"/>
            </a:br>
            <a:r>
              <a:rPr lang="en-IN" b="0" dirty="0"/>
              <a:t> </a:t>
            </a:r>
            <a:br>
              <a:rPr lang="en-IN" b="0" dirty="0"/>
            </a:br>
            <a:r>
              <a:rPr lang="en-US" sz="3200" dirty="0"/>
              <a:t> </a:t>
            </a:r>
          </a:p>
        </p:txBody>
      </p:sp>
    </p:spTree>
    <p:extLst>
      <p:ext uri="{BB962C8B-B14F-4D97-AF65-F5344CB8AC3E}">
        <p14:creationId xmlns:p14="http://schemas.microsoft.com/office/powerpoint/2010/main" val="2617452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8BB4AC-74BE-C14E-B341-F60CDAF958A9}"/>
              </a:ext>
            </a:extLst>
          </p:cNvPr>
          <p:cNvSpPr/>
          <p:nvPr/>
        </p:nvSpPr>
        <p:spPr>
          <a:xfrm>
            <a:off x="2286000" y="381000"/>
            <a:ext cx="6477000" cy="6124754"/>
          </a:xfrm>
          <a:prstGeom prst="rect">
            <a:avLst/>
          </a:prstGeom>
        </p:spPr>
        <p:txBody>
          <a:bodyPr wrap="square">
            <a:spAutoFit/>
          </a:bodyPr>
          <a:lstStyle/>
          <a:p>
            <a:r>
              <a:rPr lang="en-US" sz="2800" dirty="0"/>
              <a:t>class Animal{</a:t>
            </a:r>
          </a:p>
          <a:p>
            <a:r>
              <a:rPr lang="en-US" sz="2800" dirty="0"/>
              <a:t>public: </a:t>
            </a:r>
          </a:p>
          <a:p>
            <a:r>
              <a:rPr lang="en-US" sz="2800" dirty="0"/>
              <a:t>virtual void sound() = 0;</a:t>
            </a:r>
          </a:p>
          <a:p>
            <a:r>
              <a:rPr lang="en-US" sz="2800" dirty="0"/>
              <a:t>void sleeping() {</a:t>
            </a:r>
            <a:r>
              <a:rPr lang="en-US" sz="2800" dirty="0" err="1"/>
              <a:t>cout</a:t>
            </a:r>
            <a:r>
              <a:rPr lang="en-US" sz="2800" dirty="0"/>
              <a:t>&lt;&lt;"Sleeping"; }</a:t>
            </a:r>
          </a:p>
          <a:p>
            <a:r>
              <a:rPr lang="en-US" sz="2800" dirty="0"/>
              <a:t>};</a:t>
            </a:r>
          </a:p>
          <a:p>
            <a:r>
              <a:rPr lang="en-US" sz="2800" dirty="0"/>
              <a:t>class Dog: public Animal{</a:t>
            </a:r>
          </a:p>
          <a:p>
            <a:r>
              <a:rPr lang="en-US" sz="2800" dirty="0"/>
              <a:t>public:</a:t>
            </a:r>
          </a:p>
          <a:p>
            <a:r>
              <a:rPr lang="en-US" sz="2800" dirty="0"/>
              <a:t>void sound() {</a:t>
            </a:r>
            <a:r>
              <a:rPr lang="en-US" sz="2800" dirty="0" err="1"/>
              <a:t>cout</a:t>
            </a:r>
            <a:r>
              <a:rPr lang="en-US" sz="2800" dirty="0"/>
              <a:t>&lt;&lt;"Woof"&lt;&lt;</a:t>
            </a:r>
            <a:r>
              <a:rPr lang="en-US" sz="2800" dirty="0" err="1"/>
              <a:t>endl</a:t>
            </a:r>
            <a:r>
              <a:rPr lang="en-US" sz="2800" dirty="0"/>
              <a:t>;}</a:t>
            </a:r>
          </a:p>
          <a:p>
            <a:r>
              <a:rPr lang="en-US" sz="2800" dirty="0"/>
              <a:t>};</a:t>
            </a:r>
          </a:p>
          <a:p>
            <a:endParaRPr lang="en-US" sz="2800" dirty="0"/>
          </a:p>
          <a:p>
            <a:r>
              <a:rPr lang="en-US" sz="2800" dirty="0" err="1"/>
              <a:t>int</a:t>
            </a:r>
            <a:r>
              <a:rPr lang="en-US" sz="2800" dirty="0"/>
              <a:t> main(){ </a:t>
            </a:r>
          </a:p>
          <a:p>
            <a:r>
              <a:rPr lang="en-US" sz="2800" dirty="0">
                <a:solidFill>
                  <a:srgbClr val="C00000"/>
                </a:solidFill>
              </a:rPr>
              <a:t>Animal *</a:t>
            </a:r>
            <a:r>
              <a:rPr lang="en-US" sz="2800" dirty="0" err="1">
                <a:solidFill>
                  <a:srgbClr val="C00000"/>
                </a:solidFill>
              </a:rPr>
              <a:t>obj</a:t>
            </a:r>
            <a:r>
              <a:rPr lang="en-US" sz="2800" dirty="0">
                <a:solidFill>
                  <a:srgbClr val="C00000"/>
                </a:solidFill>
              </a:rPr>
              <a:t> = </a:t>
            </a:r>
            <a:r>
              <a:rPr lang="en-US" sz="2800">
                <a:solidFill>
                  <a:srgbClr val="C00000"/>
                </a:solidFill>
              </a:rPr>
              <a:t>new Dog;</a:t>
            </a:r>
            <a:endParaRPr lang="en-US" sz="2800" dirty="0">
              <a:solidFill>
                <a:srgbClr val="C00000"/>
              </a:solidFill>
            </a:endParaRPr>
          </a:p>
          <a:p>
            <a:r>
              <a:rPr lang="en-US" sz="2800" dirty="0" err="1">
                <a:solidFill>
                  <a:srgbClr val="C00000"/>
                </a:solidFill>
              </a:rPr>
              <a:t>obj</a:t>
            </a:r>
            <a:r>
              <a:rPr lang="en-US" sz="2800" dirty="0">
                <a:solidFill>
                  <a:srgbClr val="C00000"/>
                </a:solidFill>
              </a:rPr>
              <a:t>-&gt;sound();</a:t>
            </a:r>
          </a:p>
          <a:p>
            <a:r>
              <a:rPr lang="en-US" sz="2800" dirty="0"/>
              <a:t>}</a:t>
            </a:r>
          </a:p>
        </p:txBody>
      </p:sp>
    </p:spTree>
    <p:extLst>
      <p:ext uri="{BB962C8B-B14F-4D97-AF65-F5344CB8AC3E}">
        <p14:creationId xmlns:p14="http://schemas.microsoft.com/office/powerpoint/2010/main" val="1331047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F1329A-4815-F845-8FE1-2DA0AAF65D3E}"/>
              </a:ext>
            </a:extLst>
          </p:cNvPr>
          <p:cNvSpPr>
            <a:spLocks noGrp="1"/>
          </p:cNvSpPr>
          <p:nvPr>
            <p:ph type="title"/>
          </p:nvPr>
        </p:nvSpPr>
        <p:spPr>
          <a:xfrm>
            <a:off x="2246313" y="3352801"/>
            <a:ext cx="7772400" cy="2416175"/>
          </a:xfrm>
        </p:spPr>
        <p:txBody>
          <a:bodyPr>
            <a:normAutofit fontScale="90000"/>
          </a:bodyPr>
          <a:lstStyle/>
          <a:p>
            <a:r>
              <a:rPr lang="en-US" b="0" dirty="0"/>
              <a:t>Output: </a:t>
            </a:r>
            <a:br>
              <a:rPr lang="en-US" b="0" dirty="0"/>
            </a:br>
            <a:br>
              <a:rPr lang="en-US" sz="2200" dirty="0"/>
            </a:br>
            <a:r>
              <a:rPr lang="en-IN" sz="2700" dirty="0">
                <a:solidFill>
                  <a:srgbClr val="7030A0"/>
                </a:solidFill>
              </a:rPr>
              <a:t>Woof  </a:t>
            </a:r>
            <a:br>
              <a:rPr lang="en-IN" sz="2700" dirty="0">
                <a:solidFill>
                  <a:srgbClr val="7030A0"/>
                </a:solidFill>
              </a:rPr>
            </a:br>
            <a:r>
              <a:rPr lang="en-IN" b="0" dirty="0">
                <a:solidFill>
                  <a:srgbClr val="7030A0"/>
                </a:solidFill>
              </a:rPr>
              <a:t> </a:t>
            </a:r>
            <a:r>
              <a:rPr lang="en-IN" b="0" dirty="0"/>
              <a:t>                                                                                      </a:t>
            </a:r>
            <a:br>
              <a:rPr lang="en-IN" b="0" dirty="0"/>
            </a:br>
            <a:r>
              <a:rPr lang="en-IN" b="0" dirty="0"/>
              <a:t> </a:t>
            </a:r>
            <a:br>
              <a:rPr lang="en-IN" b="0" dirty="0"/>
            </a:br>
            <a:r>
              <a:rPr lang="en-US" sz="3200" dirty="0"/>
              <a:t> </a:t>
            </a:r>
          </a:p>
        </p:txBody>
      </p:sp>
      <p:pic>
        <p:nvPicPr>
          <p:cNvPr id="3" name="Picture 2">
            <a:extLst>
              <a:ext uri="{FF2B5EF4-FFF2-40B4-BE49-F238E27FC236}">
                <a16:creationId xmlns:a16="http://schemas.microsoft.com/office/drawing/2014/main" id="{BEC42F1D-1DF3-554A-B036-C363C5E283A9}"/>
              </a:ext>
            </a:extLst>
          </p:cNvPr>
          <p:cNvPicPr>
            <a:picLocks noChangeAspect="1"/>
          </p:cNvPicPr>
          <p:nvPr/>
        </p:nvPicPr>
        <p:blipFill>
          <a:blip r:embed="rId2"/>
          <a:stretch>
            <a:fillRect/>
          </a:stretch>
        </p:blipFill>
        <p:spPr>
          <a:xfrm>
            <a:off x="6400800" y="4114800"/>
            <a:ext cx="2578100" cy="1917700"/>
          </a:xfrm>
          <a:prstGeom prst="rect">
            <a:avLst/>
          </a:prstGeom>
        </p:spPr>
      </p:pic>
    </p:spTree>
    <p:extLst>
      <p:ext uri="{BB962C8B-B14F-4D97-AF65-F5344CB8AC3E}">
        <p14:creationId xmlns:p14="http://schemas.microsoft.com/office/powerpoint/2010/main" val="149941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a:t>
            </a:r>
          </a:p>
        </p:txBody>
      </p:sp>
      <p:sp>
        <p:nvSpPr>
          <p:cNvPr id="3" name="Content Placeholder 2"/>
          <p:cNvSpPr>
            <a:spLocks noGrp="1"/>
          </p:cNvSpPr>
          <p:nvPr>
            <p:ph idx="1"/>
          </p:nvPr>
        </p:nvSpPr>
        <p:spPr/>
        <p:txBody>
          <a:bodyPr>
            <a:normAutofit fontScale="25000" lnSpcReduction="20000"/>
          </a:bodyPr>
          <a:lstStyle/>
          <a:p>
            <a:pPr algn="just">
              <a:lnSpc>
                <a:spcPct val="120000"/>
              </a:lnSpc>
            </a:pPr>
            <a:r>
              <a:rPr lang="en-IN" sz="11300" dirty="0"/>
              <a:t>An abstract class is designed to act as base class. It is a design concept in program development and provides a base upon which other classes may be built.</a:t>
            </a:r>
          </a:p>
          <a:p>
            <a:pPr algn="just">
              <a:lnSpc>
                <a:spcPct val="120000"/>
              </a:lnSpc>
            </a:pPr>
            <a:r>
              <a:rPr lang="en-IN" sz="11300" dirty="0"/>
              <a:t>Abstract Class is a class which contains </a:t>
            </a:r>
            <a:r>
              <a:rPr lang="en-IN" sz="11300" dirty="0" err="1"/>
              <a:t>atleast</a:t>
            </a:r>
            <a:r>
              <a:rPr lang="en-IN" sz="11300" dirty="0"/>
              <a:t> one Pure Virtual function in it. Abstract classes are used to provide an Interface for its sub classes. Classes inheriting an Abstract Class must provide definition to the pure virtual function, otherwise they will also become abstract class.</a:t>
            </a:r>
          </a:p>
          <a:p>
            <a:pPr>
              <a:lnSpc>
                <a:spcPct val="120000"/>
              </a:lnSpc>
              <a:buNone/>
            </a:pPr>
            <a:br>
              <a:rPr lang="en-IN" dirty="0"/>
            </a:b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34</a:t>
            </a:fld>
            <a:endParaRPr lang="en-US"/>
          </a:p>
        </p:txBody>
      </p:sp>
    </p:spTree>
    <p:extLst>
      <p:ext uri="{BB962C8B-B14F-4D97-AF65-F5344CB8AC3E}">
        <p14:creationId xmlns:p14="http://schemas.microsoft.com/office/powerpoint/2010/main" val="720048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Characteristics of Abstract Class</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dirty="0"/>
              <a:t>Abstract class cannot be instantiated, but pointers and references of Abstract class type can be created.</a:t>
            </a:r>
          </a:p>
          <a:p>
            <a:pPr algn="just"/>
            <a:r>
              <a:rPr lang="en-IN" dirty="0"/>
              <a:t>Abstract class can have normal functions and variables along with a pure virtual function.</a:t>
            </a:r>
          </a:p>
          <a:p>
            <a:pPr algn="just"/>
            <a:r>
              <a:rPr lang="en-IN" dirty="0"/>
              <a:t>Classes inheriting an Abstract Class must implement all pure virtual functions, or else they will become Abstract too.</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35</a:t>
            </a:fld>
            <a:endParaRPr lang="en-US"/>
          </a:p>
        </p:txBody>
      </p:sp>
    </p:spTree>
    <p:extLst>
      <p:ext uri="{BB962C8B-B14F-4D97-AF65-F5344CB8AC3E}">
        <p14:creationId xmlns:p14="http://schemas.microsoft.com/office/powerpoint/2010/main" val="2041177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Pure Virtual Functions</a:t>
            </a:r>
            <a:br>
              <a:rPr lang="en-IN" b="1" dirty="0"/>
            </a:br>
            <a:endParaRPr lang="en-IN" dirty="0"/>
          </a:p>
        </p:txBody>
      </p:sp>
      <p:sp>
        <p:nvSpPr>
          <p:cNvPr id="3" name="Content Placeholder 2"/>
          <p:cNvSpPr>
            <a:spLocks noGrp="1"/>
          </p:cNvSpPr>
          <p:nvPr>
            <p:ph idx="1"/>
          </p:nvPr>
        </p:nvSpPr>
        <p:spPr/>
        <p:txBody>
          <a:bodyPr/>
          <a:lstStyle/>
          <a:p>
            <a:r>
              <a:rPr lang="en-IN" dirty="0"/>
              <a:t>Pure virtual Functions are virtual functions with no definition. </a:t>
            </a:r>
          </a:p>
          <a:p>
            <a:r>
              <a:rPr lang="en-IN" dirty="0"/>
              <a:t>They start with </a:t>
            </a:r>
            <a:r>
              <a:rPr lang="en-IN" b="1" dirty="0"/>
              <a:t>virtual</a:t>
            </a:r>
            <a:r>
              <a:rPr lang="en-IN" dirty="0"/>
              <a:t> keyword and ends with = 0. </a:t>
            </a:r>
          </a:p>
          <a:p>
            <a:r>
              <a:rPr lang="en-IN" dirty="0"/>
              <a:t> Syntax for a pure virtual function,</a:t>
            </a:r>
          </a:p>
          <a:p>
            <a:pPr>
              <a:buNone/>
            </a:pPr>
            <a:r>
              <a:rPr lang="en-IN" b="1" dirty="0"/>
              <a:t>			</a:t>
            </a:r>
            <a:r>
              <a:rPr lang="en-IN" dirty="0"/>
              <a:t> virtual void fun() = 0;</a:t>
            </a:r>
            <a:endParaRPr lang="en-IN"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36</a:t>
            </a:fld>
            <a:endParaRPr lang="en-US"/>
          </a:p>
        </p:txBody>
      </p:sp>
    </p:spTree>
    <p:extLst>
      <p:ext uri="{BB962C8B-B14F-4D97-AF65-F5344CB8AC3E}">
        <p14:creationId xmlns:p14="http://schemas.microsoft.com/office/powerpoint/2010/main" val="38844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chemeClr val="accent1"/>
            </a:solidFill>
          </a:ln>
        </p:spPr>
        <p:txBody>
          <a:bodyPr>
            <a:normAutofit fontScale="92500" lnSpcReduction="10000"/>
          </a:bodyPr>
          <a:lstStyle/>
          <a:p>
            <a:pPr>
              <a:buNone/>
            </a:pPr>
            <a:r>
              <a:rPr lang="en-IN" dirty="0">
                <a:solidFill>
                  <a:srgbClr val="FF0000"/>
                </a:solidFill>
              </a:rPr>
              <a:t>//Abstract base class</a:t>
            </a:r>
          </a:p>
          <a:p>
            <a:pPr>
              <a:buNone/>
            </a:pPr>
            <a:r>
              <a:rPr lang="en-IN" dirty="0"/>
              <a:t>class Base { </a:t>
            </a:r>
          </a:p>
          <a:p>
            <a:pPr>
              <a:buNone/>
            </a:pPr>
            <a:r>
              <a:rPr lang="en-IN" dirty="0"/>
              <a:t> public: </a:t>
            </a:r>
          </a:p>
          <a:p>
            <a:pPr>
              <a:buNone/>
            </a:pPr>
            <a:r>
              <a:rPr lang="en-IN" b="1" dirty="0">
                <a:solidFill>
                  <a:srgbClr val="FFC000"/>
                </a:solidFill>
              </a:rPr>
              <a:t>virtual void show() = 0; </a:t>
            </a:r>
            <a:r>
              <a:rPr lang="en-IN" dirty="0"/>
              <a:t>}; </a:t>
            </a:r>
          </a:p>
          <a:p>
            <a:pPr>
              <a:buNone/>
            </a:pPr>
            <a:r>
              <a:rPr lang="en-IN" dirty="0"/>
              <a:t>class </a:t>
            </a:r>
            <a:r>
              <a:rPr lang="en-IN" dirty="0" err="1"/>
              <a:t>Derived:public</a:t>
            </a:r>
            <a:r>
              <a:rPr lang="en-IN" dirty="0"/>
              <a:t> Base { </a:t>
            </a:r>
          </a:p>
          <a:p>
            <a:pPr>
              <a:buNone/>
            </a:pPr>
            <a:r>
              <a:rPr lang="en-IN" dirty="0"/>
              <a:t>public: </a:t>
            </a:r>
          </a:p>
          <a:p>
            <a:pPr>
              <a:buNone/>
            </a:pPr>
            <a:r>
              <a:rPr lang="en-IN" dirty="0"/>
              <a:t>void </a:t>
            </a:r>
            <a:r>
              <a:rPr lang="en-IN" b="1" dirty="0"/>
              <a:t>show</a:t>
            </a:r>
            <a:r>
              <a:rPr lang="en-IN" dirty="0"/>
              <a:t>()</a:t>
            </a:r>
          </a:p>
          <a:p>
            <a:pPr>
              <a:buNone/>
            </a:pPr>
            <a:r>
              <a:rPr lang="en-IN" dirty="0"/>
              <a:t> { </a:t>
            </a:r>
          </a:p>
          <a:p>
            <a:pPr>
              <a:buNone/>
            </a:pPr>
            <a:r>
              <a:rPr lang="en-IN" dirty="0" err="1"/>
              <a:t>cout</a:t>
            </a:r>
            <a:r>
              <a:rPr lang="en-IN" dirty="0"/>
              <a:t> &lt;&lt; "Implementation of Virtual Function in Derived class"; </a:t>
            </a:r>
          </a:p>
          <a:p>
            <a:pPr>
              <a:buNone/>
            </a:pPr>
            <a:r>
              <a:rPr lang="en-IN" dirty="0"/>
              <a:t> }</a:t>
            </a:r>
          </a:p>
          <a:p>
            <a:pPr>
              <a:buNone/>
            </a:pPr>
            <a:r>
              <a:rPr lang="en-IN" dirty="0"/>
              <a:t>}; </a:t>
            </a:r>
          </a:p>
        </p:txBody>
      </p:sp>
      <p:sp>
        <p:nvSpPr>
          <p:cNvPr id="8" name="Content Placeholder 7"/>
          <p:cNvSpPr>
            <a:spLocks noGrp="1"/>
          </p:cNvSpPr>
          <p:nvPr>
            <p:ph sz="half" idx="2"/>
          </p:nvPr>
        </p:nvSpPr>
        <p:spPr>
          <a:xfrm>
            <a:off x="6172200" y="214291"/>
            <a:ext cx="4038600" cy="5911873"/>
          </a:xfrm>
          <a:ln>
            <a:solidFill>
              <a:schemeClr val="accent1"/>
            </a:solidFill>
          </a:ln>
        </p:spPr>
        <p:txBody>
          <a:bodyPr>
            <a:normAutofit fontScale="92500" lnSpcReduction="10000"/>
          </a:bodyPr>
          <a:lstStyle/>
          <a:p>
            <a:pPr>
              <a:buNone/>
            </a:pPr>
            <a:r>
              <a:rPr lang="en-IN" dirty="0" err="1"/>
              <a:t>int</a:t>
            </a:r>
            <a:r>
              <a:rPr lang="en-IN" dirty="0"/>
              <a:t> main() </a:t>
            </a:r>
          </a:p>
          <a:p>
            <a:pPr>
              <a:buNone/>
            </a:pPr>
            <a:r>
              <a:rPr lang="en-IN" dirty="0"/>
              <a:t>{ </a:t>
            </a:r>
          </a:p>
          <a:p>
            <a:pPr>
              <a:buNone/>
            </a:pPr>
            <a:r>
              <a:rPr lang="en-IN" dirty="0">
                <a:solidFill>
                  <a:srgbClr val="FF0000"/>
                </a:solidFill>
              </a:rPr>
              <a:t>//Base </a:t>
            </a:r>
            <a:r>
              <a:rPr lang="en-IN" dirty="0" err="1">
                <a:solidFill>
                  <a:srgbClr val="FF0000"/>
                </a:solidFill>
              </a:rPr>
              <a:t>obj</a:t>
            </a:r>
            <a:r>
              <a:rPr lang="en-IN" dirty="0">
                <a:solidFill>
                  <a:srgbClr val="FF0000"/>
                </a:solidFill>
              </a:rPr>
              <a:t>; (Compile Time Error)</a:t>
            </a:r>
          </a:p>
          <a:p>
            <a:pPr>
              <a:buNone/>
            </a:pPr>
            <a:r>
              <a:rPr lang="en-IN" dirty="0"/>
              <a:t> Base *b;</a:t>
            </a:r>
          </a:p>
          <a:p>
            <a:pPr>
              <a:buNone/>
            </a:pPr>
            <a:r>
              <a:rPr lang="en-IN" dirty="0"/>
              <a:t> Derived d; </a:t>
            </a:r>
          </a:p>
          <a:p>
            <a:pPr>
              <a:buNone/>
            </a:pPr>
            <a:r>
              <a:rPr lang="en-IN" dirty="0"/>
              <a:t> b = &amp;d; </a:t>
            </a:r>
          </a:p>
          <a:p>
            <a:pPr>
              <a:buNone/>
            </a:pPr>
            <a:r>
              <a:rPr lang="en-IN" dirty="0"/>
              <a:t> b-&gt;show();</a:t>
            </a:r>
          </a:p>
          <a:p>
            <a:pPr>
              <a:buNone/>
            </a:pPr>
            <a:r>
              <a:rPr lang="en-IN" dirty="0"/>
              <a:t>  return 0; </a:t>
            </a:r>
          </a:p>
          <a:p>
            <a:pPr>
              <a:buNone/>
            </a:pPr>
            <a:r>
              <a:rPr lang="en-IN" dirty="0"/>
              <a:t>}</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37</a:t>
            </a:fld>
            <a:endParaRPr lang="en-US"/>
          </a:p>
        </p:txBody>
      </p:sp>
    </p:spTree>
    <p:extLst>
      <p:ext uri="{BB962C8B-B14F-4D97-AF65-F5344CB8AC3E}">
        <p14:creationId xmlns:p14="http://schemas.microsoft.com/office/powerpoint/2010/main" val="2335134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Note:</a:t>
            </a:r>
          </a:p>
        </p:txBody>
      </p:sp>
      <p:sp>
        <p:nvSpPr>
          <p:cNvPr id="9" name="Content Placeholder 8"/>
          <p:cNvSpPr>
            <a:spLocks noGrp="1"/>
          </p:cNvSpPr>
          <p:nvPr>
            <p:ph idx="1"/>
          </p:nvPr>
        </p:nvSpPr>
        <p:spPr/>
        <p:txBody>
          <a:bodyPr>
            <a:normAutofit/>
          </a:bodyPr>
          <a:lstStyle/>
          <a:p>
            <a:pPr algn="just">
              <a:lnSpc>
                <a:spcPct val="110000"/>
              </a:lnSpc>
            </a:pPr>
            <a:r>
              <a:rPr lang="en-IN" dirty="0"/>
              <a:t>Pure Virtual functions can be given a small definition in the Abstract class, which you want all the derived classes to have. Still you cannot create object of Abstract class.</a:t>
            </a:r>
          </a:p>
          <a:p>
            <a:pPr algn="just"/>
            <a:r>
              <a:rPr lang="en-IN" dirty="0"/>
              <a:t>Also, the Pure Virtual function must be defined outside the class definition. If you will define it inside the class definition, complier will give an error. Inline pure virtual definition is Illegal.</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DCF5-B179-408C-0984-FBB27DADB9DF}"/>
              </a:ext>
            </a:extLst>
          </p:cNvPr>
          <p:cNvSpPr>
            <a:spLocks noGrp="1"/>
          </p:cNvSpPr>
          <p:nvPr>
            <p:ph type="ctrTitle"/>
          </p:nvPr>
        </p:nvSpPr>
        <p:spPr/>
        <p:txBody>
          <a:bodyPr/>
          <a:lstStyle/>
          <a:p>
            <a:pPr marL="12065">
              <a:spcBef>
                <a:spcPts val="875"/>
              </a:spcBef>
              <a:tabLst>
                <a:tab pos="356870" algn="l"/>
                <a:tab pos="357505" algn="l"/>
              </a:tabLst>
            </a:pPr>
            <a:r>
              <a:rPr lang="en-US" sz="6000" spc="-15" dirty="0">
                <a:latin typeface="Calibri"/>
                <a:cs typeface="Calibri"/>
              </a:rPr>
              <a:t>Polymorphism</a:t>
            </a:r>
            <a:endParaRPr lang="en-US" sz="6000" dirty="0">
              <a:latin typeface="Calibri"/>
              <a:cs typeface="Calibri"/>
            </a:endParaRPr>
          </a:p>
        </p:txBody>
      </p:sp>
      <p:sp>
        <p:nvSpPr>
          <p:cNvPr id="3" name="Subtitle 2">
            <a:extLst>
              <a:ext uri="{FF2B5EF4-FFF2-40B4-BE49-F238E27FC236}">
                <a16:creationId xmlns:a16="http://schemas.microsoft.com/office/drawing/2014/main" id="{C4D35508-B004-04B8-1AED-331008EC4C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393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357167"/>
            <a:ext cx="4038600" cy="5768997"/>
          </a:xfrm>
          <a:ln>
            <a:solidFill>
              <a:srgbClr val="0070C0"/>
            </a:solidFill>
          </a:ln>
        </p:spPr>
        <p:txBody>
          <a:bodyPr>
            <a:normAutofit fontScale="70000" lnSpcReduction="20000"/>
          </a:bodyPr>
          <a:lstStyle/>
          <a:p>
            <a:pPr>
              <a:buNone/>
            </a:pPr>
            <a:r>
              <a:rPr lang="en-IN" b="1" dirty="0">
                <a:solidFill>
                  <a:srgbClr val="C00000"/>
                </a:solidFill>
              </a:rPr>
              <a:t>//EXAMPLE</a:t>
            </a:r>
          </a:p>
          <a:p>
            <a:pPr>
              <a:buNone/>
            </a:pPr>
            <a:r>
              <a:rPr lang="en-IN" b="1" dirty="0"/>
              <a:t>#include&lt;</a:t>
            </a:r>
            <a:r>
              <a:rPr lang="en-IN" b="1" dirty="0" err="1"/>
              <a:t>iostream</a:t>
            </a:r>
            <a:r>
              <a:rPr lang="en-IN" b="1" dirty="0"/>
              <a:t>&gt;</a:t>
            </a:r>
          </a:p>
          <a:p>
            <a:pPr>
              <a:buNone/>
            </a:pPr>
            <a:r>
              <a:rPr lang="en-IN" b="1" dirty="0"/>
              <a:t>Using namespace std;</a:t>
            </a:r>
          </a:p>
          <a:p>
            <a:pPr>
              <a:buNone/>
            </a:pPr>
            <a:r>
              <a:rPr lang="en-IN" b="1" dirty="0">
                <a:solidFill>
                  <a:srgbClr val="FF0000"/>
                </a:solidFill>
              </a:rPr>
              <a:t>//base class</a:t>
            </a:r>
          </a:p>
          <a:p>
            <a:pPr>
              <a:buNone/>
            </a:pPr>
            <a:r>
              <a:rPr lang="en-IN" b="1" dirty="0"/>
              <a:t>class base {</a:t>
            </a:r>
          </a:p>
          <a:p>
            <a:pPr>
              <a:buNone/>
            </a:pPr>
            <a:r>
              <a:rPr lang="en-IN" b="1" dirty="0"/>
              <a:t>public:</a:t>
            </a:r>
          </a:p>
          <a:p>
            <a:pPr>
              <a:buNone/>
            </a:pPr>
            <a:r>
              <a:rPr lang="en-IN" b="1" dirty="0"/>
              <a:t>base() </a:t>
            </a:r>
          </a:p>
          <a:p>
            <a:pPr>
              <a:buNone/>
            </a:pPr>
            <a:r>
              <a:rPr lang="en-IN" b="1" dirty="0"/>
              <a:t>{ </a:t>
            </a:r>
            <a:r>
              <a:rPr lang="en-IN" b="1" dirty="0" err="1"/>
              <a:t>cout</a:t>
            </a:r>
            <a:r>
              <a:rPr lang="en-IN" b="1" dirty="0"/>
              <a:t> &lt;&lt; "Constructing base\n"; }</a:t>
            </a:r>
          </a:p>
          <a:p>
            <a:pPr>
              <a:buNone/>
            </a:pPr>
            <a:r>
              <a:rPr lang="en-IN" b="1" dirty="0"/>
              <a:t>~base()</a:t>
            </a:r>
          </a:p>
          <a:p>
            <a:pPr>
              <a:buNone/>
            </a:pPr>
            <a:r>
              <a:rPr lang="en-IN" b="1" dirty="0"/>
              <a:t> { </a:t>
            </a:r>
            <a:r>
              <a:rPr lang="en-IN" b="1" dirty="0" err="1"/>
              <a:t>cout</a:t>
            </a:r>
            <a:r>
              <a:rPr lang="en-IN" b="1" dirty="0"/>
              <a:t> &lt;&lt; "Destructing base\n"; }</a:t>
            </a:r>
          </a:p>
          <a:p>
            <a:pPr>
              <a:buNone/>
            </a:pPr>
            <a:r>
              <a:rPr lang="en-IN" b="1" dirty="0"/>
              <a:t>};</a:t>
            </a:r>
          </a:p>
          <a:p>
            <a:pPr>
              <a:buNone/>
            </a:pPr>
            <a:r>
              <a:rPr lang="en-IN" b="1" dirty="0">
                <a:solidFill>
                  <a:srgbClr val="FF0000"/>
                </a:solidFill>
              </a:rPr>
              <a:t>//derived class</a:t>
            </a:r>
          </a:p>
          <a:p>
            <a:pPr>
              <a:buNone/>
            </a:pPr>
            <a:r>
              <a:rPr lang="en-IN" b="1" dirty="0"/>
              <a:t>class derived: public base {</a:t>
            </a:r>
          </a:p>
          <a:p>
            <a:pPr>
              <a:buNone/>
            </a:pPr>
            <a:r>
              <a:rPr lang="en-IN" b="1" dirty="0"/>
              <a:t>public:</a:t>
            </a:r>
          </a:p>
          <a:p>
            <a:pPr>
              <a:buNone/>
            </a:pPr>
            <a:r>
              <a:rPr lang="en-IN" b="1" dirty="0"/>
              <a:t>derived() </a:t>
            </a:r>
          </a:p>
          <a:p>
            <a:pPr>
              <a:buNone/>
            </a:pPr>
            <a:r>
              <a:rPr lang="en-IN" b="1" dirty="0"/>
              <a:t>{</a:t>
            </a:r>
          </a:p>
          <a:p>
            <a:pPr>
              <a:buNone/>
            </a:pPr>
            <a:r>
              <a:rPr lang="en-IN" b="1" dirty="0"/>
              <a:t> </a:t>
            </a:r>
            <a:r>
              <a:rPr lang="en-IN" b="1" dirty="0" err="1"/>
              <a:t>cout</a:t>
            </a:r>
            <a:r>
              <a:rPr lang="en-IN" b="1" dirty="0"/>
              <a:t> &lt;&lt; "Constructing derived\n"; }</a:t>
            </a:r>
          </a:p>
          <a:p>
            <a:pPr>
              <a:buNone/>
            </a:pPr>
            <a:endParaRPr lang="en-IN" dirty="0"/>
          </a:p>
          <a:p>
            <a:pPr>
              <a:buNone/>
            </a:pPr>
            <a:endParaRPr lang="en-IN" dirty="0"/>
          </a:p>
          <a:p>
            <a:endParaRPr lang="en-IN" dirty="0"/>
          </a:p>
        </p:txBody>
      </p:sp>
      <p:sp>
        <p:nvSpPr>
          <p:cNvPr id="8" name="Content Placeholder 7"/>
          <p:cNvSpPr>
            <a:spLocks noGrp="1"/>
          </p:cNvSpPr>
          <p:nvPr>
            <p:ph sz="half" idx="2"/>
          </p:nvPr>
        </p:nvSpPr>
        <p:spPr>
          <a:xfrm>
            <a:off x="6172200" y="357167"/>
            <a:ext cx="4038600" cy="5768997"/>
          </a:xfrm>
          <a:ln>
            <a:solidFill>
              <a:srgbClr val="0070C0"/>
            </a:solidFill>
          </a:ln>
        </p:spPr>
        <p:txBody>
          <a:bodyPr>
            <a:normAutofit fontScale="70000" lnSpcReduction="20000"/>
          </a:bodyPr>
          <a:lstStyle/>
          <a:p>
            <a:pPr>
              <a:buNone/>
            </a:pPr>
            <a:r>
              <a:rPr lang="en-IN" b="1" dirty="0"/>
              <a:t>~derived() </a:t>
            </a:r>
          </a:p>
          <a:p>
            <a:pPr>
              <a:buNone/>
            </a:pPr>
            <a:r>
              <a:rPr lang="en-IN" b="1" dirty="0"/>
              <a:t>{ </a:t>
            </a:r>
            <a:r>
              <a:rPr lang="en-IN" b="1" dirty="0" err="1"/>
              <a:t>cout</a:t>
            </a:r>
            <a:r>
              <a:rPr lang="en-IN" b="1" dirty="0"/>
              <a:t> &lt;&lt; "Destructing derived\n";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a:t>
            </a:r>
          </a:p>
          <a:p>
            <a:pPr>
              <a:buNone/>
            </a:pPr>
            <a:r>
              <a:rPr lang="en-IN" b="1" dirty="0">
                <a:solidFill>
                  <a:srgbClr val="FF0000"/>
                </a:solidFill>
              </a:rPr>
              <a:t>// do nothing but construct and destruct ob</a:t>
            </a:r>
          </a:p>
          <a:p>
            <a:pPr>
              <a:buNone/>
            </a:pPr>
            <a:r>
              <a:rPr lang="en-IN" b="1" dirty="0"/>
              <a:t>return 0;</a:t>
            </a:r>
          </a:p>
          <a:p>
            <a:pPr>
              <a:buNone/>
            </a:pPr>
            <a:r>
              <a:rPr lang="en-IN" b="1" dirty="0"/>
              <a: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4</a:t>
            </a:fld>
            <a:endParaRPr lang="en-US"/>
          </a:p>
        </p:txBody>
      </p:sp>
      <p:sp>
        <p:nvSpPr>
          <p:cNvPr id="9" name="Rectangle 8"/>
          <p:cNvSpPr/>
          <p:nvPr/>
        </p:nvSpPr>
        <p:spPr>
          <a:xfrm>
            <a:off x="7024694" y="4214818"/>
            <a:ext cx="3071834"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a:t>
            </a:r>
          </a:p>
          <a:p>
            <a:r>
              <a:rPr lang="en-IN" dirty="0"/>
              <a:t>Constructing derived</a:t>
            </a:r>
          </a:p>
          <a:p>
            <a:r>
              <a:rPr lang="en-IN" dirty="0"/>
              <a:t>Destructing derived</a:t>
            </a:r>
          </a:p>
          <a:p>
            <a:r>
              <a:rPr lang="en-IN" dirty="0"/>
              <a:t>Destructing base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0094" y="464643"/>
            <a:ext cx="2054860" cy="695325"/>
          </a:xfrm>
          <a:prstGeom prst="rect">
            <a:avLst/>
          </a:prstGeom>
        </p:spPr>
        <p:txBody>
          <a:bodyPr vert="horz" wrap="square" lIns="0" tIns="12065" rIns="0" bIns="0" rtlCol="0" anchor="ctr">
            <a:spAutoFit/>
          </a:bodyPr>
          <a:lstStyle/>
          <a:p>
            <a:pPr marL="12700">
              <a:lnSpc>
                <a:spcPct val="100000"/>
              </a:lnSpc>
              <a:spcBef>
                <a:spcPts val="95"/>
              </a:spcBef>
            </a:pPr>
            <a:r>
              <a:rPr spc="-10" dirty="0"/>
              <a:t>C</a:t>
            </a:r>
            <a:r>
              <a:rPr spc="10" dirty="0"/>
              <a:t>o</a:t>
            </a:r>
            <a:r>
              <a:rPr spc="-60" dirty="0"/>
              <a:t>n</a:t>
            </a:r>
            <a:r>
              <a:rPr spc="-65" dirty="0"/>
              <a:t>t</a:t>
            </a:r>
            <a:r>
              <a:rPr spc="-5" dirty="0"/>
              <a:t>e</a:t>
            </a:r>
            <a:r>
              <a:rPr spc="-65" dirty="0"/>
              <a:t>n</a:t>
            </a:r>
            <a:r>
              <a:rPr spc="-5" dirty="0"/>
              <a:t>ts</a:t>
            </a:r>
          </a:p>
        </p:txBody>
      </p:sp>
      <p:sp>
        <p:nvSpPr>
          <p:cNvPr id="3" name="object 3"/>
          <p:cNvSpPr txBox="1"/>
          <p:nvPr/>
        </p:nvSpPr>
        <p:spPr>
          <a:xfrm>
            <a:off x="2060244" y="1510270"/>
            <a:ext cx="6088380" cy="2389757"/>
          </a:xfrm>
          <a:prstGeom prst="rect">
            <a:avLst/>
          </a:prstGeom>
        </p:spPr>
        <p:txBody>
          <a:bodyPr vert="horz" wrap="square" lIns="0" tIns="111125" rIns="0" bIns="0" rtlCol="0">
            <a:spAutoFit/>
          </a:bodyPr>
          <a:lstStyle/>
          <a:p>
            <a:pPr marL="356870" indent="-344805">
              <a:spcBef>
                <a:spcPts val="875"/>
              </a:spcBef>
              <a:buFont typeface="Arial MT"/>
              <a:buChar char="•"/>
              <a:tabLst>
                <a:tab pos="356870" algn="l"/>
                <a:tab pos="357505" algn="l"/>
              </a:tabLst>
            </a:pPr>
            <a:r>
              <a:rPr sz="3200" spc="-15" dirty="0">
                <a:latin typeface="Calibri"/>
                <a:cs typeface="Calibri"/>
              </a:rPr>
              <a:t>Polymorphism</a:t>
            </a:r>
            <a:endParaRPr sz="3200" dirty="0">
              <a:latin typeface="Calibri"/>
              <a:cs typeface="Calibri"/>
            </a:endParaRPr>
          </a:p>
          <a:p>
            <a:pPr marL="356870" indent="-344805">
              <a:spcBef>
                <a:spcPts val="770"/>
              </a:spcBef>
              <a:buFont typeface="Arial MT"/>
              <a:buChar char="•"/>
              <a:tabLst>
                <a:tab pos="356870" algn="l"/>
                <a:tab pos="357505" algn="l"/>
              </a:tabLst>
            </a:pPr>
            <a:r>
              <a:rPr sz="3200" spc="-10" dirty="0">
                <a:latin typeface="Calibri"/>
                <a:cs typeface="Calibri"/>
              </a:rPr>
              <a:t>Function</a:t>
            </a:r>
            <a:r>
              <a:rPr sz="3200" spc="15" dirty="0">
                <a:latin typeface="Calibri"/>
                <a:cs typeface="Calibri"/>
              </a:rPr>
              <a:t> </a:t>
            </a:r>
            <a:r>
              <a:rPr sz="3200" spc="-10" dirty="0">
                <a:latin typeface="Calibri"/>
                <a:cs typeface="Calibri"/>
              </a:rPr>
              <a:t>Overloading</a:t>
            </a:r>
            <a:endParaRPr sz="3200" dirty="0">
              <a:latin typeface="Calibri"/>
              <a:cs typeface="Calibri"/>
            </a:endParaRPr>
          </a:p>
          <a:p>
            <a:pPr marL="356870" indent="-344805">
              <a:spcBef>
                <a:spcPts val="770"/>
              </a:spcBef>
              <a:buFont typeface="Arial MT"/>
              <a:buChar char="•"/>
              <a:tabLst>
                <a:tab pos="356870" algn="l"/>
                <a:tab pos="357505" algn="l"/>
              </a:tabLst>
            </a:pPr>
            <a:r>
              <a:rPr sz="3200" spc="-15" dirty="0">
                <a:latin typeface="Calibri"/>
                <a:cs typeface="Calibri"/>
              </a:rPr>
              <a:t>Default</a:t>
            </a:r>
            <a:r>
              <a:rPr sz="3200" spc="-10" dirty="0">
                <a:latin typeface="Calibri"/>
                <a:cs typeface="Calibri"/>
              </a:rPr>
              <a:t> Function</a:t>
            </a:r>
            <a:r>
              <a:rPr sz="3200" spc="20" dirty="0">
                <a:latin typeface="Calibri"/>
                <a:cs typeface="Calibri"/>
              </a:rPr>
              <a:t> </a:t>
            </a:r>
            <a:r>
              <a:rPr sz="3200" spc="-15" dirty="0">
                <a:latin typeface="Calibri"/>
                <a:cs typeface="Calibri"/>
              </a:rPr>
              <a:t>Arguments</a:t>
            </a:r>
            <a:endParaRPr sz="3200" dirty="0">
              <a:latin typeface="Calibri"/>
              <a:cs typeface="Calibri"/>
            </a:endParaRPr>
          </a:p>
          <a:p>
            <a:pPr marL="356870" indent="-344805">
              <a:spcBef>
                <a:spcPts val="770"/>
              </a:spcBef>
              <a:buFont typeface="Arial MT"/>
              <a:buChar char="•"/>
              <a:tabLst>
                <a:tab pos="356870" algn="l"/>
                <a:tab pos="357505" algn="l"/>
              </a:tabLst>
            </a:pPr>
            <a:r>
              <a:rPr sz="3200" spc="-5" dirty="0">
                <a:latin typeface="Calibri"/>
                <a:cs typeface="Calibri"/>
              </a:rPr>
              <a:t>Ambiguity in</a:t>
            </a:r>
            <a:r>
              <a:rPr sz="3200" spc="15" dirty="0">
                <a:latin typeface="Calibri"/>
                <a:cs typeface="Calibri"/>
              </a:rPr>
              <a:t> </a:t>
            </a:r>
            <a:r>
              <a:rPr sz="3200" spc="-5" dirty="0">
                <a:latin typeface="Calibri"/>
                <a:cs typeface="Calibri"/>
              </a:rPr>
              <a:t>Function</a:t>
            </a:r>
            <a:r>
              <a:rPr sz="3200" dirty="0">
                <a:latin typeface="Calibri"/>
                <a:cs typeface="Calibri"/>
              </a:rPr>
              <a:t> </a:t>
            </a:r>
            <a:r>
              <a:rPr sz="3200" spc="-10" dirty="0">
                <a:latin typeface="Calibri"/>
                <a:cs typeface="Calibri"/>
              </a:rPr>
              <a:t>Overloading</a:t>
            </a:r>
            <a:endParaRPr sz="3200" dirty="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1095" y="464643"/>
            <a:ext cx="3293110" cy="695325"/>
          </a:xfrm>
          <a:prstGeom prst="rect">
            <a:avLst/>
          </a:prstGeom>
        </p:spPr>
        <p:txBody>
          <a:bodyPr vert="horz" wrap="square" lIns="0" tIns="12065" rIns="0" bIns="0" rtlCol="0" anchor="ctr">
            <a:spAutoFit/>
          </a:bodyPr>
          <a:lstStyle/>
          <a:p>
            <a:pPr marL="12700">
              <a:lnSpc>
                <a:spcPct val="100000"/>
              </a:lnSpc>
              <a:spcBef>
                <a:spcPts val="95"/>
              </a:spcBef>
            </a:pPr>
            <a:r>
              <a:rPr spc="-15" dirty="0"/>
              <a:t>Polymorphism</a:t>
            </a:r>
          </a:p>
        </p:txBody>
      </p:sp>
      <p:sp>
        <p:nvSpPr>
          <p:cNvPr id="3" name="object 3"/>
          <p:cNvSpPr txBox="1"/>
          <p:nvPr/>
        </p:nvSpPr>
        <p:spPr>
          <a:xfrm>
            <a:off x="413447" y="1566472"/>
            <a:ext cx="6261673" cy="5075748"/>
          </a:xfrm>
          <a:prstGeom prst="rect">
            <a:avLst/>
          </a:prstGeom>
        </p:spPr>
        <p:txBody>
          <a:bodyPr vert="horz" wrap="square" lIns="0" tIns="12700" rIns="0" bIns="0" rtlCol="0">
            <a:spAutoFit/>
          </a:bodyPr>
          <a:lstStyle/>
          <a:p>
            <a:pPr marL="356870" marR="5080" indent="-344805" algn="just">
              <a:spcBef>
                <a:spcPts val="100"/>
              </a:spcBef>
              <a:buFont typeface="Arial MT"/>
              <a:buChar char="•"/>
              <a:tabLst>
                <a:tab pos="357505" algn="l"/>
              </a:tabLst>
            </a:pPr>
            <a:r>
              <a:rPr sz="2400" dirty="0">
                <a:latin typeface="Times New Roman"/>
                <a:cs typeface="Times New Roman"/>
              </a:rPr>
              <a:t>The </a:t>
            </a:r>
            <a:r>
              <a:rPr sz="2400" spc="-5" dirty="0">
                <a:latin typeface="Times New Roman"/>
                <a:cs typeface="Times New Roman"/>
              </a:rPr>
              <a:t>word polymorphism means </a:t>
            </a:r>
            <a:r>
              <a:rPr sz="2400" dirty="0">
                <a:latin typeface="Times New Roman"/>
                <a:cs typeface="Times New Roman"/>
              </a:rPr>
              <a:t>having </a:t>
            </a:r>
            <a:r>
              <a:rPr sz="2400" spc="5" dirty="0">
                <a:latin typeface="Times New Roman"/>
                <a:cs typeface="Times New Roman"/>
              </a:rPr>
              <a:t>many </a:t>
            </a:r>
            <a:r>
              <a:rPr sz="2400" dirty="0">
                <a:latin typeface="Times New Roman"/>
                <a:cs typeface="Times New Roman"/>
              </a:rPr>
              <a:t>forms. </a:t>
            </a:r>
            <a:r>
              <a:rPr sz="2400" spc="-30" dirty="0">
                <a:latin typeface="Times New Roman"/>
                <a:cs typeface="Times New Roman"/>
              </a:rPr>
              <a:t>In </a:t>
            </a:r>
            <a:r>
              <a:rPr sz="2400" dirty="0">
                <a:latin typeface="Times New Roman"/>
                <a:cs typeface="Times New Roman"/>
              </a:rPr>
              <a:t>simple </a:t>
            </a:r>
            <a:r>
              <a:rPr sz="2400" spc="5" dirty="0">
                <a:latin typeface="Times New Roman"/>
                <a:cs typeface="Times New Roman"/>
              </a:rPr>
              <a:t> </a:t>
            </a:r>
            <a:r>
              <a:rPr sz="2400" spc="-5" dirty="0">
                <a:latin typeface="Times New Roman"/>
                <a:cs typeface="Times New Roman"/>
              </a:rPr>
              <a:t>words,</a:t>
            </a:r>
            <a:r>
              <a:rPr sz="2400" dirty="0">
                <a:latin typeface="Times New Roman"/>
                <a:cs typeface="Times New Roman"/>
              </a:rPr>
              <a:t> </a:t>
            </a:r>
            <a:r>
              <a:rPr sz="2400" spc="-5" dirty="0">
                <a:latin typeface="Times New Roman"/>
                <a:cs typeface="Times New Roman"/>
              </a:rPr>
              <a:t>we</a:t>
            </a:r>
            <a:r>
              <a:rPr sz="2400" dirty="0">
                <a:latin typeface="Times New Roman"/>
                <a:cs typeface="Times New Roman"/>
              </a:rPr>
              <a:t> </a:t>
            </a:r>
            <a:r>
              <a:rPr sz="2400" spc="-10" dirty="0">
                <a:latin typeface="Times New Roman"/>
                <a:cs typeface="Times New Roman"/>
              </a:rPr>
              <a:t>can</a:t>
            </a:r>
            <a:r>
              <a:rPr sz="2400" spc="-5" dirty="0">
                <a:latin typeface="Times New Roman"/>
                <a:cs typeface="Times New Roman"/>
              </a:rPr>
              <a:t> </a:t>
            </a:r>
            <a:r>
              <a:rPr sz="2400" dirty="0">
                <a:latin typeface="Times New Roman"/>
                <a:cs typeface="Times New Roman"/>
              </a:rPr>
              <a:t>define</a:t>
            </a:r>
            <a:r>
              <a:rPr sz="2400" spc="5" dirty="0">
                <a:latin typeface="Times New Roman"/>
                <a:cs typeface="Times New Roman"/>
              </a:rPr>
              <a:t> </a:t>
            </a:r>
            <a:r>
              <a:rPr sz="2400" spc="-5" dirty="0">
                <a:latin typeface="Times New Roman"/>
                <a:cs typeface="Times New Roman"/>
              </a:rPr>
              <a:t>polymorphism</a:t>
            </a:r>
            <a:r>
              <a:rPr sz="2400" dirty="0">
                <a:latin typeface="Times New Roman"/>
                <a:cs typeface="Times New Roman"/>
              </a:rPr>
              <a:t> </a:t>
            </a:r>
            <a:r>
              <a:rPr sz="2400" spc="-10" dirty="0">
                <a:latin typeface="Times New Roman"/>
                <a:cs typeface="Times New Roman"/>
              </a:rPr>
              <a:t>as</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ability</a:t>
            </a:r>
            <a:r>
              <a:rPr sz="2400" spc="600" dirty="0">
                <a:latin typeface="Times New Roman"/>
                <a:cs typeface="Times New Roman"/>
              </a:rPr>
              <a:t> </a:t>
            </a:r>
            <a:r>
              <a:rPr sz="2400" dirty="0">
                <a:latin typeface="Times New Roman"/>
                <a:cs typeface="Times New Roman"/>
              </a:rPr>
              <a:t>of</a:t>
            </a:r>
            <a:r>
              <a:rPr sz="2400" spc="600" dirty="0">
                <a:latin typeface="Times New Roman"/>
                <a:cs typeface="Times New Roman"/>
              </a:rPr>
              <a:t> </a:t>
            </a:r>
            <a:r>
              <a:rPr sz="2400" dirty="0">
                <a:latin typeface="Times New Roman"/>
                <a:cs typeface="Times New Roman"/>
              </a:rPr>
              <a:t>a </a:t>
            </a:r>
            <a:r>
              <a:rPr sz="2400" spc="5" dirty="0">
                <a:latin typeface="Times New Roman"/>
                <a:cs typeface="Times New Roman"/>
              </a:rPr>
              <a:t> </a:t>
            </a:r>
            <a:r>
              <a:rPr sz="2400" spc="-5" dirty="0">
                <a:latin typeface="Times New Roman"/>
                <a:cs typeface="Times New Roman"/>
              </a:rPr>
              <a:t>message</a:t>
            </a:r>
            <a:r>
              <a:rPr sz="2400" spc="55" dirty="0">
                <a:latin typeface="Times New Roman"/>
                <a:cs typeface="Times New Roman"/>
              </a:rPr>
              <a:t> </a:t>
            </a:r>
            <a:r>
              <a:rPr sz="2400" dirty="0">
                <a:latin typeface="Times New Roman"/>
                <a:cs typeface="Times New Roman"/>
              </a:rPr>
              <a:t>to</a:t>
            </a:r>
            <a:r>
              <a:rPr sz="2400" spc="45" dirty="0">
                <a:latin typeface="Times New Roman"/>
                <a:cs typeface="Times New Roman"/>
              </a:rPr>
              <a:t> </a:t>
            </a:r>
            <a:r>
              <a:rPr sz="2400" spc="-5" dirty="0">
                <a:latin typeface="Times New Roman"/>
                <a:cs typeface="Times New Roman"/>
              </a:rPr>
              <a:t>be</a:t>
            </a:r>
            <a:r>
              <a:rPr sz="2400" spc="55" dirty="0">
                <a:latin typeface="Times New Roman"/>
                <a:cs typeface="Times New Roman"/>
              </a:rPr>
              <a:t> </a:t>
            </a:r>
            <a:r>
              <a:rPr sz="2400" spc="-5" dirty="0">
                <a:latin typeface="Times New Roman"/>
                <a:cs typeface="Times New Roman"/>
              </a:rPr>
              <a:t>displayed</a:t>
            </a:r>
            <a:r>
              <a:rPr sz="2400" spc="65" dirty="0">
                <a:latin typeface="Times New Roman"/>
                <a:cs typeface="Times New Roman"/>
              </a:rPr>
              <a:t> </a:t>
            </a:r>
            <a:r>
              <a:rPr sz="2400" dirty="0">
                <a:latin typeface="Times New Roman"/>
                <a:cs typeface="Times New Roman"/>
              </a:rPr>
              <a:t>in</a:t>
            </a:r>
            <a:r>
              <a:rPr sz="2400" spc="45" dirty="0">
                <a:latin typeface="Times New Roman"/>
                <a:cs typeface="Times New Roman"/>
              </a:rPr>
              <a:t> </a:t>
            </a:r>
            <a:r>
              <a:rPr sz="2400" dirty="0">
                <a:latin typeface="Times New Roman"/>
                <a:cs typeface="Times New Roman"/>
              </a:rPr>
              <a:t>more</a:t>
            </a:r>
            <a:r>
              <a:rPr sz="2400" spc="30" dirty="0">
                <a:latin typeface="Times New Roman"/>
                <a:cs typeface="Times New Roman"/>
              </a:rPr>
              <a:t> </a:t>
            </a:r>
            <a:r>
              <a:rPr sz="2400" spc="-5" dirty="0">
                <a:latin typeface="Times New Roman"/>
                <a:cs typeface="Times New Roman"/>
              </a:rPr>
              <a:t>than</a:t>
            </a:r>
            <a:r>
              <a:rPr sz="2400" spc="60" dirty="0">
                <a:latin typeface="Times New Roman"/>
                <a:cs typeface="Times New Roman"/>
              </a:rPr>
              <a:t> </a:t>
            </a:r>
            <a:r>
              <a:rPr sz="2400" spc="-5" dirty="0">
                <a:latin typeface="Times New Roman"/>
                <a:cs typeface="Times New Roman"/>
              </a:rPr>
              <a:t>one</a:t>
            </a:r>
            <a:r>
              <a:rPr sz="2400" spc="55" dirty="0">
                <a:latin typeface="Times New Roman"/>
                <a:cs typeface="Times New Roman"/>
              </a:rPr>
              <a:t> </a:t>
            </a:r>
            <a:r>
              <a:rPr sz="2400" spc="-5" dirty="0">
                <a:latin typeface="Times New Roman"/>
                <a:cs typeface="Times New Roman"/>
              </a:rPr>
              <a:t>form.</a:t>
            </a:r>
            <a:endParaRPr sz="2400" dirty="0">
              <a:latin typeface="Times New Roman"/>
              <a:cs typeface="Times New Roman"/>
            </a:endParaRPr>
          </a:p>
          <a:p>
            <a:pPr>
              <a:spcBef>
                <a:spcPts val="10"/>
              </a:spcBef>
              <a:buFont typeface="Arial MT"/>
              <a:buChar char="•"/>
            </a:pPr>
            <a:endParaRPr sz="3000" dirty="0">
              <a:latin typeface="Times New Roman"/>
              <a:cs typeface="Times New Roman"/>
            </a:endParaRPr>
          </a:p>
          <a:p>
            <a:pPr marL="356870" marR="5080" indent="-344805" algn="just">
              <a:buFont typeface="Arial MT"/>
              <a:buChar char="•"/>
              <a:tabLst>
                <a:tab pos="357505" algn="l"/>
              </a:tabLst>
            </a:pPr>
            <a:r>
              <a:rPr sz="2400" spc="-5" dirty="0">
                <a:latin typeface="Times New Roman"/>
                <a:cs typeface="Times New Roman"/>
              </a:rPr>
              <a:t>Real life </a:t>
            </a:r>
            <a:r>
              <a:rPr sz="2400" dirty="0">
                <a:latin typeface="Times New Roman"/>
                <a:cs typeface="Times New Roman"/>
              </a:rPr>
              <a:t>example </a:t>
            </a:r>
            <a:r>
              <a:rPr sz="2400" spc="-5" dirty="0">
                <a:latin typeface="Times New Roman"/>
                <a:cs typeface="Times New Roman"/>
              </a:rPr>
              <a:t>of polymorphism, </a:t>
            </a:r>
            <a:r>
              <a:rPr sz="2400" dirty="0">
                <a:latin typeface="Times New Roman"/>
                <a:cs typeface="Times New Roman"/>
              </a:rPr>
              <a:t>a person </a:t>
            </a:r>
            <a:r>
              <a:rPr sz="2400" spc="-10" dirty="0">
                <a:latin typeface="Times New Roman"/>
                <a:cs typeface="Times New Roman"/>
              </a:rPr>
              <a:t>at </a:t>
            </a:r>
            <a:r>
              <a:rPr sz="2400" dirty="0">
                <a:latin typeface="Times New Roman"/>
                <a:cs typeface="Times New Roman"/>
              </a:rPr>
              <a:t>a </a:t>
            </a:r>
            <a:r>
              <a:rPr sz="2400" spc="-5" dirty="0">
                <a:latin typeface="Times New Roman"/>
                <a:cs typeface="Times New Roman"/>
              </a:rPr>
              <a:t>same </a:t>
            </a:r>
            <a:r>
              <a:rPr sz="2400" dirty="0">
                <a:latin typeface="Times New Roman"/>
                <a:cs typeface="Times New Roman"/>
              </a:rPr>
              <a:t>time </a:t>
            </a:r>
            <a:r>
              <a:rPr sz="2400" spc="5" dirty="0">
                <a:latin typeface="Times New Roman"/>
                <a:cs typeface="Times New Roman"/>
              </a:rPr>
              <a:t> </a:t>
            </a:r>
            <a:r>
              <a:rPr sz="2400" spc="-10" dirty="0">
                <a:latin typeface="Times New Roman"/>
                <a:cs typeface="Times New Roman"/>
              </a:rPr>
              <a:t>can</a:t>
            </a:r>
            <a:r>
              <a:rPr sz="2400" spc="145" dirty="0">
                <a:latin typeface="Times New Roman"/>
                <a:cs typeface="Times New Roman"/>
              </a:rPr>
              <a:t> </a:t>
            </a:r>
            <a:r>
              <a:rPr sz="2400" spc="-5" dirty="0">
                <a:latin typeface="Times New Roman"/>
                <a:cs typeface="Times New Roman"/>
              </a:rPr>
              <a:t>have</a:t>
            </a:r>
            <a:r>
              <a:rPr sz="2400" spc="135" dirty="0">
                <a:latin typeface="Times New Roman"/>
                <a:cs typeface="Times New Roman"/>
              </a:rPr>
              <a:t> </a:t>
            </a:r>
            <a:r>
              <a:rPr sz="2400" spc="-10" dirty="0">
                <a:latin typeface="Times New Roman"/>
                <a:cs typeface="Times New Roman"/>
              </a:rPr>
              <a:t>different</a:t>
            </a:r>
            <a:r>
              <a:rPr sz="2400" spc="155" dirty="0">
                <a:latin typeface="Times New Roman"/>
                <a:cs typeface="Times New Roman"/>
              </a:rPr>
              <a:t> </a:t>
            </a:r>
            <a:r>
              <a:rPr sz="2400" spc="-5" dirty="0">
                <a:latin typeface="Times New Roman"/>
                <a:cs typeface="Times New Roman"/>
              </a:rPr>
              <a:t>characteristic.</a:t>
            </a:r>
            <a:r>
              <a:rPr sz="2400" spc="145" dirty="0">
                <a:latin typeface="Times New Roman"/>
                <a:cs typeface="Times New Roman"/>
              </a:rPr>
              <a:t> </a:t>
            </a:r>
            <a:r>
              <a:rPr sz="2400" spc="-15" dirty="0">
                <a:latin typeface="Times New Roman"/>
                <a:cs typeface="Times New Roman"/>
              </a:rPr>
              <a:t>Like</a:t>
            </a:r>
            <a:r>
              <a:rPr sz="2400" spc="135" dirty="0">
                <a:latin typeface="Times New Roman"/>
                <a:cs typeface="Times New Roman"/>
              </a:rPr>
              <a:t> </a:t>
            </a:r>
            <a:r>
              <a:rPr sz="2400" dirty="0">
                <a:latin typeface="Times New Roman"/>
                <a:cs typeface="Times New Roman"/>
              </a:rPr>
              <a:t>a</a:t>
            </a:r>
            <a:r>
              <a:rPr sz="2400" spc="135" dirty="0">
                <a:latin typeface="Times New Roman"/>
                <a:cs typeface="Times New Roman"/>
              </a:rPr>
              <a:t> </a:t>
            </a:r>
            <a:r>
              <a:rPr sz="2400" dirty="0">
                <a:latin typeface="Times New Roman"/>
                <a:cs typeface="Times New Roman"/>
              </a:rPr>
              <a:t>man</a:t>
            </a:r>
            <a:r>
              <a:rPr sz="2400" spc="140" dirty="0">
                <a:latin typeface="Times New Roman"/>
                <a:cs typeface="Times New Roman"/>
              </a:rPr>
              <a:t> </a:t>
            </a:r>
            <a:r>
              <a:rPr sz="2400" spc="-5" dirty="0">
                <a:latin typeface="Times New Roman"/>
                <a:cs typeface="Times New Roman"/>
              </a:rPr>
              <a:t>at</a:t>
            </a:r>
            <a:r>
              <a:rPr sz="2400" spc="150" dirty="0">
                <a:latin typeface="Times New Roman"/>
                <a:cs typeface="Times New Roman"/>
              </a:rPr>
              <a:t> </a:t>
            </a:r>
            <a:r>
              <a:rPr sz="2400" dirty="0">
                <a:latin typeface="Times New Roman"/>
                <a:cs typeface="Times New Roman"/>
              </a:rPr>
              <a:t>a</a:t>
            </a:r>
            <a:r>
              <a:rPr sz="2400" spc="110" dirty="0">
                <a:latin typeface="Times New Roman"/>
                <a:cs typeface="Times New Roman"/>
              </a:rPr>
              <a:t> </a:t>
            </a:r>
            <a:r>
              <a:rPr sz="2400" spc="-5" dirty="0">
                <a:latin typeface="Times New Roman"/>
                <a:cs typeface="Times New Roman"/>
              </a:rPr>
              <a:t>same</a:t>
            </a:r>
            <a:r>
              <a:rPr sz="2400" spc="140" dirty="0">
                <a:latin typeface="Times New Roman"/>
                <a:cs typeface="Times New Roman"/>
              </a:rPr>
              <a:t> </a:t>
            </a:r>
            <a:r>
              <a:rPr sz="2400" dirty="0">
                <a:latin typeface="Times New Roman"/>
                <a:cs typeface="Times New Roman"/>
              </a:rPr>
              <a:t>time</a:t>
            </a:r>
            <a:r>
              <a:rPr sz="2400" spc="110" dirty="0">
                <a:latin typeface="Times New Roman"/>
                <a:cs typeface="Times New Roman"/>
              </a:rPr>
              <a:t> </a:t>
            </a:r>
            <a:r>
              <a:rPr sz="2400" dirty="0">
                <a:latin typeface="Times New Roman"/>
                <a:cs typeface="Times New Roman"/>
              </a:rPr>
              <a:t>is </a:t>
            </a:r>
            <a:r>
              <a:rPr sz="2400" spc="-585" dirty="0">
                <a:latin typeface="Times New Roman"/>
                <a:cs typeface="Times New Roman"/>
              </a:rPr>
              <a:t> </a:t>
            </a:r>
            <a:r>
              <a:rPr sz="2400" dirty="0">
                <a:latin typeface="Times New Roman"/>
                <a:cs typeface="Times New Roman"/>
              </a:rPr>
              <a:t>a</a:t>
            </a:r>
            <a:r>
              <a:rPr sz="2400" spc="-20" dirty="0">
                <a:latin typeface="Times New Roman"/>
                <a:cs typeface="Times New Roman"/>
              </a:rPr>
              <a:t> father,</a:t>
            </a:r>
            <a:r>
              <a:rPr sz="2400" spc="2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5" dirty="0">
                <a:latin typeface="Times New Roman"/>
                <a:cs typeface="Times New Roman"/>
              </a:rPr>
              <a:t>husband,</a:t>
            </a:r>
            <a:r>
              <a:rPr sz="2400" spc="2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employee.</a:t>
            </a:r>
            <a:endParaRPr sz="2400" dirty="0">
              <a:latin typeface="Times New Roman"/>
              <a:cs typeface="Times New Roman"/>
            </a:endParaRPr>
          </a:p>
          <a:p>
            <a:pPr>
              <a:spcBef>
                <a:spcPts val="15"/>
              </a:spcBef>
              <a:buFont typeface="Arial MT"/>
              <a:buChar char="•"/>
            </a:pPr>
            <a:endParaRPr sz="3500" dirty="0">
              <a:latin typeface="Times New Roman"/>
              <a:cs typeface="Times New Roman"/>
            </a:endParaRPr>
          </a:p>
          <a:p>
            <a:pPr marL="356870" marR="10160" indent="-344805" algn="just">
              <a:buFont typeface="Arial MT"/>
              <a:buChar char="•"/>
              <a:tabLst>
                <a:tab pos="357505" algn="l"/>
              </a:tabLst>
            </a:pPr>
            <a:r>
              <a:rPr sz="2400" dirty="0">
                <a:latin typeface="Times New Roman"/>
                <a:cs typeface="Times New Roman"/>
              </a:rPr>
              <a:t>So a </a:t>
            </a:r>
            <a:r>
              <a:rPr sz="2400" spc="-5" dirty="0">
                <a:latin typeface="Times New Roman"/>
                <a:cs typeface="Times New Roman"/>
              </a:rPr>
              <a:t>same </a:t>
            </a:r>
            <a:r>
              <a:rPr sz="2400" dirty="0">
                <a:latin typeface="Times New Roman"/>
                <a:cs typeface="Times New Roman"/>
              </a:rPr>
              <a:t>person posses </a:t>
            </a:r>
            <a:r>
              <a:rPr sz="2400" spc="-5" dirty="0">
                <a:latin typeface="Times New Roman"/>
                <a:cs typeface="Times New Roman"/>
              </a:rPr>
              <a:t>have </a:t>
            </a:r>
            <a:r>
              <a:rPr sz="2400" spc="-10" dirty="0">
                <a:latin typeface="Times New Roman"/>
                <a:cs typeface="Times New Roman"/>
              </a:rPr>
              <a:t>different </a:t>
            </a:r>
            <a:r>
              <a:rPr sz="2400" dirty="0">
                <a:latin typeface="Times New Roman"/>
                <a:cs typeface="Times New Roman"/>
              </a:rPr>
              <a:t>behavior in </a:t>
            </a:r>
            <a:r>
              <a:rPr sz="2400" spc="-10" dirty="0">
                <a:latin typeface="Times New Roman"/>
                <a:cs typeface="Times New Roman"/>
              </a:rPr>
              <a:t>different </a:t>
            </a:r>
            <a:r>
              <a:rPr sz="2400" spc="-5" dirty="0">
                <a:latin typeface="Times New Roman"/>
                <a:cs typeface="Times New Roman"/>
              </a:rPr>
              <a:t> </a:t>
            </a:r>
            <a:r>
              <a:rPr sz="2400" dirty="0">
                <a:latin typeface="Times New Roman"/>
                <a:cs typeface="Times New Roman"/>
              </a:rPr>
              <a:t>situations.</a:t>
            </a:r>
            <a:r>
              <a:rPr sz="2400" spc="-80" dirty="0">
                <a:latin typeface="Times New Roman"/>
                <a:cs typeface="Times New Roman"/>
              </a:rPr>
              <a:t> </a:t>
            </a:r>
            <a:r>
              <a:rPr sz="2400" dirty="0">
                <a:latin typeface="Times New Roman"/>
                <a:cs typeface="Times New Roman"/>
              </a:rPr>
              <a:t>This is</a:t>
            </a:r>
            <a:r>
              <a:rPr sz="2400" spc="-25" dirty="0">
                <a:latin typeface="Times New Roman"/>
                <a:cs typeface="Times New Roman"/>
              </a:rPr>
              <a:t> </a:t>
            </a:r>
            <a:r>
              <a:rPr sz="2400" spc="-5" dirty="0">
                <a:latin typeface="Times New Roman"/>
                <a:cs typeface="Times New Roman"/>
              </a:rPr>
              <a:t>called polymorphism.</a:t>
            </a:r>
            <a:endParaRPr sz="2400" dirty="0">
              <a:latin typeface="Times New Roman"/>
              <a:cs typeface="Times New Roman"/>
            </a:endParaRPr>
          </a:p>
        </p:txBody>
      </p:sp>
      <p:pic>
        <p:nvPicPr>
          <p:cNvPr id="4" name="Picture 3">
            <a:extLst>
              <a:ext uri="{FF2B5EF4-FFF2-40B4-BE49-F238E27FC236}">
                <a16:creationId xmlns:a16="http://schemas.microsoft.com/office/drawing/2014/main" id="{200C7562-2513-7399-1CD5-618AF558FC66}"/>
              </a:ext>
            </a:extLst>
          </p:cNvPr>
          <p:cNvPicPr>
            <a:picLocks noChangeAspect="1"/>
          </p:cNvPicPr>
          <p:nvPr/>
        </p:nvPicPr>
        <p:blipFill>
          <a:blip r:embed="rId2"/>
          <a:stretch>
            <a:fillRect/>
          </a:stretch>
        </p:blipFill>
        <p:spPr>
          <a:xfrm>
            <a:off x="7506392" y="1566472"/>
            <a:ext cx="4209357" cy="513436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5001" y="464643"/>
            <a:ext cx="5302250" cy="695325"/>
          </a:xfrm>
          <a:prstGeom prst="rect">
            <a:avLst/>
          </a:prstGeom>
        </p:spPr>
        <p:txBody>
          <a:bodyPr vert="horz" wrap="square" lIns="0" tIns="12065" rIns="0" bIns="0" rtlCol="0" anchor="ctr">
            <a:spAutoFit/>
          </a:bodyPr>
          <a:lstStyle/>
          <a:p>
            <a:pPr marL="12700">
              <a:lnSpc>
                <a:spcPct val="100000"/>
              </a:lnSpc>
              <a:spcBef>
                <a:spcPts val="95"/>
              </a:spcBef>
            </a:pPr>
            <a:r>
              <a:rPr spc="-45" dirty="0"/>
              <a:t>Types</a:t>
            </a:r>
            <a:r>
              <a:rPr spc="-15" dirty="0"/>
              <a:t> </a:t>
            </a:r>
            <a:r>
              <a:rPr spc="-5" dirty="0"/>
              <a:t>of</a:t>
            </a:r>
            <a:r>
              <a:rPr spc="-10" dirty="0"/>
              <a:t> </a:t>
            </a:r>
            <a:r>
              <a:rPr spc="-15" dirty="0"/>
              <a:t>Polymorphism</a:t>
            </a:r>
          </a:p>
        </p:txBody>
      </p:sp>
      <p:sp>
        <p:nvSpPr>
          <p:cNvPr id="3" name="object 3"/>
          <p:cNvSpPr txBox="1"/>
          <p:nvPr/>
        </p:nvSpPr>
        <p:spPr>
          <a:xfrm>
            <a:off x="2060245" y="1522463"/>
            <a:ext cx="5189855" cy="1196975"/>
          </a:xfrm>
          <a:prstGeom prst="rect">
            <a:avLst/>
          </a:prstGeom>
        </p:spPr>
        <p:txBody>
          <a:bodyPr vert="horz" wrap="square" lIns="0" tIns="111125" rIns="0" bIns="0" rtlCol="0">
            <a:spAutoFit/>
          </a:bodyPr>
          <a:lstStyle/>
          <a:p>
            <a:pPr marL="356870" indent="-344805">
              <a:spcBef>
                <a:spcPts val="875"/>
              </a:spcBef>
              <a:buFont typeface="Arial MT"/>
              <a:buChar char="•"/>
              <a:tabLst>
                <a:tab pos="356870" algn="l"/>
                <a:tab pos="357505" algn="l"/>
              </a:tabLst>
            </a:pPr>
            <a:r>
              <a:rPr sz="3200" spc="-10" dirty="0">
                <a:latin typeface="Times New Roman"/>
                <a:cs typeface="Times New Roman"/>
              </a:rPr>
              <a:t>Compile</a:t>
            </a:r>
            <a:r>
              <a:rPr sz="3200" spc="-40" dirty="0">
                <a:latin typeface="Times New Roman"/>
                <a:cs typeface="Times New Roman"/>
              </a:rPr>
              <a:t> </a:t>
            </a:r>
            <a:r>
              <a:rPr sz="3200" spc="-55" dirty="0">
                <a:latin typeface="Times New Roman"/>
                <a:cs typeface="Times New Roman"/>
              </a:rPr>
              <a:t>Time</a:t>
            </a:r>
            <a:r>
              <a:rPr sz="3200" spc="45" dirty="0">
                <a:latin typeface="Times New Roman"/>
                <a:cs typeface="Times New Roman"/>
              </a:rPr>
              <a:t> </a:t>
            </a:r>
            <a:r>
              <a:rPr sz="3200" spc="-10" dirty="0">
                <a:latin typeface="Times New Roman"/>
                <a:cs typeface="Times New Roman"/>
              </a:rPr>
              <a:t>Polymorphism</a:t>
            </a:r>
            <a:endParaRPr sz="3200">
              <a:latin typeface="Times New Roman"/>
              <a:cs typeface="Times New Roman"/>
            </a:endParaRPr>
          </a:p>
          <a:p>
            <a:pPr marL="356870" indent="-344805">
              <a:spcBef>
                <a:spcPts val="770"/>
              </a:spcBef>
              <a:buFont typeface="Arial MT"/>
              <a:buChar char="•"/>
              <a:tabLst>
                <a:tab pos="356870" algn="l"/>
                <a:tab pos="357505" algn="l"/>
              </a:tabLst>
            </a:pPr>
            <a:r>
              <a:rPr sz="3200" dirty="0">
                <a:latin typeface="Times New Roman"/>
                <a:cs typeface="Times New Roman"/>
              </a:rPr>
              <a:t>Run</a:t>
            </a:r>
            <a:r>
              <a:rPr sz="3200" spc="-90" dirty="0">
                <a:latin typeface="Times New Roman"/>
                <a:cs typeface="Times New Roman"/>
              </a:rPr>
              <a:t> </a:t>
            </a:r>
            <a:r>
              <a:rPr sz="3200" spc="-55" dirty="0">
                <a:latin typeface="Times New Roman"/>
                <a:cs typeface="Times New Roman"/>
              </a:rPr>
              <a:t>Time</a:t>
            </a:r>
            <a:r>
              <a:rPr sz="3200" spc="55" dirty="0">
                <a:latin typeface="Times New Roman"/>
                <a:cs typeface="Times New Roman"/>
              </a:rPr>
              <a:t> </a:t>
            </a:r>
            <a:r>
              <a:rPr sz="3200" spc="-10" dirty="0">
                <a:latin typeface="Times New Roman"/>
                <a:cs typeface="Times New Roman"/>
              </a:rPr>
              <a:t>Polymorphism</a:t>
            </a:r>
            <a:endParaRPr sz="3200">
              <a:latin typeface="Times New Roman"/>
              <a:cs typeface="Times New Roman"/>
            </a:endParaRPr>
          </a:p>
        </p:txBody>
      </p:sp>
      <p:pic>
        <p:nvPicPr>
          <p:cNvPr id="4" name="Picture 3">
            <a:extLst>
              <a:ext uri="{FF2B5EF4-FFF2-40B4-BE49-F238E27FC236}">
                <a16:creationId xmlns:a16="http://schemas.microsoft.com/office/drawing/2014/main" id="{87EEBDE0-BECE-46B3-0590-3286508CB9D8}"/>
              </a:ext>
            </a:extLst>
          </p:cNvPr>
          <p:cNvPicPr>
            <a:picLocks noChangeAspect="1"/>
          </p:cNvPicPr>
          <p:nvPr/>
        </p:nvPicPr>
        <p:blipFill>
          <a:blip r:embed="rId2"/>
          <a:stretch>
            <a:fillRect/>
          </a:stretch>
        </p:blipFill>
        <p:spPr>
          <a:xfrm>
            <a:off x="1816076" y="2909454"/>
            <a:ext cx="8885262" cy="380722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6258" y="464643"/>
            <a:ext cx="6540500" cy="695325"/>
          </a:xfrm>
          <a:prstGeom prst="rect">
            <a:avLst/>
          </a:prstGeom>
        </p:spPr>
        <p:txBody>
          <a:bodyPr vert="horz" wrap="square" lIns="0" tIns="12065" rIns="0" bIns="0" rtlCol="0" anchor="ctr">
            <a:spAutoFit/>
          </a:bodyPr>
          <a:lstStyle/>
          <a:p>
            <a:pPr marL="12700">
              <a:lnSpc>
                <a:spcPct val="100000"/>
              </a:lnSpc>
              <a:spcBef>
                <a:spcPts val="95"/>
              </a:spcBef>
            </a:pPr>
            <a:r>
              <a:rPr spc="-5" dirty="0"/>
              <a:t>Compile</a:t>
            </a:r>
            <a:r>
              <a:rPr spc="10" dirty="0"/>
              <a:t> </a:t>
            </a:r>
            <a:r>
              <a:rPr spc="-10" dirty="0"/>
              <a:t>Time</a:t>
            </a:r>
            <a:r>
              <a:rPr spc="10" dirty="0"/>
              <a:t> </a:t>
            </a:r>
            <a:r>
              <a:rPr spc="-15" dirty="0"/>
              <a:t>Polymorphism</a:t>
            </a:r>
          </a:p>
        </p:txBody>
      </p:sp>
      <p:sp>
        <p:nvSpPr>
          <p:cNvPr id="3" name="object 3"/>
          <p:cNvSpPr txBox="1"/>
          <p:nvPr/>
        </p:nvSpPr>
        <p:spPr>
          <a:xfrm>
            <a:off x="640080" y="1548460"/>
            <a:ext cx="10588752" cy="3013004"/>
          </a:xfrm>
          <a:prstGeom prst="rect">
            <a:avLst/>
          </a:prstGeom>
        </p:spPr>
        <p:txBody>
          <a:bodyPr vert="horz" wrap="square" lIns="0" tIns="88265" rIns="0" bIns="0" rtlCol="0">
            <a:spAutoFit/>
          </a:bodyPr>
          <a:lstStyle/>
          <a:p>
            <a:pPr marL="356870" marR="5080" indent="-344805" algn="just">
              <a:lnSpc>
                <a:spcPct val="80000"/>
              </a:lnSpc>
              <a:spcBef>
                <a:spcPts val="695"/>
              </a:spcBef>
              <a:buFont typeface="Arial MT"/>
              <a:buChar char="•"/>
              <a:tabLst>
                <a:tab pos="357505" algn="l"/>
              </a:tabLst>
            </a:pPr>
            <a:r>
              <a:rPr sz="2500" b="1" dirty="0">
                <a:solidFill>
                  <a:srgbClr val="FF0000"/>
                </a:solidFill>
                <a:latin typeface="Times New Roman"/>
                <a:cs typeface="Times New Roman"/>
              </a:rPr>
              <a:t>Early </a:t>
            </a:r>
            <a:r>
              <a:rPr sz="2500" b="1" spc="-5" dirty="0">
                <a:solidFill>
                  <a:srgbClr val="FF0000"/>
                </a:solidFill>
                <a:latin typeface="Times New Roman"/>
                <a:cs typeface="Times New Roman"/>
              </a:rPr>
              <a:t>binding </a:t>
            </a:r>
            <a:r>
              <a:rPr sz="2500" dirty="0">
                <a:latin typeface="Times New Roman"/>
                <a:cs typeface="Times New Roman"/>
              </a:rPr>
              <a:t>refers </a:t>
            </a:r>
            <a:r>
              <a:rPr sz="2500" spc="-5" dirty="0">
                <a:latin typeface="Times New Roman"/>
                <a:cs typeface="Times New Roman"/>
              </a:rPr>
              <a:t>to </a:t>
            </a:r>
            <a:r>
              <a:rPr sz="2500" dirty="0">
                <a:latin typeface="Times New Roman"/>
                <a:cs typeface="Times New Roman"/>
              </a:rPr>
              <a:t>events </a:t>
            </a:r>
            <a:r>
              <a:rPr sz="2500" spc="-5" dirty="0">
                <a:latin typeface="Times New Roman"/>
                <a:cs typeface="Times New Roman"/>
              </a:rPr>
              <a:t>that </a:t>
            </a:r>
            <a:r>
              <a:rPr sz="2500" dirty="0">
                <a:latin typeface="Times New Roman"/>
                <a:cs typeface="Times New Roman"/>
              </a:rPr>
              <a:t>occur </a:t>
            </a:r>
            <a:r>
              <a:rPr sz="2500" spc="-10" dirty="0">
                <a:latin typeface="Times New Roman"/>
                <a:cs typeface="Times New Roman"/>
              </a:rPr>
              <a:t>at </a:t>
            </a:r>
            <a:r>
              <a:rPr sz="2500" b="1" dirty="0">
                <a:solidFill>
                  <a:srgbClr val="FF0000"/>
                </a:solidFill>
                <a:latin typeface="Times New Roman"/>
                <a:cs typeface="Times New Roman"/>
              </a:rPr>
              <a:t>compile time</a:t>
            </a:r>
            <a:r>
              <a:rPr sz="2500" dirty="0">
                <a:latin typeface="Times New Roman"/>
                <a:cs typeface="Times New Roman"/>
              </a:rPr>
              <a:t>. In </a:t>
            </a:r>
            <a:r>
              <a:rPr sz="2500" spc="5" dirty="0">
                <a:latin typeface="Times New Roman"/>
                <a:cs typeface="Times New Roman"/>
              </a:rPr>
              <a:t> </a:t>
            </a:r>
            <a:r>
              <a:rPr sz="2500" spc="-5" dirty="0">
                <a:latin typeface="Times New Roman"/>
                <a:cs typeface="Times New Roman"/>
              </a:rPr>
              <a:t>essence,</a:t>
            </a:r>
            <a:r>
              <a:rPr sz="2500" spc="285" dirty="0">
                <a:latin typeface="Times New Roman"/>
                <a:cs typeface="Times New Roman"/>
              </a:rPr>
              <a:t> </a:t>
            </a:r>
            <a:r>
              <a:rPr sz="2500" dirty="0">
                <a:latin typeface="Times New Roman"/>
                <a:cs typeface="Times New Roman"/>
              </a:rPr>
              <a:t>early</a:t>
            </a:r>
            <a:r>
              <a:rPr sz="2500" spc="270" dirty="0">
                <a:latin typeface="Times New Roman"/>
                <a:cs typeface="Times New Roman"/>
              </a:rPr>
              <a:t> </a:t>
            </a:r>
            <a:r>
              <a:rPr sz="2500" dirty="0">
                <a:latin typeface="Times New Roman"/>
                <a:cs typeface="Times New Roman"/>
              </a:rPr>
              <a:t>binding</a:t>
            </a:r>
            <a:r>
              <a:rPr sz="2500" spc="295" dirty="0">
                <a:latin typeface="Times New Roman"/>
                <a:cs typeface="Times New Roman"/>
              </a:rPr>
              <a:t> </a:t>
            </a:r>
            <a:r>
              <a:rPr sz="2500" spc="-5" dirty="0">
                <a:latin typeface="Times New Roman"/>
                <a:cs typeface="Times New Roman"/>
              </a:rPr>
              <a:t>occurs</a:t>
            </a:r>
            <a:r>
              <a:rPr sz="2500" spc="280" dirty="0">
                <a:latin typeface="Times New Roman"/>
                <a:cs typeface="Times New Roman"/>
              </a:rPr>
              <a:t> </a:t>
            </a:r>
            <a:r>
              <a:rPr sz="2500" dirty="0">
                <a:latin typeface="Times New Roman"/>
                <a:cs typeface="Times New Roman"/>
              </a:rPr>
              <a:t>when</a:t>
            </a:r>
            <a:r>
              <a:rPr sz="2500" spc="295" dirty="0">
                <a:latin typeface="Times New Roman"/>
                <a:cs typeface="Times New Roman"/>
              </a:rPr>
              <a:t> </a:t>
            </a:r>
            <a:r>
              <a:rPr sz="2500" spc="-5" dirty="0">
                <a:latin typeface="Times New Roman"/>
                <a:cs typeface="Times New Roman"/>
              </a:rPr>
              <a:t>all</a:t>
            </a:r>
            <a:r>
              <a:rPr sz="2500" spc="290" dirty="0">
                <a:latin typeface="Times New Roman"/>
                <a:cs typeface="Times New Roman"/>
              </a:rPr>
              <a:t> </a:t>
            </a:r>
            <a:r>
              <a:rPr sz="2500" dirty="0">
                <a:latin typeface="Times New Roman"/>
                <a:cs typeface="Times New Roman"/>
              </a:rPr>
              <a:t>information</a:t>
            </a:r>
            <a:r>
              <a:rPr sz="2500" spc="305" dirty="0">
                <a:latin typeface="Times New Roman"/>
                <a:cs typeface="Times New Roman"/>
              </a:rPr>
              <a:t> </a:t>
            </a:r>
            <a:r>
              <a:rPr sz="2500" spc="-5" dirty="0">
                <a:latin typeface="Times New Roman"/>
                <a:cs typeface="Times New Roman"/>
              </a:rPr>
              <a:t>needed </a:t>
            </a:r>
            <a:r>
              <a:rPr sz="2500" spc="-615" dirty="0">
                <a:latin typeface="Times New Roman"/>
                <a:cs typeface="Times New Roman"/>
              </a:rPr>
              <a:t> </a:t>
            </a:r>
            <a:r>
              <a:rPr sz="2500" spc="-5" dirty="0">
                <a:latin typeface="Times New Roman"/>
                <a:cs typeface="Times New Roman"/>
              </a:rPr>
              <a:t>to call a function </a:t>
            </a:r>
            <a:r>
              <a:rPr sz="2500" spc="10" dirty="0">
                <a:latin typeface="Times New Roman"/>
                <a:cs typeface="Times New Roman"/>
              </a:rPr>
              <a:t>is </a:t>
            </a:r>
            <a:r>
              <a:rPr sz="2500" dirty="0">
                <a:latin typeface="Times New Roman"/>
                <a:cs typeface="Times New Roman"/>
              </a:rPr>
              <a:t>known </a:t>
            </a:r>
            <a:r>
              <a:rPr sz="2500" spc="-10" dirty="0">
                <a:latin typeface="Times New Roman"/>
                <a:cs typeface="Times New Roman"/>
              </a:rPr>
              <a:t>at </a:t>
            </a:r>
            <a:r>
              <a:rPr sz="2500" dirty="0">
                <a:latin typeface="Times New Roman"/>
                <a:cs typeface="Times New Roman"/>
              </a:rPr>
              <a:t>compile </a:t>
            </a:r>
            <a:r>
              <a:rPr sz="2500" spc="-5" dirty="0">
                <a:latin typeface="Times New Roman"/>
                <a:cs typeface="Times New Roman"/>
              </a:rPr>
              <a:t>time. </a:t>
            </a:r>
            <a:r>
              <a:rPr sz="2500" spc="5" dirty="0">
                <a:latin typeface="Times New Roman"/>
                <a:cs typeface="Times New Roman"/>
              </a:rPr>
              <a:t>(Put </a:t>
            </a:r>
            <a:r>
              <a:rPr sz="2500" spc="-20" dirty="0">
                <a:latin typeface="Times New Roman"/>
                <a:cs typeface="Times New Roman"/>
              </a:rPr>
              <a:t>differently, </a:t>
            </a:r>
            <a:r>
              <a:rPr sz="2500" spc="-15" dirty="0">
                <a:latin typeface="Times New Roman"/>
                <a:cs typeface="Times New Roman"/>
              </a:rPr>
              <a:t> </a:t>
            </a:r>
            <a:r>
              <a:rPr sz="2500" dirty="0">
                <a:latin typeface="Times New Roman"/>
                <a:cs typeface="Times New Roman"/>
              </a:rPr>
              <a:t>early binding </a:t>
            </a:r>
            <a:r>
              <a:rPr sz="2500" spc="-10" dirty="0">
                <a:latin typeface="Times New Roman"/>
                <a:cs typeface="Times New Roman"/>
              </a:rPr>
              <a:t>means </a:t>
            </a:r>
            <a:r>
              <a:rPr sz="2500" dirty="0">
                <a:latin typeface="Times New Roman"/>
                <a:cs typeface="Times New Roman"/>
              </a:rPr>
              <a:t>that </a:t>
            </a:r>
            <a:r>
              <a:rPr sz="2500" spc="-5" dirty="0">
                <a:latin typeface="Times New Roman"/>
                <a:cs typeface="Times New Roman"/>
              </a:rPr>
              <a:t>an </a:t>
            </a:r>
            <a:r>
              <a:rPr sz="2500" dirty="0">
                <a:latin typeface="Times New Roman"/>
                <a:cs typeface="Times New Roman"/>
              </a:rPr>
              <a:t>object </a:t>
            </a:r>
            <a:r>
              <a:rPr sz="2500" spc="-5" dirty="0">
                <a:latin typeface="Times New Roman"/>
                <a:cs typeface="Times New Roman"/>
              </a:rPr>
              <a:t>and a </a:t>
            </a:r>
            <a:r>
              <a:rPr sz="2500" dirty="0">
                <a:latin typeface="Times New Roman"/>
                <a:cs typeface="Times New Roman"/>
              </a:rPr>
              <a:t>function </a:t>
            </a:r>
            <a:r>
              <a:rPr sz="2500" spc="-5" dirty="0">
                <a:latin typeface="Times New Roman"/>
                <a:cs typeface="Times New Roman"/>
              </a:rPr>
              <a:t>call are </a:t>
            </a:r>
            <a:r>
              <a:rPr sz="2500" dirty="0">
                <a:latin typeface="Times New Roman"/>
                <a:cs typeface="Times New Roman"/>
              </a:rPr>
              <a:t> </a:t>
            </a:r>
            <a:r>
              <a:rPr sz="2500" spc="-5" dirty="0">
                <a:latin typeface="Times New Roman"/>
                <a:cs typeface="Times New Roman"/>
              </a:rPr>
              <a:t>bound during</a:t>
            </a:r>
            <a:r>
              <a:rPr sz="2500" spc="25" dirty="0">
                <a:latin typeface="Times New Roman"/>
                <a:cs typeface="Times New Roman"/>
              </a:rPr>
              <a:t> </a:t>
            </a:r>
            <a:r>
              <a:rPr sz="2500" spc="-5" dirty="0">
                <a:latin typeface="Times New Roman"/>
                <a:cs typeface="Times New Roman"/>
              </a:rPr>
              <a:t>compilation).</a:t>
            </a:r>
            <a:endParaRPr sz="2500" dirty="0">
              <a:latin typeface="Times New Roman"/>
              <a:cs typeface="Times New Roman"/>
            </a:endParaRPr>
          </a:p>
          <a:p>
            <a:pPr marL="356870" marR="7620" indent="-344805" algn="just">
              <a:lnSpc>
                <a:spcPts val="2400"/>
              </a:lnSpc>
              <a:spcBef>
                <a:spcPts val="585"/>
              </a:spcBef>
              <a:buFont typeface="Arial MT"/>
              <a:buChar char="•"/>
              <a:tabLst>
                <a:tab pos="436880" algn="l"/>
              </a:tabLst>
            </a:pPr>
            <a:r>
              <a:rPr dirty="0"/>
              <a:t>	</a:t>
            </a:r>
            <a:r>
              <a:rPr sz="2500" dirty="0">
                <a:latin typeface="Times New Roman"/>
                <a:cs typeface="Times New Roman"/>
              </a:rPr>
              <a:t>Examples </a:t>
            </a:r>
            <a:r>
              <a:rPr sz="2500" spc="5" dirty="0">
                <a:latin typeface="Times New Roman"/>
                <a:cs typeface="Times New Roman"/>
              </a:rPr>
              <a:t>of </a:t>
            </a:r>
            <a:r>
              <a:rPr sz="2500" dirty="0">
                <a:latin typeface="Times New Roman"/>
                <a:cs typeface="Times New Roman"/>
              </a:rPr>
              <a:t>early binding include </a:t>
            </a:r>
            <a:r>
              <a:rPr sz="2500" b="1" dirty="0">
                <a:solidFill>
                  <a:srgbClr val="FF0000"/>
                </a:solidFill>
                <a:latin typeface="Times New Roman"/>
                <a:cs typeface="Times New Roman"/>
              </a:rPr>
              <a:t>normal </a:t>
            </a:r>
            <a:r>
              <a:rPr sz="2500" b="1" spc="-5" dirty="0">
                <a:solidFill>
                  <a:srgbClr val="FF0000"/>
                </a:solidFill>
                <a:latin typeface="Times New Roman"/>
                <a:cs typeface="Times New Roman"/>
              </a:rPr>
              <a:t>function </a:t>
            </a:r>
            <a:r>
              <a:rPr sz="2500" b="1" dirty="0">
                <a:solidFill>
                  <a:srgbClr val="FF0000"/>
                </a:solidFill>
                <a:latin typeface="Times New Roman"/>
                <a:cs typeface="Times New Roman"/>
              </a:rPr>
              <a:t>calls </a:t>
            </a:r>
            <a:r>
              <a:rPr sz="2500" b="1" spc="5" dirty="0">
                <a:solidFill>
                  <a:srgbClr val="FF0000"/>
                </a:solidFill>
                <a:latin typeface="Times New Roman"/>
                <a:cs typeface="Times New Roman"/>
              </a:rPr>
              <a:t> </a:t>
            </a:r>
            <a:r>
              <a:rPr sz="2500" spc="-5" dirty="0">
                <a:latin typeface="Times New Roman"/>
                <a:cs typeface="Times New Roman"/>
              </a:rPr>
              <a:t>(including standard </a:t>
            </a:r>
            <a:r>
              <a:rPr sz="2500" dirty="0">
                <a:latin typeface="Times New Roman"/>
                <a:cs typeface="Times New Roman"/>
              </a:rPr>
              <a:t>library functions), </a:t>
            </a:r>
            <a:r>
              <a:rPr sz="2500" b="1" dirty="0">
                <a:solidFill>
                  <a:srgbClr val="FF0000"/>
                </a:solidFill>
                <a:latin typeface="Times New Roman"/>
                <a:cs typeface="Times New Roman"/>
              </a:rPr>
              <a:t>overloaded </a:t>
            </a:r>
            <a:r>
              <a:rPr sz="2500" b="1" spc="-5" dirty="0">
                <a:solidFill>
                  <a:srgbClr val="FF0000"/>
                </a:solidFill>
                <a:latin typeface="Times New Roman"/>
                <a:cs typeface="Times New Roman"/>
              </a:rPr>
              <a:t>function </a:t>
            </a:r>
            <a:r>
              <a:rPr sz="2500" b="1" dirty="0">
                <a:solidFill>
                  <a:srgbClr val="FF0000"/>
                </a:solidFill>
                <a:latin typeface="Times New Roman"/>
                <a:cs typeface="Times New Roman"/>
              </a:rPr>
              <a:t> </a:t>
            </a:r>
            <a:r>
              <a:rPr sz="2500" spc="-5" dirty="0">
                <a:latin typeface="Times New Roman"/>
                <a:cs typeface="Times New Roman"/>
              </a:rPr>
              <a:t>calls,</a:t>
            </a:r>
            <a:r>
              <a:rPr sz="2500" spc="45" dirty="0">
                <a:latin typeface="Times New Roman"/>
                <a:cs typeface="Times New Roman"/>
              </a:rPr>
              <a:t> </a:t>
            </a:r>
            <a:r>
              <a:rPr sz="2500" spc="-5" dirty="0">
                <a:latin typeface="Times New Roman"/>
                <a:cs typeface="Times New Roman"/>
              </a:rPr>
              <a:t>and</a:t>
            </a:r>
            <a:r>
              <a:rPr sz="2500" spc="-10" dirty="0">
                <a:latin typeface="Times New Roman"/>
                <a:cs typeface="Times New Roman"/>
              </a:rPr>
              <a:t> </a:t>
            </a:r>
            <a:r>
              <a:rPr sz="2500" i="1" spc="-5" dirty="0">
                <a:highlight>
                  <a:srgbClr val="FFFF00"/>
                </a:highlight>
                <a:latin typeface="Times New Roman"/>
                <a:cs typeface="Times New Roman"/>
              </a:rPr>
              <a:t>overloaded</a:t>
            </a:r>
            <a:r>
              <a:rPr sz="2500" i="1" spc="55" dirty="0">
                <a:highlight>
                  <a:srgbClr val="FFFF00"/>
                </a:highlight>
                <a:latin typeface="Times New Roman"/>
                <a:cs typeface="Times New Roman"/>
              </a:rPr>
              <a:t> </a:t>
            </a:r>
            <a:r>
              <a:rPr sz="2500" i="1" spc="-5" dirty="0">
                <a:highlight>
                  <a:srgbClr val="FFFF00"/>
                </a:highlight>
                <a:latin typeface="Times New Roman"/>
                <a:cs typeface="Times New Roman"/>
              </a:rPr>
              <a:t>operators</a:t>
            </a:r>
            <a:r>
              <a:rPr sz="2500" spc="-5" dirty="0">
                <a:latin typeface="Times New Roman"/>
                <a:cs typeface="Times New Roman"/>
              </a:rPr>
              <a:t>.</a:t>
            </a:r>
            <a:endParaRPr sz="2500" dirty="0">
              <a:latin typeface="Times New Roman"/>
              <a:cs typeface="Times New Roman"/>
            </a:endParaRPr>
          </a:p>
          <a:p>
            <a:pPr marL="356870" marR="6985" indent="-344805" algn="just">
              <a:lnSpc>
                <a:spcPct val="80000"/>
              </a:lnSpc>
              <a:spcBef>
                <a:spcPts val="620"/>
              </a:spcBef>
              <a:buFont typeface="Arial MT"/>
              <a:buChar char="•"/>
              <a:tabLst>
                <a:tab pos="357505" algn="l"/>
              </a:tabLst>
            </a:pPr>
            <a:r>
              <a:rPr sz="2500" spc="-5" dirty="0">
                <a:latin typeface="Times New Roman"/>
                <a:cs typeface="Times New Roman"/>
              </a:rPr>
              <a:t>The main </a:t>
            </a:r>
            <a:r>
              <a:rPr sz="2500" dirty="0">
                <a:latin typeface="Times New Roman"/>
                <a:cs typeface="Times New Roman"/>
              </a:rPr>
              <a:t>advantage </a:t>
            </a:r>
            <a:r>
              <a:rPr sz="2500" spc="-5" dirty="0">
                <a:latin typeface="Times New Roman"/>
                <a:cs typeface="Times New Roman"/>
              </a:rPr>
              <a:t>to </a:t>
            </a:r>
            <a:r>
              <a:rPr sz="2500" dirty="0">
                <a:latin typeface="Times New Roman"/>
                <a:cs typeface="Times New Roman"/>
              </a:rPr>
              <a:t>early binding </a:t>
            </a:r>
            <a:r>
              <a:rPr sz="2500" spc="-5" dirty="0">
                <a:latin typeface="Times New Roman"/>
                <a:cs typeface="Times New Roman"/>
              </a:rPr>
              <a:t>is </a:t>
            </a:r>
            <a:r>
              <a:rPr sz="2500" b="1" spc="-20" dirty="0">
                <a:solidFill>
                  <a:srgbClr val="FF0000"/>
                </a:solidFill>
                <a:latin typeface="Times New Roman"/>
                <a:cs typeface="Times New Roman"/>
              </a:rPr>
              <a:t>efficiency</a:t>
            </a:r>
            <a:r>
              <a:rPr sz="2500" spc="-20" dirty="0">
                <a:latin typeface="Times New Roman"/>
                <a:cs typeface="Times New Roman"/>
              </a:rPr>
              <a:t>. </a:t>
            </a:r>
            <a:r>
              <a:rPr sz="2500" spc="-5" dirty="0">
                <a:latin typeface="Times New Roman"/>
                <a:cs typeface="Times New Roman"/>
              </a:rPr>
              <a:t>Because </a:t>
            </a:r>
            <a:r>
              <a:rPr sz="2500" dirty="0">
                <a:latin typeface="Times New Roman"/>
                <a:cs typeface="Times New Roman"/>
              </a:rPr>
              <a:t> </a:t>
            </a:r>
            <a:r>
              <a:rPr sz="2500" spc="-5" dirty="0">
                <a:latin typeface="Times New Roman"/>
                <a:cs typeface="Times New Roman"/>
              </a:rPr>
              <a:t>all </a:t>
            </a:r>
            <a:r>
              <a:rPr sz="2500" dirty="0">
                <a:latin typeface="Times New Roman"/>
                <a:cs typeface="Times New Roman"/>
              </a:rPr>
              <a:t>information necessary </a:t>
            </a:r>
            <a:r>
              <a:rPr sz="2500" spc="-5" dirty="0">
                <a:latin typeface="Times New Roman"/>
                <a:cs typeface="Times New Roman"/>
              </a:rPr>
              <a:t>to </a:t>
            </a:r>
            <a:r>
              <a:rPr sz="2500" dirty="0">
                <a:latin typeface="Times New Roman"/>
                <a:cs typeface="Times New Roman"/>
              </a:rPr>
              <a:t>call </a:t>
            </a:r>
            <a:r>
              <a:rPr sz="2500" spc="-5" dirty="0">
                <a:latin typeface="Times New Roman"/>
                <a:cs typeface="Times New Roman"/>
              </a:rPr>
              <a:t>a function </a:t>
            </a:r>
            <a:r>
              <a:rPr sz="2500" spc="10" dirty="0">
                <a:latin typeface="Times New Roman"/>
                <a:cs typeface="Times New Roman"/>
              </a:rPr>
              <a:t>is </a:t>
            </a:r>
            <a:r>
              <a:rPr sz="2500" dirty="0">
                <a:latin typeface="Times New Roman"/>
                <a:cs typeface="Times New Roman"/>
              </a:rPr>
              <a:t>determined </a:t>
            </a:r>
            <a:r>
              <a:rPr sz="2500" spc="10" dirty="0">
                <a:latin typeface="Times New Roman"/>
                <a:cs typeface="Times New Roman"/>
              </a:rPr>
              <a:t>at </a:t>
            </a:r>
            <a:r>
              <a:rPr sz="2500" spc="15" dirty="0">
                <a:latin typeface="Times New Roman"/>
                <a:cs typeface="Times New Roman"/>
              </a:rPr>
              <a:t> </a:t>
            </a:r>
            <a:r>
              <a:rPr sz="2500" spc="-10" dirty="0">
                <a:latin typeface="Times New Roman"/>
                <a:cs typeface="Times New Roman"/>
              </a:rPr>
              <a:t>compile</a:t>
            </a:r>
            <a:r>
              <a:rPr sz="2500" spc="70" dirty="0">
                <a:latin typeface="Times New Roman"/>
                <a:cs typeface="Times New Roman"/>
              </a:rPr>
              <a:t> </a:t>
            </a:r>
            <a:r>
              <a:rPr sz="2500" spc="-10" dirty="0">
                <a:latin typeface="Times New Roman"/>
                <a:cs typeface="Times New Roman"/>
              </a:rPr>
              <a:t>time,</a:t>
            </a:r>
            <a:r>
              <a:rPr sz="2500" spc="45" dirty="0">
                <a:latin typeface="Times New Roman"/>
                <a:cs typeface="Times New Roman"/>
              </a:rPr>
              <a:t> </a:t>
            </a:r>
            <a:r>
              <a:rPr sz="2500" spc="-5" dirty="0">
                <a:latin typeface="Times New Roman"/>
                <a:cs typeface="Times New Roman"/>
              </a:rPr>
              <a:t>these</a:t>
            </a:r>
            <a:r>
              <a:rPr sz="2500" spc="25" dirty="0">
                <a:latin typeface="Times New Roman"/>
                <a:cs typeface="Times New Roman"/>
              </a:rPr>
              <a:t> </a:t>
            </a:r>
            <a:r>
              <a:rPr sz="2500" spc="-10" dirty="0">
                <a:latin typeface="Times New Roman"/>
                <a:cs typeface="Times New Roman"/>
              </a:rPr>
              <a:t>types</a:t>
            </a:r>
            <a:r>
              <a:rPr sz="2500" spc="55" dirty="0">
                <a:latin typeface="Times New Roman"/>
                <a:cs typeface="Times New Roman"/>
              </a:rPr>
              <a:t> </a:t>
            </a:r>
            <a:r>
              <a:rPr sz="2500" spc="-5" dirty="0">
                <a:latin typeface="Times New Roman"/>
                <a:cs typeface="Times New Roman"/>
              </a:rPr>
              <a:t>of</a:t>
            </a:r>
            <a:r>
              <a:rPr sz="2500" spc="10" dirty="0">
                <a:latin typeface="Times New Roman"/>
                <a:cs typeface="Times New Roman"/>
              </a:rPr>
              <a:t> </a:t>
            </a:r>
            <a:r>
              <a:rPr sz="2500" spc="-5" dirty="0">
                <a:latin typeface="Times New Roman"/>
                <a:cs typeface="Times New Roman"/>
              </a:rPr>
              <a:t>function</a:t>
            </a:r>
            <a:r>
              <a:rPr sz="2500" spc="25" dirty="0">
                <a:latin typeface="Times New Roman"/>
                <a:cs typeface="Times New Roman"/>
              </a:rPr>
              <a:t> </a:t>
            </a:r>
            <a:r>
              <a:rPr sz="2500" spc="-5" dirty="0">
                <a:latin typeface="Times New Roman"/>
                <a:cs typeface="Times New Roman"/>
              </a:rPr>
              <a:t>calls</a:t>
            </a:r>
            <a:r>
              <a:rPr sz="2500" spc="45" dirty="0">
                <a:latin typeface="Times New Roman"/>
                <a:cs typeface="Times New Roman"/>
              </a:rPr>
              <a:t> </a:t>
            </a:r>
            <a:r>
              <a:rPr sz="2500" spc="-5" dirty="0">
                <a:latin typeface="Times New Roman"/>
                <a:cs typeface="Times New Roman"/>
              </a:rPr>
              <a:t>are</a:t>
            </a:r>
            <a:r>
              <a:rPr sz="2500" spc="25" dirty="0">
                <a:latin typeface="Times New Roman"/>
                <a:cs typeface="Times New Roman"/>
              </a:rPr>
              <a:t> </a:t>
            </a:r>
            <a:r>
              <a:rPr sz="2500" spc="-5" dirty="0">
                <a:latin typeface="Times New Roman"/>
                <a:cs typeface="Times New Roman"/>
              </a:rPr>
              <a:t>very</a:t>
            </a:r>
            <a:r>
              <a:rPr sz="2500" spc="5" dirty="0">
                <a:latin typeface="Times New Roman"/>
                <a:cs typeface="Times New Roman"/>
              </a:rPr>
              <a:t> </a:t>
            </a:r>
            <a:r>
              <a:rPr sz="2500" spc="-10" dirty="0">
                <a:latin typeface="Times New Roman"/>
                <a:cs typeface="Times New Roman"/>
              </a:rPr>
              <a:t>fast.</a:t>
            </a:r>
            <a:endParaRPr sz="2500" dirty="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3938" y="464643"/>
            <a:ext cx="5562600" cy="695325"/>
          </a:xfrm>
          <a:prstGeom prst="rect">
            <a:avLst/>
          </a:prstGeom>
        </p:spPr>
        <p:txBody>
          <a:bodyPr vert="horz" wrap="square" lIns="0" tIns="12065" rIns="0" bIns="0" rtlCol="0" anchor="ctr">
            <a:spAutoFit/>
          </a:bodyPr>
          <a:lstStyle/>
          <a:p>
            <a:pPr marL="12700">
              <a:lnSpc>
                <a:spcPct val="100000"/>
              </a:lnSpc>
              <a:spcBef>
                <a:spcPts val="95"/>
              </a:spcBef>
            </a:pPr>
            <a:r>
              <a:rPr spc="-10" dirty="0"/>
              <a:t>Run</a:t>
            </a:r>
            <a:r>
              <a:rPr spc="5" dirty="0"/>
              <a:t> </a:t>
            </a:r>
            <a:r>
              <a:rPr spc="-10" dirty="0"/>
              <a:t>Time</a:t>
            </a:r>
            <a:r>
              <a:rPr spc="5" dirty="0"/>
              <a:t> </a:t>
            </a:r>
            <a:r>
              <a:rPr spc="-15" dirty="0"/>
              <a:t>Polymorphism</a:t>
            </a:r>
          </a:p>
        </p:txBody>
      </p:sp>
      <p:sp>
        <p:nvSpPr>
          <p:cNvPr id="3" name="object 3"/>
          <p:cNvSpPr txBox="1"/>
          <p:nvPr/>
        </p:nvSpPr>
        <p:spPr>
          <a:xfrm>
            <a:off x="667512" y="1537476"/>
            <a:ext cx="10771632" cy="2432717"/>
          </a:xfrm>
          <a:prstGeom prst="rect">
            <a:avLst/>
          </a:prstGeom>
        </p:spPr>
        <p:txBody>
          <a:bodyPr vert="horz" wrap="square" lIns="0" tIns="97790" rIns="0" bIns="0" rtlCol="0">
            <a:spAutoFit/>
          </a:bodyPr>
          <a:lstStyle/>
          <a:p>
            <a:pPr marL="356870" indent="-344805" algn="just">
              <a:spcBef>
                <a:spcPts val="770"/>
              </a:spcBef>
              <a:buFont typeface="Arial MT"/>
              <a:buChar char="•"/>
              <a:tabLst>
                <a:tab pos="357505" algn="l"/>
              </a:tabLst>
            </a:pPr>
            <a:r>
              <a:rPr sz="2800" dirty="0">
                <a:latin typeface="Times New Roman"/>
                <a:cs typeface="Times New Roman"/>
              </a:rPr>
              <a:t>The</a:t>
            </a:r>
            <a:r>
              <a:rPr sz="2800" spc="-35" dirty="0">
                <a:latin typeface="Times New Roman"/>
                <a:cs typeface="Times New Roman"/>
              </a:rPr>
              <a:t> </a:t>
            </a:r>
            <a:r>
              <a:rPr sz="2800" spc="5" dirty="0">
                <a:latin typeface="Times New Roman"/>
                <a:cs typeface="Times New Roman"/>
              </a:rPr>
              <a:t>opposite</a:t>
            </a:r>
            <a:r>
              <a:rPr sz="2800" spc="-90" dirty="0">
                <a:latin typeface="Times New Roman"/>
                <a:cs typeface="Times New Roman"/>
              </a:rPr>
              <a:t> </a:t>
            </a:r>
            <a:r>
              <a:rPr sz="2800" spc="5" dirty="0">
                <a:latin typeface="Times New Roman"/>
                <a:cs typeface="Times New Roman"/>
              </a:rPr>
              <a:t>of</a:t>
            </a:r>
            <a:r>
              <a:rPr sz="2800" spc="-10" dirty="0">
                <a:latin typeface="Times New Roman"/>
                <a:cs typeface="Times New Roman"/>
              </a:rPr>
              <a:t> </a:t>
            </a:r>
            <a:r>
              <a:rPr sz="2800" spc="5" dirty="0">
                <a:latin typeface="Times New Roman"/>
                <a:cs typeface="Times New Roman"/>
              </a:rPr>
              <a:t>early</a:t>
            </a:r>
            <a:r>
              <a:rPr sz="2800" spc="-45" dirty="0">
                <a:latin typeface="Times New Roman"/>
                <a:cs typeface="Times New Roman"/>
              </a:rPr>
              <a:t> </a:t>
            </a:r>
            <a:r>
              <a:rPr sz="2800" spc="5" dirty="0">
                <a:latin typeface="Times New Roman"/>
                <a:cs typeface="Times New Roman"/>
              </a:rPr>
              <a:t>binding</a:t>
            </a:r>
            <a:r>
              <a:rPr sz="2800" spc="-85" dirty="0">
                <a:latin typeface="Times New Roman"/>
                <a:cs typeface="Times New Roman"/>
              </a:rPr>
              <a:t> </a:t>
            </a:r>
            <a:r>
              <a:rPr sz="2800" spc="5" dirty="0">
                <a:latin typeface="Times New Roman"/>
                <a:cs typeface="Times New Roman"/>
              </a:rPr>
              <a:t>is</a:t>
            </a:r>
            <a:r>
              <a:rPr sz="2800" spc="-25" dirty="0">
                <a:latin typeface="Times New Roman"/>
                <a:cs typeface="Times New Roman"/>
              </a:rPr>
              <a:t> </a:t>
            </a:r>
            <a:r>
              <a:rPr sz="2800" spc="5" dirty="0">
                <a:latin typeface="Times New Roman"/>
                <a:cs typeface="Times New Roman"/>
              </a:rPr>
              <a:t>late</a:t>
            </a:r>
            <a:r>
              <a:rPr sz="2800" spc="-50" dirty="0">
                <a:latin typeface="Times New Roman"/>
                <a:cs typeface="Times New Roman"/>
              </a:rPr>
              <a:t> </a:t>
            </a:r>
            <a:r>
              <a:rPr sz="2800" spc="5" dirty="0">
                <a:latin typeface="Times New Roman"/>
                <a:cs typeface="Times New Roman"/>
              </a:rPr>
              <a:t>binding.</a:t>
            </a:r>
            <a:endParaRPr sz="2800" dirty="0">
              <a:latin typeface="Times New Roman"/>
              <a:cs typeface="Times New Roman"/>
            </a:endParaRPr>
          </a:p>
          <a:p>
            <a:pPr marL="356870" marR="6350" indent="-344805" algn="just">
              <a:spcBef>
                <a:spcPts val="675"/>
              </a:spcBef>
              <a:buFont typeface="Arial MT"/>
              <a:buChar char="•"/>
              <a:tabLst>
                <a:tab pos="357505" algn="l"/>
              </a:tabLst>
            </a:pPr>
            <a:r>
              <a:rPr sz="2800" spc="-5" dirty="0">
                <a:latin typeface="Times New Roman"/>
                <a:cs typeface="Times New Roman"/>
              </a:rPr>
              <a:t>As </a:t>
            </a:r>
            <a:r>
              <a:rPr sz="2800" spc="-10" dirty="0">
                <a:latin typeface="Times New Roman"/>
                <a:cs typeface="Times New Roman"/>
              </a:rPr>
              <a:t>it relates </a:t>
            </a:r>
            <a:r>
              <a:rPr sz="2800" spc="-5" dirty="0">
                <a:latin typeface="Times New Roman"/>
                <a:cs typeface="Times New Roman"/>
              </a:rPr>
              <a:t>to C++, late binding refers to function </a:t>
            </a:r>
            <a:r>
              <a:rPr sz="2800" dirty="0">
                <a:latin typeface="Times New Roman"/>
                <a:cs typeface="Times New Roman"/>
              </a:rPr>
              <a:t> </a:t>
            </a:r>
            <a:r>
              <a:rPr sz="2800" spc="5" dirty="0">
                <a:latin typeface="Times New Roman"/>
                <a:cs typeface="Times New Roman"/>
              </a:rPr>
              <a:t>calls</a:t>
            </a:r>
            <a:r>
              <a:rPr sz="2800" spc="-65" dirty="0">
                <a:latin typeface="Times New Roman"/>
                <a:cs typeface="Times New Roman"/>
              </a:rPr>
              <a:t> </a:t>
            </a:r>
            <a:r>
              <a:rPr sz="2800" spc="5" dirty="0">
                <a:latin typeface="Times New Roman"/>
                <a:cs typeface="Times New Roman"/>
              </a:rPr>
              <a:t>that</a:t>
            </a:r>
            <a:r>
              <a:rPr sz="2800" spc="-30" dirty="0">
                <a:latin typeface="Times New Roman"/>
                <a:cs typeface="Times New Roman"/>
              </a:rPr>
              <a:t> </a:t>
            </a:r>
            <a:r>
              <a:rPr sz="2800" dirty="0">
                <a:latin typeface="Times New Roman"/>
                <a:cs typeface="Times New Roman"/>
              </a:rPr>
              <a:t>are</a:t>
            </a:r>
            <a:r>
              <a:rPr sz="2800" spc="-35" dirty="0">
                <a:latin typeface="Times New Roman"/>
                <a:cs typeface="Times New Roman"/>
              </a:rPr>
              <a:t> </a:t>
            </a:r>
            <a:r>
              <a:rPr sz="2800" spc="10" dirty="0">
                <a:latin typeface="Times New Roman"/>
                <a:cs typeface="Times New Roman"/>
              </a:rPr>
              <a:t>not</a:t>
            </a:r>
            <a:r>
              <a:rPr sz="2800" spc="-40" dirty="0">
                <a:latin typeface="Times New Roman"/>
                <a:cs typeface="Times New Roman"/>
              </a:rPr>
              <a:t> </a:t>
            </a:r>
            <a:r>
              <a:rPr sz="2800" b="1" spc="5" dirty="0">
                <a:solidFill>
                  <a:srgbClr val="FF0000"/>
                </a:solidFill>
                <a:latin typeface="Times New Roman"/>
                <a:cs typeface="Times New Roman"/>
              </a:rPr>
              <a:t>resolved</a:t>
            </a:r>
            <a:r>
              <a:rPr sz="2800" b="1" spc="-75" dirty="0">
                <a:solidFill>
                  <a:srgbClr val="FF0000"/>
                </a:solidFill>
                <a:latin typeface="Times New Roman"/>
                <a:cs typeface="Times New Roman"/>
              </a:rPr>
              <a:t> </a:t>
            </a:r>
            <a:r>
              <a:rPr sz="2800" b="1" spc="10" dirty="0">
                <a:solidFill>
                  <a:srgbClr val="FF0000"/>
                </a:solidFill>
                <a:latin typeface="Times New Roman"/>
                <a:cs typeface="Times New Roman"/>
              </a:rPr>
              <a:t>until</a:t>
            </a:r>
            <a:r>
              <a:rPr sz="2800" b="1" spc="-70" dirty="0">
                <a:solidFill>
                  <a:srgbClr val="FF0000"/>
                </a:solidFill>
                <a:latin typeface="Times New Roman"/>
                <a:cs typeface="Times New Roman"/>
              </a:rPr>
              <a:t> </a:t>
            </a:r>
            <a:r>
              <a:rPr sz="2800" b="1" spc="5" dirty="0">
                <a:solidFill>
                  <a:srgbClr val="FF0000"/>
                </a:solidFill>
                <a:latin typeface="Times New Roman"/>
                <a:cs typeface="Times New Roman"/>
              </a:rPr>
              <a:t>run</a:t>
            </a:r>
            <a:r>
              <a:rPr sz="2800" b="1" spc="-15" dirty="0">
                <a:solidFill>
                  <a:srgbClr val="FF0000"/>
                </a:solidFill>
                <a:latin typeface="Times New Roman"/>
                <a:cs typeface="Times New Roman"/>
              </a:rPr>
              <a:t> </a:t>
            </a:r>
            <a:r>
              <a:rPr sz="2800" b="1" spc="-5" dirty="0">
                <a:solidFill>
                  <a:srgbClr val="FF0000"/>
                </a:solidFill>
                <a:latin typeface="Times New Roman"/>
                <a:cs typeface="Times New Roman"/>
              </a:rPr>
              <a:t>time</a:t>
            </a:r>
            <a:r>
              <a:rPr sz="2800" spc="-5" dirty="0">
                <a:latin typeface="Times New Roman"/>
                <a:cs typeface="Times New Roman"/>
              </a:rPr>
              <a:t>.</a:t>
            </a:r>
            <a:endParaRPr sz="2800" dirty="0">
              <a:latin typeface="Times New Roman"/>
              <a:cs typeface="Times New Roman"/>
            </a:endParaRPr>
          </a:p>
          <a:p>
            <a:pPr marL="356870" marR="5080" indent="-344805" algn="just">
              <a:spcBef>
                <a:spcPts val="675"/>
              </a:spcBef>
              <a:buFont typeface="Arial MT"/>
              <a:buChar char="•"/>
              <a:tabLst>
                <a:tab pos="357505" algn="l"/>
              </a:tabLst>
            </a:pPr>
            <a:r>
              <a:rPr sz="2800" spc="-5" dirty="0">
                <a:latin typeface="Times New Roman"/>
                <a:cs typeface="Times New Roman"/>
              </a:rPr>
              <a:t>As function calls </a:t>
            </a:r>
            <a:r>
              <a:rPr sz="2800" dirty="0">
                <a:latin typeface="Times New Roman"/>
                <a:cs typeface="Times New Roman"/>
              </a:rPr>
              <a:t>are not </a:t>
            </a:r>
            <a:r>
              <a:rPr sz="2800" spc="-5" dirty="0">
                <a:latin typeface="Times New Roman"/>
                <a:cs typeface="Times New Roman"/>
              </a:rPr>
              <a:t>determined </a:t>
            </a:r>
            <a:r>
              <a:rPr sz="2800" spc="-10" dirty="0">
                <a:latin typeface="Times New Roman"/>
                <a:cs typeface="Times New Roman"/>
              </a:rPr>
              <a:t>at compile time, </a:t>
            </a:r>
            <a:r>
              <a:rPr sz="2800" spc="-5" dirty="0">
                <a:latin typeface="Times New Roman"/>
                <a:cs typeface="Times New Roman"/>
              </a:rPr>
              <a:t> </a:t>
            </a:r>
            <a:r>
              <a:rPr sz="2800" b="1" i="1" spc="-5" dirty="0">
                <a:solidFill>
                  <a:srgbClr val="FF0000"/>
                </a:solidFill>
                <a:latin typeface="Times New Roman"/>
                <a:cs typeface="Times New Roman"/>
              </a:rPr>
              <a:t>the </a:t>
            </a:r>
            <a:r>
              <a:rPr sz="2800" b="1" i="1" spc="-10" dirty="0">
                <a:solidFill>
                  <a:srgbClr val="FF0000"/>
                </a:solidFill>
                <a:latin typeface="Times New Roman"/>
                <a:cs typeface="Times New Roman"/>
              </a:rPr>
              <a:t>object </a:t>
            </a:r>
            <a:r>
              <a:rPr sz="2800" b="1" i="1" spc="-5" dirty="0">
                <a:solidFill>
                  <a:srgbClr val="FF0000"/>
                </a:solidFill>
                <a:latin typeface="Times New Roman"/>
                <a:cs typeface="Times New Roman"/>
              </a:rPr>
              <a:t>and the </a:t>
            </a:r>
            <a:r>
              <a:rPr sz="2800" b="1" i="1" spc="-10" dirty="0">
                <a:solidFill>
                  <a:srgbClr val="FF0000"/>
                </a:solidFill>
                <a:latin typeface="Times New Roman"/>
                <a:cs typeface="Times New Roman"/>
              </a:rPr>
              <a:t>function </a:t>
            </a:r>
            <a:r>
              <a:rPr sz="2800" b="1" i="1" dirty="0">
                <a:solidFill>
                  <a:srgbClr val="FF0000"/>
                </a:solidFill>
                <a:latin typeface="Times New Roman"/>
                <a:cs typeface="Times New Roman"/>
              </a:rPr>
              <a:t>are not </a:t>
            </a:r>
            <a:r>
              <a:rPr sz="2800" b="1" i="1" spc="-10" dirty="0">
                <a:solidFill>
                  <a:srgbClr val="FF0000"/>
                </a:solidFill>
                <a:latin typeface="Times New Roman"/>
                <a:cs typeface="Times New Roman"/>
              </a:rPr>
              <a:t>linked until </a:t>
            </a:r>
            <a:r>
              <a:rPr sz="2800" b="1" i="1" spc="-5" dirty="0">
                <a:solidFill>
                  <a:srgbClr val="FF0000"/>
                </a:solidFill>
                <a:latin typeface="Times New Roman"/>
                <a:cs typeface="Times New Roman"/>
              </a:rPr>
              <a:t>run </a:t>
            </a:r>
            <a:r>
              <a:rPr sz="2800" b="1" i="1" dirty="0">
                <a:solidFill>
                  <a:srgbClr val="FF0000"/>
                </a:solidFill>
                <a:latin typeface="Times New Roman"/>
                <a:cs typeface="Times New Roman"/>
              </a:rPr>
              <a:t> </a:t>
            </a:r>
            <a:r>
              <a:rPr sz="2800" b="1" i="1" spc="-5" dirty="0">
                <a:solidFill>
                  <a:srgbClr val="FF0000"/>
                </a:solidFill>
                <a:latin typeface="Times New Roman"/>
                <a:cs typeface="Times New Roman"/>
              </a:rPr>
              <a:t>time</a:t>
            </a:r>
            <a:r>
              <a:rPr sz="2800" spc="-5" dirty="0">
                <a:latin typeface="Times New Roman"/>
                <a:cs typeface="Times New Roman"/>
              </a:rPr>
              <a:t>.</a:t>
            </a:r>
            <a:endParaRPr sz="28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3938" y="464643"/>
            <a:ext cx="5562600" cy="695325"/>
          </a:xfrm>
          <a:prstGeom prst="rect">
            <a:avLst/>
          </a:prstGeom>
        </p:spPr>
        <p:txBody>
          <a:bodyPr vert="horz" wrap="square" lIns="0" tIns="12065" rIns="0" bIns="0" rtlCol="0" anchor="ctr">
            <a:spAutoFit/>
          </a:bodyPr>
          <a:lstStyle/>
          <a:p>
            <a:pPr marL="12700">
              <a:lnSpc>
                <a:spcPct val="100000"/>
              </a:lnSpc>
              <a:spcBef>
                <a:spcPts val="95"/>
              </a:spcBef>
            </a:pPr>
            <a:r>
              <a:rPr spc="-10" dirty="0"/>
              <a:t>Run</a:t>
            </a:r>
            <a:r>
              <a:rPr spc="5" dirty="0"/>
              <a:t> </a:t>
            </a:r>
            <a:r>
              <a:rPr spc="-10" dirty="0"/>
              <a:t>Time</a:t>
            </a:r>
            <a:r>
              <a:rPr spc="5" dirty="0"/>
              <a:t> </a:t>
            </a:r>
            <a:r>
              <a:rPr spc="-15" dirty="0"/>
              <a:t>Polymorphism</a:t>
            </a:r>
          </a:p>
        </p:txBody>
      </p:sp>
      <p:sp>
        <p:nvSpPr>
          <p:cNvPr id="3" name="object 3"/>
          <p:cNvSpPr txBox="1"/>
          <p:nvPr/>
        </p:nvSpPr>
        <p:spPr>
          <a:xfrm>
            <a:off x="402336" y="1575892"/>
            <a:ext cx="11384279" cy="3218829"/>
          </a:xfrm>
          <a:prstGeom prst="rect">
            <a:avLst/>
          </a:prstGeom>
        </p:spPr>
        <p:txBody>
          <a:bodyPr vert="horz" wrap="square" lIns="0" tIns="58419" rIns="0" bIns="0" rtlCol="0">
            <a:spAutoFit/>
          </a:bodyPr>
          <a:lstStyle/>
          <a:p>
            <a:pPr marL="356870" marR="5080" indent="-344805" algn="just">
              <a:lnSpc>
                <a:spcPct val="90000"/>
              </a:lnSpc>
              <a:spcBef>
                <a:spcPts val="459"/>
              </a:spcBef>
              <a:buFont typeface="Arial MT"/>
              <a:buChar char="•"/>
              <a:tabLst>
                <a:tab pos="357505" algn="l"/>
              </a:tabLst>
            </a:pPr>
            <a:r>
              <a:rPr sz="3000" spc="-5" dirty="0">
                <a:latin typeface="Times New Roman"/>
                <a:cs typeface="Times New Roman"/>
              </a:rPr>
              <a:t>The </a:t>
            </a:r>
            <a:r>
              <a:rPr sz="3000" spc="-10" dirty="0">
                <a:latin typeface="Times New Roman"/>
                <a:cs typeface="Times New Roman"/>
              </a:rPr>
              <a:t>main </a:t>
            </a:r>
            <a:r>
              <a:rPr sz="3000" dirty="0">
                <a:latin typeface="Times New Roman"/>
                <a:cs typeface="Times New Roman"/>
              </a:rPr>
              <a:t>advantage to </a:t>
            </a:r>
            <a:r>
              <a:rPr sz="3000" spc="5" dirty="0">
                <a:latin typeface="Times New Roman"/>
                <a:cs typeface="Times New Roman"/>
              </a:rPr>
              <a:t>late binding </a:t>
            </a:r>
            <a:r>
              <a:rPr sz="3000" spc="-10" dirty="0">
                <a:latin typeface="Times New Roman"/>
                <a:cs typeface="Times New Roman"/>
              </a:rPr>
              <a:t>is </a:t>
            </a:r>
            <a:r>
              <a:rPr sz="3000" spc="-15" dirty="0">
                <a:latin typeface="Times New Roman"/>
                <a:cs typeface="Times New Roman"/>
              </a:rPr>
              <a:t>flexibility. </a:t>
            </a:r>
            <a:r>
              <a:rPr sz="3000" spc="-10" dirty="0">
                <a:latin typeface="Times New Roman"/>
                <a:cs typeface="Times New Roman"/>
              </a:rPr>
              <a:t> </a:t>
            </a:r>
            <a:endParaRPr lang="en-US" sz="3000" spc="-10" dirty="0">
              <a:latin typeface="Times New Roman"/>
              <a:cs typeface="Times New Roman"/>
            </a:endParaRPr>
          </a:p>
          <a:p>
            <a:pPr marL="356870" marR="5080" indent="-344805" algn="just">
              <a:lnSpc>
                <a:spcPct val="90000"/>
              </a:lnSpc>
              <a:spcBef>
                <a:spcPts val="459"/>
              </a:spcBef>
              <a:buFont typeface="Arial MT"/>
              <a:buChar char="•"/>
              <a:tabLst>
                <a:tab pos="357505" algn="l"/>
              </a:tabLst>
            </a:pPr>
            <a:r>
              <a:rPr sz="3000" dirty="0">
                <a:latin typeface="Times New Roman"/>
                <a:cs typeface="Times New Roman"/>
              </a:rPr>
              <a:t>Unlike early binding, </a:t>
            </a:r>
            <a:r>
              <a:rPr sz="3000" spc="5" dirty="0">
                <a:latin typeface="Times New Roman"/>
                <a:cs typeface="Times New Roman"/>
              </a:rPr>
              <a:t>late binding </a:t>
            </a:r>
            <a:r>
              <a:rPr sz="3000" spc="-5" dirty="0">
                <a:latin typeface="Times New Roman"/>
                <a:cs typeface="Times New Roman"/>
              </a:rPr>
              <a:t>allows you </a:t>
            </a:r>
            <a:r>
              <a:rPr sz="3000" spc="5" dirty="0">
                <a:latin typeface="Times New Roman"/>
                <a:cs typeface="Times New Roman"/>
              </a:rPr>
              <a:t>to </a:t>
            </a:r>
            <a:r>
              <a:rPr sz="3000" spc="-5" dirty="0">
                <a:latin typeface="Times New Roman"/>
                <a:cs typeface="Times New Roman"/>
              </a:rPr>
              <a:t>create</a:t>
            </a:r>
            <a:r>
              <a:rPr sz="3000" dirty="0">
                <a:latin typeface="Times New Roman"/>
                <a:cs typeface="Times New Roman"/>
              </a:rPr>
              <a:t> </a:t>
            </a:r>
            <a:r>
              <a:rPr sz="3000" spc="-5" dirty="0">
                <a:latin typeface="Times New Roman"/>
                <a:cs typeface="Times New Roman"/>
              </a:rPr>
              <a:t>programs</a:t>
            </a:r>
            <a:r>
              <a:rPr sz="3000" dirty="0">
                <a:latin typeface="Times New Roman"/>
                <a:cs typeface="Times New Roman"/>
              </a:rPr>
              <a:t> that</a:t>
            </a:r>
            <a:r>
              <a:rPr sz="3000" spc="5" dirty="0">
                <a:latin typeface="Times New Roman"/>
                <a:cs typeface="Times New Roman"/>
              </a:rPr>
              <a:t> </a:t>
            </a:r>
            <a:r>
              <a:rPr sz="3000" spc="-10" dirty="0">
                <a:latin typeface="Times New Roman"/>
                <a:cs typeface="Times New Roman"/>
              </a:rPr>
              <a:t>can</a:t>
            </a:r>
            <a:r>
              <a:rPr sz="3000" spc="-5" dirty="0">
                <a:latin typeface="Times New Roman"/>
                <a:cs typeface="Times New Roman"/>
              </a:rPr>
              <a:t> </a:t>
            </a:r>
            <a:r>
              <a:rPr sz="3000" dirty="0">
                <a:latin typeface="Times New Roman"/>
                <a:cs typeface="Times New Roman"/>
              </a:rPr>
              <a:t>respond</a:t>
            </a:r>
            <a:r>
              <a:rPr sz="3000" spc="5" dirty="0">
                <a:latin typeface="Times New Roman"/>
                <a:cs typeface="Times New Roman"/>
              </a:rPr>
              <a:t> </a:t>
            </a:r>
            <a:r>
              <a:rPr sz="3000" dirty="0">
                <a:latin typeface="Times New Roman"/>
                <a:cs typeface="Times New Roman"/>
              </a:rPr>
              <a:t>to</a:t>
            </a:r>
            <a:r>
              <a:rPr sz="3000" spc="5" dirty="0">
                <a:latin typeface="Times New Roman"/>
                <a:cs typeface="Times New Roman"/>
              </a:rPr>
              <a:t> </a:t>
            </a:r>
            <a:r>
              <a:rPr sz="3000" spc="-5" dirty="0">
                <a:latin typeface="Times New Roman"/>
                <a:cs typeface="Times New Roman"/>
              </a:rPr>
              <a:t>events </a:t>
            </a:r>
            <a:r>
              <a:rPr sz="3000" spc="-735" dirty="0">
                <a:latin typeface="Times New Roman"/>
                <a:cs typeface="Times New Roman"/>
              </a:rPr>
              <a:t> </a:t>
            </a:r>
            <a:r>
              <a:rPr sz="3000" dirty="0">
                <a:latin typeface="Times New Roman"/>
                <a:cs typeface="Times New Roman"/>
              </a:rPr>
              <a:t>occurring</a:t>
            </a:r>
            <a:r>
              <a:rPr sz="3000" spc="5" dirty="0">
                <a:latin typeface="Times New Roman"/>
                <a:cs typeface="Times New Roman"/>
              </a:rPr>
              <a:t> </a:t>
            </a:r>
            <a:r>
              <a:rPr sz="3000" dirty="0">
                <a:latin typeface="Times New Roman"/>
                <a:cs typeface="Times New Roman"/>
              </a:rPr>
              <a:t>while</a:t>
            </a:r>
            <a:r>
              <a:rPr sz="3000" spc="5" dirty="0">
                <a:latin typeface="Times New Roman"/>
                <a:cs typeface="Times New Roman"/>
              </a:rPr>
              <a:t> </a:t>
            </a:r>
            <a:r>
              <a:rPr sz="3000" dirty="0">
                <a:latin typeface="Times New Roman"/>
                <a:cs typeface="Times New Roman"/>
              </a:rPr>
              <a:t>the</a:t>
            </a:r>
            <a:r>
              <a:rPr sz="3000" spc="5" dirty="0">
                <a:latin typeface="Times New Roman"/>
                <a:cs typeface="Times New Roman"/>
              </a:rPr>
              <a:t> </a:t>
            </a:r>
            <a:r>
              <a:rPr sz="3000" dirty="0">
                <a:latin typeface="Times New Roman"/>
                <a:cs typeface="Times New Roman"/>
              </a:rPr>
              <a:t>program</a:t>
            </a:r>
            <a:r>
              <a:rPr sz="3000" spc="5" dirty="0">
                <a:latin typeface="Times New Roman"/>
                <a:cs typeface="Times New Roman"/>
              </a:rPr>
              <a:t> </a:t>
            </a:r>
            <a:r>
              <a:rPr sz="3000" dirty="0">
                <a:latin typeface="Times New Roman"/>
                <a:cs typeface="Times New Roman"/>
              </a:rPr>
              <a:t>executes</a:t>
            </a:r>
            <a:r>
              <a:rPr sz="3000" spc="5" dirty="0">
                <a:latin typeface="Times New Roman"/>
                <a:cs typeface="Times New Roman"/>
              </a:rPr>
              <a:t> </a:t>
            </a:r>
            <a:r>
              <a:rPr sz="3000" dirty="0">
                <a:latin typeface="Times New Roman"/>
                <a:cs typeface="Times New Roman"/>
              </a:rPr>
              <a:t>without </a:t>
            </a:r>
            <a:r>
              <a:rPr sz="3000" spc="5" dirty="0">
                <a:latin typeface="Times New Roman"/>
                <a:cs typeface="Times New Roman"/>
              </a:rPr>
              <a:t> </a:t>
            </a:r>
            <a:r>
              <a:rPr sz="3000" dirty="0">
                <a:latin typeface="Times New Roman"/>
                <a:cs typeface="Times New Roman"/>
              </a:rPr>
              <a:t>having </a:t>
            </a:r>
            <a:r>
              <a:rPr sz="3000" spc="-10" dirty="0">
                <a:latin typeface="Times New Roman"/>
                <a:cs typeface="Times New Roman"/>
              </a:rPr>
              <a:t>to </a:t>
            </a:r>
            <a:r>
              <a:rPr sz="3000" spc="-5" dirty="0">
                <a:latin typeface="Times New Roman"/>
                <a:cs typeface="Times New Roman"/>
              </a:rPr>
              <a:t>create </a:t>
            </a:r>
            <a:r>
              <a:rPr sz="3000" dirty="0">
                <a:latin typeface="Times New Roman"/>
                <a:cs typeface="Times New Roman"/>
              </a:rPr>
              <a:t>a </a:t>
            </a:r>
            <a:r>
              <a:rPr sz="3000" spc="-10" dirty="0">
                <a:latin typeface="Times New Roman"/>
                <a:cs typeface="Times New Roman"/>
              </a:rPr>
              <a:t>large </a:t>
            </a:r>
            <a:r>
              <a:rPr sz="3000" spc="-5" dirty="0">
                <a:latin typeface="Times New Roman"/>
                <a:cs typeface="Times New Roman"/>
              </a:rPr>
              <a:t>amount </a:t>
            </a:r>
            <a:r>
              <a:rPr sz="3000" spc="5" dirty="0">
                <a:latin typeface="Times New Roman"/>
                <a:cs typeface="Times New Roman"/>
              </a:rPr>
              <a:t>of </a:t>
            </a:r>
            <a:r>
              <a:rPr sz="3000" spc="-5" dirty="0">
                <a:latin typeface="Times New Roman"/>
                <a:cs typeface="Times New Roman"/>
              </a:rPr>
              <a:t>"contingency </a:t>
            </a:r>
            <a:r>
              <a:rPr sz="3000" dirty="0">
                <a:latin typeface="Times New Roman"/>
                <a:cs typeface="Times New Roman"/>
              </a:rPr>
              <a:t> </a:t>
            </a:r>
            <a:r>
              <a:rPr sz="3000" spc="-5" dirty="0">
                <a:latin typeface="Times New Roman"/>
                <a:cs typeface="Times New Roman"/>
              </a:rPr>
              <a:t>code."</a:t>
            </a:r>
            <a:endParaRPr sz="3000" dirty="0">
              <a:latin typeface="Times New Roman"/>
              <a:cs typeface="Times New Roman"/>
            </a:endParaRPr>
          </a:p>
          <a:p>
            <a:pPr marL="356870" marR="8255" indent="-344805" algn="just">
              <a:lnSpc>
                <a:spcPct val="90000"/>
              </a:lnSpc>
              <a:spcBef>
                <a:spcPts val="720"/>
              </a:spcBef>
              <a:buFont typeface="Arial MT"/>
              <a:buChar char="•"/>
              <a:tabLst>
                <a:tab pos="357505" algn="l"/>
              </a:tabLst>
            </a:pPr>
            <a:r>
              <a:rPr sz="3000" dirty="0">
                <a:latin typeface="Times New Roman"/>
                <a:cs typeface="Times New Roman"/>
              </a:rPr>
              <a:t>Keep in </a:t>
            </a:r>
            <a:r>
              <a:rPr sz="3000" spc="-5" dirty="0">
                <a:latin typeface="Times New Roman"/>
                <a:cs typeface="Times New Roman"/>
              </a:rPr>
              <a:t>mind </a:t>
            </a:r>
            <a:r>
              <a:rPr sz="3000" dirty="0">
                <a:latin typeface="Times New Roman"/>
                <a:cs typeface="Times New Roman"/>
              </a:rPr>
              <a:t>that </a:t>
            </a:r>
            <a:r>
              <a:rPr sz="3000" spc="-5" dirty="0">
                <a:latin typeface="Times New Roman"/>
                <a:cs typeface="Times New Roman"/>
              </a:rPr>
              <a:t>because </a:t>
            </a:r>
            <a:r>
              <a:rPr sz="3000" dirty="0">
                <a:latin typeface="Times New Roman"/>
                <a:cs typeface="Times New Roman"/>
              </a:rPr>
              <a:t>a function </a:t>
            </a:r>
            <a:r>
              <a:rPr sz="3000" spc="-10" dirty="0">
                <a:latin typeface="Times New Roman"/>
                <a:cs typeface="Times New Roman"/>
              </a:rPr>
              <a:t>call </a:t>
            </a:r>
            <a:r>
              <a:rPr sz="3000" dirty="0">
                <a:latin typeface="Times New Roman"/>
                <a:cs typeface="Times New Roman"/>
              </a:rPr>
              <a:t>is </a:t>
            </a:r>
            <a:r>
              <a:rPr sz="3000" spc="10" dirty="0">
                <a:latin typeface="Times New Roman"/>
                <a:cs typeface="Times New Roman"/>
              </a:rPr>
              <a:t>not </a:t>
            </a:r>
            <a:r>
              <a:rPr sz="3000" spc="15" dirty="0">
                <a:latin typeface="Times New Roman"/>
                <a:cs typeface="Times New Roman"/>
              </a:rPr>
              <a:t> </a:t>
            </a:r>
            <a:r>
              <a:rPr sz="3000" dirty="0">
                <a:latin typeface="Times New Roman"/>
                <a:cs typeface="Times New Roman"/>
              </a:rPr>
              <a:t>resolved </a:t>
            </a:r>
            <a:r>
              <a:rPr sz="3000" spc="-5" dirty="0">
                <a:latin typeface="Times New Roman"/>
                <a:cs typeface="Times New Roman"/>
              </a:rPr>
              <a:t>until run </a:t>
            </a:r>
            <a:r>
              <a:rPr sz="3000" spc="-10" dirty="0">
                <a:latin typeface="Times New Roman"/>
                <a:cs typeface="Times New Roman"/>
              </a:rPr>
              <a:t>time, </a:t>
            </a:r>
            <a:r>
              <a:rPr sz="3000" dirty="0">
                <a:latin typeface="Times New Roman"/>
                <a:cs typeface="Times New Roman"/>
              </a:rPr>
              <a:t>late binding </a:t>
            </a:r>
            <a:r>
              <a:rPr sz="3000" spc="-5" dirty="0">
                <a:latin typeface="Times New Roman"/>
                <a:cs typeface="Times New Roman"/>
              </a:rPr>
              <a:t>can make </a:t>
            </a:r>
            <a:r>
              <a:rPr sz="3000" spc="5" dirty="0">
                <a:latin typeface="Times New Roman"/>
                <a:cs typeface="Times New Roman"/>
              </a:rPr>
              <a:t>for </a:t>
            </a:r>
            <a:r>
              <a:rPr sz="3000" spc="10" dirty="0">
                <a:latin typeface="Times New Roman"/>
                <a:cs typeface="Times New Roman"/>
              </a:rPr>
              <a:t> </a:t>
            </a:r>
            <a:r>
              <a:rPr sz="3000" b="1" spc="-5" dirty="0">
                <a:solidFill>
                  <a:srgbClr val="FF0000"/>
                </a:solidFill>
                <a:latin typeface="Times New Roman"/>
                <a:cs typeface="Times New Roman"/>
              </a:rPr>
              <a:t>somewhat</a:t>
            </a:r>
            <a:r>
              <a:rPr sz="3000" b="1" spc="45" dirty="0">
                <a:solidFill>
                  <a:srgbClr val="FF0000"/>
                </a:solidFill>
                <a:latin typeface="Times New Roman"/>
                <a:cs typeface="Times New Roman"/>
              </a:rPr>
              <a:t> </a:t>
            </a:r>
            <a:r>
              <a:rPr sz="3000" b="1" spc="-5" dirty="0">
                <a:solidFill>
                  <a:srgbClr val="FF0000"/>
                </a:solidFill>
                <a:latin typeface="Times New Roman"/>
                <a:cs typeface="Times New Roman"/>
              </a:rPr>
              <a:t>slower</a:t>
            </a:r>
            <a:r>
              <a:rPr sz="3000" b="1" spc="-15" dirty="0">
                <a:solidFill>
                  <a:srgbClr val="FF0000"/>
                </a:solidFill>
                <a:latin typeface="Times New Roman"/>
                <a:cs typeface="Times New Roman"/>
              </a:rPr>
              <a:t> </a:t>
            </a:r>
            <a:r>
              <a:rPr sz="3000" b="1" spc="-5" dirty="0">
                <a:solidFill>
                  <a:srgbClr val="FF0000"/>
                </a:solidFill>
                <a:latin typeface="Times New Roman"/>
                <a:cs typeface="Times New Roman"/>
              </a:rPr>
              <a:t>execution</a:t>
            </a:r>
            <a:r>
              <a:rPr sz="3000" b="1" spc="20" dirty="0">
                <a:solidFill>
                  <a:srgbClr val="FF0000"/>
                </a:solidFill>
                <a:latin typeface="Times New Roman"/>
                <a:cs typeface="Times New Roman"/>
              </a:rPr>
              <a:t> </a:t>
            </a:r>
            <a:r>
              <a:rPr sz="3000" b="1" spc="-5" dirty="0">
                <a:solidFill>
                  <a:srgbClr val="FF0000"/>
                </a:solidFill>
                <a:latin typeface="Times New Roman"/>
                <a:cs typeface="Times New Roman"/>
              </a:rPr>
              <a:t>times</a:t>
            </a:r>
            <a:r>
              <a:rPr sz="3000" spc="-5" dirty="0">
                <a:latin typeface="Times New Roman"/>
                <a:cs typeface="Times New Roman"/>
              </a:rPr>
              <a:t>.</a:t>
            </a:r>
            <a:endParaRPr sz="3000" dirty="0">
              <a:latin typeface="Times New Roman"/>
              <a:cs typeface="Times New Roman"/>
            </a:endParaRPr>
          </a:p>
          <a:p>
            <a:pPr marL="356870" indent="-344805" algn="just">
              <a:spcBef>
                <a:spcPts val="365"/>
              </a:spcBef>
              <a:buFont typeface="Arial MT"/>
              <a:buChar char="•"/>
              <a:tabLst>
                <a:tab pos="357505" algn="l"/>
              </a:tabLst>
            </a:pPr>
            <a:r>
              <a:rPr sz="3000" b="1" i="1" spc="-30" dirty="0">
                <a:solidFill>
                  <a:srgbClr val="FF0000"/>
                </a:solidFill>
                <a:latin typeface="Times New Roman"/>
                <a:cs typeface="Times New Roman"/>
              </a:rPr>
              <a:t>Virtual</a:t>
            </a:r>
            <a:r>
              <a:rPr sz="3000" b="1" i="1" dirty="0">
                <a:solidFill>
                  <a:srgbClr val="FF0000"/>
                </a:solidFill>
                <a:latin typeface="Times New Roman"/>
                <a:cs typeface="Times New Roman"/>
              </a:rPr>
              <a:t> functions</a:t>
            </a:r>
            <a:r>
              <a:rPr sz="3000" b="1" i="1" spc="-25" dirty="0">
                <a:solidFill>
                  <a:srgbClr val="FF0000"/>
                </a:solidFill>
                <a:latin typeface="Times New Roman"/>
                <a:cs typeface="Times New Roman"/>
              </a:rPr>
              <a:t> </a:t>
            </a:r>
            <a:r>
              <a:rPr sz="3000" b="1" i="1" spc="-5" dirty="0">
                <a:solidFill>
                  <a:srgbClr val="FF0000"/>
                </a:solidFill>
                <a:latin typeface="Times New Roman"/>
                <a:cs typeface="Times New Roman"/>
              </a:rPr>
              <a:t>are</a:t>
            </a:r>
            <a:r>
              <a:rPr sz="3000" b="1" i="1" spc="40" dirty="0">
                <a:solidFill>
                  <a:srgbClr val="FF0000"/>
                </a:solidFill>
                <a:latin typeface="Times New Roman"/>
                <a:cs typeface="Times New Roman"/>
              </a:rPr>
              <a:t> </a:t>
            </a:r>
            <a:r>
              <a:rPr sz="3000" b="1" i="1" spc="-5" dirty="0">
                <a:solidFill>
                  <a:srgbClr val="FF0000"/>
                </a:solidFill>
                <a:latin typeface="Times New Roman"/>
                <a:cs typeface="Times New Roman"/>
              </a:rPr>
              <a:t>used</a:t>
            </a:r>
            <a:r>
              <a:rPr sz="3000" b="1" i="1" spc="-10" dirty="0">
                <a:solidFill>
                  <a:srgbClr val="FF0000"/>
                </a:solidFill>
                <a:latin typeface="Times New Roman"/>
                <a:cs typeface="Times New Roman"/>
              </a:rPr>
              <a:t> </a:t>
            </a:r>
            <a:r>
              <a:rPr sz="3000" b="1" i="1" dirty="0">
                <a:solidFill>
                  <a:srgbClr val="FF0000"/>
                </a:solidFill>
                <a:latin typeface="Times New Roman"/>
                <a:cs typeface="Times New Roman"/>
              </a:rPr>
              <a:t>to</a:t>
            </a:r>
            <a:r>
              <a:rPr sz="3000" b="1" i="1" spc="5" dirty="0">
                <a:solidFill>
                  <a:srgbClr val="FF0000"/>
                </a:solidFill>
                <a:latin typeface="Times New Roman"/>
                <a:cs typeface="Times New Roman"/>
              </a:rPr>
              <a:t> </a:t>
            </a:r>
            <a:r>
              <a:rPr sz="3000" b="1" i="1" spc="-5" dirty="0">
                <a:solidFill>
                  <a:srgbClr val="FF0000"/>
                </a:solidFill>
                <a:latin typeface="Times New Roman"/>
                <a:cs typeface="Times New Roman"/>
              </a:rPr>
              <a:t>achieve</a:t>
            </a:r>
            <a:r>
              <a:rPr sz="3000" b="1" i="1" spc="40" dirty="0">
                <a:solidFill>
                  <a:srgbClr val="FF0000"/>
                </a:solidFill>
                <a:latin typeface="Times New Roman"/>
                <a:cs typeface="Times New Roman"/>
              </a:rPr>
              <a:t> </a:t>
            </a:r>
            <a:r>
              <a:rPr sz="3000" b="1" i="1" dirty="0">
                <a:solidFill>
                  <a:srgbClr val="FF0000"/>
                </a:solidFill>
                <a:latin typeface="Times New Roman"/>
                <a:cs typeface="Times New Roman"/>
              </a:rPr>
              <a:t>late </a:t>
            </a:r>
            <a:r>
              <a:rPr sz="3000" b="1" i="1" spc="5" dirty="0">
                <a:solidFill>
                  <a:srgbClr val="FF0000"/>
                </a:solidFill>
                <a:latin typeface="Times New Roman"/>
                <a:cs typeface="Times New Roman"/>
              </a:rPr>
              <a:t>binding</a:t>
            </a:r>
            <a:r>
              <a:rPr sz="3000" spc="5" dirty="0">
                <a:latin typeface="Times New Roman"/>
                <a:cs typeface="Times New Roman"/>
              </a:rPr>
              <a:t>.</a:t>
            </a:r>
            <a:endParaRPr sz="300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9217" y="464643"/>
            <a:ext cx="4893310" cy="695325"/>
          </a:xfrm>
          <a:prstGeom prst="rect">
            <a:avLst/>
          </a:prstGeom>
        </p:spPr>
        <p:txBody>
          <a:bodyPr vert="horz" wrap="square" lIns="0" tIns="12065" rIns="0" bIns="0" rtlCol="0" anchor="ctr">
            <a:spAutoFit/>
          </a:bodyPr>
          <a:lstStyle/>
          <a:p>
            <a:pPr marL="12700">
              <a:lnSpc>
                <a:spcPct val="100000"/>
              </a:lnSpc>
              <a:spcBef>
                <a:spcPts val="95"/>
              </a:spcBef>
            </a:pPr>
            <a:r>
              <a:rPr spc="-10" dirty="0"/>
              <a:t>Function</a:t>
            </a:r>
            <a:r>
              <a:rPr dirty="0"/>
              <a:t> </a:t>
            </a:r>
            <a:r>
              <a:rPr spc="-10" dirty="0"/>
              <a:t>Overloading</a:t>
            </a:r>
          </a:p>
        </p:txBody>
      </p:sp>
      <p:sp>
        <p:nvSpPr>
          <p:cNvPr id="3" name="object 3"/>
          <p:cNvSpPr txBox="1"/>
          <p:nvPr/>
        </p:nvSpPr>
        <p:spPr>
          <a:xfrm>
            <a:off x="347472" y="1572844"/>
            <a:ext cx="11658599" cy="3373359"/>
          </a:xfrm>
          <a:prstGeom prst="rect">
            <a:avLst/>
          </a:prstGeom>
        </p:spPr>
        <p:txBody>
          <a:bodyPr vert="horz" wrap="square" lIns="0" tIns="66675" rIns="0" bIns="0" rtlCol="0">
            <a:spAutoFit/>
          </a:bodyPr>
          <a:lstStyle/>
          <a:p>
            <a:pPr marL="356870" marR="5080" indent="-344805" algn="just">
              <a:lnSpc>
                <a:spcPts val="3460"/>
              </a:lnSpc>
              <a:spcBef>
                <a:spcPts val="525"/>
              </a:spcBef>
              <a:buFont typeface="Arial MT"/>
              <a:buChar char="•"/>
              <a:tabLst>
                <a:tab pos="357505" algn="l"/>
              </a:tabLst>
            </a:pPr>
            <a:r>
              <a:rPr sz="3200" spc="-5" dirty="0">
                <a:latin typeface="Times New Roman"/>
                <a:cs typeface="Times New Roman"/>
              </a:rPr>
              <a:t>Function</a:t>
            </a:r>
            <a:r>
              <a:rPr sz="3200" spc="665" dirty="0">
                <a:latin typeface="Times New Roman"/>
                <a:cs typeface="Times New Roman"/>
              </a:rPr>
              <a:t> </a:t>
            </a:r>
            <a:r>
              <a:rPr sz="3200" spc="-5" dirty="0">
                <a:latin typeface="Times New Roman"/>
                <a:cs typeface="Times New Roman"/>
              </a:rPr>
              <a:t>overloading</a:t>
            </a:r>
            <a:r>
              <a:rPr sz="3200" spc="665" dirty="0">
                <a:latin typeface="Times New Roman"/>
                <a:cs typeface="Times New Roman"/>
              </a:rPr>
              <a:t> </a:t>
            </a:r>
            <a:r>
              <a:rPr sz="3200" spc="-5" dirty="0">
                <a:latin typeface="Times New Roman"/>
                <a:cs typeface="Times New Roman"/>
              </a:rPr>
              <a:t>is</a:t>
            </a:r>
            <a:r>
              <a:rPr sz="3200" spc="645" dirty="0">
                <a:latin typeface="Times New Roman"/>
                <a:cs typeface="Times New Roman"/>
              </a:rPr>
              <a:t> </a:t>
            </a:r>
            <a:r>
              <a:rPr sz="3200" spc="-5" dirty="0">
                <a:latin typeface="Times New Roman"/>
                <a:cs typeface="Times New Roman"/>
              </a:rPr>
              <a:t>the</a:t>
            </a:r>
            <a:r>
              <a:rPr sz="3200" spc="635" dirty="0">
                <a:latin typeface="Times New Roman"/>
                <a:cs typeface="Times New Roman"/>
              </a:rPr>
              <a:t> </a:t>
            </a:r>
            <a:r>
              <a:rPr sz="3200" dirty="0">
                <a:latin typeface="Times New Roman"/>
                <a:cs typeface="Times New Roman"/>
              </a:rPr>
              <a:t>process</a:t>
            </a:r>
            <a:r>
              <a:rPr sz="3200" spc="675" dirty="0">
                <a:latin typeface="Times New Roman"/>
                <a:cs typeface="Times New Roman"/>
              </a:rPr>
              <a:t> </a:t>
            </a:r>
            <a:r>
              <a:rPr sz="3200" dirty="0">
                <a:latin typeface="Times New Roman"/>
                <a:cs typeface="Times New Roman"/>
              </a:rPr>
              <a:t>of</a:t>
            </a:r>
            <a:r>
              <a:rPr sz="3200" spc="655" dirty="0">
                <a:latin typeface="Times New Roman"/>
                <a:cs typeface="Times New Roman"/>
              </a:rPr>
              <a:t> </a:t>
            </a:r>
            <a:r>
              <a:rPr sz="3200" dirty="0">
                <a:latin typeface="Times New Roman"/>
                <a:cs typeface="Times New Roman"/>
              </a:rPr>
              <a:t>using </a:t>
            </a:r>
            <a:r>
              <a:rPr sz="3200" spc="-790" dirty="0">
                <a:latin typeface="Times New Roman"/>
                <a:cs typeface="Times New Roman"/>
              </a:rPr>
              <a:t> </a:t>
            </a:r>
            <a:r>
              <a:rPr sz="3200" spc="-5" dirty="0">
                <a:latin typeface="Times New Roman"/>
                <a:cs typeface="Times New Roman"/>
              </a:rPr>
              <a:t>the</a:t>
            </a:r>
            <a:r>
              <a:rPr sz="3200" spc="-10" dirty="0">
                <a:latin typeface="Times New Roman"/>
                <a:cs typeface="Times New Roman"/>
              </a:rPr>
              <a:t> </a:t>
            </a:r>
            <a:r>
              <a:rPr sz="3200" spc="-20" dirty="0">
                <a:solidFill>
                  <a:srgbClr val="FF0000"/>
                </a:solidFill>
                <a:latin typeface="Times New Roman"/>
                <a:cs typeface="Times New Roman"/>
              </a:rPr>
              <a:t>same</a:t>
            </a:r>
            <a:r>
              <a:rPr sz="3200" spc="85" dirty="0">
                <a:solidFill>
                  <a:srgbClr val="FF0000"/>
                </a:solidFill>
                <a:latin typeface="Times New Roman"/>
                <a:cs typeface="Times New Roman"/>
              </a:rPr>
              <a:t> </a:t>
            </a:r>
            <a:r>
              <a:rPr sz="3200" spc="-20" dirty="0">
                <a:solidFill>
                  <a:srgbClr val="FF0000"/>
                </a:solidFill>
                <a:latin typeface="Times New Roman"/>
                <a:cs typeface="Times New Roman"/>
              </a:rPr>
              <a:t>name</a:t>
            </a:r>
            <a:r>
              <a:rPr sz="3200" spc="90" dirty="0">
                <a:solidFill>
                  <a:srgbClr val="FF0000"/>
                </a:solidFill>
                <a:latin typeface="Times New Roman"/>
                <a:cs typeface="Times New Roman"/>
              </a:rPr>
              <a:t> </a:t>
            </a:r>
            <a:r>
              <a:rPr sz="3200" dirty="0">
                <a:solidFill>
                  <a:srgbClr val="FF0000"/>
                </a:solidFill>
                <a:latin typeface="Times New Roman"/>
                <a:cs typeface="Times New Roman"/>
              </a:rPr>
              <a:t>for</a:t>
            </a:r>
            <a:r>
              <a:rPr sz="3200" spc="-40" dirty="0">
                <a:solidFill>
                  <a:srgbClr val="FF0000"/>
                </a:solidFill>
                <a:latin typeface="Times New Roman"/>
                <a:cs typeface="Times New Roman"/>
              </a:rPr>
              <a:t> </a:t>
            </a:r>
            <a:r>
              <a:rPr sz="3200" spc="-5" dirty="0">
                <a:solidFill>
                  <a:srgbClr val="FF0000"/>
                </a:solidFill>
                <a:latin typeface="Times New Roman"/>
                <a:cs typeface="Times New Roman"/>
              </a:rPr>
              <a:t>two</a:t>
            </a:r>
            <a:r>
              <a:rPr sz="3200" spc="5" dirty="0">
                <a:solidFill>
                  <a:srgbClr val="FF0000"/>
                </a:solidFill>
                <a:latin typeface="Times New Roman"/>
                <a:cs typeface="Times New Roman"/>
              </a:rPr>
              <a:t> </a:t>
            </a:r>
            <a:r>
              <a:rPr sz="3200" dirty="0">
                <a:solidFill>
                  <a:srgbClr val="FF0000"/>
                </a:solidFill>
                <a:latin typeface="Times New Roman"/>
                <a:cs typeface="Times New Roman"/>
              </a:rPr>
              <a:t>or</a:t>
            </a:r>
            <a:r>
              <a:rPr sz="3200" spc="5" dirty="0">
                <a:solidFill>
                  <a:srgbClr val="FF0000"/>
                </a:solidFill>
                <a:latin typeface="Times New Roman"/>
                <a:cs typeface="Times New Roman"/>
              </a:rPr>
              <a:t> </a:t>
            </a:r>
            <a:r>
              <a:rPr sz="3200" spc="-20" dirty="0">
                <a:solidFill>
                  <a:srgbClr val="FF0000"/>
                </a:solidFill>
                <a:latin typeface="Times New Roman"/>
                <a:cs typeface="Times New Roman"/>
              </a:rPr>
              <a:t>more</a:t>
            </a:r>
            <a:r>
              <a:rPr sz="3200" spc="55" dirty="0">
                <a:solidFill>
                  <a:srgbClr val="FF0000"/>
                </a:solidFill>
                <a:latin typeface="Times New Roman"/>
                <a:cs typeface="Times New Roman"/>
              </a:rPr>
              <a:t> </a:t>
            </a:r>
            <a:r>
              <a:rPr sz="3200" dirty="0">
                <a:solidFill>
                  <a:srgbClr val="FF0000"/>
                </a:solidFill>
                <a:latin typeface="Times New Roman"/>
                <a:cs typeface="Times New Roman"/>
              </a:rPr>
              <a:t>functions</a:t>
            </a:r>
            <a:r>
              <a:rPr sz="3200" dirty="0">
                <a:latin typeface="Times New Roman"/>
                <a:cs typeface="Times New Roman"/>
              </a:rPr>
              <a:t>.</a:t>
            </a:r>
          </a:p>
          <a:p>
            <a:pPr marL="356870" marR="6985" indent="-344805" algn="just">
              <a:lnSpc>
                <a:spcPct val="90000"/>
              </a:lnSpc>
              <a:spcBef>
                <a:spcPts val="715"/>
              </a:spcBef>
              <a:buFont typeface="Arial MT"/>
              <a:buChar char="•"/>
              <a:tabLst>
                <a:tab pos="357505" algn="l"/>
              </a:tabLst>
            </a:pPr>
            <a:r>
              <a:rPr sz="3200" spc="-5" dirty="0">
                <a:latin typeface="Times New Roman"/>
                <a:cs typeface="Times New Roman"/>
              </a:rPr>
              <a:t>The</a:t>
            </a:r>
            <a:r>
              <a:rPr sz="3200" dirty="0">
                <a:latin typeface="Times New Roman"/>
                <a:cs typeface="Times New Roman"/>
              </a:rPr>
              <a:t> secret</a:t>
            </a:r>
            <a:r>
              <a:rPr sz="3200" spc="5" dirty="0">
                <a:latin typeface="Times New Roman"/>
                <a:cs typeface="Times New Roman"/>
              </a:rPr>
              <a:t> </a:t>
            </a:r>
            <a:r>
              <a:rPr sz="3200" spc="-5" dirty="0">
                <a:latin typeface="Times New Roman"/>
                <a:cs typeface="Times New Roman"/>
              </a:rPr>
              <a:t>to</a:t>
            </a:r>
            <a:r>
              <a:rPr sz="3200" dirty="0">
                <a:latin typeface="Times New Roman"/>
                <a:cs typeface="Times New Roman"/>
              </a:rPr>
              <a:t> </a:t>
            </a:r>
            <a:r>
              <a:rPr sz="3200" spc="-5" dirty="0">
                <a:latin typeface="Times New Roman"/>
                <a:cs typeface="Times New Roman"/>
              </a:rPr>
              <a:t>overloading</a:t>
            </a:r>
            <a:r>
              <a:rPr sz="3200" dirty="0">
                <a:latin typeface="Times New Roman"/>
                <a:cs typeface="Times New Roman"/>
              </a:rPr>
              <a:t> </a:t>
            </a:r>
            <a:r>
              <a:rPr sz="3200" spc="-5" dirty="0">
                <a:latin typeface="Times New Roman"/>
                <a:cs typeface="Times New Roman"/>
              </a:rPr>
              <a:t>is</a:t>
            </a:r>
            <a:r>
              <a:rPr sz="3200" dirty="0">
                <a:latin typeface="Times New Roman"/>
                <a:cs typeface="Times New Roman"/>
              </a:rPr>
              <a:t> </a:t>
            </a:r>
            <a:r>
              <a:rPr sz="3200" spc="-5" dirty="0">
                <a:latin typeface="Times New Roman"/>
                <a:cs typeface="Times New Roman"/>
              </a:rPr>
              <a:t>that</a:t>
            </a:r>
            <a:r>
              <a:rPr sz="3200" dirty="0">
                <a:latin typeface="Times New Roman"/>
                <a:cs typeface="Times New Roman"/>
              </a:rPr>
              <a:t> </a:t>
            </a:r>
            <a:r>
              <a:rPr sz="3200" spc="-10" dirty="0">
                <a:latin typeface="Times New Roman"/>
                <a:cs typeface="Times New Roman"/>
              </a:rPr>
              <a:t>each </a:t>
            </a:r>
            <a:r>
              <a:rPr sz="3200" spc="-5" dirty="0">
                <a:latin typeface="Times New Roman"/>
                <a:cs typeface="Times New Roman"/>
              </a:rPr>
              <a:t> redefinition</a:t>
            </a:r>
            <a:r>
              <a:rPr sz="3200" dirty="0">
                <a:latin typeface="Times New Roman"/>
                <a:cs typeface="Times New Roman"/>
              </a:rPr>
              <a:t> </a:t>
            </a:r>
            <a:r>
              <a:rPr sz="3200" spc="-10" dirty="0">
                <a:latin typeface="Times New Roman"/>
                <a:cs typeface="Times New Roman"/>
              </a:rPr>
              <a:t>of</a:t>
            </a:r>
            <a:r>
              <a:rPr sz="3200" spc="-5" dirty="0">
                <a:latin typeface="Times New Roman"/>
                <a:cs typeface="Times New Roman"/>
              </a:rPr>
              <a:t> </a:t>
            </a:r>
            <a:r>
              <a:rPr sz="3200" spc="-10" dirty="0">
                <a:latin typeface="Times New Roman"/>
                <a:cs typeface="Times New Roman"/>
              </a:rPr>
              <a:t>the</a:t>
            </a:r>
            <a:r>
              <a:rPr sz="3200" spc="-5" dirty="0">
                <a:latin typeface="Times New Roman"/>
                <a:cs typeface="Times New Roman"/>
              </a:rPr>
              <a:t> </a:t>
            </a:r>
            <a:r>
              <a:rPr sz="3200" dirty="0">
                <a:latin typeface="Times New Roman"/>
                <a:cs typeface="Times New Roman"/>
              </a:rPr>
              <a:t>function</a:t>
            </a:r>
            <a:r>
              <a:rPr sz="3200" spc="5" dirty="0">
                <a:latin typeface="Times New Roman"/>
                <a:cs typeface="Times New Roman"/>
              </a:rPr>
              <a:t> </a:t>
            </a:r>
            <a:r>
              <a:rPr sz="3200" spc="-20" dirty="0">
                <a:latin typeface="Times New Roman"/>
                <a:cs typeface="Times New Roman"/>
              </a:rPr>
              <a:t>must</a:t>
            </a:r>
            <a:r>
              <a:rPr sz="3200" spc="-15" dirty="0">
                <a:latin typeface="Times New Roman"/>
                <a:cs typeface="Times New Roman"/>
              </a:rPr>
              <a:t> </a:t>
            </a:r>
            <a:r>
              <a:rPr sz="3200" spc="-5" dirty="0">
                <a:latin typeface="Times New Roman"/>
                <a:cs typeface="Times New Roman"/>
              </a:rPr>
              <a:t>use</a:t>
            </a:r>
            <a:r>
              <a:rPr sz="3200" dirty="0">
                <a:latin typeface="Times New Roman"/>
                <a:cs typeface="Times New Roman"/>
              </a:rPr>
              <a:t> </a:t>
            </a:r>
            <a:r>
              <a:rPr sz="3200" spc="-5" dirty="0">
                <a:latin typeface="Times New Roman"/>
                <a:cs typeface="Times New Roman"/>
              </a:rPr>
              <a:t>either </a:t>
            </a:r>
            <a:r>
              <a:rPr sz="3200" dirty="0">
                <a:latin typeface="Times New Roman"/>
                <a:cs typeface="Times New Roman"/>
              </a:rPr>
              <a:t> </a:t>
            </a:r>
            <a:r>
              <a:rPr sz="3200" spc="-10" dirty="0">
                <a:latin typeface="Times New Roman"/>
                <a:cs typeface="Times New Roman"/>
              </a:rPr>
              <a:t>different</a:t>
            </a:r>
            <a:r>
              <a:rPr sz="3200" spc="-5" dirty="0">
                <a:latin typeface="Times New Roman"/>
                <a:cs typeface="Times New Roman"/>
              </a:rPr>
              <a:t> </a:t>
            </a:r>
            <a:r>
              <a:rPr sz="3200" spc="-10" dirty="0">
                <a:latin typeface="Times New Roman"/>
                <a:cs typeface="Times New Roman"/>
              </a:rPr>
              <a:t>types</a:t>
            </a:r>
            <a:r>
              <a:rPr sz="3200" spc="-5" dirty="0">
                <a:latin typeface="Times New Roman"/>
                <a:cs typeface="Times New Roman"/>
              </a:rPr>
              <a:t> </a:t>
            </a:r>
            <a:r>
              <a:rPr sz="3200" dirty="0">
                <a:latin typeface="Times New Roman"/>
                <a:cs typeface="Times New Roman"/>
              </a:rPr>
              <a:t>of</a:t>
            </a:r>
            <a:r>
              <a:rPr sz="3200" spc="5" dirty="0">
                <a:latin typeface="Times New Roman"/>
                <a:cs typeface="Times New Roman"/>
              </a:rPr>
              <a:t> </a:t>
            </a:r>
            <a:r>
              <a:rPr sz="3200" spc="-5" dirty="0">
                <a:latin typeface="Times New Roman"/>
                <a:cs typeface="Times New Roman"/>
              </a:rPr>
              <a:t>parameters</a:t>
            </a:r>
            <a:r>
              <a:rPr sz="3200" dirty="0">
                <a:latin typeface="Times New Roman"/>
                <a:cs typeface="Times New Roman"/>
              </a:rPr>
              <a:t> or</a:t>
            </a:r>
            <a:r>
              <a:rPr sz="3200" spc="5" dirty="0">
                <a:latin typeface="Times New Roman"/>
                <a:cs typeface="Times New Roman"/>
              </a:rPr>
              <a:t> </a:t>
            </a:r>
            <a:r>
              <a:rPr sz="3200" spc="-5" dirty="0">
                <a:latin typeface="Times New Roman"/>
                <a:cs typeface="Times New Roman"/>
              </a:rPr>
              <a:t>a</a:t>
            </a:r>
            <a:r>
              <a:rPr sz="3200" dirty="0">
                <a:latin typeface="Times New Roman"/>
                <a:cs typeface="Times New Roman"/>
              </a:rPr>
              <a:t> </a:t>
            </a:r>
            <a:r>
              <a:rPr sz="3200" spc="-10" dirty="0">
                <a:latin typeface="Times New Roman"/>
                <a:cs typeface="Times New Roman"/>
              </a:rPr>
              <a:t>different </a:t>
            </a:r>
            <a:r>
              <a:rPr sz="3200" spc="-5" dirty="0">
                <a:latin typeface="Times New Roman"/>
                <a:cs typeface="Times New Roman"/>
              </a:rPr>
              <a:t> </a:t>
            </a:r>
            <a:r>
              <a:rPr sz="3200" spc="-15" dirty="0">
                <a:latin typeface="Times New Roman"/>
                <a:cs typeface="Times New Roman"/>
              </a:rPr>
              <a:t>number</a:t>
            </a:r>
            <a:r>
              <a:rPr sz="3200" spc="65" dirty="0">
                <a:latin typeface="Times New Roman"/>
                <a:cs typeface="Times New Roman"/>
              </a:rPr>
              <a:t> </a:t>
            </a:r>
            <a:r>
              <a:rPr sz="3200" dirty="0">
                <a:latin typeface="Times New Roman"/>
                <a:cs typeface="Times New Roman"/>
              </a:rPr>
              <a:t>of</a:t>
            </a:r>
            <a:r>
              <a:rPr sz="3200" spc="-20" dirty="0">
                <a:latin typeface="Times New Roman"/>
                <a:cs typeface="Times New Roman"/>
              </a:rPr>
              <a:t> </a:t>
            </a:r>
            <a:r>
              <a:rPr sz="3200" spc="-10" dirty="0">
                <a:latin typeface="Times New Roman"/>
                <a:cs typeface="Times New Roman"/>
              </a:rPr>
              <a:t>parameters.</a:t>
            </a:r>
            <a:endParaRPr sz="3200" dirty="0">
              <a:latin typeface="Times New Roman"/>
              <a:cs typeface="Times New Roman"/>
            </a:endParaRPr>
          </a:p>
          <a:p>
            <a:pPr marL="356870" marR="5715" indent="-344805" algn="just">
              <a:lnSpc>
                <a:spcPct val="90000"/>
              </a:lnSpc>
              <a:spcBef>
                <a:spcPts val="770"/>
              </a:spcBef>
              <a:buFont typeface="Arial MT"/>
              <a:buChar char="•"/>
              <a:tabLst>
                <a:tab pos="357505" algn="l"/>
              </a:tabLst>
            </a:pPr>
            <a:r>
              <a:rPr sz="3200" spc="-10" dirty="0">
                <a:latin typeface="Times New Roman"/>
                <a:cs typeface="Times New Roman"/>
              </a:rPr>
              <a:t>It</a:t>
            </a:r>
            <a:r>
              <a:rPr sz="3200" spc="-5" dirty="0">
                <a:latin typeface="Times New Roman"/>
                <a:cs typeface="Times New Roman"/>
              </a:rPr>
              <a:t> is</a:t>
            </a:r>
            <a:r>
              <a:rPr sz="3200" dirty="0">
                <a:latin typeface="Times New Roman"/>
                <a:cs typeface="Times New Roman"/>
              </a:rPr>
              <a:t> only</a:t>
            </a:r>
            <a:r>
              <a:rPr sz="3200" spc="5" dirty="0">
                <a:latin typeface="Times New Roman"/>
                <a:cs typeface="Times New Roman"/>
              </a:rPr>
              <a:t> </a:t>
            </a:r>
            <a:r>
              <a:rPr sz="3200" spc="-5" dirty="0">
                <a:latin typeface="Times New Roman"/>
                <a:cs typeface="Times New Roman"/>
              </a:rPr>
              <a:t>through</a:t>
            </a:r>
            <a:r>
              <a:rPr sz="3200" dirty="0">
                <a:latin typeface="Times New Roman"/>
                <a:cs typeface="Times New Roman"/>
              </a:rPr>
              <a:t> </a:t>
            </a:r>
            <a:r>
              <a:rPr sz="3200" spc="-5" dirty="0">
                <a:latin typeface="Times New Roman"/>
                <a:cs typeface="Times New Roman"/>
              </a:rPr>
              <a:t>these</a:t>
            </a:r>
            <a:r>
              <a:rPr sz="3200" dirty="0">
                <a:latin typeface="Times New Roman"/>
                <a:cs typeface="Times New Roman"/>
              </a:rPr>
              <a:t> </a:t>
            </a:r>
            <a:r>
              <a:rPr sz="3200" spc="-5" dirty="0">
                <a:latin typeface="Times New Roman"/>
                <a:cs typeface="Times New Roman"/>
              </a:rPr>
              <a:t>differences</a:t>
            </a:r>
            <a:r>
              <a:rPr sz="3200" dirty="0">
                <a:latin typeface="Times New Roman"/>
                <a:cs typeface="Times New Roman"/>
              </a:rPr>
              <a:t> </a:t>
            </a:r>
            <a:r>
              <a:rPr sz="3200" spc="-5" dirty="0">
                <a:latin typeface="Times New Roman"/>
                <a:cs typeface="Times New Roman"/>
              </a:rPr>
              <a:t>that</a:t>
            </a:r>
            <a:r>
              <a:rPr sz="3200" dirty="0">
                <a:latin typeface="Times New Roman"/>
                <a:cs typeface="Times New Roman"/>
              </a:rPr>
              <a:t> </a:t>
            </a:r>
            <a:r>
              <a:rPr sz="3200" spc="-5" dirty="0">
                <a:latin typeface="Times New Roman"/>
                <a:cs typeface="Times New Roman"/>
              </a:rPr>
              <a:t>the </a:t>
            </a:r>
            <a:r>
              <a:rPr sz="3200" spc="-785" dirty="0">
                <a:latin typeface="Times New Roman"/>
                <a:cs typeface="Times New Roman"/>
              </a:rPr>
              <a:t> </a:t>
            </a:r>
            <a:r>
              <a:rPr sz="3200" spc="-5" dirty="0">
                <a:solidFill>
                  <a:srgbClr val="FF0000"/>
                </a:solidFill>
                <a:latin typeface="Times New Roman"/>
                <a:cs typeface="Times New Roman"/>
              </a:rPr>
              <a:t>compiler knows </a:t>
            </a:r>
            <a:r>
              <a:rPr sz="3200" dirty="0">
                <a:solidFill>
                  <a:srgbClr val="FF0000"/>
                </a:solidFill>
                <a:latin typeface="Times New Roman"/>
                <a:cs typeface="Times New Roman"/>
              </a:rPr>
              <a:t>which </a:t>
            </a:r>
            <a:r>
              <a:rPr sz="3200" spc="-5" dirty="0">
                <a:solidFill>
                  <a:srgbClr val="FF0000"/>
                </a:solidFill>
                <a:latin typeface="Times New Roman"/>
                <a:cs typeface="Times New Roman"/>
              </a:rPr>
              <a:t>function to call in any </a:t>
            </a:r>
            <a:r>
              <a:rPr sz="3200" dirty="0">
                <a:solidFill>
                  <a:srgbClr val="FF0000"/>
                </a:solidFill>
                <a:latin typeface="Times New Roman"/>
                <a:cs typeface="Times New Roman"/>
              </a:rPr>
              <a:t> </a:t>
            </a:r>
            <a:r>
              <a:rPr sz="3200" spc="-5" dirty="0">
                <a:solidFill>
                  <a:srgbClr val="FF0000"/>
                </a:solidFill>
                <a:latin typeface="Times New Roman"/>
                <a:cs typeface="Times New Roman"/>
              </a:rPr>
              <a:t>given</a:t>
            </a:r>
            <a:r>
              <a:rPr sz="3200" spc="5" dirty="0">
                <a:solidFill>
                  <a:srgbClr val="FF0000"/>
                </a:solidFill>
                <a:latin typeface="Times New Roman"/>
                <a:cs typeface="Times New Roman"/>
              </a:rPr>
              <a:t> </a:t>
            </a:r>
            <a:r>
              <a:rPr sz="3200" dirty="0">
                <a:solidFill>
                  <a:srgbClr val="FF0000"/>
                </a:solidFill>
                <a:latin typeface="Times New Roman"/>
                <a:cs typeface="Times New Roman"/>
              </a:rPr>
              <a:t>situation</a:t>
            </a:r>
            <a:r>
              <a:rPr sz="3200" dirty="0">
                <a:latin typeface="Times New Roman"/>
                <a:cs typeface="Times New Roman"/>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3262"/>
            <a:ext cx="10515600" cy="689291"/>
          </a:xfrm>
          <a:prstGeom prst="rect">
            <a:avLst/>
          </a:prstGeom>
        </p:spPr>
        <p:txBody>
          <a:bodyPr vert="horz" wrap="square" lIns="0" tIns="12065" rIns="0" bIns="0" rtlCol="0" anchor="ctr">
            <a:spAutoFit/>
          </a:bodyPr>
          <a:lstStyle/>
          <a:p>
            <a:pPr marL="17145">
              <a:lnSpc>
                <a:spcPct val="100000"/>
              </a:lnSpc>
              <a:spcBef>
                <a:spcPts val="95"/>
              </a:spcBef>
            </a:pPr>
            <a:r>
              <a:rPr spc="-10" dirty="0"/>
              <a:t>E</a:t>
            </a:r>
            <a:r>
              <a:rPr spc="-95" dirty="0"/>
              <a:t>x</a:t>
            </a:r>
            <a:r>
              <a:rPr spc="-5" dirty="0"/>
              <a:t>ample</a:t>
            </a:r>
          </a:p>
        </p:txBody>
      </p:sp>
      <p:sp>
        <p:nvSpPr>
          <p:cNvPr id="3" name="object 3"/>
          <p:cNvSpPr txBox="1"/>
          <p:nvPr/>
        </p:nvSpPr>
        <p:spPr>
          <a:xfrm>
            <a:off x="1984044" y="1161538"/>
            <a:ext cx="6714490" cy="4464684"/>
          </a:xfrm>
          <a:prstGeom prst="rect">
            <a:avLst/>
          </a:prstGeom>
        </p:spPr>
        <p:txBody>
          <a:bodyPr vert="horz" wrap="square" lIns="0" tIns="12065" rIns="0" bIns="0" rtlCol="0">
            <a:spAutoFit/>
          </a:bodyPr>
          <a:lstStyle/>
          <a:p>
            <a:pPr marL="12700" marR="4038600">
              <a:lnSpc>
                <a:spcPct val="120100"/>
              </a:lnSpc>
              <a:spcBef>
                <a:spcPts val="95"/>
              </a:spcBef>
            </a:pPr>
            <a:r>
              <a:rPr sz="2400" dirty="0">
                <a:latin typeface="Calibri"/>
                <a:cs typeface="Calibri"/>
              </a:rPr>
              <a:t>#include </a:t>
            </a:r>
            <a:r>
              <a:rPr sz="2400" spc="-5" dirty="0">
                <a:latin typeface="Calibri"/>
                <a:cs typeface="Calibri"/>
              </a:rPr>
              <a:t>&lt;iostream&gt; </a:t>
            </a:r>
            <a:r>
              <a:rPr sz="2400" dirty="0">
                <a:latin typeface="Calibri"/>
                <a:cs typeface="Calibri"/>
              </a:rPr>
              <a:t> </a:t>
            </a:r>
            <a:r>
              <a:rPr sz="2400" spc="-5" dirty="0">
                <a:latin typeface="Calibri"/>
                <a:cs typeface="Calibri"/>
              </a:rPr>
              <a:t>using</a:t>
            </a:r>
            <a:r>
              <a:rPr sz="2400" spc="-70" dirty="0">
                <a:latin typeface="Calibri"/>
                <a:cs typeface="Calibri"/>
              </a:rPr>
              <a:t> </a:t>
            </a:r>
            <a:r>
              <a:rPr sz="2400" dirty="0">
                <a:latin typeface="Calibri"/>
                <a:cs typeface="Calibri"/>
              </a:rPr>
              <a:t>namespace</a:t>
            </a:r>
            <a:r>
              <a:rPr sz="2400" spc="-45" dirty="0">
                <a:latin typeface="Calibri"/>
                <a:cs typeface="Calibri"/>
              </a:rPr>
              <a:t> </a:t>
            </a:r>
            <a:r>
              <a:rPr sz="2400" spc="-10" dirty="0">
                <a:latin typeface="Calibri"/>
                <a:cs typeface="Calibri"/>
              </a:rPr>
              <a:t>std;</a:t>
            </a:r>
            <a:endParaRPr sz="2400">
              <a:latin typeface="Calibri"/>
              <a:cs typeface="Calibri"/>
            </a:endParaRPr>
          </a:p>
          <a:p>
            <a:pPr marL="12700" marR="5080">
              <a:lnSpc>
                <a:spcPts val="3460"/>
              </a:lnSpc>
              <a:spcBef>
                <a:spcPts val="209"/>
              </a:spcBef>
            </a:pPr>
            <a:r>
              <a:rPr sz="2400" spc="-5" dirty="0">
                <a:latin typeface="Calibri"/>
                <a:cs typeface="Calibri"/>
              </a:rPr>
              <a:t>int </a:t>
            </a:r>
            <a:r>
              <a:rPr sz="2400" spc="-10" dirty="0">
                <a:latin typeface="Calibri"/>
                <a:cs typeface="Calibri"/>
              </a:rPr>
              <a:t>myfunc(int </a:t>
            </a:r>
            <a:r>
              <a:rPr sz="2400" spc="-5" dirty="0">
                <a:latin typeface="Calibri"/>
                <a:cs typeface="Calibri"/>
              </a:rPr>
              <a:t>i); </a:t>
            </a:r>
            <a:r>
              <a:rPr sz="2400" dirty="0">
                <a:latin typeface="Calibri"/>
                <a:cs typeface="Calibri"/>
              </a:rPr>
              <a:t>// these </a:t>
            </a:r>
            <a:r>
              <a:rPr sz="2400" spc="-15" dirty="0">
                <a:latin typeface="Calibri"/>
                <a:cs typeface="Calibri"/>
              </a:rPr>
              <a:t>differ </a:t>
            </a:r>
            <a:r>
              <a:rPr sz="2400" dirty="0">
                <a:latin typeface="Calibri"/>
                <a:cs typeface="Calibri"/>
              </a:rPr>
              <a:t>in types of </a:t>
            </a:r>
            <a:r>
              <a:rPr sz="2400" spc="-15" dirty="0">
                <a:latin typeface="Calibri"/>
                <a:cs typeface="Calibri"/>
              </a:rPr>
              <a:t>parameters </a:t>
            </a:r>
            <a:r>
              <a:rPr sz="2400" spc="-530" dirty="0">
                <a:latin typeface="Calibri"/>
                <a:cs typeface="Calibri"/>
              </a:rPr>
              <a:t> </a:t>
            </a:r>
            <a:r>
              <a:rPr sz="2400" dirty="0">
                <a:latin typeface="Calibri"/>
                <a:cs typeface="Calibri"/>
              </a:rPr>
              <a:t>double</a:t>
            </a:r>
            <a:r>
              <a:rPr sz="2400" spc="-30" dirty="0">
                <a:latin typeface="Calibri"/>
                <a:cs typeface="Calibri"/>
              </a:rPr>
              <a:t> </a:t>
            </a:r>
            <a:r>
              <a:rPr sz="2400" spc="-5" dirty="0">
                <a:latin typeface="Calibri"/>
                <a:cs typeface="Calibri"/>
              </a:rPr>
              <a:t>myfunc(double</a:t>
            </a:r>
            <a:r>
              <a:rPr sz="2400" spc="-50" dirty="0">
                <a:latin typeface="Calibri"/>
                <a:cs typeface="Calibri"/>
              </a:rPr>
              <a:t> </a:t>
            </a:r>
            <a:r>
              <a:rPr sz="2400" spc="-10" dirty="0">
                <a:latin typeface="Calibri"/>
                <a:cs typeface="Calibri"/>
              </a:rPr>
              <a:t>i);</a:t>
            </a:r>
            <a:endParaRPr sz="2400">
              <a:latin typeface="Calibri"/>
              <a:cs typeface="Calibri"/>
            </a:endParaRPr>
          </a:p>
          <a:p>
            <a:pPr marL="12700">
              <a:spcBef>
                <a:spcPts val="365"/>
              </a:spcBef>
            </a:pPr>
            <a:r>
              <a:rPr sz="2400" spc="-5" dirty="0">
                <a:latin typeface="Calibri"/>
                <a:cs typeface="Calibri"/>
              </a:rPr>
              <a:t>int</a:t>
            </a:r>
            <a:r>
              <a:rPr sz="2400" spc="-70" dirty="0">
                <a:latin typeface="Calibri"/>
                <a:cs typeface="Calibri"/>
              </a:rPr>
              <a:t> </a:t>
            </a:r>
            <a:r>
              <a:rPr sz="2400" dirty="0">
                <a:latin typeface="Calibri"/>
                <a:cs typeface="Calibri"/>
              </a:rPr>
              <a:t>main()</a:t>
            </a:r>
            <a:endParaRPr sz="2400">
              <a:latin typeface="Calibri"/>
              <a:cs typeface="Calibri"/>
            </a:endParaRPr>
          </a:p>
          <a:p>
            <a:pPr marL="12700">
              <a:spcBef>
                <a:spcPts val="575"/>
              </a:spcBef>
            </a:pPr>
            <a:r>
              <a:rPr sz="2400" dirty="0">
                <a:latin typeface="Calibri"/>
                <a:cs typeface="Calibri"/>
              </a:rPr>
              <a:t>{</a:t>
            </a:r>
            <a:endParaRPr sz="2400">
              <a:latin typeface="Calibri"/>
              <a:cs typeface="Calibri"/>
            </a:endParaRPr>
          </a:p>
          <a:p>
            <a:pPr marL="12700" marR="911225">
              <a:lnSpc>
                <a:spcPct val="120100"/>
              </a:lnSpc>
            </a:pPr>
            <a:r>
              <a:rPr sz="2400" spc="-10" dirty="0">
                <a:latin typeface="Calibri"/>
                <a:cs typeface="Calibri"/>
              </a:rPr>
              <a:t>cout </a:t>
            </a:r>
            <a:r>
              <a:rPr sz="2400" dirty="0">
                <a:latin typeface="Calibri"/>
                <a:cs typeface="Calibri"/>
              </a:rPr>
              <a:t>&lt;&lt; </a:t>
            </a:r>
            <a:r>
              <a:rPr sz="2400" spc="-5" dirty="0">
                <a:latin typeface="Calibri"/>
                <a:cs typeface="Calibri"/>
              </a:rPr>
              <a:t>myfunc(10) &lt;&lt; </a:t>
            </a:r>
            <a:r>
              <a:rPr sz="2400" dirty="0">
                <a:latin typeface="Calibri"/>
                <a:cs typeface="Calibri"/>
              </a:rPr>
              <a:t>" "; // </a:t>
            </a:r>
            <a:r>
              <a:rPr sz="2400" spc="-10" dirty="0">
                <a:latin typeface="Calibri"/>
                <a:cs typeface="Calibri"/>
              </a:rPr>
              <a:t>calls myfunc(int </a:t>
            </a:r>
            <a:r>
              <a:rPr sz="2400" dirty="0">
                <a:latin typeface="Calibri"/>
                <a:cs typeface="Calibri"/>
              </a:rPr>
              <a:t>i) </a:t>
            </a:r>
            <a:r>
              <a:rPr sz="2400" spc="-530" dirty="0">
                <a:latin typeface="Calibri"/>
                <a:cs typeface="Calibri"/>
              </a:rPr>
              <a:t> </a:t>
            </a:r>
            <a:r>
              <a:rPr sz="2400" spc="-10" dirty="0">
                <a:latin typeface="Calibri"/>
                <a:cs typeface="Calibri"/>
              </a:rPr>
              <a:t>cout </a:t>
            </a:r>
            <a:r>
              <a:rPr sz="2400" dirty="0">
                <a:latin typeface="Calibri"/>
                <a:cs typeface="Calibri"/>
              </a:rPr>
              <a:t>&lt;&lt; </a:t>
            </a:r>
            <a:r>
              <a:rPr sz="2400" spc="-5" dirty="0">
                <a:latin typeface="Calibri"/>
                <a:cs typeface="Calibri"/>
              </a:rPr>
              <a:t>myfunc(5.4); </a:t>
            </a:r>
            <a:r>
              <a:rPr sz="2400" dirty="0">
                <a:latin typeface="Calibri"/>
                <a:cs typeface="Calibri"/>
              </a:rPr>
              <a:t>// </a:t>
            </a:r>
            <a:r>
              <a:rPr sz="2400" spc="-10" dirty="0">
                <a:latin typeface="Calibri"/>
                <a:cs typeface="Calibri"/>
              </a:rPr>
              <a:t>calls </a:t>
            </a:r>
            <a:r>
              <a:rPr sz="2400" spc="-5" dirty="0">
                <a:latin typeface="Calibri"/>
                <a:cs typeface="Calibri"/>
              </a:rPr>
              <a:t>myfunc(double </a:t>
            </a:r>
            <a:r>
              <a:rPr sz="2400" dirty="0">
                <a:latin typeface="Calibri"/>
                <a:cs typeface="Calibri"/>
              </a:rPr>
              <a:t>i) </a:t>
            </a:r>
            <a:r>
              <a:rPr sz="2400" spc="5" dirty="0">
                <a:latin typeface="Calibri"/>
                <a:cs typeface="Calibri"/>
              </a:rPr>
              <a:t> </a:t>
            </a:r>
            <a:r>
              <a:rPr sz="2400" spc="-10" dirty="0">
                <a:latin typeface="Calibri"/>
                <a:cs typeface="Calibri"/>
              </a:rPr>
              <a:t>return</a:t>
            </a:r>
            <a:r>
              <a:rPr sz="2400" spc="-35" dirty="0">
                <a:latin typeface="Calibri"/>
                <a:cs typeface="Calibri"/>
              </a:rPr>
              <a:t> </a:t>
            </a:r>
            <a:r>
              <a:rPr sz="2400" dirty="0">
                <a:latin typeface="Calibri"/>
                <a:cs typeface="Calibri"/>
              </a:rPr>
              <a:t>0;</a:t>
            </a:r>
            <a:endParaRPr sz="2400">
              <a:latin typeface="Calibri"/>
              <a:cs typeface="Calibri"/>
            </a:endParaRPr>
          </a:p>
          <a:p>
            <a:pPr marL="12700">
              <a:spcBef>
                <a:spcPts val="575"/>
              </a:spcBef>
            </a:pPr>
            <a:r>
              <a:rPr sz="2400" dirty="0">
                <a:latin typeface="Calibri"/>
                <a:cs typeface="Calibri"/>
              </a:rPr>
              <a:t>}</a:t>
            </a:r>
            <a:endParaRPr sz="24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541" y="1525284"/>
            <a:ext cx="3573145" cy="1050290"/>
          </a:xfrm>
          <a:prstGeom prst="rect">
            <a:avLst/>
          </a:prstGeom>
        </p:spPr>
        <p:txBody>
          <a:bodyPr vert="horz" wrap="square" lIns="0" tIns="97790" rIns="0" bIns="0" rtlCol="0" anchor="ctr">
            <a:spAutoFit/>
          </a:bodyPr>
          <a:lstStyle/>
          <a:p>
            <a:pPr marL="12700">
              <a:lnSpc>
                <a:spcPct val="100000"/>
              </a:lnSpc>
              <a:spcBef>
                <a:spcPts val="770"/>
              </a:spcBef>
            </a:pPr>
            <a:r>
              <a:rPr sz="2800" spc="-5" dirty="0"/>
              <a:t>double</a:t>
            </a:r>
            <a:r>
              <a:rPr sz="2800" spc="-35" dirty="0"/>
              <a:t> </a:t>
            </a:r>
            <a:r>
              <a:rPr sz="2800" spc="-10" dirty="0"/>
              <a:t>myfunc(double</a:t>
            </a:r>
            <a:r>
              <a:rPr sz="2800" spc="20" dirty="0"/>
              <a:t> </a:t>
            </a:r>
            <a:r>
              <a:rPr sz="2800" spc="5" dirty="0"/>
              <a:t>i)</a:t>
            </a:r>
            <a:endParaRPr sz="2800"/>
          </a:p>
          <a:p>
            <a:pPr marL="12700">
              <a:lnSpc>
                <a:spcPct val="100000"/>
              </a:lnSpc>
              <a:spcBef>
                <a:spcPts val="675"/>
              </a:spcBef>
            </a:pPr>
            <a:r>
              <a:rPr sz="2800" dirty="0"/>
              <a:t>{</a:t>
            </a:r>
            <a:endParaRPr sz="2800"/>
          </a:p>
        </p:txBody>
      </p:sp>
      <p:sp>
        <p:nvSpPr>
          <p:cNvPr id="3" name="object 3"/>
          <p:cNvSpPr txBox="1"/>
          <p:nvPr/>
        </p:nvSpPr>
        <p:spPr>
          <a:xfrm>
            <a:off x="2060244" y="2550232"/>
            <a:ext cx="2329180" cy="3132909"/>
          </a:xfrm>
          <a:prstGeom prst="rect">
            <a:avLst/>
          </a:prstGeom>
        </p:spPr>
        <p:txBody>
          <a:bodyPr vert="horz" wrap="square" lIns="0" tIns="97790" rIns="0" bIns="0" rtlCol="0">
            <a:spAutoFit/>
          </a:bodyPr>
          <a:lstStyle/>
          <a:p>
            <a:pPr marL="94615">
              <a:spcBef>
                <a:spcPts val="770"/>
              </a:spcBef>
            </a:pPr>
            <a:r>
              <a:rPr sz="2800" spc="-15" dirty="0">
                <a:latin typeface="Calibri"/>
                <a:cs typeface="Calibri"/>
              </a:rPr>
              <a:t>return</a:t>
            </a:r>
            <a:r>
              <a:rPr sz="2800" spc="-30" dirty="0">
                <a:latin typeface="Calibri"/>
                <a:cs typeface="Calibri"/>
              </a:rPr>
              <a:t> </a:t>
            </a:r>
            <a:r>
              <a:rPr sz="2800" dirty="0">
                <a:latin typeface="Calibri"/>
                <a:cs typeface="Calibri"/>
              </a:rPr>
              <a:t>i;</a:t>
            </a:r>
            <a:endParaRPr sz="2800">
              <a:latin typeface="Calibri"/>
              <a:cs typeface="Calibri"/>
            </a:endParaRPr>
          </a:p>
          <a:p>
            <a:pPr marL="12700">
              <a:spcBef>
                <a:spcPts val="670"/>
              </a:spcBef>
            </a:pPr>
            <a:r>
              <a:rPr sz="2800" dirty="0">
                <a:latin typeface="Calibri"/>
                <a:cs typeface="Calibri"/>
              </a:rPr>
              <a:t>}</a:t>
            </a:r>
            <a:endParaRPr sz="2800">
              <a:latin typeface="Calibri"/>
              <a:cs typeface="Calibri"/>
            </a:endParaRPr>
          </a:p>
          <a:p>
            <a:pPr marL="12700">
              <a:spcBef>
                <a:spcPts val="675"/>
              </a:spcBef>
            </a:pPr>
            <a:r>
              <a:rPr sz="2800" spc="-10" dirty="0">
                <a:latin typeface="Calibri"/>
                <a:cs typeface="Calibri"/>
              </a:rPr>
              <a:t>int</a:t>
            </a:r>
            <a:r>
              <a:rPr sz="2800" spc="-30" dirty="0">
                <a:latin typeface="Calibri"/>
                <a:cs typeface="Calibri"/>
              </a:rPr>
              <a:t> </a:t>
            </a:r>
            <a:r>
              <a:rPr sz="2800" spc="-10" dirty="0">
                <a:latin typeface="Calibri"/>
                <a:cs typeface="Calibri"/>
              </a:rPr>
              <a:t>myfunc(int</a:t>
            </a:r>
            <a:r>
              <a:rPr sz="2800" spc="-25" dirty="0">
                <a:latin typeface="Calibri"/>
                <a:cs typeface="Calibri"/>
              </a:rPr>
              <a:t> </a:t>
            </a:r>
            <a:r>
              <a:rPr sz="2800" dirty="0">
                <a:latin typeface="Calibri"/>
                <a:cs typeface="Calibri"/>
              </a:rPr>
              <a:t>i)</a:t>
            </a:r>
            <a:endParaRPr sz="2800">
              <a:latin typeface="Calibri"/>
              <a:cs typeface="Calibri"/>
            </a:endParaRPr>
          </a:p>
          <a:p>
            <a:pPr marL="12700">
              <a:spcBef>
                <a:spcPts val="675"/>
              </a:spcBef>
            </a:pPr>
            <a:r>
              <a:rPr sz="2800" dirty="0">
                <a:latin typeface="Calibri"/>
                <a:cs typeface="Calibri"/>
              </a:rPr>
              <a:t>{</a:t>
            </a:r>
            <a:endParaRPr sz="2800">
              <a:latin typeface="Calibri"/>
              <a:cs typeface="Calibri"/>
            </a:endParaRPr>
          </a:p>
          <a:p>
            <a:pPr marL="94615">
              <a:spcBef>
                <a:spcPts val="675"/>
              </a:spcBef>
            </a:pPr>
            <a:r>
              <a:rPr sz="2800" spc="-15" dirty="0">
                <a:latin typeface="Calibri"/>
                <a:cs typeface="Calibri"/>
              </a:rPr>
              <a:t>return</a:t>
            </a:r>
            <a:r>
              <a:rPr sz="2800" spc="-25" dirty="0">
                <a:latin typeface="Calibri"/>
                <a:cs typeface="Calibri"/>
              </a:rPr>
              <a:t> </a:t>
            </a:r>
            <a:r>
              <a:rPr sz="2800" dirty="0">
                <a:latin typeface="Calibri"/>
                <a:cs typeface="Calibri"/>
              </a:rPr>
              <a:t>i;</a:t>
            </a:r>
            <a:endParaRPr sz="2800">
              <a:latin typeface="Calibri"/>
              <a:cs typeface="Calibri"/>
            </a:endParaRPr>
          </a:p>
          <a:p>
            <a:pPr marL="94615">
              <a:spcBef>
                <a:spcPts val="670"/>
              </a:spcBef>
            </a:pPr>
            <a:r>
              <a:rPr sz="2800" dirty="0">
                <a:latin typeface="Calibri"/>
                <a:cs typeface="Calibri"/>
              </a:rPr>
              <a:t>}</a:t>
            </a:r>
            <a:endParaRPr sz="2800">
              <a:latin typeface="Calibri"/>
              <a:cs typeface="Calibri"/>
            </a:endParaRPr>
          </a:p>
        </p:txBody>
      </p:sp>
      <p:sp>
        <p:nvSpPr>
          <p:cNvPr id="4" name="object 4"/>
          <p:cNvSpPr txBox="1"/>
          <p:nvPr/>
        </p:nvSpPr>
        <p:spPr>
          <a:xfrm>
            <a:off x="6400800" y="3124201"/>
            <a:ext cx="3200400" cy="1092607"/>
          </a:xfrm>
          <a:prstGeom prst="rect">
            <a:avLst/>
          </a:prstGeom>
          <a:ln w="25400">
            <a:solidFill>
              <a:srgbClr val="385D89"/>
            </a:solidFill>
          </a:ln>
        </p:spPr>
        <p:txBody>
          <a:bodyPr vert="horz" wrap="square" lIns="0" tIns="0" rIns="0" bIns="0" rtlCol="0">
            <a:spAutoFit/>
          </a:bodyPr>
          <a:lstStyle/>
          <a:p>
            <a:pPr>
              <a:lnSpc>
                <a:spcPct val="100000"/>
              </a:lnSpc>
            </a:pPr>
            <a:endParaRPr>
              <a:latin typeface="Times New Roman"/>
              <a:cs typeface="Times New Roman"/>
            </a:endParaRPr>
          </a:p>
          <a:p>
            <a:pPr>
              <a:spcBef>
                <a:spcPts val="5"/>
              </a:spcBef>
            </a:pPr>
            <a:endParaRPr sz="1700">
              <a:latin typeface="Times New Roman"/>
              <a:cs typeface="Times New Roman"/>
            </a:endParaRPr>
          </a:p>
          <a:p>
            <a:pPr marL="3810" algn="ctr"/>
            <a:r>
              <a:rPr b="1" spc="-5" dirty="0">
                <a:latin typeface="Calibri"/>
                <a:cs typeface="Calibri"/>
              </a:rPr>
              <a:t>Output:</a:t>
            </a:r>
            <a:endParaRPr>
              <a:latin typeface="Calibri"/>
              <a:cs typeface="Calibri"/>
            </a:endParaRPr>
          </a:p>
          <a:p>
            <a:pPr marL="5715" algn="ctr">
              <a:spcBef>
                <a:spcPts val="5"/>
              </a:spcBef>
              <a:tabLst>
                <a:tab pos="395605" algn="l"/>
              </a:tabLst>
            </a:pPr>
            <a:r>
              <a:rPr b="1" dirty="0">
                <a:latin typeface="Calibri"/>
                <a:cs typeface="Calibri"/>
              </a:rPr>
              <a:t>10	5.4</a:t>
            </a:r>
            <a:endParaRPr>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742" y="464643"/>
            <a:ext cx="2352675" cy="695325"/>
          </a:xfrm>
          <a:prstGeom prst="rect">
            <a:avLst/>
          </a:prstGeom>
        </p:spPr>
        <p:txBody>
          <a:bodyPr vert="horz" wrap="square" lIns="0" tIns="12065" rIns="0" bIns="0" rtlCol="0" anchor="ctr">
            <a:spAutoFit/>
          </a:bodyPr>
          <a:lstStyle/>
          <a:p>
            <a:pPr marL="12700">
              <a:lnSpc>
                <a:spcPct val="100000"/>
              </a:lnSpc>
              <a:spcBef>
                <a:spcPts val="95"/>
              </a:spcBef>
            </a:pPr>
            <a:r>
              <a:rPr spc="-20" dirty="0"/>
              <a:t>Example</a:t>
            </a:r>
            <a:r>
              <a:rPr spc="-50" dirty="0"/>
              <a:t> </a:t>
            </a:r>
            <a:r>
              <a:rPr spc="-5" dirty="0"/>
              <a:t>2</a:t>
            </a:r>
          </a:p>
        </p:txBody>
      </p:sp>
      <p:sp>
        <p:nvSpPr>
          <p:cNvPr id="3" name="object 3"/>
          <p:cNvSpPr txBox="1"/>
          <p:nvPr/>
        </p:nvSpPr>
        <p:spPr>
          <a:xfrm>
            <a:off x="2060245" y="1542353"/>
            <a:ext cx="7026275" cy="4482637"/>
          </a:xfrm>
          <a:prstGeom prst="rect">
            <a:avLst/>
          </a:prstGeom>
        </p:spPr>
        <p:txBody>
          <a:bodyPr vert="horz" wrap="square" lIns="0" tIns="85725" rIns="0" bIns="0" rtlCol="0">
            <a:spAutoFit/>
          </a:bodyPr>
          <a:lstStyle/>
          <a:p>
            <a:pPr marL="12700">
              <a:spcBef>
                <a:spcPts val="675"/>
              </a:spcBef>
            </a:pPr>
            <a:r>
              <a:rPr sz="2400" dirty="0">
                <a:latin typeface="Calibri"/>
                <a:cs typeface="Calibri"/>
              </a:rPr>
              <a:t>#include</a:t>
            </a:r>
            <a:r>
              <a:rPr sz="2400" spc="-65" dirty="0">
                <a:latin typeface="Calibri"/>
                <a:cs typeface="Calibri"/>
              </a:rPr>
              <a:t> </a:t>
            </a:r>
            <a:r>
              <a:rPr sz="2400" spc="-5" dirty="0">
                <a:latin typeface="Calibri"/>
                <a:cs typeface="Calibri"/>
              </a:rPr>
              <a:t>&lt;iostream&gt;</a:t>
            </a:r>
            <a:endParaRPr sz="2400">
              <a:latin typeface="Calibri"/>
              <a:cs typeface="Calibri"/>
            </a:endParaRPr>
          </a:p>
          <a:p>
            <a:pPr marL="12700">
              <a:spcBef>
                <a:spcPts val="580"/>
              </a:spcBef>
            </a:pPr>
            <a:r>
              <a:rPr sz="2400" dirty="0">
                <a:latin typeface="Calibri"/>
                <a:cs typeface="Calibri"/>
              </a:rPr>
              <a:t>using</a:t>
            </a:r>
            <a:r>
              <a:rPr sz="2400" spc="-65" dirty="0">
                <a:latin typeface="Calibri"/>
                <a:cs typeface="Calibri"/>
              </a:rPr>
              <a:t> </a:t>
            </a:r>
            <a:r>
              <a:rPr sz="2400" dirty="0">
                <a:latin typeface="Calibri"/>
                <a:cs typeface="Calibri"/>
              </a:rPr>
              <a:t>namespace</a:t>
            </a:r>
            <a:r>
              <a:rPr sz="2400" spc="-45" dirty="0">
                <a:latin typeface="Calibri"/>
                <a:cs typeface="Calibri"/>
              </a:rPr>
              <a:t> </a:t>
            </a:r>
            <a:r>
              <a:rPr sz="2400" spc="-10" dirty="0">
                <a:latin typeface="Calibri"/>
                <a:cs typeface="Calibri"/>
              </a:rPr>
              <a:t>std;</a:t>
            </a:r>
            <a:endParaRPr sz="2400">
              <a:latin typeface="Calibri"/>
              <a:cs typeface="Calibri"/>
            </a:endParaRPr>
          </a:p>
          <a:p>
            <a:pPr marL="12700">
              <a:spcBef>
                <a:spcPts val="575"/>
              </a:spcBef>
            </a:pPr>
            <a:r>
              <a:rPr sz="2400" spc="-5" dirty="0">
                <a:latin typeface="Calibri"/>
                <a:cs typeface="Calibri"/>
              </a:rPr>
              <a:t>int</a:t>
            </a:r>
            <a:r>
              <a:rPr sz="2400" spc="-25" dirty="0">
                <a:latin typeface="Calibri"/>
                <a:cs typeface="Calibri"/>
              </a:rPr>
              <a:t> </a:t>
            </a:r>
            <a:r>
              <a:rPr sz="2400" spc="-10" dirty="0">
                <a:latin typeface="Calibri"/>
                <a:cs typeface="Calibri"/>
              </a:rPr>
              <a:t>myfunc(int</a:t>
            </a:r>
            <a:r>
              <a:rPr sz="2400" dirty="0">
                <a:latin typeface="Calibri"/>
                <a:cs typeface="Calibri"/>
              </a:rPr>
              <a:t> </a:t>
            </a:r>
            <a:r>
              <a:rPr sz="2400" spc="-5" dirty="0">
                <a:latin typeface="Calibri"/>
                <a:cs typeface="Calibri"/>
              </a:rPr>
              <a:t>i);</a:t>
            </a:r>
            <a:r>
              <a:rPr sz="2400" dirty="0">
                <a:latin typeface="Calibri"/>
                <a:cs typeface="Calibri"/>
              </a:rPr>
              <a:t> //</a:t>
            </a:r>
            <a:r>
              <a:rPr sz="2400" spc="-30" dirty="0">
                <a:latin typeface="Calibri"/>
                <a:cs typeface="Calibri"/>
              </a:rPr>
              <a:t> </a:t>
            </a:r>
            <a:r>
              <a:rPr sz="2400" dirty="0">
                <a:latin typeface="Calibri"/>
                <a:cs typeface="Calibri"/>
              </a:rPr>
              <a:t>these </a:t>
            </a:r>
            <a:r>
              <a:rPr sz="2400" spc="-15" dirty="0">
                <a:latin typeface="Calibri"/>
                <a:cs typeface="Calibri"/>
              </a:rPr>
              <a:t>differ</a:t>
            </a:r>
            <a:r>
              <a:rPr sz="2400" spc="-3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number</a:t>
            </a:r>
            <a:r>
              <a:rPr sz="2400" spc="-25" dirty="0">
                <a:latin typeface="Calibri"/>
                <a:cs typeface="Calibri"/>
              </a:rPr>
              <a:t> </a:t>
            </a:r>
            <a:r>
              <a:rPr sz="2400" spc="-5" dirty="0">
                <a:latin typeface="Calibri"/>
                <a:cs typeface="Calibri"/>
              </a:rPr>
              <a:t>of</a:t>
            </a:r>
            <a:r>
              <a:rPr sz="2400" dirty="0">
                <a:latin typeface="Calibri"/>
                <a:cs typeface="Calibri"/>
              </a:rPr>
              <a:t> </a:t>
            </a:r>
            <a:r>
              <a:rPr sz="2400" spc="-15" dirty="0">
                <a:latin typeface="Calibri"/>
                <a:cs typeface="Calibri"/>
              </a:rPr>
              <a:t>parameters</a:t>
            </a:r>
            <a:endParaRPr sz="2400">
              <a:latin typeface="Calibri"/>
              <a:cs typeface="Calibri"/>
            </a:endParaRPr>
          </a:p>
          <a:p>
            <a:pPr marL="12700" marR="4342130">
              <a:lnSpc>
                <a:spcPts val="3460"/>
              </a:lnSpc>
              <a:spcBef>
                <a:spcPts val="210"/>
              </a:spcBef>
            </a:pPr>
            <a:r>
              <a:rPr sz="2400" spc="-5" dirty="0">
                <a:latin typeface="Calibri"/>
                <a:cs typeface="Calibri"/>
              </a:rPr>
              <a:t>int</a:t>
            </a:r>
            <a:r>
              <a:rPr sz="2400" spc="-50" dirty="0">
                <a:latin typeface="Calibri"/>
                <a:cs typeface="Calibri"/>
              </a:rPr>
              <a:t> </a:t>
            </a:r>
            <a:r>
              <a:rPr sz="2400" spc="-10" dirty="0">
                <a:latin typeface="Calibri"/>
                <a:cs typeface="Calibri"/>
              </a:rPr>
              <a:t>myfunc(int</a:t>
            </a:r>
            <a:r>
              <a:rPr sz="2400" spc="-20" dirty="0">
                <a:latin typeface="Calibri"/>
                <a:cs typeface="Calibri"/>
              </a:rPr>
              <a:t> </a:t>
            </a:r>
            <a:r>
              <a:rPr sz="2400" dirty="0">
                <a:latin typeface="Calibri"/>
                <a:cs typeface="Calibri"/>
              </a:rPr>
              <a:t>i,</a:t>
            </a:r>
            <a:r>
              <a:rPr sz="2400" spc="-30" dirty="0">
                <a:latin typeface="Calibri"/>
                <a:cs typeface="Calibri"/>
              </a:rPr>
              <a:t> </a:t>
            </a:r>
            <a:r>
              <a:rPr sz="2400" spc="-5" dirty="0">
                <a:latin typeface="Calibri"/>
                <a:cs typeface="Calibri"/>
              </a:rPr>
              <a:t>int</a:t>
            </a:r>
            <a:r>
              <a:rPr sz="2400" spc="-45" dirty="0">
                <a:latin typeface="Calibri"/>
                <a:cs typeface="Calibri"/>
              </a:rPr>
              <a:t> </a:t>
            </a:r>
            <a:r>
              <a:rPr sz="2400" spc="-5" dirty="0">
                <a:latin typeface="Calibri"/>
                <a:cs typeface="Calibri"/>
              </a:rPr>
              <a:t>j); </a:t>
            </a:r>
            <a:r>
              <a:rPr sz="2400" spc="-530" dirty="0">
                <a:latin typeface="Calibri"/>
                <a:cs typeface="Calibri"/>
              </a:rPr>
              <a:t> </a:t>
            </a:r>
            <a:r>
              <a:rPr sz="2400" spc="-5" dirty="0">
                <a:latin typeface="Calibri"/>
                <a:cs typeface="Calibri"/>
              </a:rPr>
              <a:t>int</a:t>
            </a:r>
            <a:r>
              <a:rPr sz="2400" spc="-35" dirty="0">
                <a:latin typeface="Calibri"/>
                <a:cs typeface="Calibri"/>
              </a:rPr>
              <a:t> </a:t>
            </a:r>
            <a:r>
              <a:rPr sz="2400" dirty="0">
                <a:latin typeface="Calibri"/>
                <a:cs typeface="Calibri"/>
              </a:rPr>
              <a:t>main()</a:t>
            </a:r>
            <a:endParaRPr sz="2400">
              <a:latin typeface="Calibri"/>
              <a:cs typeface="Calibri"/>
            </a:endParaRPr>
          </a:p>
          <a:p>
            <a:pPr marL="12700">
              <a:spcBef>
                <a:spcPts val="365"/>
              </a:spcBef>
            </a:pPr>
            <a:r>
              <a:rPr sz="2400" dirty="0">
                <a:latin typeface="Calibri"/>
                <a:cs typeface="Calibri"/>
              </a:rPr>
              <a:t>{</a:t>
            </a:r>
            <a:endParaRPr sz="2400">
              <a:latin typeface="Calibri"/>
              <a:cs typeface="Calibri"/>
            </a:endParaRPr>
          </a:p>
          <a:p>
            <a:pPr marL="12700" marR="1219835">
              <a:lnSpc>
                <a:spcPts val="3460"/>
              </a:lnSpc>
              <a:spcBef>
                <a:spcPts val="204"/>
              </a:spcBef>
            </a:pPr>
            <a:r>
              <a:rPr sz="2400" spc="-10" dirty="0">
                <a:latin typeface="Calibri"/>
                <a:cs typeface="Calibri"/>
              </a:rPr>
              <a:t>cout </a:t>
            </a:r>
            <a:r>
              <a:rPr sz="2400" dirty="0">
                <a:latin typeface="Calibri"/>
                <a:cs typeface="Calibri"/>
              </a:rPr>
              <a:t>&lt;&lt; </a:t>
            </a:r>
            <a:r>
              <a:rPr sz="2400" spc="-5" dirty="0">
                <a:latin typeface="Calibri"/>
                <a:cs typeface="Calibri"/>
              </a:rPr>
              <a:t>myfunc(10) &lt;&lt; </a:t>
            </a:r>
            <a:r>
              <a:rPr sz="2400" dirty="0">
                <a:latin typeface="Calibri"/>
                <a:cs typeface="Calibri"/>
              </a:rPr>
              <a:t>" "; // </a:t>
            </a:r>
            <a:r>
              <a:rPr sz="2400" spc="-10" dirty="0">
                <a:latin typeface="Calibri"/>
                <a:cs typeface="Calibri"/>
              </a:rPr>
              <a:t>calls myfunc(int </a:t>
            </a:r>
            <a:r>
              <a:rPr sz="2400" dirty="0">
                <a:latin typeface="Calibri"/>
                <a:cs typeface="Calibri"/>
              </a:rPr>
              <a:t>i) </a:t>
            </a:r>
            <a:r>
              <a:rPr sz="2400" spc="-530" dirty="0">
                <a:latin typeface="Calibri"/>
                <a:cs typeface="Calibri"/>
              </a:rPr>
              <a:t> </a:t>
            </a:r>
            <a:r>
              <a:rPr sz="2400" spc="-10" dirty="0">
                <a:latin typeface="Calibri"/>
                <a:cs typeface="Calibri"/>
              </a:rPr>
              <a:t>cout</a:t>
            </a:r>
            <a:r>
              <a:rPr sz="2400" spc="-35" dirty="0">
                <a:latin typeface="Calibri"/>
                <a:cs typeface="Calibri"/>
              </a:rPr>
              <a:t> </a:t>
            </a:r>
            <a:r>
              <a:rPr sz="2400" dirty="0">
                <a:latin typeface="Calibri"/>
                <a:cs typeface="Calibri"/>
              </a:rPr>
              <a:t>&lt;&lt;</a:t>
            </a:r>
            <a:r>
              <a:rPr sz="2400" spc="15" dirty="0">
                <a:latin typeface="Calibri"/>
                <a:cs typeface="Calibri"/>
              </a:rPr>
              <a:t> </a:t>
            </a:r>
            <a:r>
              <a:rPr sz="2400" spc="-5" dirty="0">
                <a:latin typeface="Calibri"/>
                <a:cs typeface="Calibri"/>
              </a:rPr>
              <a:t>myfunc(4,</a:t>
            </a:r>
            <a:r>
              <a:rPr sz="2400" spc="-10" dirty="0">
                <a:latin typeface="Calibri"/>
                <a:cs typeface="Calibri"/>
              </a:rPr>
              <a:t> </a:t>
            </a:r>
            <a:r>
              <a:rPr sz="2400" dirty="0">
                <a:latin typeface="Calibri"/>
                <a:cs typeface="Calibri"/>
              </a:rPr>
              <a:t>5);</a:t>
            </a:r>
            <a:r>
              <a:rPr sz="2400" spc="-35" dirty="0">
                <a:latin typeface="Calibri"/>
                <a:cs typeface="Calibri"/>
              </a:rPr>
              <a:t> </a:t>
            </a:r>
            <a:r>
              <a:rPr sz="2400" dirty="0">
                <a:latin typeface="Calibri"/>
                <a:cs typeface="Calibri"/>
              </a:rPr>
              <a:t>//</a:t>
            </a:r>
            <a:r>
              <a:rPr sz="2400" spc="-10" dirty="0">
                <a:latin typeface="Calibri"/>
                <a:cs typeface="Calibri"/>
              </a:rPr>
              <a:t> calls</a:t>
            </a:r>
            <a:r>
              <a:rPr sz="2400" spc="-20" dirty="0">
                <a:latin typeface="Calibri"/>
                <a:cs typeface="Calibri"/>
              </a:rPr>
              <a:t> </a:t>
            </a:r>
            <a:r>
              <a:rPr sz="2400" spc="-10" dirty="0">
                <a:latin typeface="Calibri"/>
                <a:cs typeface="Calibri"/>
              </a:rPr>
              <a:t>myfunc(int</a:t>
            </a:r>
            <a:r>
              <a:rPr sz="2400" spc="-5" dirty="0">
                <a:latin typeface="Calibri"/>
                <a:cs typeface="Calibri"/>
              </a:rPr>
              <a:t> </a:t>
            </a:r>
            <a:r>
              <a:rPr sz="2400" dirty="0">
                <a:latin typeface="Calibri"/>
                <a:cs typeface="Calibri"/>
              </a:rPr>
              <a:t>i,</a:t>
            </a:r>
            <a:r>
              <a:rPr sz="2400" spc="-15" dirty="0">
                <a:latin typeface="Calibri"/>
                <a:cs typeface="Calibri"/>
              </a:rPr>
              <a:t> </a:t>
            </a:r>
            <a:r>
              <a:rPr sz="2400" spc="-5" dirty="0">
                <a:latin typeface="Calibri"/>
                <a:cs typeface="Calibri"/>
              </a:rPr>
              <a:t>int</a:t>
            </a:r>
            <a:r>
              <a:rPr sz="2400" spc="-30" dirty="0">
                <a:latin typeface="Calibri"/>
                <a:cs typeface="Calibri"/>
              </a:rPr>
              <a:t> </a:t>
            </a:r>
            <a:r>
              <a:rPr sz="2400" dirty="0">
                <a:latin typeface="Calibri"/>
                <a:cs typeface="Calibri"/>
              </a:rPr>
              <a:t>j)</a:t>
            </a:r>
            <a:endParaRPr sz="2400">
              <a:latin typeface="Calibri"/>
              <a:cs typeface="Calibri"/>
            </a:endParaRPr>
          </a:p>
          <a:p>
            <a:pPr marL="12700">
              <a:spcBef>
                <a:spcPts val="365"/>
              </a:spcBef>
            </a:pPr>
            <a:r>
              <a:rPr sz="2400" spc="-10" dirty="0">
                <a:latin typeface="Calibri"/>
                <a:cs typeface="Calibri"/>
              </a:rPr>
              <a:t>return</a:t>
            </a:r>
            <a:r>
              <a:rPr sz="2400" spc="-60" dirty="0">
                <a:latin typeface="Calibri"/>
                <a:cs typeface="Calibri"/>
              </a:rPr>
              <a:t> </a:t>
            </a:r>
            <a:r>
              <a:rPr sz="2400" dirty="0">
                <a:latin typeface="Calibri"/>
                <a:cs typeface="Calibri"/>
              </a:rPr>
              <a:t>0;</a:t>
            </a:r>
            <a:endParaRPr sz="2400">
              <a:latin typeface="Calibri"/>
              <a:cs typeface="Calibri"/>
            </a:endParaRPr>
          </a:p>
          <a:p>
            <a:pPr marL="12700">
              <a:spcBef>
                <a:spcPts val="580"/>
              </a:spcBef>
            </a:pPr>
            <a:r>
              <a:rPr sz="2400" dirty="0">
                <a:latin typeface="Calibri"/>
                <a:cs typeface="Calibri"/>
              </a:rPr>
              <a:t>}</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Constructors and Destructors with Multiple Base Classes</a:t>
            </a:r>
            <a:br>
              <a:rPr lang="en-IN" dirty="0"/>
            </a:br>
            <a:endParaRPr lang="en-IN" dirty="0"/>
          </a:p>
        </p:txBody>
      </p:sp>
      <p:sp>
        <p:nvSpPr>
          <p:cNvPr id="3" name="Content Placeholder 2"/>
          <p:cNvSpPr>
            <a:spLocks noGrp="1"/>
          </p:cNvSpPr>
          <p:nvPr>
            <p:ph idx="1"/>
          </p:nvPr>
        </p:nvSpPr>
        <p:spPr/>
        <p:txBody>
          <a:bodyPr/>
          <a:lstStyle/>
          <a:p>
            <a:pPr algn="just"/>
            <a:r>
              <a:rPr lang="en-IN" b="1" dirty="0">
                <a:solidFill>
                  <a:srgbClr val="FF0000"/>
                </a:solidFill>
              </a:rPr>
              <a:t>Constructors are called in order of derivation</a:t>
            </a:r>
            <a:r>
              <a:rPr lang="en-IN" dirty="0"/>
              <a:t>, left to right, as specified in </a:t>
            </a:r>
            <a:r>
              <a:rPr lang="en-IN" dirty="0" err="1"/>
              <a:t>derived's</a:t>
            </a:r>
            <a:r>
              <a:rPr lang="en-IN" dirty="0"/>
              <a:t> inheritance list. </a:t>
            </a:r>
          </a:p>
          <a:p>
            <a:pPr algn="just"/>
            <a:r>
              <a:rPr lang="en-IN" b="1" dirty="0">
                <a:solidFill>
                  <a:srgbClr val="FF0000"/>
                </a:solidFill>
              </a:rPr>
              <a:t>Destructors are called in reverse order, </a:t>
            </a:r>
            <a:r>
              <a:rPr lang="en-IN" dirty="0"/>
              <a:t>right to left.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44" y="1510689"/>
            <a:ext cx="2660650" cy="1099185"/>
          </a:xfrm>
          <a:prstGeom prst="rect">
            <a:avLst/>
          </a:prstGeom>
        </p:spPr>
        <p:txBody>
          <a:bodyPr vert="horz" wrap="square" lIns="0" tIns="61594" rIns="0" bIns="0" rtlCol="0" anchor="ctr">
            <a:spAutoFit/>
          </a:bodyPr>
          <a:lstStyle/>
          <a:p>
            <a:pPr marL="12700">
              <a:lnSpc>
                <a:spcPct val="100000"/>
              </a:lnSpc>
              <a:spcBef>
                <a:spcPts val="484"/>
              </a:spcBef>
            </a:pPr>
            <a:r>
              <a:rPr sz="3200" spc="-10" dirty="0"/>
              <a:t>int</a:t>
            </a:r>
            <a:r>
              <a:rPr sz="3200" spc="-40" dirty="0"/>
              <a:t> </a:t>
            </a:r>
            <a:r>
              <a:rPr sz="3200" spc="-10" dirty="0"/>
              <a:t>myfunc(int </a:t>
            </a:r>
            <a:r>
              <a:rPr sz="3200" dirty="0"/>
              <a:t>i)</a:t>
            </a:r>
            <a:endParaRPr sz="3200"/>
          </a:p>
          <a:p>
            <a:pPr marL="12700">
              <a:lnSpc>
                <a:spcPct val="100000"/>
              </a:lnSpc>
              <a:spcBef>
                <a:spcPts val="385"/>
              </a:spcBef>
            </a:pPr>
            <a:r>
              <a:rPr sz="3200" spc="-5" dirty="0"/>
              <a:t>{</a:t>
            </a:r>
            <a:endParaRPr sz="3200"/>
          </a:p>
        </p:txBody>
      </p:sp>
      <p:sp>
        <p:nvSpPr>
          <p:cNvPr id="3" name="object 3"/>
          <p:cNvSpPr txBox="1"/>
          <p:nvPr/>
        </p:nvSpPr>
        <p:spPr>
          <a:xfrm>
            <a:off x="2060245" y="2584335"/>
            <a:ext cx="3479165" cy="3245485"/>
          </a:xfrm>
          <a:prstGeom prst="rect">
            <a:avLst/>
          </a:prstGeom>
        </p:spPr>
        <p:txBody>
          <a:bodyPr vert="horz" wrap="square" lIns="0" tIns="61594" rIns="0" bIns="0" rtlCol="0">
            <a:spAutoFit/>
          </a:bodyPr>
          <a:lstStyle/>
          <a:p>
            <a:pPr marL="12700">
              <a:spcBef>
                <a:spcPts val="484"/>
              </a:spcBef>
            </a:pPr>
            <a:r>
              <a:rPr sz="3200" spc="-20" dirty="0">
                <a:latin typeface="Calibri"/>
                <a:cs typeface="Calibri"/>
              </a:rPr>
              <a:t>return</a:t>
            </a:r>
            <a:r>
              <a:rPr sz="3200" spc="10" dirty="0">
                <a:latin typeface="Calibri"/>
                <a:cs typeface="Calibri"/>
              </a:rPr>
              <a:t> </a:t>
            </a:r>
            <a:r>
              <a:rPr sz="3200" dirty="0">
                <a:latin typeface="Calibri"/>
                <a:cs typeface="Calibri"/>
              </a:rPr>
              <a:t>i;</a:t>
            </a:r>
            <a:endParaRPr sz="3200">
              <a:latin typeface="Calibri"/>
              <a:cs typeface="Calibri"/>
            </a:endParaRPr>
          </a:p>
          <a:p>
            <a:pPr marL="12700">
              <a:spcBef>
                <a:spcPts val="385"/>
              </a:spcBef>
            </a:pPr>
            <a:r>
              <a:rPr sz="3200" spc="-5" dirty="0">
                <a:latin typeface="Calibri"/>
                <a:cs typeface="Calibri"/>
              </a:rPr>
              <a:t>}</a:t>
            </a:r>
            <a:endParaRPr sz="3200">
              <a:latin typeface="Calibri"/>
              <a:cs typeface="Calibri"/>
            </a:endParaRPr>
          </a:p>
          <a:p>
            <a:pPr marL="12700">
              <a:spcBef>
                <a:spcPts val="385"/>
              </a:spcBef>
            </a:pPr>
            <a:r>
              <a:rPr sz="3200" spc="-10" dirty="0">
                <a:latin typeface="Calibri"/>
                <a:cs typeface="Calibri"/>
              </a:rPr>
              <a:t>int </a:t>
            </a:r>
            <a:r>
              <a:rPr sz="3200" spc="-15" dirty="0">
                <a:latin typeface="Calibri"/>
                <a:cs typeface="Calibri"/>
              </a:rPr>
              <a:t>myfunc(int</a:t>
            </a:r>
            <a:r>
              <a:rPr sz="3200" spc="10" dirty="0">
                <a:latin typeface="Calibri"/>
                <a:cs typeface="Calibri"/>
              </a:rPr>
              <a:t> </a:t>
            </a:r>
            <a:r>
              <a:rPr sz="3200" spc="-5" dirty="0">
                <a:latin typeface="Calibri"/>
                <a:cs typeface="Calibri"/>
              </a:rPr>
              <a:t>i,</a:t>
            </a:r>
            <a:r>
              <a:rPr sz="3200" spc="-10" dirty="0">
                <a:latin typeface="Calibri"/>
                <a:cs typeface="Calibri"/>
              </a:rPr>
              <a:t> int</a:t>
            </a:r>
            <a:r>
              <a:rPr sz="3200" spc="-5" dirty="0">
                <a:latin typeface="Calibri"/>
                <a:cs typeface="Calibri"/>
              </a:rPr>
              <a:t> </a:t>
            </a:r>
            <a:r>
              <a:rPr sz="3200" spc="-10" dirty="0">
                <a:latin typeface="Calibri"/>
                <a:cs typeface="Calibri"/>
              </a:rPr>
              <a:t>j)</a:t>
            </a:r>
            <a:endParaRPr sz="3200">
              <a:latin typeface="Calibri"/>
              <a:cs typeface="Calibri"/>
            </a:endParaRPr>
          </a:p>
          <a:p>
            <a:pPr marL="12700">
              <a:spcBef>
                <a:spcPts val="385"/>
              </a:spcBef>
            </a:pPr>
            <a:r>
              <a:rPr sz="3200" spc="-5" dirty="0">
                <a:latin typeface="Calibri"/>
                <a:cs typeface="Calibri"/>
              </a:rPr>
              <a:t>{</a:t>
            </a:r>
            <a:endParaRPr sz="3200">
              <a:latin typeface="Calibri"/>
              <a:cs typeface="Calibri"/>
            </a:endParaRPr>
          </a:p>
          <a:p>
            <a:pPr marL="12700">
              <a:spcBef>
                <a:spcPts val="385"/>
              </a:spcBef>
            </a:pPr>
            <a:r>
              <a:rPr sz="3200" spc="-20" dirty="0">
                <a:latin typeface="Calibri"/>
                <a:cs typeface="Calibri"/>
              </a:rPr>
              <a:t>return</a:t>
            </a:r>
            <a:r>
              <a:rPr sz="3200" spc="10" dirty="0">
                <a:latin typeface="Calibri"/>
                <a:cs typeface="Calibri"/>
              </a:rPr>
              <a:t> </a:t>
            </a:r>
            <a:r>
              <a:rPr sz="3200" spc="-5" dirty="0">
                <a:latin typeface="Calibri"/>
                <a:cs typeface="Calibri"/>
              </a:rPr>
              <a:t>i*j;</a:t>
            </a:r>
            <a:endParaRPr sz="3200">
              <a:latin typeface="Calibri"/>
              <a:cs typeface="Calibri"/>
            </a:endParaRPr>
          </a:p>
          <a:p>
            <a:pPr marL="12700">
              <a:spcBef>
                <a:spcPts val="390"/>
              </a:spcBef>
            </a:pPr>
            <a:r>
              <a:rPr sz="3200" spc="-5" dirty="0">
                <a:latin typeface="Calibri"/>
                <a:cs typeface="Calibri"/>
              </a:rPr>
              <a:t>}</a:t>
            </a:r>
            <a:endParaRPr sz="3200">
              <a:latin typeface="Calibri"/>
              <a:cs typeface="Calibri"/>
            </a:endParaRPr>
          </a:p>
        </p:txBody>
      </p:sp>
      <p:sp>
        <p:nvSpPr>
          <p:cNvPr id="4" name="object 4"/>
          <p:cNvSpPr txBox="1"/>
          <p:nvPr/>
        </p:nvSpPr>
        <p:spPr>
          <a:xfrm>
            <a:off x="6400800" y="3124201"/>
            <a:ext cx="3200400" cy="1092607"/>
          </a:xfrm>
          <a:prstGeom prst="rect">
            <a:avLst/>
          </a:prstGeom>
          <a:ln w="25400">
            <a:solidFill>
              <a:srgbClr val="385D89"/>
            </a:solidFill>
          </a:ln>
        </p:spPr>
        <p:txBody>
          <a:bodyPr vert="horz" wrap="square" lIns="0" tIns="0" rIns="0" bIns="0" rtlCol="0">
            <a:spAutoFit/>
          </a:bodyPr>
          <a:lstStyle/>
          <a:p>
            <a:pPr>
              <a:lnSpc>
                <a:spcPct val="100000"/>
              </a:lnSpc>
            </a:pPr>
            <a:endParaRPr>
              <a:latin typeface="Times New Roman"/>
              <a:cs typeface="Times New Roman"/>
            </a:endParaRPr>
          </a:p>
          <a:p>
            <a:pPr>
              <a:spcBef>
                <a:spcPts val="5"/>
              </a:spcBef>
            </a:pPr>
            <a:endParaRPr sz="1700">
              <a:latin typeface="Times New Roman"/>
              <a:cs typeface="Times New Roman"/>
            </a:endParaRPr>
          </a:p>
          <a:p>
            <a:pPr marL="3810" algn="ctr"/>
            <a:r>
              <a:rPr b="1" spc="-5" dirty="0">
                <a:latin typeface="Calibri"/>
                <a:cs typeface="Calibri"/>
              </a:rPr>
              <a:t>Output:</a:t>
            </a:r>
            <a:endParaRPr>
              <a:latin typeface="Calibri"/>
              <a:cs typeface="Calibri"/>
            </a:endParaRPr>
          </a:p>
          <a:p>
            <a:pPr marL="5715" algn="ctr">
              <a:spcBef>
                <a:spcPts val="5"/>
              </a:spcBef>
              <a:tabLst>
                <a:tab pos="395605" algn="l"/>
              </a:tabLst>
            </a:pPr>
            <a:r>
              <a:rPr b="1" dirty="0">
                <a:latin typeface="Calibri"/>
                <a:cs typeface="Calibri"/>
              </a:rPr>
              <a:t>10	20</a:t>
            </a:r>
            <a:endParaRPr>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742" y="464643"/>
            <a:ext cx="2351405" cy="695325"/>
          </a:xfrm>
          <a:prstGeom prst="rect">
            <a:avLst/>
          </a:prstGeom>
        </p:spPr>
        <p:txBody>
          <a:bodyPr vert="horz" wrap="square" lIns="0" tIns="12065" rIns="0" bIns="0" rtlCol="0" anchor="ctr">
            <a:spAutoFit/>
          </a:bodyPr>
          <a:lstStyle/>
          <a:p>
            <a:pPr marL="12700">
              <a:lnSpc>
                <a:spcPct val="100000"/>
              </a:lnSpc>
              <a:spcBef>
                <a:spcPts val="95"/>
              </a:spcBef>
            </a:pPr>
            <a:r>
              <a:rPr spc="-40" dirty="0"/>
              <a:t>Key</a:t>
            </a:r>
            <a:r>
              <a:rPr spc="-70" dirty="0"/>
              <a:t> </a:t>
            </a:r>
            <a:r>
              <a:rPr spc="-30" dirty="0"/>
              <a:t>Points</a:t>
            </a:r>
          </a:p>
        </p:txBody>
      </p:sp>
      <p:sp>
        <p:nvSpPr>
          <p:cNvPr id="3" name="object 3"/>
          <p:cNvSpPr txBox="1"/>
          <p:nvPr/>
        </p:nvSpPr>
        <p:spPr>
          <a:xfrm>
            <a:off x="448056" y="1554557"/>
            <a:ext cx="11743944" cy="4153445"/>
          </a:xfrm>
          <a:prstGeom prst="rect">
            <a:avLst/>
          </a:prstGeom>
        </p:spPr>
        <p:txBody>
          <a:bodyPr vert="horz" wrap="square" lIns="0" tIns="80645" rIns="0" bIns="0" rtlCol="0">
            <a:spAutoFit/>
          </a:bodyPr>
          <a:lstStyle/>
          <a:p>
            <a:pPr marL="356870" marR="5080" indent="-344805">
              <a:lnSpc>
                <a:spcPct val="80000"/>
              </a:lnSpc>
              <a:spcBef>
                <a:spcPts val="635"/>
              </a:spcBef>
              <a:buFont typeface="Arial MT"/>
              <a:buChar char="•"/>
              <a:tabLst>
                <a:tab pos="356870" algn="l"/>
                <a:tab pos="357505" algn="l"/>
              </a:tabLst>
            </a:pPr>
            <a:r>
              <a:rPr sz="2200" dirty="0">
                <a:latin typeface="Calibri"/>
                <a:cs typeface="Calibri"/>
              </a:rPr>
              <a:t>The</a:t>
            </a:r>
            <a:r>
              <a:rPr sz="2200" spc="-20" dirty="0">
                <a:latin typeface="Calibri"/>
                <a:cs typeface="Calibri"/>
              </a:rPr>
              <a:t> </a:t>
            </a:r>
            <a:r>
              <a:rPr sz="2200" spc="-30" dirty="0">
                <a:latin typeface="Calibri"/>
                <a:cs typeface="Calibri"/>
              </a:rPr>
              <a:t>key</a:t>
            </a:r>
            <a:r>
              <a:rPr sz="2200" spc="5" dirty="0">
                <a:latin typeface="Calibri"/>
                <a:cs typeface="Calibri"/>
              </a:rPr>
              <a:t> </a:t>
            </a:r>
            <a:r>
              <a:rPr sz="2200" spc="-5" dirty="0">
                <a:latin typeface="Calibri"/>
                <a:cs typeface="Calibri"/>
              </a:rPr>
              <a:t>point</a:t>
            </a:r>
            <a:r>
              <a:rPr sz="2200" spc="-15" dirty="0">
                <a:latin typeface="Calibri"/>
                <a:cs typeface="Calibri"/>
              </a:rPr>
              <a:t> </a:t>
            </a:r>
            <a:r>
              <a:rPr sz="2200" dirty="0">
                <a:latin typeface="Calibri"/>
                <a:cs typeface="Calibri"/>
              </a:rPr>
              <a:t>about</a:t>
            </a:r>
            <a:r>
              <a:rPr sz="2200" spc="-40" dirty="0">
                <a:latin typeface="Calibri"/>
                <a:cs typeface="Calibri"/>
              </a:rPr>
              <a:t> </a:t>
            </a:r>
            <a:r>
              <a:rPr sz="2200" dirty="0">
                <a:latin typeface="Calibri"/>
                <a:cs typeface="Calibri"/>
              </a:rPr>
              <a:t>function</a:t>
            </a:r>
            <a:r>
              <a:rPr sz="2200" spc="-55" dirty="0">
                <a:latin typeface="Calibri"/>
                <a:cs typeface="Calibri"/>
              </a:rPr>
              <a:t> </a:t>
            </a:r>
            <a:r>
              <a:rPr sz="2200" dirty="0">
                <a:latin typeface="Calibri"/>
                <a:cs typeface="Calibri"/>
              </a:rPr>
              <a:t>overloading</a:t>
            </a:r>
            <a:r>
              <a:rPr sz="2200" spc="-75" dirty="0">
                <a:latin typeface="Calibri"/>
                <a:cs typeface="Calibri"/>
              </a:rPr>
              <a:t> </a:t>
            </a:r>
            <a:r>
              <a:rPr sz="2200" dirty="0">
                <a:latin typeface="Calibri"/>
                <a:cs typeface="Calibri"/>
              </a:rPr>
              <a:t>is </a:t>
            </a:r>
            <a:r>
              <a:rPr sz="2200" spc="-5" dirty="0">
                <a:latin typeface="Calibri"/>
                <a:cs typeface="Calibri"/>
              </a:rPr>
              <a:t>that</a:t>
            </a:r>
            <a:r>
              <a:rPr sz="2200" spc="-1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functions</a:t>
            </a:r>
            <a:r>
              <a:rPr sz="2200" spc="-25" dirty="0">
                <a:latin typeface="Calibri"/>
                <a:cs typeface="Calibri"/>
              </a:rPr>
              <a:t> </a:t>
            </a:r>
            <a:r>
              <a:rPr sz="2200" spc="-5" dirty="0">
                <a:latin typeface="Calibri"/>
                <a:cs typeface="Calibri"/>
              </a:rPr>
              <a:t>must </a:t>
            </a:r>
            <a:r>
              <a:rPr sz="2200" spc="-484" dirty="0">
                <a:latin typeface="Calibri"/>
                <a:cs typeface="Calibri"/>
              </a:rPr>
              <a:t> </a:t>
            </a:r>
            <a:r>
              <a:rPr sz="2200" spc="-15" dirty="0">
                <a:latin typeface="Calibri"/>
                <a:cs typeface="Calibri"/>
              </a:rPr>
              <a:t>differ </a:t>
            </a:r>
            <a:r>
              <a:rPr sz="2200" dirty="0">
                <a:latin typeface="Calibri"/>
                <a:cs typeface="Calibri"/>
              </a:rPr>
              <a:t>in </a:t>
            </a:r>
            <a:r>
              <a:rPr sz="2200" spc="-15" dirty="0">
                <a:latin typeface="Calibri"/>
                <a:cs typeface="Calibri"/>
              </a:rPr>
              <a:t>regard </a:t>
            </a:r>
            <a:r>
              <a:rPr sz="2200" spc="-10" dirty="0">
                <a:latin typeface="Calibri"/>
                <a:cs typeface="Calibri"/>
              </a:rPr>
              <a:t>to </a:t>
            </a:r>
            <a:r>
              <a:rPr sz="2200" dirty="0">
                <a:latin typeface="Calibri"/>
                <a:cs typeface="Calibri"/>
              </a:rPr>
              <a:t>the types </a:t>
            </a:r>
            <a:r>
              <a:rPr sz="2200" spc="-5" dirty="0">
                <a:latin typeface="Calibri"/>
                <a:cs typeface="Calibri"/>
              </a:rPr>
              <a:t>and/or </a:t>
            </a:r>
            <a:r>
              <a:rPr sz="2200" dirty="0">
                <a:latin typeface="Calibri"/>
                <a:cs typeface="Calibri"/>
              </a:rPr>
              <a:t>number </a:t>
            </a:r>
            <a:r>
              <a:rPr sz="2200" spc="5" dirty="0">
                <a:latin typeface="Calibri"/>
                <a:cs typeface="Calibri"/>
              </a:rPr>
              <a:t>of </a:t>
            </a:r>
            <a:r>
              <a:rPr sz="2200" spc="-15" dirty="0">
                <a:latin typeface="Calibri"/>
                <a:cs typeface="Calibri"/>
              </a:rPr>
              <a:t>parameters. </a:t>
            </a:r>
            <a:r>
              <a:rPr sz="2200" spc="-35" dirty="0">
                <a:latin typeface="Calibri"/>
                <a:cs typeface="Calibri"/>
              </a:rPr>
              <a:t>Two </a:t>
            </a:r>
            <a:r>
              <a:rPr sz="2200" spc="-30" dirty="0">
                <a:latin typeface="Calibri"/>
                <a:cs typeface="Calibri"/>
              </a:rPr>
              <a:t> </a:t>
            </a:r>
            <a:r>
              <a:rPr sz="2200" dirty="0">
                <a:latin typeface="Calibri"/>
                <a:cs typeface="Calibri"/>
              </a:rPr>
              <a:t>functions</a:t>
            </a:r>
            <a:r>
              <a:rPr sz="2200" spc="-40" dirty="0">
                <a:latin typeface="Calibri"/>
                <a:cs typeface="Calibri"/>
              </a:rPr>
              <a:t> </a:t>
            </a:r>
            <a:r>
              <a:rPr sz="2200" spc="-10" dirty="0">
                <a:latin typeface="Calibri"/>
                <a:cs typeface="Calibri"/>
              </a:rPr>
              <a:t>differing</a:t>
            </a:r>
            <a:r>
              <a:rPr sz="2200" spc="-25" dirty="0">
                <a:latin typeface="Calibri"/>
                <a:cs typeface="Calibri"/>
              </a:rPr>
              <a:t> </a:t>
            </a:r>
            <a:r>
              <a:rPr sz="2200" dirty="0">
                <a:latin typeface="Calibri"/>
                <a:cs typeface="Calibri"/>
              </a:rPr>
              <a:t>only</a:t>
            </a:r>
            <a:r>
              <a:rPr sz="2200" spc="-10" dirty="0">
                <a:latin typeface="Calibri"/>
                <a:cs typeface="Calibri"/>
              </a:rPr>
              <a:t> </a:t>
            </a:r>
            <a:r>
              <a:rPr sz="2200" dirty="0">
                <a:latin typeface="Calibri"/>
                <a:cs typeface="Calibri"/>
              </a:rPr>
              <a:t>in</a:t>
            </a:r>
            <a:r>
              <a:rPr sz="2200" spc="-5" dirty="0">
                <a:latin typeface="Calibri"/>
                <a:cs typeface="Calibri"/>
              </a:rPr>
              <a:t> </a:t>
            </a:r>
            <a:r>
              <a:rPr sz="2200" dirty="0">
                <a:latin typeface="Calibri"/>
                <a:cs typeface="Calibri"/>
              </a:rPr>
              <a:t>their</a:t>
            </a:r>
            <a:r>
              <a:rPr sz="2200" spc="-15" dirty="0">
                <a:latin typeface="Calibri"/>
                <a:cs typeface="Calibri"/>
              </a:rPr>
              <a:t> </a:t>
            </a:r>
            <a:r>
              <a:rPr sz="2200" spc="-5" dirty="0">
                <a:latin typeface="Calibri"/>
                <a:cs typeface="Calibri"/>
              </a:rPr>
              <a:t>return</a:t>
            </a:r>
            <a:r>
              <a:rPr sz="2200" spc="-30" dirty="0">
                <a:latin typeface="Calibri"/>
                <a:cs typeface="Calibri"/>
              </a:rPr>
              <a:t> </a:t>
            </a:r>
            <a:r>
              <a:rPr sz="2200" dirty="0">
                <a:latin typeface="Calibri"/>
                <a:cs typeface="Calibri"/>
              </a:rPr>
              <a:t>types</a:t>
            </a:r>
            <a:r>
              <a:rPr sz="2200" spc="-5" dirty="0">
                <a:latin typeface="Calibri"/>
                <a:cs typeface="Calibri"/>
              </a:rPr>
              <a:t> cannot</a:t>
            </a:r>
            <a:r>
              <a:rPr sz="2200" spc="-35" dirty="0">
                <a:latin typeface="Calibri"/>
                <a:cs typeface="Calibri"/>
              </a:rPr>
              <a:t> </a:t>
            </a:r>
            <a:r>
              <a:rPr sz="2200" spc="-5" dirty="0">
                <a:latin typeface="Calibri"/>
                <a:cs typeface="Calibri"/>
              </a:rPr>
              <a:t>be</a:t>
            </a:r>
            <a:r>
              <a:rPr sz="2200" spc="15" dirty="0">
                <a:latin typeface="Calibri"/>
                <a:cs typeface="Calibri"/>
              </a:rPr>
              <a:t> </a:t>
            </a:r>
            <a:r>
              <a:rPr sz="2200" spc="-5" dirty="0">
                <a:latin typeface="Calibri"/>
                <a:cs typeface="Calibri"/>
              </a:rPr>
              <a:t>overloaded.</a:t>
            </a:r>
            <a:endParaRPr sz="2200" dirty="0">
              <a:latin typeface="Calibri"/>
              <a:cs typeface="Calibri"/>
            </a:endParaRPr>
          </a:p>
          <a:p>
            <a:pPr marL="356870" indent="-344805">
              <a:spcBef>
                <a:spcPts val="5"/>
              </a:spcBef>
              <a:buFont typeface="Arial MT"/>
              <a:buChar char="•"/>
              <a:tabLst>
                <a:tab pos="356870" algn="l"/>
                <a:tab pos="357505" algn="l"/>
              </a:tabLst>
            </a:pPr>
            <a:r>
              <a:rPr sz="2200" spc="-10" dirty="0">
                <a:latin typeface="Calibri"/>
                <a:cs typeface="Calibri"/>
              </a:rPr>
              <a:t>For</a:t>
            </a:r>
            <a:r>
              <a:rPr sz="2200" spc="-20" dirty="0">
                <a:latin typeface="Calibri"/>
                <a:cs typeface="Calibri"/>
              </a:rPr>
              <a:t> </a:t>
            </a:r>
            <a:r>
              <a:rPr sz="2200" spc="-5" dirty="0">
                <a:latin typeface="Calibri"/>
                <a:cs typeface="Calibri"/>
              </a:rPr>
              <a:t>example,</a:t>
            </a:r>
            <a:r>
              <a:rPr sz="2200" spc="-45" dirty="0">
                <a:latin typeface="Calibri"/>
                <a:cs typeface="Calibri"/>
              </a:rPr>
              <a:t> </a:t>
            </a:r>
            <a:r>
              <a:rPr sz="2200" dirty="0">
                <a:latin typeface="Calibri"/>
                <a:cs typeface="Calibri"/>
              </a:rPr>
              <a:t>this</a:t>
            </a:r>
            <a:r>
              <a:rPr sz="2200" spc="-15" dirty="0">
                <a:latin typeface="Calibri"/>
                <a:cs typeface="Calibri"/>
              </a:rPr>
              <a:t> </a:t>
            </a:r>
            <a:r>
              <a:rPr sz="2200" dirty="0">
                <a:latin typeface="Calibri"/>
                <a:cs typeface="Calibri"/>
              </a:rPr>
              <a:t>is </a:t>
            </a:r>
            <a:r>
              <a:rPr sz="2200" spc="5" dirty="0">
                <a:latin typeface="Calibri"/>
                <a:cs typeface="Calibri"/>
              </a:rPr>
              <a:t>an</a:t>
            </a:r>
            <a:r>
              <a:rPr sz="2200" spc="-30" dirty="0">
                <a:latin typeface="Calibri"/>
                <a:cs typeface="Calibri"/>
              </a:rPr>
              <a:t> </a:t>
            </a:r>
            <a:r>
              <a:rPr sz="2200" spc="-10" dirty="0">
                <a:latin typeface="Calibri"/>
                <a:cs typeface="Calibri"/>
              </a:rPr>
              <a:t>invalid</a:t>
            </a:r>
            <a:r>
              <a:rPr sz="2200" spc="-50" dirty="0">
                <a:latin typeface="Calibri"/>
                <a:cs typeface="Calibri"/>
              </a:rPr>
              <a:t> </a:t>
            </a:r>
            <a:r>
              <a:rPr sz="2200" spc="-10" dirty="0">
                <a:latin typeface="Calibri"/>
                <a:cs typeface="Calibri"/>
              </a:rPr>
              <a:t>attempt</a:t>
            </a:r>
            <a:r>
              <a:rPr sz="2200" spc="-40" dirty="0">
                <a:latin typeface="Calibri"/>
                <a:cs typeface="Calibri"/>
              </a:rPr>
              <a:t> </a:t>
            </a:r>
            <a:r>
              <a:rPr sz="2200" spc="-10" dirty="0">
                <a:latin typeface="Calibri"/>
                <a:cs typeface="Calibri"/>
              </a:rPr>
              <a:t>to </a:t>
            </a:r>
            <a:r>
              <a:rPr sz="2200" dirty="0">
                <a:latin typeface="Calibri"/>
                <a:cs typeface="Calibri"/>
              </a:rPr>
              <a:t>overload</a:t>
            </a:r>
            <a:r>
              <a:rPr sz="2200" spc="-70" dirty="0">
                <a:latin typeface="Calibri"/>
                <a:cs typeface="Calibri"/>
              </a:rPr>
              <a:t> </a:t>
            </a:r>
            <a:r>
              <a:rPr sz="2200" b="1" spc="-5" dirty="0">
                <a:latin typeface="Calibri"/>
                <a:cs typeface="Calibri"/>
              </a:rPr>
              <a:t>myfunc(</a:t>
            </a:r>
            <a:r>
              <a:rPr sz="2200" b="1" spc="-35" dirty="0">
                <a:latin typeface="Calibri"/>
                <a:cs typeface="Calibri"/>
              </a:rPr>
              <a:t> </a:t>
            </a:r>
            <a:r>
              <a:rPr sz="2200" b="1" dirty="0">
                <a:latin typeface="Calibri"/>
                <a:cs typeface="Calibri"/>
              </a:rPr>
              <a:t>):</a:t>
            </a:r>
            <a:endParaRPr sz="2200" dirty="0">
              <a:latin typeface="Calibri"/>
              <a:cs typeface="Calibri"/>
            </a:endParaRPr>
          </a:p>
          <a:p>
            <a:pPr marL="1841500"/>
            <a:r>
              <a:rPr sz="2200" spc="-10" dirty="0">
                <a:latin typeface="Calibri"/>
                <a:cs typeface="Calibri"/>
              </a:rPr>
              <a:t>int</a:t>
            </a:r>
            <a:r>
              <a:rPr sz="2200" spc="-30" dirty="0">
                <a:latin typeface="Calibri"/>
                <a:cs typeface="Calibri"/>
              </a:rPr>
              <a:t> </a:t>
            </a:r>
            <a:r>
              <a:rPr sz="2200" spc="-10" dirty="0">
                <a:latin typeface="Calibri"/>
                <a:cs typeface="Calibri"/>
              </a:rPr>
              <a:t>myfunc(int</a:t>
            </a:r>
            <a:r>
              <a:rPr sz="2200" spc="-30" dirty="0">
                <a:latin typeface="Calibri"/>
                <a:cs typeface="Calibri"/>
              </a:rPr>
              <a:t> </a:t>
            </a:r>
            <a:r>
              <a:rPr sz="2200" spc="-5" dirty="0">
                <a:latin typeface="Calibri"/>
                <a:cs typeface="Calibri"/>
              </a:rPr>
              <a:t>i);</a:t>
            </a:r>
            <a:endParaRPr sz="2200" dirty="0">
              <a:latin typeface="Calibri"/>
              <a:cs typeface="Calibri"/>
            </a:endParaRPr>
          </a:p>
          <a:p>
            <a:pPr marL="1841500"/>
            <a:r>
              <a:rPr sz="2200" spc="-5" dirty="0">
                <a:latin typeface="Calibri"/>
                <a:cs typeface="Calibri"/>
              </a:rPr>
              <a:t>float</a:t>
            </a:r>
            <a:r>
              <a:rPr sz="2200" spc="-30" dirty="0">
                <a:latin typeface="Calibri"/>
                <a:cs typeface="Calibri"/>
              </a:rPr>
              <a:t> </a:t>
            </a:r>
            <a:r>
              <a:rPr sz="2200" spc="-10" dirty="0">
                <a:latin typeface="Calibri"/>
                <a:cs typeface="Calibri"/>
              </a:rPr>
              <a:t>myfunc(int</a:t>
            </a:r>
            <a:r>
              <a:rPr sz="2200" spc="-50" dirty="0">
                <a:latin typeface="Calibri"/>
                <a:cs typeface="Calibri"/>
              </a:rPr>
              <a:t> </a:t>
            </a:r>
            <a:r>
              <a:rPr sz="2200" spc="-5" dirty="0">
                <a:latin typeface="Calibri"/>
                <a:cs typeface="Calibri"/>
              </a:rPr>
              <a:t>i);</a:t>
            </a:r>
            <a:endParaRPr sz="2200" dirty="0">
              <a:latin typeface="Calibri"/>
              <a:cs typeface="Calibri"/>
            </a:endParaRPr>
          </a:p>
          <a:p>
            <a:pPr marL="12700"/>
            <a:r>
              <a:rPr sz="2200" b="1" spc="5" dirty="0">
                <a:latin typeface="Calibri"/>
                <a:cs typeface="Calibri"/>
              </a:rPr>
              <a:t>//</a:t>
            </a:r>
            <a:r>
              <a:rPr sz="2200" b="1" spc="-5" dirty="0">
                <a:latin typeface="Calibri"/>
                <a:cs typeface="Calibri"/>
              </a:rPr>
              <a:t> Error: </a:t>
            </a:r>
            <a:r>
              <a:rPr sz="2200" b="1" spc="-5" dirty="0">
                <a:solidFill>
                  <a:srgbClr val="FF0000"/>
                </a:solidFill>
                <a:latin typeface="Calibri"/>
                <a:cs typeface="Calibri"/>
              </a:rPr>
              <a:t>differing</a:t>
            </a:r>
            <a:r>
              <a:rPr sz="2200" b="1" spc="-15" dirty="0">
                <a:solidFill>
                  <a:srgbClr val="FF0000"/>
                </a:solidFill>
                <a:latin typeface="Calibri"/>
                <a:cs typeface="Calibri"/>
              </a:rPr>
              <a:t> </a:t>
            </a:r>
            <a:r>
              <a:rPr sz="2200" b="1" spc="-10" dirty="0">
                <a:solidFill>
                  <a:srgbClr val="FF0000"/>
                </a:solidFill>
                <a:latin typeface="Calibri"/>
                <a:cs typeface="Calibri"/>
              </a:rPr>
              <a:t>return</a:t>
            </a:r>
            <a:r>
              <a:rPr sz="2200" b="1" spc="-25" dirty="0">
                <a:solidFill>
                  <a:srgbClr val="FF0000"/>
                </a:solidFill>
                <a:latin typeface="Calibri"/>
                <a:cs typeface="Calibri"/>
              </a:rPr>
              <a:t> </a:t>
            </a:r>
            <a:r>
              <a:rPr sz="2200" b="1" dirty="0">
                <a:solidFill>
                  <a:srgbClr val="FF0000"/>
                </a:solidFill>
                <a:latin typeface="Calibri"/>
                <a:cs typeface="Calibri"/>
              </a:rPr>
              <a:t>types</a:t>
            </a:r>
            <a:r>
              <a:rPr sz="2200" b="1" spc="-10" dirty="0">
                <a:solidFill>
                  <a:srgbClr val="FF0000"/>
                </a:solidFill>
                <a:latin typeface="Calibri"/>
                <a:cs typeface="Calibri"/>
              </a:rPr>
              <a:t> </a:t>
            </a:r>
            <a:r>
              <a:rPr sz="2200" b="1" spc="-10" dirty="0">
                <a:latin typeface="Calibri"/>
                <a:cs typeface="Calibri"/>
              </a:rPr>
              <a:t>are</a:t>
            </a:r>
            <a:r>
              <a:rPr sz="2200" b="1" spc="-5" dirty="0">
                <a:latin typeface="Calibri"/>
                <a:cs typeface="Calibri"/>
              </a:rPr>
              <a:t> insufficient</a:t>
            </a:r>
            <a:r>
              <a:rPr sz="2200" b="1" spc="-35" dirty="0">
                <a:latin typeface="Calibri"/>
                <a:cs typeface="Calibri"/>
              </a:rPr>
              <a:t> </a:t>
            </a:r>
            <a:r>
              <a:rPr sz="2200" b="1" dirty="0">
                <a:latin typeface="Calibri"/>
                <a:cs typeface="Calibri"/>
              </a:rPr>
              <a:t>when</a:t>
            </a:r>
            <a:r>
              <a:rPr sz="2200" b="1" spc="-25" dirty="0">
                <a:latin typeface="Calibri"/>
                <a:cs typeface="Calibri"/>
              </a:rPr>
              <a:t> </a:t>
            </a:r>
            <a:r>
              <a:rPr sz="2200" b="1" spc="-5" dirty="0">
                <a:latin typeface="Calibri"/>
                <a:cs typeface="Calibri"/>
              </a:rPr>
              <a:t>overloading.</a:t>
            </a:r>
            <a:endParaRPr sz="2200" dirty="0">
              <a:latin typeface="Calibri"/>
              <a:cs typeface="Calibri"/>
            </a:endParaRPr>
          </a:p>
          <a:p>
            <a:pPr marL="356870" indent="-344805">
              <a:lnSpc>
                <a:spcPts val="2375"/>
              </a:lnSpc>
              <a:spcBef>
                <a:spcPts val="5"/>
              </a:spcBef>
              <a:buFont typeface="Arial MT"/>
              <a:buChar char="•"/>
              <a:tabLst>
                <a:tab pos="356870" algn="l"/>
                <a:tab pos="357505" algn="l"/>
              </a:tabLst>
            </a:pPr>
            <a:r>
              <a:rPr sz="2200" dirty="0">
                <a:latin typeface="Calibri"/>
                <a:cs typeface="Calibri"/>
              </a:rPr>
              <a:t>Sometimes,</a:t>
            </a:r>
            <a:r>
              <a:rPr sz="2200" spc="-40" dirty="0">
                <a:latin typeface="Calibri"/>
                <a:cs typeface="Calibri"/>
              </a:rPr>
              <a:t> </a:t>
            </a:r>
            <a:r>
              <a:rPr sz="2200" spc="-5" dirty="0">
                <a:latin typeface="Calibri"/>
                <a:cs typeface="Calibri"/>
              </a:rPr>
              <a:t>two</a:t>
            </a:r>
            <a:r>
              <a:rPr sz="2200" spc="-10" dirty="0">
                <a:latin typeface="Calibri"/>
                <a:cs typeface="Calibri"/>
              </a:rPr>
              <a:t> </a:t>
            </a:r>
            <a:r>
              <a:rPr sz="2200" dirty="0">
                <a:latin typeface="Calibri"/>
                <a:cs typeface="Calibri"/>
              </a:rPr>
              <a:t>function</a:t>
            </a:r>
            <a:r>
              <a:rPr sz="2200" spc="-50" dirty="0">
                <a:latin typeface="Calibri"/>
                <a:cs typeface="Calibri"/>
              </a:rPr>
              <a:t> </a:t>
            </a:r>
            <a:r>
              <a:rPr sz="2200" spc="-5" dirty="0">
                <a:latin typeface="Calibri"/>
                <a:cs typeface="Calibri"/>
              </a:rPr>
              <a:t>declarations</a:t>
            </a:r>
            <a:r>
              <a:rPr sz="2200" spc="-70" dirty="0">
                <a:latin typeface="Calibri"/>
                <a:cs typeface="Calibri"/>
              </a:rPr>
              <a:t> </a:t>
            </a:r>
            <a:r>
              <a:rPr sz="2200" dirty="0">
                <a:latin typeface="Calibri"/>
                <a:cs typeface="Calibri"/>
              </a:rPr>
              <a:t>will</a:t>
            </a:r>
            <a:r>
              <a:rPr sz="2200" spc="-25" dirty="0">
                <a:latin typeface="Calibri"/>
                <a:cs typeface="Calibri"/>
              </a:rPr>
              <a:t> </a:t>
            </a:r>
            <a:r>
              <a:rPr sz="2200" dirty="0">
                <a:latin typeface="Calibri"/>
                <a:cs typeface="Calibri"/>
              </a:rPr>
              <a:t>appear</a:t>
            </a:r>
            <a:r>
              <a:rPr sz="2200" spc="-20" dirty="0">
                <a:latin typeface="Calibri"/>
                <a:cs typeface="Calibri"/>
              </a:rPr>
              <a:t> </a:t>
            </a:r>
            <a:r>
              <a:rPr sz="2200" spc="-10" dirty="0">
                <a:latin typeface="Calibri"/>
                <a:cs typeface="Calibri"/>
              </a:rPr>
              <a:t>to</a:t>
            </a:r>
            <a:r>
              <a:rPr sz="2200" spc="-5" dirty="0">
                <a:latin typeface="Calibri"/>
                <a:cs typeface="Calibri"/>
              </a:rPr>
              <a:t> </a:t>
            </a:r>
            <a:r>
              <a:rPr sz="2200" spc="-40" dirty="0">
                <a:latin typeface="Calibri"/>
                <a:cs typeface="Calibri"/>
              </a:rPr>
              <a:t>differ,</a:t>
            </a:r>
            <a:r>
              <a:rPr sz="2200" spc="-20" dirty="0">
                <a:latin typeface="Calibri"/>
                <a:cs typeface="Calibri"/>
              </a:rPr>
              <a:t> </a:t>
            </a:r>
            <a:r>
              <a:rPr sz="2200" spc="5" dirty="0">
                <a:latin typeface="Calibri"/>
                <a:cs typeface="Calibri"/>
              </a:rPr>
              <a:t>when</a:t>
            </a:r>
            <a:r>
              <a:rPr sz="2200" spc="-5" dirty="0">
                <a:latin typeface="Calibri"/>
                <a:cs typeface="Calibri"/>
              </a:rPr>
              <a:t> </a:t>
            </a:r>
            <a:r>
              <a:rPr sz="2200" dirty="0">
                <a:latin typeface="Calibri"/>
                <a:cs typeface="Calibri"/>
              </a:rPr>
              <a:t>in</a:t>
            </a:r>
          </a:p>
          <a:p>
            <a:pPr marL="356870">
              <a:lnSpc>
                <a:spcPts val="2375"/>
              </a:lnSpc>
            </a:pPr>
            <a:r>
              <a:rPr sz="2200" spc="-10" dirty="0">
                <a:latin typeface="Calibri"/>
                <a:cs typeface="Calibri"/>
              </a:rPr>
              <a:t>fact</a:t>
            </a:r>
            <a:r>
              <a:rPr sz="2200" spc="-15" dirty="0">
                <a:latin typeface="Calibri"/>
                <a:cs typeface="Calibri"/>
              </a:rPr>
              <a:t> </a:t>
            </a:r>
            <a:r>
              <a:rPr sz="2200" spc="-5" dirty="0">
                <a:latin typeface="Calibri"/>
                <a:cs typeface="Calibri"/>
              </a:rPr>
              <a:t>they</a:t>
            </a:r>
            <a:r>
              <a:rPr sz="2200" spc="5" dirty="0">
                <a:latin typeface="Calibri"/>
                <a:cs typeface="Calibri"/>
              </a:rPr>
              <a:t> </a:t>
            </a:r>
            <a:r>
              <a:rPr sz="2200" dirty="0">
                <a:latin typeface="Calibri"/>
                <a:cs typeface="Calibri"/>
              </a:rPr>
              <a:t>do</a:t>
            </a:r>
            <a:r>
              <a:rPr sz="2200" spc="-5" dirty="0">
                <a:latin typeface="Calibri"/>
                <a:cs typeface="Calibri"/>
              </a:rPr>
              <a:t> </a:t>
            </a:r>
            <a:r>
              <a:rPr sz="2200" dirty="0">
                <a:latin typeface="Calibri"/>
                <a:cs typeface="Calibri"/>
              </a:rPr>
              <a:t>not.</a:t>
            </a:r>
            <a:r>
              <a:rPr sz="2200" spc="-20" dirty="0">
                <a:latin typeface="Calibri"/>
                <a:cs typeface="Calibri"/>
              </a:rPr>
              <a:t> </a:t>
            </a:r>
            <a:r>
              <a:rPr sz="2200" spc="-5" dirty="0">
                <a:latin typeface="Calibri"/>
                <a:cs typeface="Calibri"/>
              </a:rPr>
              <a:t>For</a:t>
            </a:r>
            <a:r>
              <a:rPr sz="2200" spc="-20" dirty="0">
                <a:latin typeface="Calibri"/>
                <a:cs typeface="Calibri"/>
              </a:rPr>
              <a:t> </a:t>
            </a:r>
            <a:r>
              <a:rPr sz="2200" spc="-5" dirty="0">
                <a:latin typeface="Calibri"/>
                <a:cs typeface="Calibri"/>
              </a:rPr>
              <a:t>example,</a:t>
            </a:r>
            <a:r>
              <a:rPr sz="2200" spc="-65" dirty="0">
                <a:latin typeface="Calibri"/>
                <a:cs typeface="Calibri"/>
              </a:rPr>
              <a:t> </a:t>
            </a:r>
            <a:r>
              <a:rPr sz="2200" spc="-5" dirty="0">
                <a:latin typeface="Calibri"/>
                <a:cs typeface="Calibri"/>
              </a:rPr>
              <a:t>consider</a:t>
            </a:r>
            <a:r>
              <a:rPr sz="2200" spc="-15" dirty="0">
                <a:latin typeface="Calibri"/>
                <a:cs typeface="Calibri"/>
              </a:rPr>
              <a:t> </a:t>
            </a:r>
            <a:r>
              <a:rPr sz="2200" dirty="0">
                <a:latin typeface="Calibri"/>
                <a:cs typeface="Calibri"/>
              </a:rPr>
              <a:t>the</a:t>
            </a:r>
            <a:r>
              <a:rPr sz="2200" spc="-20" dirty="0">
                <a:latin typeface="Calibri"/>
                <a:cs typeface="Calibri"/>
              </a:rPr>
              <a:t> </a:t>
            </a:r>
            <a:r>
              <a:rPr sz="2200" spc="-5" dirty="0">
                <a:latin typeface="Calibri"/>
                <a:cs typeface="Calibri"/>
              </a:rPr>
              <a:t>following</a:t>
            </a:r>
            <a:r>
              <a:rPr sz="2200" spc="-55" dirty="0">
                <a:latin typeface="Calibri"/>
                <a:cs typeface="Calibri"/>
              </a:rPr>
              <a:t> </a:t>
            </a:r>
            <a:r>
              <a:rPr sz="2200" spc="-5" dirty="0">
                <a:latin typeface="Calibri"/>
                <a:cs typeface="Calibri"/>
              </a:rPr>
              <a:t>declarations.</a:t>
            </a:r>
            <a:endParaRPr sz="2200" dirty="0">
              <a:latin typeface="Calibri"/>
              <a:cs typeface="Calibri"/>
            </a:endParaRPr>
          </a:p>
          <a:p>
            <a:pPr marL="2756535"/>
            <a:r>
              <a:rPr sz="2200" dirty="0">
                <a:latin typeface="Calibri"/>
                <a:cs typeface="Calibri"/>
              </a:rPr>
              <a:t>void</a:t>
            </a:r>
            <a:r>
              <a:rPr sz="2200" spc="-70" dirty="0">
                <a:latin typeface="Calibri"/>
                <a:cs typeface="Calibri"/>
              </a:rPr>
              <a:t> </a:t>
            </a:r>
            <a:r>
              <a:rPr sz="2200" spc="-10" dirty="0">
                <a:latin typeface="Calibri"/>
                <a:cs typeface="Calibri"/>
              </a:rPr>
              <a:t>f(int </a:t>
            </a:r>
            <a:r>
              <a:rPr sz="2200" spc="-5" dirty="0">
                <a:latin typeface="Calibri"/>
                <a:cs typeface="Calibri"/>
              </a:rPr>
              <a:t>*p);</a:t>
            </a:r>
            <a:endParaRPr sz="2200" dirty="0">
              <a:latin typeface="Calibri"/>
              <a:cs typeface="Calibri"/>
            </a:endParaRPr>
          </a:p>
          <a:p>
            <a:pPr marL="2756535"/>
            <a:r>
              <a:rPr sz="2200" dirty="0">
                <a:latin typeface="Calibri"/>
                <a:cs typeface="Calibri"/>
              </a:rPr>
              <a:t>void</a:t>
            </a:r>
            <a:r>
              <a:rPr sz="2200" spc="-60" dirty="0">
                <a:latin typeface="Calibri"/>
                <a:cs typeface="Calibri"/>
              </a:rPr>
              <a:t> </a:t>
            </a:r>
            <a:r>
              <a:rPr sz="2200" spc="-10" dirty="0">
                <a:latin typeface="Calibri"/>
                <a:cs typeface="Calibri"/>
              </a:rPr>
              <a:t>f(int</a:t>
            </a:r>
            <a:r>
              <a:rPr sz="2200" spc="10" dirty="0">
                <a:latin typeface="Calibri"/>
                <a:cs typeface="Calibri"/>
              </a:rPr>
              <a:t> </a:t>
            </a:r>
            <a:r>
              <a:rPr sz="2200" spc="-5" dirty="0">
                <a:latin typeface="Calibri"/>
                <a:cs typeface="Calibri"/>
              </a:rPr>
              <a:t>p[]);</a:t>
            </a:r>
            <a:r>
              <a:rPr sz="2200" spc="-10" dirty="0">
                <a:latin typeface="Calibri"/>
                <a:cs typeface="Calibri"/>
              </a:rPr>
              <a:t> </a:t>
            </a:r>
            <a:r>
              <a:rPr sz="2200" spc="5" dirty="0">
                <a:latin typeface="Calibri"/>
                <a:cs typeface="Calibri"/>
              </a:rPr>
              <a:t>//</a:t>
            </a:r>
            <a:r>
              <a:rPr sz="2200" spc="-35" dirty="0">
                <a:latin typeface="Calibri"/>
                <a:cs typeface="Calibri"/>
              </a:rPr>
              <a:t> error,</a:t>
            </a:r>
            <a:r>
              <a:rPr sz="2200" spc="-40" dirty="0">
                <a:latin typeface="Calibri"/>
                <a:cs typeface="Calibri"/>
              </a:rPr>
              <a:t> </a:t>
            </a:r>
            <a:r>
              <a:rPr sz="2200" dirty="0">
                <a:latin typeface="Calibri"/>
                <a:cs typeface="Calibri"/>
              </a:rPr>
              <a:t>*p is</a:t>
            </a:r>
            <a:r>
              <a:rPr sz="2200" spc="-20" dirty="0">
                <a:latin typeface="Calibri"/>
                <a:cs typeface="Calibri"/>
              </a:rPr>
              <a:t> </a:t>
            </a:r>
            <a:r>
              <a:rPr sz="2200" dirty="0">
                <a:latin typeface="Calibri"/>
                <a:cs typeface="Calibri"/>
              </a:rPr>
              <a:t>same</a:t>
            </a:r>
            <a:r>
              <a:rPr sz="2200" spc="-15" dirty="0">
                <a:latin typeface="Calibri"/>
                <a:cs typeface="Calibri"/>
              </a:rPr>
              <a:t> </a:t>
            </a:r>
            <a:r>
              <a:rPr sz="2200" dirty="0">
                <a:latin typeface="Calibri"/>
                <a:cs typeface="Calibri"/>
              </a:rPr>
              <a:t>as </a:t>
            </a:r>
            <a:r>
              <a:rPr sz="2200" spc="-5" dirty="0">
                <a:latin typeface="Calibri"/>
                <a:cs typeface="Calibri"/>
              </a:rPr>
              <a:t>p[]</a:t>
            </a:r>
            <a:endParaRPr sz="2200" dirty="0">
              <a:latin typeface="Calibri"/>
              <a:cs typeface="Calibri"/>
            </a:endParaRPr>
          </a:p>
          <a:p>
            <a:pPr marL="356870" marR="196215" indent="-344805">
              <a:lnSpc>
                <a:spcPct val="80000"/>
              </a:lnSpc>
              <a:spcBef>
                <a:spcPts val="530"/>
              </a:spcBef>
              <a:buFont typeface="Arial MT"/>
              <a:buChar char="•"/>
              <a:tabLst>
                <a:tab pos="356870" algn="l"/>
                <a:tab pos="357505" algn="l"/>
              </a:tabLst>
            </a:pPr>
            <a:r>
              <a:rPr sz="2200" spc="-25" dirty="0">
                <a:latin typeface="Calibri"/>
                <a:cs typeface="Calibri"/>
              </a:rPr>
              <a:t>Remember, </a:t>
            </a:r>
            <a:r>
              <a:rPr sz="2200" spc="-10" dirty="0">
                <a:latin typeface="Calibri"/>
                <a:cs typeface="Calibri"/>
              </a:rPr>
              <a:t>to </a:t>
            </a:r>
            <a:r>
              <a:rPr sz="2200" dirty="0">
                <a:latin typeface="Calibri"/>
                <a:cs typeface="Calibri"/>
              </a:rPr>
              <a:t>the compiler </a:t>
            </a:r>
            <a:r>
              <a:rPr sz="2200" b="1" dirty="0">
                <a:latin typeface="Calibri"/>
                <a:cs typeface="Calibri"/>
              </a:rPr>
              <a:t>*p </a:t>
            </a:r>
            <a:r>
              <a:rPr sz="2200" b="1" spc="5" dirty="0">
                <a:latin typeface="Calibri"/>
                <a:cs typeface="Calibri"/>
              </a:rPr>
              <a:t>is </a:t>
            </a:r>
            <a:r>
              <a:rPr sz="2200" b="1" dirty="0">
                <a:latin typeface="Calibri"/>
                <a:cs typeface="Calibri"/>
              </a:rPr>
              <a:t>the same </a:t>
            </a:r>
            <a:r>
              <a:rPr sz="2200" b="1" spc="-5" dirty="0">
                <a:latin typeface="Calibri"/>
                <a:cs typeface="Calibri"/>
              </a:rPr>
              <a:t>as </a:t>
            </a:r>
            <a:r>
              <a:rPr sz="2200" b="1" dirty="0">
                <a:latin typeface="Calibri"/>
                <a:cs typeface="Calibri"/>
              </a:rPr>
              <a:t>p[ ]. </a:t>
            </a:r>
            <a:r>
              <a:rPr sz="2200" b="1" spc="-15" dirty="0">
                <a:latin typeface="Calibri"/>
                <a:cs typeface="Calibri"/>
              </a:rPr>
              <a:t>Therefore, </a:t>
            </a:r>
            <a:r>
              <a:rPr sz="2200" b="1" spc="-10" dirty="0">
                <a:latin typeface="Calibri"/>
                <a:cs typeface="Calibri"/>
              </a:rPr>
              <a:t> </a:t>
            </a:r>
            <a:r>
              <a:rPr sz="2200" b="1" spc="-5" dirty="0">
                <a:latin typeface="Calibri"/>
                <a:cs typeface="Calibri"/>
              </a:rPr>
              <a:t>although the </a:t>
            </a:r>
            <a:r>
              <a:rPr sz="2200" b="1" dirty="0">
                <a:latin typeface="Calibri"/>
                <a:cs typeface="Calibri"/>
              </a:rPr>
              <a:t>two </a:t>
            </a:r>
            <a:r>
              <a:rPr sz="2200" spc="-5" dirty="0">
                <a:latin typeface="Calibri"/>
                <a:cs typeface="Calibri"/>
              </a:rPr>
              <a:t>prototypes </a:t>
            </a:r>
            <a:r>
              <a:rPr sz="2200" dirty="0">
                <a:latin typeface="Calibri"/>
                <a:cs typeface="Calibri"/>
              </a:rPr>
              <a:t>appear </a:t>
            </a:r>
            <a:r>
              <a:rPr sz="2200" spc="-10" dirty="0">
                <a:latin typeface="Calibri"/>
                <a:cs typeface="Calibri"/>
              </a:rPr>
              <a:t>to </a:t>
            </a:r>
            <a:r>
              <a:rPr sz="2200" spc="-15" dirty="0">
                <a:latin typeface="Calibri"/>
                <a:cs typeface="Calibri"/>
              </a:rPr>
              <a:t>differ </a:t>
            </a:r>
            <a:r>
              <a:rPr sz="2200" dirty="0">
                <a:latin typeface="Calibri"/>
                <a:cs typeface="Calibri"/>
              </a:rPr>
              <a:t>in the types </a:t>
            </a:r>
            <a:r>
              <a:rPr sz="2200" spc="5" dirty="0">
                <a:latin typeface="Calibri"/>
                <a:cs typeface="Calibri"/>
              </a:rPr>
              <a:t>of </a:t>
            </a:r>
            <a:r>
              <a:rPr sz="2200" dirty="0">
                <a:latin typeface="Calibri"/>
                <a:cs typeface="Calibri"/>
              </a:rPr>
              <a:t>their </a:t>
            </a:r>
            <a:r>
              <a:rPr sz="2200" spc="-484" dirty="0">
                <a:latin typeface="Calibri"/>
                <a:cs typeface="Calibri"/>
              </a:rPr>
              <a:t> </a:t>
            </a:r>
            <a:r>
              <a:rPr sz="2200" spc="-30" dirty="0">
                <a:latin typeface="Calibri"/>
                <a:cs typeface="Calibri"/>
              </a:rPr>
              <a:t>parameter,</a:t>
            </a:r>
            <a:r>
              <a:rPr sz="2200" spc="-45" dirty="0">
                <a:latin typeface="Calibri"/>
                <a:cs typeface="Calibri"/>
              </a:rPr>
              <a:t> </a:t>
            </a:r>
            <a:r>
              <a:rPr sz="2200" dirty="0">
                <a:latin typeface="Calibri"/>
                <a:cs typeface="Calibri"/>
              </a:rPr>
              <a:t>in</a:t>
            </a:r>
            <a:r>
              <a:rPr sz="2200" spc="-10" dirty="0">
                <a:latin typeface="Calibri"/>
                <a:cs typeface="Calibri"/>
              </a:rPr>
              <a:t> </a:t>
            </a:r>
            <a:r>
              <a:rPr sz="2200" dirty="0">
                <a:latin typeface="Calibri"/>
                <a:cs typeface="Calibri"/>
              </a:rPr>
              <a:t>actuality</a:t>
            </a:r>
            <a:r>
              <a:rPr sz="2200" spc="-60" dirty="0">
                <a:latin typeface="Calibri"/>
                <a:cs typeface="Calibri"/>
              </a:rPr>
              <a:t> </a:t>
            </a:r>
            <a:r>
              <a:rPr sz="2200" spc="-5" dirty="0">
                <a:latin typeface="Calibri"/>
                <a:cs typeface="Calibri"/>
              </a:rPr>
              <a:t>they</a:t>
            </a:r>
            <a:r>
              <a:rPr sz="2200" spc="5" dirty="0">
                <a:latin typeface="Calibri"/>
                <a:cs typeface="Calibri"/>
              </a:rPr>
              <a:t> </a:t>
            </a:r>
            <a:r>
              <a:rPr sz="2200" dirty="0">
                <a:latin typeface="Calibri"/>
                <a:cs typeface="Calibri"/>
              </a:rPr>
              <a:t>do</a:t>
            </a:r>
            <a:r>
              <a:rPr sz="2200" spc="-15" dirty="0">
                <a:latin typeface="Calibri"/>
                <a:cs typeface="Calibri"/>
              </a:rPr>
              <a:t> </a:t>
            </a:r>
            <a:r>
              <a:rPr sz="2200" dirty="0">
                <a:latin typeface="Calibri"/>
                <a:cs typeface="Calibri"/>
              </a:rPr>
              <a:t>not.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742" y="464643"/>
            <a:ext cx="2352675" cy="695325"/>
          </a:xfrm>
          <a:prstGeom prst="rect">
            <a:avLst/>
          </a:prstGeom>
        </p:spPr>
        <p:txBody>
          <a:bodyPr vert="horz" wrap="square" lIns="0" tIns="12065" rIns="0" bIns="0" rtlCol="0" anchor="ctr">
            <a:spAutoFit/>
          </a:bodyPr>
          <a:lstStyle/>
          <a:p>
            <a:pPr marL="12700">
              <a:lnSpc>
                <a:spcPct val="100000"/>
              </a:lnSpc>
              <a:spcBef>
                <a:spcPts val="95"/>
              </a:spcBef>
            </a:pPr>
            <a:r>
              <a:rPr spc="-20" dirty="0"/>
              <a:t>Example</a:t>
            </a:r>
            <a:r>
              <a:rPr spc="-50" dirty="0"/>
              <a:t> </a:t>
            </a:r>
            <a:r>
              <a:rPr spc="-5" dirty="0"/>
              <a:t>3</a:t>
            </a:r>
          </a:p>
        </p:txBody>
      </p:sp>
      <p:pic>
        <p:nvPicPr>
          <p:cNvPr id="3" name="object 3"/>
          <p:cNvPicPr/>
          <p:nvPr/>
        </p:nvPicPr>
        <p:blipFill>
          <a:blip r:embed="rId2" cstate="print"/>
          <a:stretch>
            <a:fillRect/>
          </a:stretch>
        </p:blipFill>
        <p:spPr>
          <a:xfrm>
            <a:off x="691896" y="1061847"/>
            <a:ext cx="5029200" cy="5622413"/>
          </a:xfrm>
          <a:prstGeom prst="rect">
            <a:avLst/>
          </a:prstGeom>
        </p:spPr>
      </p:pic>
      <p:pic>
        <p:nvPicPr>
          <p:cNvPr id="4" name="object 4"/>
          <p:cNvPicPr/>
          <p:nvPr/>
        </p:nvPicPr>
        <p:blipFill>
          <a:blip r:embed="rId3" cstate="print"/>
          <a:stretch>
            <a:fillRect/>
          </a:stretch>
        </p:blipFill>
        <p:spPr>
          <a:xfrm>
            <a:off x="7134226" y="1790701"/>
            <a:ext cx="3533775" cy="12096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4463" y="190323"/>
            <a:ext cx="6720205" cy="1246505"/>
          </a:xfrm>
          <a:prstGeom prst="rect">
            <a:avLst/>
          </a:prstGeom>
        </p:spPr>
        <p:txBody>
          <a:bodyPr vert="horz" wrap="square" lIns="0" tIns="13970" rIns="0" bIns="0" rtlCol="0" anchor="ctr">
            <a:spAutoFit/>
          </a:bodyPr>
          <a:lstStyle/>
          <a:p>
            <a:pPr marL="3810" algn="ctr">
              <a:lnSpc>
                <a:spcPct val="100000"/>
              </a:lnSpc>
              <a:spcBef>
                <a:spcPts val="110"/>
              </a:spcBef>
            </a:pPr>
            <a:r>
              <a:rPr sz="4000" spc="-10" dirty="0"/>
              <a:t>Example</a:t>
            </a:r>
            <a:r>
              <a:rPr sz="4000" spc="-95" dirty="0"/>
              <a:t> </a:t>
            </a:r>
            <a:r>
              <a:rPr sz="4000" spc="5" dirty="0"/>
              <a:t>4</a:t>
            </a:r>
            <a:endParaRPr sz="4000"/>
          </a:p>
          <a:p>
            <a:pPr algn="ctr">
              <a:lnSpc>
                <a:spcPct val="100000"/>
              </a:lnSpc>
            </a:pPr>
            <a:r>
              <a:rPr sz="4000" spc="5" dirty="0"/>
              <a:t>(Function</a:t>
            </a:r>
            <a:r>
              <a:rPr sz="4000" spc="-100" dirty="0"/>
              <a:t> </a:t>
            </a:r>
            <a:r>
              <a:rPr sz="4000" spc="-10" dirty="0"/>
              <a:t>overloading</a:t>
            </a:r>
            <a:r>
              <a:rPr sz="4000" spc="-20" dirty="0"/>
              <a:t> </a:t>
            </a:r>
            <a:r>
              <a:rPr sz="4000" spc="-10" dirty="0"/>
              <a:t>in</a:t>
            </a:r>
            <a:r>
              <a:rPr sz="4000" spc="-20" dirty="0"/>
              <a:t> </a:t>
            </a:r>
            <a:r>
              <a:rPr sz="4000" spc="-5" dirty="0"/>
              <a:t>classes)</a:t>
            </a:r>
            <a:endParaRPr sz="4000"/>
          </a:p>
        </p:txBody>
      </p:sp>
      <p:pic>
        <p:nvPicPr>
          <p:cNvPr id="3" name="object 3"/>
          <p:cNvPicPr/>
          <p:nvPr/>
        </p:nvPicPr>
        <p:blipFill>
          <a:blip r:embed="rId2" cstate="print"/>
          <a:stretch>
            <a:fillRect/>
          </a:stretch>
        </p:blipFill>
        <p:spPr>
          <a:xfrm>
            <a:off x="2743201" y="1752600"/>
            <a:ext cx="6948043" cy="45720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52601" y="1600200"/>
            <a:ext cx="8885555" cy="4724400"/>
            <a:chOff x="228600" y="1600200"/>
            <a:chExt cx="8885555" cy="4724400"/>
          </a:xfrm>
        </p:grpSpPr>
        <p:pic>
          <p:nvPicPr>
            <p:cNvPr id="3" name="object 3"/>
            <p:cNvPicPr/>
            <p:nvPr/>
          </p:nvPicPr>
          <p:blipFill>
            <a:blip r:embed="rId2" cstate="print"/>
            <a:stretch>
              <a:fillRect/>
            </a:stretch>
          </p:blipFill>
          <p:spPr>
            <a:xfrm>
              <a:off x="228600" y="1600200"/>
              <a:ext cx="5366766" cy="4724400"/>
            </a:xfrm>
            <a:prstGeom prst="rect">
              <a:avLst/>
            </a:prstGeom>
          </p:spPr>
        </p:pic>
        <p:pic>
          <p:nvPicPr>
            <p:cNvPr id="4" name="object 4"/>
            <p:cNvPicPr/>
            <p:nvPr/>
          </p:nvPicPr>
          <p:blipFill>
            <a:blip r:embed="rId3" cstate="print"/>
            <a:stretch>
              <a:fillRect/>
            </a:stretch>
          </p:blipFill>
          <p:spPr>
            <a:xfrm>
              <a:off x="5410200" y="2971800"/>
              <a:ext cx="3703701" cy="1524000"/>
            </a:xfrm>
            <a:prstGeom prst="rect">
              <a:avLst/>
            </a:prstGeom>
          </p:spPr>
        </p:pic>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3462" y="464643"/>
            <a:ext cx="7486650" cy="695325"/>
          </a:xfrm>
          <a:prstGeom prst="rect">
            <a:avLst/>
          </a:prstGeom>
        </p:spPr>
        <p:txBody>
          <a:bodyPr vert="horz" wrap="square" lIns="0" tIns="12065" rIns="0" bIns="0" rtlCol="0" anchor="ctr">
            <a:spAutoFit/>
          </a:bodyPr>
          <a:lstStyle/>
          <a:p>
            <a:pPr marL="12700">
              <a:lnSpc>
                <a:spcPct val="100000"/>
              </a:lnSpc>
              <a:spcBef>
                <a:spcPts val="95"/>
              </a:spcBef>
            </a:pPr>
            <a:r>
              <a:rPr spc="-10" dirty="0"/>
              <a:t>Inheritance</a:t>
            </a:r>
            <a:r>
              <a:rPr spc="25" dirty="0"/>
              <a:t> </a:t>
            </a:r>
            <a:r>
              <a:rPr spc="-5" dirty="0"/>
              <a:t>based</a:t>
            </a:r>
            <a:r>
              <a:rPr spc="10" dirty="0"/>
              <a:t> </a:t>
            </a:r>
            <a:r>
              <a:rPr spc="-15" dirty="0"/>
              <a:t>Polymorphism</a:t>
            </a:r>
          </a:p>
        </p:txBody>
      </p:sp>
      <p:pic>
        <p:nvPicPr>
          <p:cNvPr id="3" name="object 3"/>
          <p:cNvPicPr/>
          <p:nvPr/>
        </p:nvPicPr>
        <p:blipFill>
          <a:blip r:embed="rId2" cstate="print"/>
          <a:stretch>
            <a:fillRect/>
          </a:stretch>
        </p:blipFill>
        <p:spPr>
          <a:xfrm>
            <a:off x="603504" y="2374789"/>
            <a:ext cx="10853928" cy="243359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3262"/>
            <a:ext cx="10515600" cy="689291"/>
          </a:xfrm>
          <a:prstGeom prst="rect">
            <a:avLst/>
          </a:prstGeom>
        </p:spPr>
        <p:txBody>
          <a:bodyPr vert="horz" wrap="square" lIns="0" tIns="12065" rIns="0" bIns="0" rtlCol="0" anchor="ctr">
            <a:spAutoFit/>
          </a:bodyPr>
          <a:lstStyle/>
          <a:p>
            <a:pPr marL="17145">
              <a:lnSpc>
                <a:spcPct val="100000"/>
              </a:lnSpc>
              <a:spcBef>
                <a:spcPts val="95"/>
              </a:spcBef>
            </a:pPr>
            <a:r>
              <a:rPr spc="-10" dirty="0"/>
              <a:t>E</a:t>
            </a:r>
            <a:r>
              <a:rPr spc="-95" dirty="0"/>
              <a:t>x</a:t>
            </a:r>
            <a:r>
              <a:rPr spc="-5" dirty="0"/>
              <a:t>ample</a:t>
            </a:r>
          </a:p>
        </p:txBody>
      </p:sp>
      <p:pic>
        <p:nvPicPr>
          <p:cNvPr id="3" name="object 3"/>
          <p:cNvPicPr/>
          <p:nvPr/>
        </p:nvPicPr>
        <p:blipFill>
          <a:blip r:embed="rId2" cstate="print"/>
          <a:stretch>
            <a:fillRect/>
          </a:stretch>
        </p:blipFill>
        <p:spPr>
          <a:xfrm>
            <a:off x="3224449" y="2128707"/>
            <a:ext cx="5690498" cy="404960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1200" y="1600200"/>
            <a:ext cx="8276208" cy="48006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46866" y="152339"/>
            <a:ext cx="7450666" cy="657987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609601"/>
            <a:ext cx="9144000" cy="54366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14290"/>
            <a:ext cx="4038600" cy="6143668"/>
          </a:xfrm>
          <a:ln>
            <a:solidFill>
              <a:srgbClr val="0070C0"/>
            </a:solidFill>
          </a:ln>
        </p:spPr>
        <p:txBody>
          <a:bodyPr>
            <a:normAutofit fontScale="77500" lnSpcReduction="20000"/>
          </a:bodyPr>
          <a:lstStyle/>
          <a:p>
            <a:pPr>
              <a:buNone/>
            </a:pPr>
            <a:r>
              <a:rPr lang="en-IN" b="1" dirty="0">
                <a:solidFill>
                  <a:srgbClr val="C00000"/>
                </a:solidFill>
              </a:rPr>
              <a:t>//MULTI-LEVEL</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70C0"/>
                </a:solidFill>
              </a:rPr>
              <a:t>class base </a:t>
            </a:r>
            <a:r>
              <a:rPr lang="en-IN" b="1" dirty="0"/>
              <a:t>{</a:t>
            </a:r>
          </a:p>
          <a:p>
            <a:pPr>
              <a:buNone/>
            </a:pPr>
            <a:r>
              <a:rPr lang="en-IN" b="1" dirty="0"/>
              <a:t>public:</a:t>
            </a:r>
          </a:p>
          <a:p>
            <a:pPr>
              <a:buNone/>
            </a:pPr>
            <a:r>
              <a:rPr lang="en-IN" b="1" dirty="0"/>
              <a:t>base() </a:t>
            </a:r>
          </a:p>
          <a:p>
            <a:pPr>
              <a:buNone/>
            </a:pPr>
            <a:r>
              <a:rPr lang="en-IN" b="1" dirty="0"/>
              <a:t>{ </a:t>
            </a:r>
            <a:r>
              <a:rPr lang="en-IN" b="1" dirty="0" err="1"/>
              <a:t>cout</a:t>
            </a:r>
            <a:r>
              <a:rPr lang="en-IN" b="1" dirty="0"/>
              <a:t> &lt;&lt; "Constructing base\n"; }</a:t>
            </a:r>
          </a:p>
          <a:p>
            <a:pPr>
              <a:buNone/>
            </a:pPr>
            <a:r>
              <a:rPr lang="en-IN" b="1" dirty="0"/>
              <a:t>~base() { </a:t>
            </a:r>
            <a:r>
              <a:rPr lang="en-IN" b="1" dirty="0" err="1"/>
              <a:t>cout</a:t>
            </a:r>
            <a:r>
              <a:rPr lang="en-IN" b="1" dirty="0"/>
              <a:t> &lt;&lt; "Destructing base\n"; }</a:t>
            </a:r>
          </a:p>
          <a:p>
            <a:pPr>
              <a:buNone/>
            </a:pPr>
            <a:r>
              <a:rPr lang="en-IN" b="1" dirty="0"/>
              <a:t>};</a:t>
            </a:r>
          </a:p>
          <a:p>
            <a:pPr>
              <a:buNone/>
            </a:pPr>
            <a:r>
              <a:rPr lang="en-IN" b="1" dirty="0">
                <a:solidFill>
                  <a:srgbClr val="0070C0"/>
                </a:solidFill>
              </a:rPr>
              <a:t>class derived1 </a:t>
            </a:r>
            <a:r>
              <a:rPr lang="en-IN" b="1" dirty="0"/>
              <a:t>: public base {</a:t>
            </a:r>
          </a:p>
          <a:p>
            <a:pPr>
              <a:buNone/>
            </a:pPr>
            <a:r>
              <a:rPr lang="en-IN" b="1" dirty="0"/>
              <a:t>public:</a:t>
            </a:r>
          </a:p>
          <a:p>
            <a:pPr>
              <a:buNone/>
            </a:pPr>
            <a:r>
              <a:rPr lang="en-IN" b="1" dirty="0"/>
              <a:t>derived1() { </a:t>
            </a:r>
            <a:r>
              <a:rPr lang="en-IN" b="1" dirty="0" err="1"/>
              <a:t>cout</a:t>
            </a:r>
            <a:r>
              <a:rPr lang="en-IN" b="1" dirty="0"/>
              <a:t> &lt;&lt; "Constructing derived1\n"; }</a:t>
            </a:r>
          </a:p>
          <a:p>
            <a:pPr>
              <a:buNone/>
            </a:pPr>
            <a:r>
              <a:rPr lang="en-IN" b="1" dirty="0"/>
              <a:t>~derived1() { </a:t>
            </a:r>
            <a:r>
              <a:rPr lang="en-IN" b="1" dirty="0" err="1"/>
              <a:t>cout</a:t>
            </a:r>
            <a:r>
              <a:rPr lang="en-IN" b="1" dirty="0"/>
              <a:t> &lt;&lt; "Destructing derived1\n"; }</a:t>
            </a:r>
          </a:p>
          <a:p>
            <a:pPr>
              <a:buNone/>
            </a:pPr>
            <a:r>
              <a:rPr lang="en-IN" b="1" dirty="0"/>
              <a:t>};</a:t>
            </a:r>
          </a:p>
        </p:txBody>
      </p:sp>
      <p:sp>
        <p:nvSpPr>
          <p:cNvPr id="8" name="Content Placeholder 7"/>
          <p:cNvSpPr>
            <a:spLocks noGrp="1"/>
          </p:cNvSpPr>
          <p:nvPr>
            <p:ph sz="half" idx="2"/>
          </p:nvPr>
        </p:nvSpPr>
        <p:spPr>
          <a:xfrm>
            <a:off x="6172200" y="214290"/>
            <a:ext cx="4038600" cy="6143668"/>
          </a:xfrm>
          <a:noFill/>
          <a:ln>
            <a:solidFill>
              <a:srgbClr val="0070C0"/>
            </a:solidFill>
          </a:ln>
        </p:spPr>
        <p:txBody>
          <a:bodyPr>
            <a:normAutofit fontScale="77500" lnSpcReduction="20000"/>
          </a:bodyPr>
          <a:lstStyle/>
          <a:p>
            <a:pPr>
              <a:buNone/>
            </a:pPr>
            <a:r>
              <a:rPr lang="en-IN" b="1" dirty="0">
                <a:solidFill>
                  <a:srgbClr val="0070C0"/>
                </a:solidFill>
              </a:rPr>
              <a:t>class derived2</a:t>
            </a:r>
            <a:r>
              <a:rPr lang="en-IN" b="1" dirty="0"/>
              <a:t>: public derived1 {</a:t>
            </a:r>
          </a:p>
          <a:p>
            <a:pPr>
              <a:buNone/>
            </a:pPr>
            <a:r>
              <a:rPr lang="en-IN" b="1" dirty="0"/>
              <a:t>public:</a:t>
            </a:r>
          </a:p>
          <a:p>
            <a:pPr>
              <a:buNone/>
            </a:pPr>
            <a:r>
              <a:rPr lang="en-IN" b="1" dirty="0"/>
              <a:t>derived2() { </a:t>
            </a:r>
            <a:r>
              <a:rPr lang="en-IN" b="1" dirty="0" err="1"/>
              <a:t>cout</a:t>
            </a:r>
            <a:r>
              <a:rPr lang="en-IN" b="1" dirty="0"/>
              <a:t> &lt;&lt; "Constructing derived2\n"; }</a:t>
            </a:r>
          </a:p>
          <a:p>
            <a:pPr>
              <a:buNone/>
            </a:pPr>
            <a:r>
              <a:rPr lang="en-IN" b="1" dirty="0"/>
              <a:t>~derived2() { </a:t>
            </a:r>
            <a:r>
              <a:rPr lang="en-IN" b="1" dirty="0" err="1"/>
              <a:t>cout</a:t>
            </a:r>
            <a:r>
              <a:rPr lang="en-IN" b="1" dirty="0"/>
              <a:t> &lt;&lt; "Destructing derived2\n";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derived2 ob;</a:t>
            </a:r>
          </a:p>
          <a:p>
            <a:pPr>
              <a:buNone/>
            </a:pPr>
            <a:r>
              <a:rPr lang="en-IN" b="1" dirty="0">
                <a:solidFill>
                  <a:srgbClr val="FF0000"/>
                </a:solidFill>
              </a:rPr>
              <a:t>// construct and destruct ob</a:t>
            </a:r>
          </a:p>
          <a:p>
            <a:pPr>
              <a:buNone/>
            </a:pPr>
            <a:r>
              <a:rPr lang="en-IN" b="1" dirty="0"/>
              <a:t>return 0;</a:t>
            </a:r>
          </a:p>
          <a:p>
            <a:pPr>
              <a:buNone/>
            </a:pPr>
            <a:r>
              <a:rPr lang="en-IN"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6</a:t>
            </a:fld>
            <a:endParaRPr lang="en-US"/>
          </a:p>
        </p:txBody>
      </p:sp>
      <p:sp>
        <p:nvSpPr>
          <p:cNvPr id="9" name="Rectangle 8"/>
          <p:cNvSpPr/>
          <p:nvPr/>
        </p:nvSpPr>
        <p:spPr>
          <a:xfrm>
            <a:off x="7024694" y="4357694"/>
            <a:ext cx="321471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a:t>
            </a:r>
          </a:p>
          <a:p>
            <a:r>
              <a:rPr lang="en-IN" dirty="0"/>
              <a:t>Constructing derived1</a:t>
            </a:r>
          </a:p>
          <a:p>
            <a:r>
              <a:rPr lang="en-IN" dirty="0"/>
              <a:t>Constructing derived2</a:t>
            </a:r>
          </a:p>
          <a:p>
            <a:r>
              <a:rPr lang="en-IN" dirty="0"/>
              <a:t>Destructing derived2</a:t>
            </a:r>
          </a:p>
          <a:p>
            <a:r>
              <a:rPr lang="en-IN" dirty="0"/>
              <a:t>Destructing derived1</a:t>
            </a:r>
          </a:p>
          <a:p>
            <a:r>
              <a:rPr lang="en-IN" dirty="0"/>
              <a:t>Destructing base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9449" y="464643"/>
            <a:ext cx="3757929" cy="695325"/>
          </a:xfrm>
          <a:prstGeom prst="rect">
            <a:avLst/>
          </a:prstGeom>
        </p:spPr>
        <p:txBody>
          <a:bodyPr vert="horz" wrap="square" lIns="0" tIns="12065" rIns="0" bIns="0" rtlCol="0" anchor="ctr">
            <a:spAutoFit/>
          </a:bodyPr>
          <a:lstStyle/>
          <a:p>
            <a:pPr marL="12700">
              <a:lnSpc>
                <a:spcPct val="100000"/>
              </a:lnSpc>
              <a:spcBef>
                <a:spcPts val="95"/>
              </a:spcBef>
            </a:pPr>
            <a:r>
              <a:rPr spc="-15" dirty="0"/>
              <a:t>Extend </a:t>
            </a:r>
            <a:r>
              <a:rPr spc="-5" dirty="0"/>
              <a:t>the</a:t>
            </a:r>
            <a:r>
              <a:rPr spc="-15" dirty="0"/>
              <a:t> </a:t>
            </a:r>
            <a:r>
              <a:rPr spc="-5" dirty="0"/>
              <a:t>Logic</a:t>
            </a:r>
          </a:p>
        </p:txBody>
      </p:sp>
      <p:pic>
        <p:nvPicPr>
          <p:cNvPr id="3" name="object 3"/>
          <p:cNvPicPr/>
          <p:nvPr/>
        </p:nvPicPr>
        <p:blipFill>
          <a:blip r:embed="rId2" cstate="print"/>
          <a:stretch>
            <a:fillRect/>
          </a:stretch>
        </p:blipFill>
        <p:spPr>
          <a:xfrm>
            <a:off x="1621529" y="1523987"/>
            <a:ext cx="8819668" cy="492709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8C38FF-6AE8-1CA6-E01D-7BF3EE73D355}"/>
              </a:ext>
            </a:extLst>
          </p:cNvPr>
          <p:cNvSpPr>
            <a:spLocks noGrp="1"/>
          </p:cNvSpPr>
          <p:nvPr>
            <p:ph type="title"/>
          </p:nvPr>
        </p:nvSpPr>
        <p:spPr/>
        <p:txBody>
          <a:bodyPr/>
          <a:lstStyle/>
          <a:p>
            <a:r>
              <a:rPr lang="en-US"/>
              <a:t>Virtual Functions</a:t>
            </a:r>
          </a:p>
        </p:txBody>
      </p:sp>
      <p:sp>
        <p:nvSpPr>
          <p:cNvPr id="4" name="Content Placeholder 3">
            <a:extLst>
              <a:ext uri="{FF2B5EF4-FFF2-40B4-BE49-F238E27FC236}">
                <a16:creationId xmlns:a16="http://schemas.microsoft.com/office/drawing/2014/main" id="{9D6E6E76-1CAA-2742-B423-817981DA3EBF}"/>
              </a:ext>
            </a:extLst>
          </p:cNvPr>
          <p:cNvSpPr>
            <a:spLocks noGrp="1"/>
          </p:cNvSpPr>
          <p:nvPr>
            <p:ph idx="1"/>
          </p:nvPr>
        </p:nvSpPr>
        <p:spPr/>
        <p:txBody>
          <a:bodyPr/>
          <a:lstStyle/>
          <a:p>
            <a:r>
              <a:rPr lang="en-US" dirty="0"/>
              <a:t>Be aware that the virtual function mechanism works only with pointers to objects and, with references, not with objects themselves.</a:t>
            </a:r>
          </a:p>
        </p:txBody>
      </p:sp>
    </p:spTree>
    <p:extLst>
      <p:ext uri="{BB962C8B-B14F-4D97-AF65-F5344CB8AC3E}">
        <p14:creationId xmlns:p14="http://schemas.microsoft.com/office/powerpoint/2010/main" val="2770871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9722" y="464643"/>
            <a:ext cx="5975350" cy="695325"/>
          </a:xfrm>
          <a:prstGeom prst="rect">
            <a:avLst/>
          </a:prstGeom>
        </p:spPr>
        <p:txBody>
          <a:bodyPr vert="horz" wrap="square" lIns="0" tIns="12065" rIns="0" bIns="0" rtlCol="0" anchor="ctr">
            <a:spAutoFit/>
          </a:bodyPr>
          <a:lstStyle/>
          <a:p>
            <a:pPr marL="12700">
              <a:lnSpc>
                <a:spcPct val="100000"/>
              </a:lnSpc>
              <a:spcBef>
                <a:spcPts val="95"/>
              </a:spcBef>
            </a:pPr>
            <a:r>
              <a:rPr spc="-5" dirty="0"/>
              <a:t>Class</a:t>
            </a:r>
            <a:r>
              <a:rPr dirty="0"/>
              <a:t> </a:t>
            </a:r>
            <a:r>
              <a:rPr spc="-5" dirty="0"/>
              <a:t>Activity</a:t>
            </a:r>
            <a:r>
              <a:rPr spc="10" dirty="0"/>
              <a:t> </a:t>
            </a:r>
            <a:r>
              <a:rPr spc="-10" dirty="0"/>
              <a:t>(15</a:t>
            </a:r>
            <a:r>
              <a:rPr spc="-20" dirty="0"/>
              <a:t> </a:t>
            </a:r>
            <a:r>
              <a:rPr spc="-15" dirty="0"/>
              <a:t>minutes)</a:t>
            </a:r>
          </a:p>
        </p:txBody>
      </p:sp>
      <p:sp>
        <p:nvSpPr>
          <p:cNvPr id="3" name="object 3"/>
          <p:cNvSpPr txBox="1"/>
          <p:nvPr/>
        </p:nvSpPr>
        <p:spPr>
          <a:xfrm>
            <a:off x="448056" y="1609420"/>
            <a:ext cx="11219688" cy="997068"/>
          </a:xfrm>
          <a:prstGeom prst="rect">
            <a:avLst/>
          </a:prstGeom>
        </p:spPr>
        <p:txBody>
          <a:bodyPr vert="horz" wrap="square" lIns="0" tIns="12065" rIns="0" bIns="0" rtlCol="0">
            <a:spAutoFit/>
          </a:bodyPr>
          <a:lstStyle/>
          <a:p>
            <a:pPr marL="356870" marR="5080" indent="-344805">
              <a:spcBef>
                <a:spcPts val="95"/>
              </a:spcBef>
              <a:buFont typeface="Arial MT"/>
              <a:buChar char="•"/>
              <a:tabLst>
                <a:tab pos="356870" algn="l"/>
                <a:tab pos="357505" algn="l"/>
              </a:tabLst>
            </a:pPr>
            <a:r>
              <a:rPr sz="3200" spc="-10" dirty="0">
                <a:latin typeface="Calibri"/>
                <a:cs typeface="Calibri"/>
              </a:rPr>
              <a:t>Can</a:t>
            </a:r>
            <a:r>
              <a:rPr sz="3200" spc="15" dirty="0">
                <a:latin typeface="Calibri"/>
                <a:cs typeface="Calibri"/>
              </a:rPr>
              <a:t> </a:t>
            </a:r>
            <a:r>
              <a:rPr sz="3200" spc="-25" dirty="0">
                <a:latin typeface="Calibri"/>
                <a:cs typeface="Calibri"/>
              </a:rPr>
              <a:t>you</a:t>
            </a:r>
            <a:r>
              <a:rPr sz="3200" spc="35" dirty="0">
                <a:latin typeface="Calibri"/>
                <a:cs typeface="Calibri"/>
              </a:rPr>
              <a:t> </a:t>
            </a:r>
            <a:r>
              <a:rPr sz="3200" spc="-20" dirty="0">
                <a:latin typeface="Calibri"/>
                <a:cs typeface="Calibri"/>
              </a:rPr>
              <a:t>showcase</a:t>
            </a:r>
            <a:r>
              <a:rPr sz="3200" spc="10" dirty="0">
                <a:latin typeface="Calibri"/>
                <a:cs typeface="Calibri"/>
              </a:rPr>
              <a:t> </a:t>
            </a:r>
            <a:r>
              <a:rPr sz="3200" spc="-10" dirty="0">
                <a:latin typeface="Calibri"/>
                <a:cs typeface="Calibri"/>
              </a:rPr>
              <a:t>polymorphism</a:t>
            </a:r>
            <a:r>
              <a:rPr sz="3200" spc="80" dirty="0">
                <a:latin typeface="Calibri"/>
                <a:cs typeface="Calibri"/>
              </a:rPr>
              <a:t> </a:t>
            </a:r>
            <a:r>
              <a:rPr sz="3200" spc="-5" dirty="0">
                <a:latin typeface="Calibri"/>
                <a:cs typeface="Calibri"/>
              </a:rPr>
              <a:t>(Drive </a:t>
            </a:r>
            <a:r>
              <a:rPr sz="3200" dirty="0">
                <a:latin typeface="Calibri"/>
                <a:cs typeface="Calibri"/>
              </a:rPr>
              <a:t> </a:t>
            </a:r>
            <a:r>
              <a:rPr sz="3200" spc="-5" dirty="0">
                <a:latin typeface="Calibri"/>
                <a:cs typeface="Calibri"/>
              </a:rPr>
              <a:t>function</a:t>
            </a:r>
            <a:r>
              <a:rPr sz="3200" spc="20"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various</a:t>
            </a:r>
            <a:r>
              <a:rPr sz="3200" spc="50" dirty="0">
                <a:latin typeface="Calibri"/>
                <a:cs typeface="Calibri"/>
              </a:rPr>
              <a:t> </a:t>
            </a:r>
            <a:r>
              <a:rPr sz="3200" spc="-5" dirty="0">
                <a:latin typeface="Calibri"/>
                <a:cs typeface="Calibri"/>
              </a:rPr>
              <a:t>types</a:t>
            </a:r>
            <a:r>
              <a:rPr sz="3200" spc="15" dirty="0">
                <a:latin typeface="Calibri"/>
                <a:cs typeface="Calibri"/>
              </a:rPr>
              <a:t> </a:t>
            </a:r>
            <a:r>
              <a:rPr sz="3200" spc="-10" dirty="0">
                <a:latin typeface="Calibri"/>
                <a:cs typeface="Calibri"/>
              </a:rPr>
              <a:t>of</a:t>
            </a:r>
            <a:r>
              <a:rPr sz="3200" spc="45" dirty="0">
                <a:latin typeface="Calibri"/>
                <a:cs typeface="Calibri"/>
              </a:rPr>
              <a:t> </a:t>
            </a:r>
            <a:r>
              <a:rPr sz="3200" spc="-10" dirty="0">
                <a:latin typeface="Calibri"/>
                <a:cs typeface="Calibri"/>
              </a:rPr>
              <a:t>automobiles)</a:t>
            </a:r>
            <a:r>
              <a:rPr sz="3200" spc="35" dirty="0">
                <a:latin typeface="Calibri"/>
                <a:cs typeface="Calibri"/>
              </a:rPr>
              <a:t> </a:t>
            </a:r>
            <a:r>
              <a:rPr sz="3200" spc="-5" dirty="0">
                <a:latin typeface="Calibri"/>
                <a:cs typeface="Calibri"/>
              </a:rPr>
              <a:t>in </a:t>
            </a:r>
            <a:r>
              <a:rPr sz="3200" spc="-705" dirty="0">
                <a:latin typeface="Calibri"/>
                <a:cs typeface="Calibri"/>
              </a:rPr>
              <a:t> </a:t>
            </a:r>
            <a:r>
              <a:rPr sz="3200" spc="-25" dirty="0">
                <a:latin typeface="Calibri"/>
                <a:cs typeface="Calibri"/>
              </a:rPr>
              <a:t>context</a:t>
            </a:r>
            <a:r>
              <a:rPr sz="3200" spc="-5" dirty="0">
                <a:latin typeface="Calibri"/>
                <a:cs typeface="Calibri"/>
              </a:rPr>
              <a:t> </a:t>
            </a:r>
            <a:r>
              <a:rPr sz="3200" spc="-10" dirty="0">
                <a:latin typeface="Calibri"/>
                <a:cs typeface="Calibri"/>
              </a:rPr>
              <a:t>of</a:t>
            </a:r>
            <a:r>
              <a:rPr sz="3200" spc="-5" dirty="0">
                <a:latin typeface="Calibri"/>
                <a:cs typeface="Calibri"/>
              </a:rPr>
              <a:t> </a:t>
            </a:r>
            <a:r>
              <a:rPr sz="3200" spc="-10" dirty="0">
                <a:latin typeface="Calibri"/>
                <a:cs typeface="Calibri"/>
              </a:rPr>
              <a:t>VEHICLES</a:t>
            </a:r>
            <a:r>
              <a:rPr sz="3200" spc="35" dirty="0">
                <a:latin typeface="Calibri"/>
                <a:cs typeface="Calibri"/>
              </a:rPr>
              <a:t> </a:t>
            </a:r>
            <a:r>
              <a:rPr sz="3200" spc="-5" dirty="0">
                <a:latin typeface="Calibri"/>
                <a:cs typeface="Calibri"/>
              </a:rPr>
              <a:t>?</a:t>
            </a:r>
            <a:endParaRPr sz="3200" dirty="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vs overriding</a:t>
            </a:r>
            <a:endParaRPr lang="en-IN" dirty="0"/>
          </a:p>
        </p:txBody>
      </p:sp>
      <p:sp>
        <p:nvSpPr>
          <p:cNvPr id="3" name="Content Placeholder 2"/>
          <p:cNvSpPr>
            <a:spLocks noGrp="1"/>
          </p:cNvSpPr>
          <p:nvPr>
            <p:ph idx="1"/>
          </p:nvPr>
        </p:nvSpPr>
        <p:spPr/>
        <p:txBody>
          <a:bodyPr>
            <a:normAutofit/>
          </a:bodyPr>
          <a:lstStyle/>
          <a:p>
            <a:r>
              <a:rPr lang="en-US" sz="3600" dirty="0"/>
              <a:t>Function overloading – same function name but different arguments. Functions are defined in the same class. </a:t>
            </a:r>
          </a:p>
          <a:p>
            <a:endParaRPr lang="en-US" sz="3600" dirty="0"/>
          </a:p>
          <a:p>
            <a:r>
              <a:rPr lang="en-US" sz="3600" dirty="0"/>
              <a:t>Function overriding – same function name and arguments. Defined in different classes. </a:t>
            </a:r>
            <a:endParaRPr lang="en-IN" sz="3600" dirty="0"/>
          </a:p>
        </p:txBody>
      </p:sp>
    </p:spTree>
    <p:extLst>
      <p:ext uri="{BB962C8B-B14F-4D97-AF65-F5344CB8AC3E}">
        <p14:creationId xmlns:p14="http://schemas.microsoft.com/office/powerpoint/2010/main" val="3098846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verload vs overr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6" y="501650"/>
            <a:ext cx="10102852" cy="560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906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time and Run time Polymorphism</a:t>
            </a:r>
            <a:endParaRPr lang="en-IN" dirty="0"/>
          </a:p>
        </p:txBody>
      </p:sp>
      <p:sp>
        <p:nvSpPr>
          <p:cNvPr id="3" name="Content Placeholder 2"/>
          <p:cNvSpPr>
            <a:spLocks noGrp="1"/>
          </p:cNvSpPr>
          <p:nvPr>
            <p:ph idx="1"/>
          </p:nvPr>
        </p:nvSpPr>
        <p:spPr/>
        <p:txBody>
          <a:bodyPr>
            <a:normAutofit/>
          </a:bodyPr>
          <a:lstStyle/>
          <a:p>
            <a:r>
              <a:rPr lang="en-US" sz="3600" dirty="0"/>
              <a:t>Compile time OR static polymorphism is executed using function overloading.</a:t>
            </a:r>
          </a:p>
          <a:p>
            <a:endParaRPr lang="en-US" sz="3600" dirty="0"/>
          </a:p>
          <a:p>
            <a:r>
              <a:rPr lang="en-US" sz="3600" dirty="0"/>
              <a:t>Run time polymorphism or dynamic/late binding is done using function overriding and </a:t>
            </a:r>
            <a:r>
              <a:rPr lang="en-US" sz="3600" b="1" i="1" dirty="0">
                <a:solidFill>
                  <a:srgbClr val="FF0000"/>
                </a:solidFill>
              </a:rPr>
              <a:t>virtual functions</a:t>
            </a:r>
            <a:r>
              <a:rPr lang="en-US" sz="3600" i="1" dirty="0"/>
              <a:t>.</a:t>
            </a:r>
            <a:endParaRPr lang="en-IN" sz="3600" dirty="0"/>
          </a:p>
        </p:txBody>
      </p:sp>
    </p:spTree>
    <p:extLst>
      <p:ext uri="{BB962C8B-B14F-4D97-AF65-F5344CB8AC3E}">
        <p14:creationId xmlns:p14="http://schemas.microsoft.com/office/powerpoint/2010/main" val="3852389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5A01A27-56FD-C654-F6AC-33924E9ECFA3}"/>
              </a:ext>
            </a:extLst>
          </p:cNvPr>
          <p:cNvGraphicFramePr>
            <a:graphicFrameLocks noGrp="1"/>
          </p:cNvGraphicFramePr>
          <p:nvPr>
            <p:ph idx="1"/>
            <p:extLst>
              <p:ext uri="{D42A27DB-BD31-4B8C-83A1-F6EECF244321}">
                <p14:modId xmlns:p14="http://schemas.microsoft.com/office/powerpoint/2010/main" val="370006034"/>
              </p:ext>
            </p:extLst>
          </p:nvPr>
        </p:nvGraphicFramePr>
        <p:xfrm>
          <a:off x="643467" y="1131385"/>
          <a:ext cx="10905067" cy="4595230"/>
        </p:xfrm>
        <a:graphic>
          <a:graphicData uri="http://schemas.openxmlformats.org/drawingml/2006/table">
            <a:tbl>
              <a:tblPr>
                <a:tableStyleId>{8799B23B-EC83-4686-B30A-512413B5E67A}</a:tableStyleId>
              </a:tblPr>
              <a:tblGrid>
                <a:gridCol w="5499203">
                  <a:extLst>
                    <a:ext uri="{9D8B030D-6E8A-4147-A177-3AD203B41FA5}">
                      <a16:colId xmlns:a16="http://schemas.microsoft.com/office/drawing/2014/main" val="3176519793"/>
                    </a:ext>
                  </a:extLst>
                </a:gridCol>
                <a:gridCol w="5405864">
                  <a:extLst>
                    <a:ext uri="{9D8B030D-6E8A-4147-A177-3AD203B41FA5}">
                      <a16:colId xmlns:a16="http://schemas.microsoft.com/office/drawing/2014/main" val="2699228862"/>
                    </a:ext>
                  </a:extLst>
                </a:gridCol>
              </a:tblGrid>
              <a:tr h="541307">
                <a:tc>
                  <a:txBody>
                    <a:bodyPr/>
                    <a:lstStyle/>
                    <a:p>
                      <a:pPr algn="ctr" fontAlgn="ctr">
                        <a:spcBef>
                          <a:spcPts val="0"/>
                        </a:spcBef>
                        <a:spcAft>
                          <a:spcPts val="0"/>
                        </a:spcAft>
                      </a:pPr>
                      <a:r>
                        <a:rPr lang="en-US" sz="2500" b="1" u="none" strike="noStrike" dirty="0">
                          <a:effectLst/>
                        </a:rPr>
                        <a:t>Compile Time Polymorphism</a:t>
                      </a:r>
                      <a:endParaRPr lang="en-US" sz="2500" b="1" i="0" u="none" strike="noStrike" dirty="0">
                        <a:effectLst/>
                        <a:latin typeface="Arial" panose="020B0604020202020204" pitchFamily="34" charset="0"/>
                      </a:endParaRPr>
                    </a:p>
                  </a:txBody>
                  <a:tcPr marL="127306" marR="127306" marT="63652" marB="63652" anchor="ctr"/>
                </a:tc>
                <a:tc>
                  <a:txBody>
                    <a:bodyPr/>
                    <a:lstStyle/>
                    <a:p>
                      <a:pPr algn="ctr" fontAlgn="ctr">
                        <a:spcBef>
                          <a:spcPts val="0"/>
                        </a:spcBef>
                        <a:spcAft>
                          <a:spcPts val="0"/>
                        </a:spcAft>
                      </a:pPr>
                      <a:r>
                        <a:rPr lang="en-US" sz="2500" b="1" u="none" strike="noStrike" dirty="0">
                          <a:effectLst/>
                        </a:rPr>
                        <a:t>Run-Time Polymorphism</a:t>
                      </a:r>
                      <a:endParaRPr lang="en-US" sz="2500" b="1" i="0" u="none" strike="noStrike" dirty="0">
                        <a:effectLst/>
                        <a:latin typeface="Arial" panose="020B0604020202020204" pitchFamily="34" charset="0"/>
                      </a:endParaRPr>
                    </a:p>
                  </a:txBody>
                  <a:tcPr marL="127306" marR="127306" marT="63652" marB="63652" anchor="ctr"/>
                </a:tc>
                <a:extLst>
                  <a:ext uri="{0D108BD9-81ED-4DB2-BD59-A6C34878D82A}">
                    <a16:rowId xmlns:a16="http://schemas.microsoft.com/office/drawing/2014/main" val="3649690673"/>
                  </a:ext>
                </a:extLst>
              </a:tr>
              <a:tr h="919046">
                <a:tc>
                  <a:txBody>
                    <a:bodyPr/>
                    <a:lstStyle/>
                    <a:p>
                      <a:pPr algn="ctr" fontAlgn="ctr">
                        <a:spcBef>
                          <a:spcPts val="0"/>
                        </a:spcBef>
                        <a:spcAft>
                          <a:spcPts val="0"/>
                        </a:spcAft>
                      </a:pPr>
                      <a:r>
                        <a:rPr lang="en-US" sz="2500" b="0" u="none" strike="noStrike" dirty="0">
                          <a:effectLst/>
                        </a:rPr>
                        <a:t>At Compile time, which functions to be called is decided.</a:t>
                      </a:r>
                      <a:endParaRPr lang="en-US" sz="2500" b="0" i="0" u="none" strike="noStrike" dirty="0">
                        <a:effectLst/>
                        <a:latin typeface="Arial" panose="020B0604020202020204" pitchFamily="34" charset="0"/>
                      </a:endParaRPr>
                    </a:p>
                  </a:txBody>
                  <a:tcPr marL="127306" marR="127306" marT="63652" marB="63652" anchor="ctr"/>
                </a:tc>
                <a:tc>
                  <a:txBody>
                    <a:bodyPr/>
                    <a:lstStyle/>
                    <a:p>
                      <a:pPr algn="ctr" fontAlgn="ctr">
                        <a:spcBef>
                          <a:spcPts val="0"/>
                        </a:spcBef>
                        <a:spcAft>
                          <a:spcPts val="0"/>
                        </a:spcAft>
                      </a:pPr>
                      <a:r>
                        <a:rPr lang="en-US" sz="2500" b="0" u="none" strike="noStrike">
                          <a:effectLst/>
                        </a:rPr>
                        <a:t>At Runtime, which function to be called is decided.</a:t>
                      </a:r>
                      <a:endParaRPr lang="en-US" sz="2500" b="0" i="0" u="none" strike="noStrike">
                        <a:effectLst/>
                        <a:latin typeface="Arial" panose="020B0604020202020204" pitchFamily="34" charset="0"/>
                      </a:endParaRPr>
                    </a:p>
                  </a:txBody>
                  <a:tcPr marL="127306" marR="127306" marT="63652" marB="63652" anchor="ctr"/>
                </a:tc>
                <a:extLst>
                  <a:ext uri="{0D108BD9-81ED-4DB2-BD59-A6C34878D82A}">
                    <a16:rowId xmlns:a16="http://schemas.microsoft.com/office/drawing/2014/main" val="3830665592"/>
                  </a:ext>
                </a:extLst>
              </a:tr>
              <a:tr h="919046">
                <a:tc>
                  <a:txBody>
                    <a:bodyPr/>
                    <a:lstStyle/>
                    <a:p>
                      <a:pPr algn="ctr" fontAlgn="ctr">
                        <a:spcBef>
                          <a:spcPts val="0"/>
                        </a:spcBef>
                        <a:spcAft>
                          <a:spcPts val="0"/>
                        </a:spcAft>
                      </a:pPr>
                      <a:r>
                        <a:rPr lang="en-US" sz="2500" b="0" u="none" strike="noStrike" dirty="0">
                          <a:effectLst/>
                        </a:rPr>
                        <a:t>Also known as </a:t>
                      </a:r>
                      <a:r>
                        <a:rPr lang="en-US" sz="2500" b="1" u="none" strike="noStrike" dirty="0">
                          <a:effectLst/>
                        </a:rPr>
                        <a:t>early</a:t>
                      </a:r>
                      <a:r>
                        <a:rPr lang="en-US" sz="2500" b="0" u="none" strike="noStrike" dirty="0">
                          <a:effectLst/>
                        </a:rPr>
                        <a:t> or </a:t>
                      </a:r>
                      <a:r>
                        <a:rPr lang="en-US" sz="2500" b="1" u="none" strike="noStrike" dirty="0">
                          <a:effectLst/>
                        </a:rPr>
                        <a:t>static binding</a:t>
                      </a:r>
                      <a:endParaRPr lang="en-US" sz="2500" b="1" i="0" u="none" strike="noStrike" dirty="0">
                        <a:effectLst/>
                        <a:latin typeface="Arial" panose="020B0604020202020204" pitchFamily="34" charset="0"/>
                      </a:endParaRPr>
                    </a:p>
                  </a:txBody>
                  <a:tcPr marL="127306" marR="127306" marT="63652" marB="63652" anchor="ctr"/>
                </a:tc>
                <a:tc>
                  <a:txBody>
                    <a:bodyPr/>
                    <a:lstStyle/>
                    <a:p>
                      <a:pPr algn="ctr" fontAlgn="ctr">
                        <a:spcBef>
                          <a:spcPts val="0"/>
                        </a:spcBef>
                        <a:spcAft>
                          <a:spcPts val="0"/>
                        </a:spcAft>
                      </a:pPr>
                      <a:r>
                        <a:rPr lang="en-US" sz="2500" b="0" u="none" strike="noStrike" dirty="0">
                          <a:effectLst/>
                        </a:rPr>
                        <a:t>Also known as </a:t>
                      </a:r>
                      <a:r>
                        <a:rPr lang="en-US" sz="2500" b="1" u="none" strike="noStrike" dirty="0">
                          <a:effectLst/>
                        </a:rPr>
                        <a:t>late</a:t>
                      </a:r>
                      <a:r>
                        <a:rPr lang="en-US" sz="2500" b="0" u="none" strike="noStrike" dirty="0">
                          <a:effectLst/>
                        </a:rPr>
                        <a:t> or </a:t>
                      </a:r>
                      <a:r>
                        <a:rPr lang="en-US" sz="2500" b="1" u="none" strike="noStrike" dirty="0">
                          <a:effectLst/>
                        </a:rPr>
                        <a:t>dynamic binding</a:t>
                      </a:r>
                      <a:endParaRPr lang="en-US" sz="2500" b="1" i="0" u="none" strike="noStrike" dirty="0">
                        <a:effectLst/>
                        <a:latin typeface="Arial" panose="020B0604020202020204" pitchFamily="34" charset="0"/>
                      </a:endParaRPr>
                    </a:p>
                  </a:txBody>
                  <a:tcPr marL="127306" marR="127306" marT="63652" marB="63652" anchor="ctr"/>
                </a:tc>
                <a:extLst>
                  <a:ext uri="{0D108BD9-81ED-4DB2-BD59-A6C34878D82A}">
                    <a16:rowId xmlns:a16="http://schemas.microsoft.com/office/drawing/2014/main" val="3451794468"/>
                  </a:ext>
                </a:extLst>
              </a:tr>
              <a:tr h="1296785">
                <a:tc>
                  <a:txBody>
                    <a:bodyPr/>
                    <a:lstStyle/>
                    <a:p>
                      <a:pPr algn="ctr" fontAlgn="ctr">
                        <a:spcBef>
                          <a:spcPts val="0"/>
                        </a:spcBef>
                        <a:spcAft>
                          <a:spcPts val="0"/>
                        </a:spcAft>
                      </a:pPr>
                      <a:r>
                        <a:rPr lang="en-US" sz="2500" b="0" u="none" strike="noStrike">
                          <a:effectLst/>
                        </a:rPr>
                        <a:t>It executes faster because the function is resolved at compilation time only.</a:t>
                      </a:r>
                      <a:endParaRPr lang="en-US" sz="2500" b="0" i="0" u="none" strike="noStrike">
                        <a:effectLst/>
                        <a:latin typeface="Arial" panose="020B0604020202020204" pitchFamily="34" charset="0"/>
                      </a:endParaRPr>
                    </a:p>
                  </a:txBody>
                  <a:tcPr marL="127306" marR="127306" marT="63652" marB="63652" anchor="ctr"/>
                </a:tc>
                <a:tc>
                  <a:txBody>
                    <a:bodyPr/>
                    <a:lstStyle/>
                    <a:p>
                      <a:pPr algn="ctr" fontAlgn="ctr">
                        <a:spcBef>
                          <a:spcPts val="0"/>
                        </a:spcBef>
                        <a:spcAft>
                          <a:spcPts val="0"/>
                        </a:spcAft>
                      </a:pPr>
                      <a:r>
                        <a:rPr lang="en-US" sz="2500" b="0" u="none" strike="noStrike">
                          <a:effectLst/>
                        </a:rPr>
                        <a:t>It executes slower because the function is resolved at Run-time.</a:t>
                      </a:r>
                      <a:endParaRPr lang="en-US" sz="2500" b="0" i="0" u="none" strike="noStrike">
                        <a:effectLst/>
                        <a:latin typeface="Arial" panose="020B0604020202020204" pitchFamily="34" charset="0"/>
                      </a:endParaRPr>
                    </a:p>
                  </a:txBody>
                  <a:tcPr marL="127306" marR="127306" marT="63652" marB="63652" anchor="ctr"/>
                </a:tc>
                <a:extLst>
                  <a:ext uri="{0D108BD9-81ED-4DB2-BD59-A6C34878D82A}">
                    <a16:rowId xmlns:a16="http://schemas.microsoft.com/office/drawing/2014/main" val="3793542197"/>
                  </a:ext>
                </a:extLst>
              </a:tr>
              <a:tr h="919046">
                <a:tc>
                  <a:txBody>
                    <a:bodyPr/>
                    <a:lstStyle/>
                    <a:p>
                      <a:pPr algn="ctr" fontAlgn="ctr">
                        <a:spcBef>
                          <a:spcPts val="0"/>
                        </a:spcBef>
                        <a:spcAft>
                          <a:spcPts val="0"/>
                        </a:spcAft>
                      </a:pPr>
                      <a:r>
                        <a:rPr lang="en-US" sz="2500" b="0" u="none" strike="noStrike" dirty="0">
                          <a:effectLst/>
                        </a:rPr>
                        <a:t>It is achieved through function and </a:t>
                      </a:r>
                      <a:r>
                        <a:rPr lang="en-US" sz="2500" b="0" i="1" u="none" strike="noStrike" dirty="0">
                          <a:effectLst/>
                        </a:rPr>
                        <a:t>operator overloading</a:t>
                      </a:r>
                      <a:endParaRPr lang="en-US" sz="2500" b="0" i="1" u="none" strike="noStrike" dirty="0">
                        <a:effectLst/>
                        <a:latin typeface="Arial" panose="020B0604020202020204" pitchFamily="34" charset="0"/>
                      </a:endParaRPr>
                    </a:p>
                  </a:txBody>
                  <a:tcPr marL="127306" marR="127306" marT="63652" marB="63652" anchor="ctr"/>
                </a:tc>
                <a:tc>
                  <a:txBody>
                    <a:bodyPr/>
                    <a:lstStyle/>
                    <a:p>
                      <a:pPr algn="ctr" fontAlgn="ctr">
                        <a:spcBef>
                          <a:spcPts val="0"/>
                        </a:spcBef>
                        <a:spcAft>
                          <a:spcPts val="0"/>
                        </a:spcAft>
                      </a:pPr>
                      <a:r>
                        <a:rPr lang="en-US" sz="2500" b="0" u="none" strike="noStrike" dirty="0">
                          <a:effectLst/>
                        </a:rPr>
                        <a:t>It is achieved through function overriding and virtual functions</a:t>
                      </a:r>
                      <a:endParaRPr lang="en-US" sz="2500" b="0" i="0" u="none" strike="noStrike" dirty="0">
                        <a:effectLst/>
                        <a:latin typeface="Arial" panose="020B0604020202020204" pitchFamily="34" charset="0"/>
                      </a:endParaRPr>
                    </a:p>
                  </a:txBody>
                  <a:tcPr marL="127306" marR="127306" marT="63652" marB="63652" anchor="ctr"/>
                </a:tc>
                <a:extLst>
                  <a:ext uri="{0D108BD9-81ED-4DB2-BD59-A6C34878D82A}">
                    <a16:rowId xmlns:a16="http://schemas.microsoft.com/office/drawing/2014/main" val="3424900834"/>
                  </a:ext>
                </a:extLst>
              </a:tr>
            </a:tbl>
          </a:graphicData>
        </a:graphic>
      </p:graphicFrame>
    </p:spTree>
    <p:extLst>
      <p:ext uri="{BB962C8B-B14F-4D97-AF65-F5344CB8AC3E}">
        <p14:creationId xmlns:p14="http://schemas.microsoft.com/office/powerpoint/2010/main" val="2194913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7425" y="301339"/>
            <a:ext cx="7215188" cy="6155817"/>
          </a:xfrm>
          <a:prstGeom prst="rect">
            <a:avLst/>
          </a:prstGeom>
        </p:spPr>
      </p:pic>
    </p:spTree>
    <p:extLst>
      <p:ext uri="{BB962C8B-B14F-4D97-AF65-F5344CB8AC3E}">
        <p14:creationId xmlns:p14="http://schemas.microsoft.com/office/powerpoint/2010/main" val="2976302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6361" y="464643"/>
            <a:ext cx="6396990" cy="695325"/>
          </a:xfrm>
          <a:prstGeom prst="rect">
            <a:avLst/>
          </a:prstGeom>
        </p:spPr>
        <p:txBody>
          <a:bodyPr vert="horz" wrap="square" lIns="0" tIns="12065" rIns="0" bIns="0" rtlCol="0" anchor="ctr">
            <a:spAutoFit/>
          </a:bodyPr>
          <a:lstStyle/>
          <a:p>
            <a:pPr marL="12700">
              <a:lnSpc>
                <a:spcPct val="100000"/>
              </a:lnSpc>
              <a:spcBef>
                <a:spcPts val="95"/>
              </a:spcBef>
            </a:pPr>
            <a:r>
              <a:rPr spc="-25" dirty="0"/>
              <a:t>Default</a:t>
            </a:r>
            <a:r>
              <a:rPr spc="-10" dirty="0"/>
              <a:t> Function</a:t>
            </a:r>
            <a:r>
              <a:rPr spc="50" dirty="0"/>
              <a:t> </a:t>
            </a:r>
            <a:r>
              <a:rPr spc="-20" dirty="0"/>
              <a:t>Arguments</a:t>
            </a:r>
          </a:p>
        </p:txBody>
      </p:sp>
      <p:sp>
        <p:nvSpPr>
          <p:cNvPr id="3" name="object 3"/>
          <p:cNvSpPr txBox="1"/>
          <p:nvPr/>
        </p:nvSpPr>
        <p:spPr>
          <a:xfrm>
            <a:off x="2060244" y="1554557"/>
            <a:ext cx="8032750" cy="4454525"/>
          </a:xfrm>
          <a:prstGeom prst="rect">
            <a:avLst/>
          </a:prstGeom>
        </p:spPr>
        <p:txBody>
          <a:bodyPr vert="horz" wrap="square" lIns="0" tIns="80645" rIns="0" bIns="0" rtlCol="0">
            <a:spAutoFit/>
          </a:bodyPr>
          <a:lstStyle/>
          <a:p>
            <a:pPr marL="356870" marR="201295" indent="-344805">
              <a:lnSpc>
                <a:spcPct val="80000"/>
              </a:lnSpc>
              <a:spcBef>
                <a:spcPts val="635"/>
              </a:spcBef>
              <a:buFont typeface="Arial MT"/>
              <a:buChar char="•"/>
              <a:tabLst>
                <a:tab pos="356870" algn="l"/>
                <a:tab pos="357505" algn="l"/>
              </a:tabLst>
            </a:pPr>
            <a:r>
              <a:rPr sz="2200" spc="10" dirty="0">
                <a:latin typeface="Calibri"/>
                <a:cs typeface="Calibri"/>
              </a:rPr>
              <a:t>C++ </a:t>
            </a:r>
            <a:r>
              <a:rPr sz="2200" dirty="0">
                <a:latin typeface="Calibri"/>
                <a:cs typeface="Calibri"/>
              </a:rPr>
              <a:t>allows </a:t>
            </a:r>
            <a:r>
              <a:rPr sz="2200" spc="5" dirty="0">
                <a:latin typeface="Calibri"/>
                <a:cs typeface="Calibri"/>
              </a:rPr>
              <a:t>a </a:t>
            </a:r>
            <a:r>
              <a:rPr sz="2200" dirty="0">
                <a:latin typeface="Calibri"/>
                <a:cs typeface="Calibri"/>
              </a:rPr>
              <a:t>function </a:t>
            </a:r>
            <a:r>
              <a:rPr sz="2200" spc="-10" dirty="0">
                <a:latin typeface="Calibri"/>
                <a:cs typeface="Calibri"/>
              </a:rPr>
              <a:t>to </a:t>
            </a:r>
            <a:r>
              <a:rPr sz="2200" dirty="0">
                <a:latin typeface="Calibri"/>
                <a:cs typeface="Calibri"/>
              </a:rPr>
              <a:t>assign </a:t>
            </a:r>
            <a:r>
              <a:rPr sz="2200" spc="5" dirty="0">
                <a:latin typeface="Calibri"/>
                <a:cs typeface="Calibri"/>
              </a:rPr>
              <a:t>a </a:t>
            </a:r>
            <a:r>
              <a:rPr sz="2200" spc="-10" dirty="0">
                <a:latin typeface="Calibri"/>
                <a:cs typeface="Calibri"/>
              </a:rPr>
              <a:t>parameter </a:t>
            </a:r>
            <a:r>
              <a:rPr sz="2200" spc="5" dirty="0">
                <a:latin typeface="Calibri"/>
                <a:cs typeface="Calibri"/>
              </a:rPr>
              <a:t>a </a:t>
            </a:r>
            <a:r>
              <a:rPr sz="2200" spc="-10" dirty="0">
                <a:latin typeface="Calibri"/>
                <a:cs typeface="Calibri"/>
              </a:rPr>
              <a:t>default </a:t>
            </a:r>
            <a:r>
              <a:rPr sz="2200" spc="-5" dirty="0">
                <a:latin typeface="Calibri"/>
                <a:cs typeface="Calibri"/>
              </a:rPr>
              <a:t>value </a:t>
            </a:r>
            <a:r>
              <a:rPr sz="2200" spc="5" dirty="0">
                <a:latin typeface="Calibri"/>
                <a:cs typeface="Calibri"/>
              </a:rPr>
              <a:t>when </a:t>
            </a:r>
            <a:r>
              <a:rPr sz="2200" spc="10" dirty="0">
                <a:latin typeface="Calibri"/>
                <a:cs typeface="Calibri"/>
              </a:rPr>
              <a:t> </a:t>
            </a:r>
            <a:r>
              <a:rPr sz="2200" spc="-5" dirty="0">
                <a:latin typeface="Calibri"/>
                <a:cs typeface="Calibri"/>
              </a:rPr>
              <a:t>no </a:t>
            </a:r>
            <a:r>
              <a:rPr sz="2200" spc="-10" dirty="0">
                <a:latin typeface="Calibri"/>
                <a:cs typeface="Calibri"/>
              </a:rPr>
              <a:t>argument </a:t>
            </a:r>
            <a:r>
              <a:rPr sz="2200" spc="-5" dirty="0">
                <a:latin typeface="Calibri"/>
                <a:cs typeface="Calibri"/>
              </a:rPr>
              <a:t>corresponding </a:t>
            </a:r>
            <a:r>
              <a:rPr sz="2200" spc="-10" dirty="0">
                <a:latin typeface="Calibri"/>
                <a:cs typeface="Calibri"/>
              </a:rPr>
              <a:t>to </a:t>
            </a:r>
            <a:r>
              <a:rPr sz="2200" spc="-5" dirty="0">
                <a:latin typeface="Calibri"/>
                <a:cs typeface="Calibri"/>
              </a:rPr>
              <a:t>that </a:t>
            </a:r>
            <a:r>
              <a:rPr sz="2200" spc="-10" dirty="0">
                <a:latin typeface="Calibri"/>
                <a:cs typeface="Calibri"/>
              </a:rPr>
              <a:t>parameter </a:t>
            </a:r>
            <a:r>
              <a:rPr sz="2200" dirty="0">
                <a:latin typeface="Calibri"/>
                <a:cs typeface="Calibri"/>
              </a:rPr>
              <a:t>is </a:t>
            </a:r>
            <a:r>
              <a:rPr sz="2200" spc="-5" dirty="0">
                <a:latin typeface="Calibri"/>
                <a:cs typeface="Calibri"/>
              </a:rPr>
              <a:t>specified </a:t>
            </a:r>
            <a:r>
              <a:rPr sz="2200" dirty="0">
                <a:latin typeface="Calibri"/>
                <a:cs typeface="Calibri"/>
              </a:rPr>
              <a:t>in a </a:t>
            </a:r>
            <a:r>
              <a:rPr sz="2200" spc="-5" dirty="0">
                <a:latin typeface="Calibri"/>
                <a:cs typeface="Calibri"/>
              </a:rPr>
              <a:t>call </a:t>
            </a:r>
            <a:r>
              <a:rPr sz="2200" spc="-484" dirty="0">
                <a:latin typeface="Calibri"/>
                <a:cs typeface="Calibri"/>
              </a:rPr>
              <a:t> </a:t>
            </a:r>
            <a:r>
              <a:rPr sz="2200" spc="-10" dirty="0">
                <a:latin typeface="Calibri"/>
                <a:cs typeface="Calibri"/>
              </a:rPr>
              <a:t>to</a:t>
            </a:r>
            <a:r>
              <a:rPr sz="2200" spc="-15" dirty="0">
                <a:latin typeface="Calibri"/>
                <a:cs typeface="Calibri"/>
              </a:rPr>
              <a:t> </a:t>
            </a:r>
            <a:r>
              <a:rPr sz="2200" spc="-5" dirty="0">
                <a:latin typeface="Calibri"/>
                <a:cs typeface="Calibri"/>
              </a:rPr>
              <a:t>that</a:t>
            </a:r>
            <a:r>
              <a:rPr sz="2200" spc="-15" dirty="0">
                <a:latin typeface="Calibri"/>
                <a:cs typeface="Calibri"/>
              </a:rPr>
              <a:t> </a:t>
            </a:r>
            <a:r>
              <a:rPr sz="2200" dirty="0">
                <a:latin typeface="Calibri"/>
                <a:cs typeface="Calibri"/>
              </a:rPr>
              <a:t>function.</a:t>
            </a:r>
            <a:endParaRPr sz="2200">
              <a:latin typeface="Calibri"/>
              <a:cs typeface="Calibri"/>
            </a:endParaRPr>
          </a:p>
          <a:p>
            <a:pPr marL="356870" indent="-344805">
              <a:lnSpc>
                <a:spcPts val="2375"/>
              </a:lnSpc>
              <a:spcBef>
                <a:spcPts val="5"/>
              </a:spcBef>
              <a:buFont typeface="Arial MT"/>
              <a:buChar char="•"/>
              <a:tabLst>
                <a:tab pos="356870" algn="l"/>
                <a:tab pos="357505" algn="l"/>
              </a:tabLst>
            </a:pPr>
            <a:r>
              <a:rPr sz="2200" spc="-10" dirty="0">
                <a:latin typeface="Calibri"/>
                <a:cs typeface="Calibri"/>
              </a:rPr>
              <a:t>For</a:t>
            </a:r>
            <a:r>
              <a:rPr sz="2200" spc="-20" dirty="0">
                <a:latin typeface="Calibri"/>
                <a:cs typeface="Calibri"/>
              </a:rPr>
              <a:t> </a:t>
            </a:r>
            <a:r>
              <a:rPr sz="2200" spc="-5" dirty="0">
                <a:latin typeface="Calibri"/>
                <a:cs typeface="Calibri"/>
              </a:rPr>
              <a:t>example,</a:t>
            </a:r>
            <a:r>
              <a:rPr sz="2200" spc="-45" dirty="0">
                <a:latin typeface="Calibri"/>
                <a:cs typeface="Calibri"/>
              </a:rPr>
              <a:t> </a:t>
            </a:r>
            <a:r>
              <a:rPr sz="2200" dirty="0">
                <a:latin typeface="Calibri"/>
                <a:cs typeface="Calibri"/>
              </a:rPr>
              <a:t>this</a:t>
            </a:r>
            <a:r>
              <a:rPr sz="2200" spc="-15" dirty="0">
                <a:latin typeface="Calibri"/>
                <a:cs typeface="Calibri"/>
              </a:rPr>
              <a:t> </a:t>
            </a:r>
            <a:r>
              <a:rPr sz="2200" spc="-5" dirty="0">
                <a:latin typeface="Calibri"/>
                <a:cs typeface="Calibri"/>
              </a:rPr>
              <a:t>declares</a:t>
            </a:r>
            <a:r>
              <a:rPr sz="2200" spc="-35" dirty="0">
                <a:latin typeface="Calibri"/>
                <a:cs typeface="Calibri"/>
              </a:rPr>
              <a:t> </a:t>
            </a:r>
            <a:r>
              <a:rPr sz="2200" spc="-5" dirty="0">
                <a:latin typeface="Calibri"/>
                <a:cs typeface="Calibri"/>
              </a:rPr>
              <a:t>myfunc(</a:t>
            </a:r>
            <a:r>
              <a:rPr sz="2200" spc="-20" dirty="0">
                <a:latin typeface="Calibri"/>
                <a:cs typeface="Calibri"/>
              </a:rPr>
              <a:t> </a:t>
            </a:r>
            <a:r>
              <a:rPr sz="2200" dirty="0">
                <a:latin typeface="Calibri"/>
                <a:cs typeface="Calibri"/>
              </a:rPr>
              <a:t>)</a:t>
            </a:r>
            <a:r>
              <a:rPr sz="2200" spc="-15" dirty="0">
                <a:latin typeface="Calibri"/>
                <a:cs typeface="Calibri"/>
              </a:rPr>
              <a:t> </a:t>
            </a:r>
            <a:r>
              <a:rPr sz="2200" dirty="0">
                <a:latin typeface="Calibri"/>
                <a:cs typeface="Calibri"/>
              </a:rPr>
              <a:t>as </a:t>
            </a:r>
            <a:r>
              <a:rPr sz="2200" spc="-5" dirty="0">
                <a:latin typeface="Calibri"/>
                <a:cs typeface="Calibri"/>
              </a:rPr>
              <a:t>taking</a:t>
            </a:r>
            <a:r>
              <a:rPr sz="2200" spc="-30" dirty="0">
                <a:latin typeface="Calibri"/>
                <a:cs typeface="Calibri"/>
              </a:rPr>
              <a:t> </a:t>
            </a:r>
            <a:r>
              <a:rPr sz="2200" dirty="0">
                <a:latin typeface="Calibri"/>
                <a:cs typeface="Calibri"/>
              </a:rPr>
              <a:t>one</a:t>
            </a:r>
            <a:r>
              <a:rPr sz="2200" spc="-10" dirty="0">
                <a:latin typeface="Calibri"/>
                <a:cs typeface="Calibri"/>
              </a:rPr>
              <a:t> </a:t>
            </a:r>
            <a:r>
              <a:rPr sz="2200" dirty="0">
                <a:latin typeface="Calibri"/>
                <a:cs typeface="Calibri"/>
              </a:rPr>
              <a:t>double</a:t>
            </a:r>
            <a:r>
              <a:rPr sz="2200" spc="-40" dirty="0">
                <a:latin typeface="Calibri"/>
                <a:cs typeface="Calibri"/>
              </a:rPr>
              <a:t> </a:t>
            </a:r>
            <a:r>
              <a:rPr sz="2200" spc="-5" dirty="0">
                <a:latin typeface="Calibri"/>
                <a:cs typeface="Calibri"/>
              </a:rPr>
              <a:t>argument</a:t>
            </a:r>
            <a:endParaRPr sz="2200">
              <a:latin typeface="Calibri"/>
              <a:cs typeface="Calibri"/>
            </a:endParaRPr>
          </a:p>
          <a:p>
            <a:pPr marL="356870">
              <a:lnSpc>
                <a:spcPts val="2375"/>
              </a:lnSpc>
            </a:pPr>
            <a:r>
              <a:rPr sz="2200" dirty="0">
                <a:latin typeface="Calibri"/>
                <a:cs typeface="Calibri"/>
              </a:rPr>
              <a:t>with</a:t>
            </a:r>
            <a:r>
              <a:rPr sz="2200" spc="-25" dirty="0">
                <a:latin typeface="Calibri"/>
                <a:cs typeface="Calibri"/>
              </a:rPr>
              <a:t> </a:t>
            </a:r>
            <a:r>
              <a:rPr sz="2200" dirty="0">
                <a:latin typeface="Calibri"/>
                <a:cs typeface="Calibri"/>
              </a:rPr>
              <a:t>a</a:t>
            </a:r>
            <a:r>
              <a:rPr sz="2200" spc="-5" dirty="0">
                <a:latin typeface="Calibri"/>
                <a:cs typeface="Calibri"/>
              </a:rPr>
              <a:t> </a:t>
            </a:r>
            <a:r>
              <a:rPr sz="2200" spc="-15" dirty="0">
                <a:latin typeface="Calibri"/>
                <a:cs typeface="Calibri"/>
              </a:rPr>
              <a:t>default</a:t>
            </a:r>
            <a:r>
              <a:rPr sz="2200" spc="-20" dirty="0">
                <a:latin typeface="Calibri"/>
                <a:cs typeface="Calibri"/>
              </a:rPr>
              <a:t> </a:t>
            </a:r>
            <a:r>
              <a:rPr sz="2200" spc="-5" dirty="0">
                <a:latin typeface="Calibri"/>
                <a:cs typeface="Calibri"/>
              </a:rPr>
              <a:t>value</a:t>
            </a:r>
            <a:r>
              <a:rPr sz="2200" spc="-4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0.0:</a:t>
            </a:r>
            <a:endParaRPr sz="2200">
              <a:latin typeface="Calibri"/>
              <a:cs typeface="Calibri"/>
            </a:endParaRPr>
          </a:p>
          <a:p>
            <a:pPr>
              <a:spcBef>
                <a:spcPts val="15"/>
              </a:spcBef>
            </a:pPr>
            <a:endParaRPr sz="2150">
              <a:latin typeface="Calibri"/>
              <a:cs typeface="Calibri"/>
            </a:endParaRPr>
          </a:p>
          <a:p>
            <a:pPr marL="12700"/>
            <a:r>
              <a:rPr sz="2200" dirty="0">
                <a:latin typeface="Calibri"/>
                <a:cs typeface="Calibri"/>
              </a:rPr>
              <a:t>void</a:t>
            </a:r>
            <a:r>
              <a:rPr sz="2200" spc="-65" dirty="0">
                <a:latin typeface="Calibri"/>
                <a:cs typeface="Calibri"/>
              </a:rPr>
              <a:t> </a:t>
            </a:r>
            <a:r>
              <a:rPr sz="2200" spc="-5" dirty="0">
                <a:latin typeface="Calibri"/>
                <a:cs typeface="Calibri"/>
              </a:rPr>
              <a:t>myfunc(double</a:t>
            </a:r>
            <a:r>
              <a:rPr sz="2200" spc="-50" dirty="0">
                <a:latin typeface="Calibri"/>
                <a:cs typeface="Calibri"/>
              </a:rPr>
              <a:t> </a:t>
            </a:r>
            <a:r>
              <a:rPr sz="2200" dirty="0">
                <a:latin typeface="Calibri"/>
                <a:cs typeface="Calibri"/>
              </a:rPr>
              <a:t>d</a:t>
            </a:r>
            <a:r>
              <a:rPr sz="2200" spc="-15" dirty="0">
                <a:latin typeface="Calibri"/>
                <a:cs typeface="Calibri"/>
              </a:rPr>
              <a:t> </a:t>
            </a:r>
            <a:r>
              <a:rPr sz="2200" dirty="0">
                <a:latin typeface="Calibri"/>
                <a:cs typeface="Calibri"/>
              </a:rPr>
              <a:t>=</a:t>
            </a:r>
            <a:r>
              <a:rPr sz="2200" spc="-25" dirty="0">
                <a:latin typeface="Calibri"/>
                <a:cs typeface="Calibri"/>
              </a:rPr>
              <a:t> </a:t>
            </a:r>
            <a:r>
              <a:rPr sz="2200" dirty="0">
                <a:latin typeface="Calibri"/>
                <a:cs typeface="Calibri"/>
              </a:rPr>
              <a:t>0.0)</a:t>
            </a:r>
            <a:endParaRPr sz="2200">
              <a:latin typeface="Calibri"/>
              <a:cs typeface="Calibri"/>
            </a:endParaRPr>
          </a:p>
          <a:p>
            <a:pPr marL="12700"/>
            <a:r>
              <a:rPr sz="2200" dirty="0">
                <a:latin typeface="Calibri"/>
                <a:cs typeface="Calibri"/>
              </a:rPr>
              <a:t>{</a:t>
            </a:r>
            <a:endParaRPr sz="2200">
              <a:latin typeface="Calibri"/>
              <a:cs typeface="Calibri"/>
            </a:endParaRPr>
          </a:p>
          <a:p>
            <a:pPr marL="12700">
              <a:spcBef>
                <a:spcPts val="5"/>
              </a:spcBef>
            </a:pPr>
            <a:r>
              <a:rPr sz="2200" spc="5" dirty="0">
                <a:latin typeface="Calibri"/>
                <a:cs typeface="Calibri"/>
              </a:rPr>
              <a:t>//</a:t>
            </a:r>
            <a:r>
              <a:rPr sz="2200" spc="-50" dirty="0">
                <a:latin typeface="Calibri"/>
                <a:cs typeface="Calibri"/>
              </a:rPr>
              <a:t> </a:t>
            </a:r>
            <a:r>
              <a:rPr sz="2200" spc="-5" dirty="0">
                <a:latin typeface="Calibri"/>
                <a:cs typeface="Calibri"/>
              </a:rPr>
              <a:t>...}</a:t>
            </a:r>
            <a:endParaRPr sz="2200">
              <a:latin typeface="Calibri"/>
              <a:cs typeface="Calibri"/>
            </a:endParaRPr>
          </a:p>
          <a:p>
            <a:pPr>
              <a:spcBef>
                <a:spcPts val="15"/>
              </a:spcBef>
            </a:pPr>
            <a:endParaRPr sz="2150">
              <a:latin typeface="Calibri"/>
              <a:cs typeface="Calibri"/>
            </a:endParaRPr>
          </a:p>
          <a:p>
            <a:pPr marL="12700" marR="3286125">
              <a:spcBef>
                <a:spcPts val="5"/>
              </a:spcBef>
            </a:pPr>
            <a:r>
              <a:rPr sz="2200" spc="-5" dirty="0">
                <a:latin typeface="Calibri"/>
                <a:cs typeface="Calibri"/>
              </a:rPr>
              <a:t>myfunc(198.234);</a:t>
            </a:r>
            <a:r>
              <a:rPr sz="2200" spc="-85" dirty="0">
                <a:latin typeface="Calibri"/>
                <a:cs typeface="Calibri"/>
              </a:rPr>
              <a:t> </a:t>
            </a:r>
            <a:r>
              <a:rPr sz="2200" spc="5" dirty="0">
                <a:latin typeface="Calibri"/>
                <a:cs typeface="Calibri"/>
              </a:rPr>
              <a:t>//</a:t>
            </a:r>
            <a:r>
              <a:rPr sz="2200" spc="-10" dirty="0">
                <a:latin typeface="Calibri"/>
                <a:cs typeface="Calibri"/>
              </a:rPr>
              <a:t> </a:t>
            </a:r>
            <a:r>
              <a:rPr sz="2200" dirty="0">
                <a:latin typeface="Calibri"/>
                <a:cs typeface="Calibri"/>
              </a:rPr>
              <a:t>pass</a:t>
            </a:r>
            <a:r>
              <a:rPr sz="2200" spc="-20" dirty="0">
                <a:latin typeface="Calibri"/>
                <a:cs typeface="Calibri"/>
              </a:rPr>
              <a:t> </a:t>
            </a:r>
            <a:r>
              <a:rPr sz="2200" dirty="0">
                <a:latin typeface="Calibri"/>
                <a:cs typeface="Calibri"/>
              </a:rPr>
              <a:t>an</a:t>
            </a:r>
            <a:r>
              <a:rPr sz="2200" spc="-35" dirty="0">
                <a:latin typeface="Calibri"/>
                <a:cs typeface="Calibri"/>
              </a:rPr>
              <a:t> </a:t>
            </a:r>
            <a:r>
              <a:rPr sz="2200" spc="-5" dirty="0">
                <a:latin typeface="Calibri"/>
                <a:cs typeface="Calibri"/>
              </a:rPr>
              <a:t>explicit</a:t>
            </a:r>
            <a:r>
              <a:rPr sz="2200" spc="-45" dirty="0">
                <a:latin typeface="Calibri"/>
                <a:cs typeface="Calibri"/>
              </a:rPr>
              <a:t> </a:t>
            </a:r>
            <a:r>
              <a:rPr sz="2200" spc="-5" dirty="0">
                <a:latin typeface="Calibri"/>
                <a:cs typeface="Calibri"/>
              </a:rPr>
              <a:t>value </a:t>
            </a:r>
            <a:r>
              <a:rPr sz="2200" spc="-484" dirty="0">
                <a:latin typeface="Calibri"/>
                <a:cs typeface="Calibri"/>
              </a:rPr>
              <a:t> </a:t>
            </a:r>
            <a:r>
              <a:rPr sz="2200" spc="-5" dirty="0">
                <a:latin typeface="Calibri"/>
                <a:cs typeface="Calibri"/>
              </a:rPr>
              <a:t>myfunc();</a:t>
            </a:r>
            <a:r>
              <a:rPr sz="2200" spc="-35" dirty="0">
                <a:latin typeface="Calibri"/>
                <a:cs typeface="Calibri"/>
              </a:rPr>
              <a:t> </a:t>
            </a:r>
            <a:r>
              <a:rPr sz="2200" spc="5" dirty="0">
                <a:latin typeface="Calibri"/>
                <a:cs typeface="Calibri"/>
              </a:rPr>
              <a:t>//</a:t>
            </a:r>
            <a:r>
              <a:rPr sz="2200" dirty="0">
                <a:latin typeface="Calibri"/>
                <a:cs typeface="Calibri"/>
              </a:rPr>
              <a:t> </a:t>
            </a:r>
            <a:r>
              <a:rPr sz="2200" b="1" spc="-10" dirty="0">
                <a:latin typeface="Calibri"/>
                <a:cs typeface="Calibri"/>
              </a:rPr>
              <a:t>let</a:t>
            </a:r>
            <a:r>
              <a:rPr sz="2200" b="1" spc="-20" dirty="0">
                <a:latin typeface="Calibri"/>
                <a:cs typeface="Calibri"/>
              </a:rPr>
              <a:t> </a:t>
            </a:r>
            <a:r>
              <a:rPr sz="2200" b="1" spc="-5" dirty="0">
                <a:latin typeface="Calibri"/>
                <a:cs typeface="Calibri"/>
              </a:rPr>
              <a:t>function</a:t>
            </a:r>
            <a:r>
              <a:rPr sz="2200" b="1" spc="-30" dirty="0">
                <a:latin typeface="Calibri"/>
                <a:cs typeface="Calibri"/>
              </a:rPr>
              <a:t> </a:t>
            </a:r>
            <a:r>
              <a:rPr sz="2200" b="1" dirty="0">
                <a:latin typeface="Calibri"/>
                <a:cs typeface="Calibri"/>
              </a:rPr>
              <a:t>use</a:t>
            </a:r>
            <a:r>
              <a:rPr sz="2200" b="1" spc="-15" dirty="0">
                <a:latin typeface="Calibri"/>
                <a:cs typeface="Calibri"/>
              </a:rPr>
              <a:t> </a:t>
            </a:r>
            <a:r>
              <a:rPr sz="2200" b="1" spc="-10" dirty="0">
                <a:latin typeface="Calibri"/>
                <a:cs typeface="Calibri"/>
              </a:rPr>
              <a:t>default</a:t>
            </a:r>
            <a:endParaRPr sz="2200">
              <a:latin typeface="Calibri"/>
              <a:cs typeface="Calibri"/>
            </a:endParaRPr>
          </a:p>
          <a:p>
            <a:pPr marL="12700">
              <a:lnSpc>
                <a:spcPts val="2375"/>
              </a:lnSpc>
            </a:pPr>
            <a:r>
              <a:rPr sz="2200" dirty="0">
                <a:latin typeface="Calibri"/>
                <a:cs typeface="Calibri"/>
              </a:rPr>
              <a:t>The</a:t>
            </a:r>
            <a:r>
              <a:rPr sz="2200" spc="-20" dirty="0">
                <a:latin typeface="Calibri"/>
                <a:cs typeface="Calibri"/>
              </a:rPr>
              <a:t> first</a:t>
            </a:r>
            <a:r>
              <a:rPr sz="2200" spc="10" dirty="0">
                <a:latin typeface="Calibri"/>
                <a:cs typeface="Calibri"/>
              </a:rPr>
              <a:t> </a:t>
            </a:r>
            <a:r>
              <a:rPr sz="2200" spc="-10" dirty="0">
                <a:latin typeface="Calibri"/>
                <a:cs typeface="Calibri"/>
              </a:rPr>
              <a:t>call </a:t>
            </a:r>
            <a:r>
              <a:rPr sz="2200" dirty="0">
                <a:latin typeface="Calibri"/>
                <a:cs typeface="Calibri"/>
              </a:rPr>
              <a:t>passes</a:t>
            </a:r>
            <a:r>
              <a:rPr sz="2200" spc="-15" dirty="0">
                <a:latin typeface="Calibri"/>
                <a:cs typeface="Calibri"/>
              </a:rPr>
              <a:t> </a:t>
            </a:r>
            <a:r>
              <a:rPr sz="2200" dirty="0">
                <a:latin typeface="Calibri"/>
                <a:cs typeface="Calibri"/>
              </a:rPr>
              <a:t>the</a:t>
            </a:r>
            <a:r>
              <a:rPr sz="2200" spc="10" dirty="0">
                <a:latin typeface="Calibri"/>
                <a:cs typeface="Calibri"/>
              </a:rPr>
              <a:t> </a:t>
            </a:r>
            <a:r>
              <a:rPr sz="2200" spc="-5" dirty="0">
                <a:latin typeface="Calibri"/>
                <a:cs typeface="Calibri"/>
              </a:rPr>
              <a:t>value</a:t>
            </a:r>
            <a:r>
              <a:rPr sz="2200" spc="-55" dirty="0">
                <a:latin typeface="Calibri"/>
                <a:cs typeface="Calibri"/>
              </a:rPr>
              <a:t> </a:t>
            </a:r>
            <a:r>
              <a:rPr sz="2200" dirty="0">
                <a:latin typeface="Calibri"/>
                <a:cs typeface="Calibri"/>
              </a:rPr>
              <a:t>198.234</a:t>
            </a:r>
            <a:r>
              <a:rPr sz="2200" spc="-80" dirty="0">
                <a:latin typeface="Calibri"/>
                <a:cs typeface="Calibri"/>
              </a:rPr>
              <a:t> </a:t>
            </a:r>
            <a:r>
              <a:rPr sz="2200" spc="-10" dirty="0">
                <a:latin typeface="Calibri"/>
                <a:cs typeface="Calibri"/>
              </a:rPr>
              <a:t>to</a:t>
            </a:r>
            <a:r>
              <a:rPr sz="2200" dirty="0">
                <a:latin typeface="Calibri"/>
                <a:cs typeface="Calibri"/>
              </a:rPr>
              <a:t> </a:t>
            </a:r>
            <a:r>
              <a:rPr sz="2200" spc="-5" dirty="0">
                <a:latin typeface="Calibri"/>
                <a:cs typeface="Calibri"/>
              </a:rPr>
              <a:t>d.</a:t>
            </a:r>
            <a:r>
              <a:rPr sz="2200" spc="5" dirty="0">
                <a:latin typeface="Calibri"/>
                <a:cs typeface="Calibri"/>
              </a:rPr>
              <a:t> </a:t>
            </a:r>
            <a:r>
              <a:rPr sz="2200" dirty="0">
                <a:latin typeface="Calibri"/>
                <a:cs typeface="Calibri"/>
              </a:rPr>
              <a:t>The</a:t>
            </a:r>
            <a:r>
              <a:rPr sz="2200" spc="10" dirty="0">
                <a:latin typeface="Calibri"/>
                <a:cs typeface="Calibri"/>
              </a:rPr>
              <a:t> </a:t>
            </a:r>
            <a:r>
              <a:rPr sz="2200" spc="-5" dirty="0">
                <a:latin typeface="Calibri"/>
                <a:cs typeface="Calibri"/>
              </a:rPr>
              <a:t>second</a:t>
            </a:r>
            <a:r>
              <a:rPr sz="2200" spc="-50" dirty="0">
                <a:latin typeface="Calibri"/>
                <a:cs typeface="Calibri"/>
              </a:rPr>
              <a:t> </a:t>
            </a:r>
            <a:r>
              <a:rPr sz="2200" spc="-10" dirty="0">
                <a:latin typeface="Calibri"/>
                <a:cs typeface="Calibri"/>
              </a:rPr>
              <a:t>call</a:t>
            </a:r>
            <a:endParaRPr sz="2200">
              <a:latin typeface="Calibri"/>
              <a:cs typeface="Calibri"/>
            </a:endParaRPr>
          </a:p>
          <a:p>
            <a:pPr marL="356870">
              <a:lnSpc>
                <a:spcPts val="2375"/>
              </a:lnSpc>
            </a:pPr>
            <a:r>
              <a:rPr sz="2200" spc="-5" dirty="0">
                <a:latin typeface="Calibri"/>
                <a:cs typeface="Calibri"/>
              </a:rPr>
              <a:t>automatically</a:t>
            </a:r>
            <a:r>
              <a:rPr sz="2200" spc="-65" dirty="0">
                <a:latin typeface="Calibri"/>
                <a:cs typeface="Calibri"/>
              </a:rPr>
              <a:t> </a:t>
            </a:r>
            <a:r>
              <a:rPr sz="2200" spc="-5" dirty="0">
                <a:latin typeface="Calibri"/>
                <a:cs typeface="Calibri"/>
              </a:rPr>
              <a:t>gives</a:t>
            </a:r>
            <a:r>
              <a:rPr sz="2200" spc="-35" dirty="0">
                <a:latin typeface="Calibri"/>
                <a:cs typeface="Calibri"/>
              </a:rPr>
              <a:t> </a:t>
            </a:r>
            <a:r>
              <a:rPr sz="2200" dirty="0">
                <a:latin typeface="Calibri"/>
                <a:cs typeface="Calibri"/>
              </a:rPr>
              <a:t>d</a:t>
            </a:r>
            <a:r>
              <a:rPr sz="2200" spc="-15" dirty="0">
                <a:latin typeface="Calibri"/>
                <a:cs typeface="Calibri"/>
              </a:rPr>
              <a:t> </a:t>
            </a:r>
            <a:r>
              <a:rPr sz="2200" dirty="0">
                <a:latin typeface="Calibri"/>
                <a:cs typeface="Calibri"/>
              </a:rPr>
              <a:t>the</a:t>
            </a:r>
            <a:r>
              <a:rPr sz="2200" spc="10" dirty="0">
                <a:latin typeface="Calibri"/>
                <a:cs typeface="Calibri"/>
              </a:rPr>
              <a:t> </a:t>
            </a:r>
            <a:r>
              <a:rPr sz="2200" spc="-10" dirty="0">
                <a:latin typeface="Calibri"/>
                <a:cs typeface="Calibri"/>
              </a:rPr>
              <a:t>default</a:t>
            </a:r>
            <a:r>
              <a:rPr sz="2200" spc="-20" dirty="0">
                <a:latin typeface="Calibri"/>
                <a:cs typeface="Calibri"/>
              </a:rPr>
              <a:t> </a:t>
            </a:r>
            <a:r>
              <a:rPr sz="2200" spc="-5" dirty="0">
                <a:latin typeface="Calibri"/>
                <a:cs typeface="Calibri"/>
              </a:rPr>
              <a:t>value</a:t>
            </a:r>
            <a:r>
              <a:rPr sz="2200" spc="-35" dirty="0">
                <a:latin typeface="Calibri"/>
                <a:cs typeface="Calibri"/>
              </a:rPr>
              <a:t> </a:t>
            </a:r>
            <a:r>
              <a:rPr sz="2200" spc="-15" dirty="0">
                <a:latin typeface="Calibri"/>
                <a:cs typeface="Calibri"/>
              </a:rPr>
              <a:t>zero.</a:t>
            </a:r>
            <a:endParaRPr sz="2200">
              <a:latin typeface="Calibri"/>
              <a:cs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244" y="1609420"/>
            <a:ext cx="7931784" cy="4123054"/>
          </a:xfrm>
          <a:prstGeom prst="rect">
            <a:avLst/>
          </a:prstGeom>
        </p:spPr>
        <p:txBody>
          <a:bodyPr vert="horz" wrap="square" lIns="0" tIns="12065" rIns="0" bIns="0" rtlCol="0">
            <a:spAutoFit/>
          </a:bodyPr>
          <a:lstStyle/>
          <a:p>
            <a:pPr marL="356870" marR="5080" indent="-344805">
              <a:spcBef>
                <a:spcPts val="95"/>
              </a:spcBef>
              <a:buFont typeface="Arial MT"/>
              <a:buChar char="•"/>
              <a:tabLst>
                <a:tab pos="356870" algn="l"/>
                <a:tab pos="357505" algn="l"/>
              </a:tabLst>
            </a:pPr>
            <a:r>
              <a:rPr sz="3200" spc="-10" dirty="0">
                <a:latin typeface="Calibri"/>
                <a:cs typeface="Calibri"/>
              </a:rPr>
              <a:t>The</a:t>
            </a:r>
            <a:r>
              <a:rPr sz="3200" spc="10" dirty="0">
                <a:latin typeface="Calibri"/>
                <a:cs typeface="Calibri"/>
              </a:rPr>
              <a:t> </a:t>
            </a:r>
            <a:r>
              <a:rPr sz="3200" dirty="0">
                <a:latin typeface="Calibri"/>
                <a:cs typeface="Calibri"/>
              </a:rPr>
              <a:t>idea</a:t>
            </a:r>
            <a:r>
              <a:rPr sz="3200" spc="-5" dirty="0">
                <a:latin typeface="Calibri"/>
                <a:cs typeface="Calibri"/>
              </a:rPr>
              <a:t> </a:t>
            </a:r>
            <a:r>
              <a:rPr sz="3200" spc="-10" dirty="0">
                <a:latin typeface="Calibri"/>
                <a:cs typeface="Calibri"/>
              </a:rPr>
              <a:t>behind</a:t>
            </a:r>
            <a:r>
              <a:rPr sz="3200" spc="40" dirty="0">
                <a:latin typeface="Calibri"/>
                <a:cs typeface="Calibri"/>
              </a:rPr>
              <a:t> </a:t>
            </a:r>
            <a:r>
              <a:rPr sz="3200" spc="-15" dirty="0">
                <a:latin typeface="Calibri"/>
                <a:cs typeface="Calibri"/>
              </a:rPr>
              <a:t>default</a:t>
            </a:r>
            <a:r>
              <a:rPr sz="3200" dirty="0">
                <a:latin typeface="Calibri"/>
                <a:cs typeface="Calibri"/>
              </a:rPr>
              <a:t> </a:t>
            </a:r>
            <a:r>
              <a:rPr sz="3200" spc="-15" dirty="0">
                <a:latin typeface="Calibri"/>
                <a:cs typeface="Calibri"/>
              </a:rPr>
              <a:t>argument</a:t>
            </a:r>
            <a:r>
              <a:rPr sz="3200" spc="40" dirty="0">
                <a:latin typeface="Calibri"/>
                <a:cs typeface="Calibri"/>
              </a:rPr>
              <a:t> </a:t>
            </a:r>
            <a:r>
              <a:rPr sz="3200" spc="-5" dirty="0">
                <a:latin typeface="Calibri"/>
                <a:cs typeface="Calibri"/>
              </a:rPr>
              <a:t>is simple.</a:t>
            </a:r>
            <a:r>
              <a:rPr sz="3200" spc="25" dirty="0">
                <a:latin typeface="Calibri"/>
                <a:cs typeface="Calibri"/>
              </a:rPr>
              <a:t> </a:t>
            </a:r>
            <a:r>
              <a:rPr sz="3200" dirty="0">
                <a:latin typeface="Calibri"/>
                <a:cs typeface="Calibri"/>
              </a:rPr>
              <a:t>If </a:t>
            </a:r>
            <a:r>
              <a:rPr sz="3200" spc="-710" dirty="0">
                <a:latin typeface="Calibri"/>
                <a:cs typeface="Calibri"/>
              </a:rPr>
              <a:t> </a:t>
            </a:r>
            <a:r>
              <a:rPr sz="3200" spc="-5" dirty="0">
                <a:latin typeface="Calibri"/>
                <a:cs typeface="Calibri"/>
              </a:rPr>
              <a:t>a</a:t>
            </a:r>
            <a:r>
              <a:rPr sz="3200" spc="-10" dirty="0">
                <a:latin typeface="Calibri"/>
                <a:cs typeface="Calibri"/>
              </a:rPr>
              <a:t> </a:t>
            </a:r>
            <a:r>
              <a:rPr sz="3200" spc="-5" dirty="0">
                <a:latin typeface="Calibri"/>
                <a:cs typeface="Calibri"/>
              </a:rPr>
              <a:t>function</a:t>
            </a:r>
            <a:r>
              <a:rPr sz="3200" spc="10" dirty="0">
                <a:latin typeface="Calibri"/>
                <a:cs typeface="Calibri"/>
              </a:rPr>
              <a:t> </a:t>
            </a:r>
            <a:r>
              <a:rPr sz="3200" dirty="0">
                <a:latin typeface="Calibri"/>
                <a:cs typeface="Calibri"/>
              </a:rPr>
              <a:t>is</a:t>
            </a:r>
            <a:r>
              <a:rPr sz="3200" spc="-10" dirty="0">
                <a:latin typeface="Calibri"/>
                <a:cs typeface="Calibri"/>
              </a:rPr>
              <a:t> called</a:t>
            </a:r>
            <a:r>
              <a:rPr sz="3200" spc="-5" dirty="0">
                <a:latin typeface="Calibri"/>
                <a:cs typeface="Calibri"/>
              </a:rPr>
              <a:t> </a:t>
            </a:r>
            <a:r>
              <a:rPr sz="3200" spc="-20" dirty="0">
                <a:latin typeface="Calibri"/>
                <a:cs typeface="Calibri"/>
              </a:rPr>
              <a:t>by</a:t>
            </a:r>
            <a:r>
              <a:rPr sz="3200" spc="30" dirty="0">
                <a:latin typeface="Calibri"/>
                <a:cs typeface="Calibri"/>
              </a:rPr>
              <a:t> </a:t>
            </a:r>
            <a:r>
              <a:rPr sz="3200" spc="-5" dirty="0">
                <a:latin typeface="Calibri"/>
                <a:cs typeface="Calibri"/>
              </a:rPr>
              <a:t>passing</a:t>
            </a:r>
            <a:r>
              <a:rPr sz="3200" spc="20" dirty="0">
                <a:latin typeface="Calibri"/>
                <a:cs typeface="Calibri"/>
              </a:rPr>
              <a:t> </a:t>
            </a:r>
            <a:r>
              <a:rPr sz="3200" spc="-20" dirty="0">
                <a:latin typeface="Calibri"/>
                <a:cs typeface="Calibri"/>
              </a:rPr>
              <a:t>argument/s, </a:t>
            </a:r>
            <a:r>
              <a:rPr sz="3200" spc="-15" dirty="0">
                <a:latin typeface="Calibri"/>
                <a:cs typeface="Calibri"/>
              </a:rPr>
              <a:t> </a:t>
            </a:r>
            <a:r>
              <a:rPr sz="3200" spc="-10" dirty="0">
                <a:latin typeface="Calibri"/>
                <a:cs typeface="Calibri"/>
              </a:rPr>
              <a:t>those</a:t>
            </a:r>
            <a:r>
              <a:rPr sz="3200" spc="5" dirty="0">
                <a:latin typeface="Calibri"/>
                <a:cs typeface="Calibri"/>
              </a:rPr>
              <a:t> </a:t>
            </a:r>
            <a:r>
              <a:rPr sz="3200" spc="-15" dirty="0">
                <a:latin typeface="Calibri"/>
                <a:cs typeface="Calibri"/>
              </a:rPr>
              <a:t>arguments</a:t>
            </a:r>
            <a:r>
              <a:rPr sz="3200" spc="40" dirty="0">
                <a:latin typeface="Calibri"/>
                <a:cs typeface="Calibri"/>
              </a:rPr>
              <a:t> </a:t>
            </a:r>
            <a:r>
              <a:rPr sz="3200" spc="-25" dirty="0">
                <a:latin typeface="Calibri"/>
                <a:cs typeface="Calibri"/>
              </a:rPr>
              <a:t>are</a:t>
            </a:r>
            <a:r>
              <a:rPr sz="3200" spc="5" dirty="0">
                <a:latin typeface="Calibri"/>
                <a:cs typeface="Calibri"/>
              </a:rPr>
              <a:t> </a:t>
            </a:r>
            <a:r>
              <a:rPr sz="3200" spc="-10" dirty="0">
                <a:latin typeface="Calibri"/>
                <a:cs typeface="Calibri"/>
              </a:rPr>
              <a:t>used</a:t>
            </a:r>
            <a:r>
              <a:rPr sz="3200" spc="15" dirty="0">
                <a:latin typeface="Calibri"/>
                <a:cs typeface="Calibri"/>
              </a:rPr>
              <a:t> </a:t>
            </a:r>
            <a:r>
              <a:rPr sz="3200" spc="-20" dirty="0">
                <a:latin typeface="Calibri"/>
                <a:cs typeface="Calibri"/>
              </a:rPr>
              <a:t>by</a:t>
            </a:r>
            <a:r>
              <a:rPr sz="3200" spc="5"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function.</a:t>
            </a:r>
            <a:endParaRPr sz="3200">
              <a:latin typeface="Calibri"/>
              <a:cs typeface="Calibri"/>
            </a:endParaRPr>
          </a:p>
          <a:p>
            <a:pPr marL="356870" marR="435609" indent="-344805" algn="just">
              <a:spcBef>
                <a:spcPts val="770"/>
              </a:spcBef>
              <a:buFont typeface="Arial MT"/>
              <a:buChar char="•"/>
              <a:tabLst>
                <a:tab pos="357505" algn="l"/>
              </a:tabLst>
            </a:pPr>
            <a:r>
              <a:rPr sz="3200" spc="-10" dirty="0">
                <a:latin typeface="Calibri"/>
                <a:cs typeface="Calibri"/>
              </a:rPr>
              <a:t>But </a:t>
            </a:r>
            <a:r>
              <a:rPr sz="3200" spc="-5" dirty="0">
                <a:latin typeface="Calibri"/>
                <a:cs typeface="Calibri"/>
              </a:rPr>
              <a:t>if the </a:t>
            </a:r>
            <a:r>
              <a:rPr sz="3200" spc="-25" dirty="0">
                <a:latin typeface="Calibri"/>
                <a:cs typeface="Calibri"/>
              </a:rPr>
              <a:t>argument/s are </a:t>
            </a:r>
            <a:r>
              <a:rPr sz="3200" spc="-10" dirty="0">
                <a:latin typeface="Calibri"/>
                <a:cs typeface="Calibri"/>
              </a:rPr>
              <a:t>not </a:t>
            </a:r>
            <a:r>
              <a:rPr sz="3200" spc="-5" dirty="0">
                <a:latin typeface="Calibri"/>
                <a:cs typeface="Calibri"/>
              </a:rPr>
              <a:t>passed while </a:t>
            </a:r>
            <a:r>
              <a:rPr sz="3200" dirty="0">
                <a:latin typeface="Calibri"/>
                <a:cs typeface="Calibri"/>
              </a:rPr>
              <a:t> </a:t>
            </a:r>
            <a:r>
              <a:rPr sz="3200" spc="-15" dirty="0">
                <a:latin typeface="Calibri"/>
                <a:cs typeface="Calibri"/>
              </a:rPr>
              <a:t>invoking </a:t>
            </a:r>
            <a:r>
              <a:rPr sz="3200" spc="-5" dirty="0">
                <a:latin typeface="Calibri"/>
                <a:cs typeface="Calibri"/>
              </a:rPr>
              <a:t>a function then, the </a:t>
            </a:r>
            <a:r>
              <a:rPr sz="3200" spc="-15" dirty="0">
                <a:latin typeface="Calibri"/>
                <a:cs typeface="Calibri"/>
              </a:rPr>
              <a:t>default values </a:t>
            </a:r>
            <a:r>
              <a:rPr sz="3200" spc="-710" dirty="0">
                <a:latin typeface="Calibri"/>
                <a:cs typeface="Calibri"/>
              </a:rPr>
              <a:t> </a:t>
            </a:r>
            <a:r>
              <a:rPr sz="3200" spc="-25" dirty="0">
                <a:latin typeface="Calibri"/>
                <a:cs typeface="Calibri"/>
              </a:rPr>
              <a:t>are</a:t>
            </a:r>
            <a:r>
              <a:rPr sz="3200" spc="5" dirty="0">
                <a:latin typeface="Calibri"/>
                <a:cs typeface="Calibri"/>
              </a:rPr>
              <a:t> </a:t>
            </a:r>
            <a:r>
              <a:rPr sz="3200" spc="-10" dirty="0">
                <a:latin typeface="Calibri"/>
                <a:cs typeface="Calibri"/>
              </a:rPr>
              <a:t>used.</a:t>
            </a:r>
            <a:endParaRPr sz="3200">
              <a:latin typeface="Calibri"/>
              <a:cs typeface="Calibri"/>
            </a:endParaRPr>
          </a:p>
          <a:p>
            <a:pPr marL="356870" marR="375285" indent="-344805" algn="just">
              <a:spcBef>
                <a:spcPts val="775"/>
              </a:spcBef>
              <a:buFont typeface="Arial MT"/>
              <a:buChar char="•"/>
              <a:tabLst>
                <a:tab pos="357505" algn="l"/>
              </a:tabLst>
            </a:pPr>
            <a:r>
              <a:rPr sz="3200" spc="-15" dirty="0">
                <a:latin typeface="Calibri"/>
                <a:cs typeface="Calibri"/>
              </a:rPr>
              <a:t>Default </a:t>
            </a:r>
            <a:r>
              <a:rPr sz="3200" spc="-25" dirty="0">
                <a:latin typeface="Calibri"/>
                <a:cs typeface="Calibri"/>
              </a:rPr>
              <a:t>value/s are </a:t>
            </a:r>
            <a:r>
              <a:rPr sz="3200" spc="-10" dirty="0">
                <a:latin typeface="Calibri"/>
                <a:cs typeface="Calibri"/>
              </a:rPr>
              <a:t>passed to </a:t>
            </a:r>
            <a:r>
              <a:rPr sz="3200" spc="-25" dirty="0">
                <a:latin typeface="Calibri"/>
                <a:cs typeface="Calibri"/>
              </a:rPr>
              <a:t>argument/s </a:t>
            </a:r>
            <a:r>
              <a:rPr sz="3200" spc="-5" dirty="0">
                <a:latin typeface="Calibri"/>
                <a:cs typeface="Calibri"/>
              </a:rPr>
              <a:t>in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function</a:t>
            </a:r>
            <a:r>
              <a:rPr sz="3200" spc="15" dirty="0">
                <a:latin typeface="Calibri"/>
                <a:cs typeface="Calibri"/>
              </a:rPr>
              <a:t> </a:t>
            </a:r>
            <a:r>
              <a:rPr sz="3200" spc="-15" dirty="0">
                <a:latin typeface="Calibri"/>
                <a:cs typeface="Calibri"/>
              </a:rPr>
              <a:t>prototype.</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rmAutofit fontScale="77500" lnSpcReduction="20000"/>
          </a:bodyPr>
          <a:lstStyle/>
          <a:p>
            <a:pPr>
              <a:buNone/>
            </a:pPr>
            <a:r>
              <a:rPr lang="en-IN" u="sng" dirty="0">
                <a:solidFill>
                  <a:srgbClr val="C00000"/>
                </a:solidFill>
              </a:rPr>
              <a:t>//MULTIPLE BASE CASES</a:t>
            </a:r>
          </a:p>
          <a:p>
            <a:pPr>
              <a:buNone/>
            </a:pPr>
            <a:r>
              <a:rPr lang="en-IN" dirty="0"/>
              <a:t>#include &lt;</a:t>
            </a:r>
            <a:r>
              <a:rPr lang="en-IN" dirty="0" err="1"/>
              <a:t>iostream</a:t>
            </a:r>
            <a:r>
              <a:rPr lang="en-IN" dirty="0"/>
              <a:t>&gt;</a:t>
            </a:r>
          </a:p>
          <a:p>
            <a:pPr>
              <a:buNone/>
            </a:pPr>
            <a:r>
              <a:rPr lang="en-IN" dirty="0"/>
              <a:t>using namespace std;</a:t>
            </a:r>
          </a:p>
          <a:p>
            <a:pPr>
              <a:buNone/>
            </a:pPr>
            <a:r>
              <a:rPr lang="en-IN" dirty="0">
                <a:solidFill>
                  <a:srgbClr val="0070C0"/>
                </a:solidFill>
              </a:rPr>
              <a:t>class base1 </a:t>
            </a:r>
            <a:r>
              <a:rPr lang="en-IN" dirty="0"/>
              <a:t>{</a:t>
            </a:r>
          </a:p>
          <a:p>
            <a:pPr>
              <a:buNone/>
            </a:pPr>
            <a:r>
              <a:rPr lang="en-IN" dirty="0"/>
              <a:t>public:</a:t>
            </a:r>
          </a:p>
          <a:p>
            <a:pPr>
              <a:buNone/>
            </a:pPr>
            <a:r>
              <a:rPr lang="en-IN" dirty="0"/>
              <a:t>base1() { </a:t>
            </a:r>
            <a:r>
              <a:rPr lang="en-IN" dirty="0" err="1"/>
              <a:t>cout</a:t>
            </a:r>
            <a:r>
              <a:rPr lang="en-IN" dirty="0"/>
              <a:t> &lt;&lt; "Constructing base1\n"; }</a:t>
            </a:r>
          </a:p>
          <a:p>
            <a:pPr>
              <a:buNone/>
            </a:pPr>
            <a:r>
              <a:rPr lang="en-IN" dirty="0"/>
              <a:t>~base1() { </a:t>
            </a:r>
            <a:r>
              <a:rPr lang="en-IN" dirty="0" err="1"/>
              <a:t>cout</a:t>
            </a:r>
            <a:r>
              <a:rPr lang="en-IN" dirty="0"/>
              <a:t> &lt;&lt; "Destructing base1\n"; }</a:t>
            </a:r>
          </a:p>
          <a:p>
            <a:pPr>
              <a:buNone/>
            </a:pPr>
            <a:r>
              <a:rPr lang="en-IN" dirty="0"/>
              <a:t>};</a:t>
            </a:r>
          </a:p>
          <a:p>
            <a:pPr>
              <a:buNone/>
            </a:pPr>
            <a:r>
              <a:rPr lang="en-IN" dirty="0">
                <a:solidFill>
                  <a:srgbClr val="0070C0"/>
                </a:solidFill>
              </a:rPr>
              <a:t>class base2 </a:t>
            </a:r>
            <a:r>
              <a:rPr lang="en-IN" dirty="0"/>
              <a:t>{</a:t>
            </a:r>
          </a:p>
          <a:p>
            <a:pPr>
              <a:buNone/>
            </a:pPr>
            <a:r>
              <a:rPr lang="en-IN" dirty="0"/>
              <a:t>public:</a:t>
            </a:r>
          </a:p>
          <a:p>
            <a:pPr>
              <a:buNone/>
            </a:pPr>
            <a:r>
              <a:rPr lang="en-IN" dirty="0"/>
              <a:t>base2() { </a:t>
            </a:r>
            <a:r>
              <a:rPr lang="en-IN" dirty="0" err="1"/>
              <a:t>cout</a:t>
            </a:r>
            <a:r>
              <a:rPr lang="en-IN" dirty="0"/>
              <a:t> &lt;&lt; "Constructing base2\n"; }</a:t>
            </a:r>
          </a:p>
          <a:p>
            <a:pPr>
              <a:buNone/>
            </a:pPr>
            <a:r>
              <a:rPr lang="en-IN" dirty="0"/>
              <a:t>~base2() { </a:t>
            </a:r>
            <a:r>
              <a:rPr lang="en-IN" dirty="0" err="1"/>
              <a:t>cout</a:t>
            </a:r>
            <a:r>
              <a:rPr lang="en-IN" dirty="0"/>
              <a:t> &lt;&lt; "Destructing base2\n"; }</a:t>
            </a:r>
          </a:p>
          <a:p>
            <a:pPr>
              <a:buNone/>
            </a:pPr>
            <a:r>
              <a:rPr lang="en-IN" dirty="0"/>
              <a:t>};</a:t>
            </a:r>
          </a:p>
        </p:txBody>
      </p:sp>
      <p:sp>
        <p:nvSpPr>
          <p:cNvPr id="4" name="Content Placeholder 3"/>
          <p:cNvSpPr>
            <a:spLocks noGrp="1"/>
          </p:cNvSpPr>
          <p:nvPr>
            <p:ph sz="half" idx="2"/>
          </p:nvPr>
        </p:nvSpPr>
        <p:spPr>
          <a:xfrm>
            <a:off x="6172200" y="214291"/>
            <a:ext cx="4038600" cy="5911873"/>
          </a:xfrm>
          <a:ln>
            <a:solidFill>
              <a:srgbClr val="0070C0"/>
            </a:solidFill>
          </a:ln>
        </p:spPr>
        <p:txBody>
          <a:bodyPr>
            <a:normAutofit fontScale="77500" lnSpcReduction="20000"/>
          </a:bodyPr>
          <a:lstStyle/>
          <a:p>
            <a:pPr>
              <a:buNone/>
            </a:pPr>
            <a:r>
              <a:rPr lang="en-IN" dirty="0">
                <a:solidFill>
                  <a:srgbClr val="0070C0"/>
                </a:solidFill>
              </a:rPr>
              <a:t>class derived</a:t>
            </a:r>
            <a:r>
              <a:rPr lang="en-IN" dirty="0"/>
              <a:t>: public base1, public base2 {</a:t>
            </a:r>
          </a:p>
          <a:p>
            <a:pPr>
              <a:buNone/>
            </a:pPr>
            <a:r>
              <a:rPr lang="en-IN" dirty="0"/>
              <a:t>public:</a:t>
            </a:r>
          </a:p>
          <a:p>
            <a:pPr>
              <a:buNone/>
            </a:pPr>
            <a:r>
              <a:rPr lang="en-IN" dirty="0"/>
              <a:t>derived() { </a:t>
            </a:r>
            <a:r>
              <a:rPr lang="en-IN" dirty="0" err="1"/>
              <a:t>cout</a:t>
            </a:r>
            <a:r>
              <a:rPr lang="en-IN" dirty="0"/>
              <a:t> &lt;&lt; "Constructing derived\n"; }</a:t>
            </a:r>
          </a:p>
          <a:p>
            <a:pPr>
              <a:buNone/>
            </a:pPr>
            <a:r>
              <a:rPr lang="en-IN" dirty="0"/>
              <a:t>~derived() { </a:t>
            </a:r>
            <a:r>
              <a:rPr lang="en-IN" dirty="0" err="1"/>
              <a:t>cout</a:t>
            </a:r>
            <a:r>
              <a:rPr lang="en-IN" dirty="0"/>
              <a:t> &lt;&lt; "Destructing derived\n"; }</a:t>
            </a:r>
          </a:p>
          <a:p>
            <a:pPr>
              <a:buNone/>
            </a:pPr>
            <a:r>
              <a:rPr lang="en-IN" dirty="0"/>
              <a:t>};</a:t>
            </a:r>
          </a:p>
          <a:p>
            <a:pPr>
              <a:buNone/>
            </a:pPr>
            <a:r>
              <a:rPr lang="en-IN" dirty="0" err="1"/>
              <a:t>int</a:t>
            </a:r>
            <a:r>
              <a:rPr lang="en-IN" dirty="0"/>
              <a:t> main()</a:t>
            </a:r>
          </a:p>
          <a:p>
            <a:pPr>
              <a:buNone/>
            </a:pPr>
            <a:r>
              <a:rPr lang="en-IN" dirty="0"/>
              <a:t>{</a:t>
            </a:r>
          </a:p>
          <a:p>
            <a:pPr>
              <a:buNone/>
            </a:pPr>
            <a:r>
              <a:rPr lang="en-IN" dirty="0"/>
              <a:t>derived ob;</a:t>
            </a:r>
          </a:p>
          <a:p>
            <a:pPr>
              <a:buNone/>
            </a:pPr>
            <a:r>
              <a:rPr lang="en-IN" dirty="0">
                <a:solidFill>
                  <a:srgbClr val="FF0000"/>
                </a:solidFill>
              </a:rPr>
              <a:t>// construct and destruct ob</a:t>
            </a:r>
          </a:p>
          <a:p>
            <a:pPr>
              <a:buNone/>
            </a:pPr>
            <a:r>
              <a:rPr lang="en-IN" dirty="0"/>
              <a:t>return 0;</a:t>
            </a:r>
          </a:p>
          <a:p>
            <a:pPr>
              <a:buNone/>
            </a:pPr>
            <a:r>
              <a:rPr lang="en-IN" dirty="0"/>
              <a:t>}</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7</a:t>
            </a:fld>
            <a:endParaRPr lang="en-US"/>
          </a:p>
        </p:txBody>
      </p:sp>
      <p:sp>
        <p:nvSpPr>
          <p:cNvPr id="7" name="Rectangle 6"/>
          <p:cNvSpPr/>
          <p:nvPr/>
        </p:nvSpPr>
        <p:spPr>
          <a:xfrm>
            <a:off x="7239008" y="4429132"/>
            <a:ext cx="3000396"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base1</a:t>
            </a:r>
          </a:p>
          <a:p>
            <a:r>
              <a:rPr lang="en-IN" dirty="0"/>
              <a:t>Constructing base2</a:t>
            </a:r>
          </a:p>
          <a:p>
            <a:r>
              <a:rPr lang="en-IN" dirty="0"/>
              <a:t>Constructing derived</a:t>
            </a:r>
          </a:p>
          <a:p>
            <a:r>
              <a:rPr lang="en-IN" dirty="0"/>
              <a:t>Destructing derived</a:t>
            </a:r>
          </a:p>
          <a:p>
            <a:r>
              <a:rPr lang="en-IN" dirty="0"/>
              <a:t>Destructing base2</a:t>
            </a:r>
          </a:p>
          <a:p>
            <a:r>
              <a:rPr lang="en-IN" dirty="0"/>
              <a:t>Destructing base1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8005" y="1"/>
            <a:ext cx="1940560" cy="695325"/>
          </a:xfrm>
          <a:prstGeom prst="rect">
            <a:avLst/>
          </a:prstGeom>
        </p:spPr>
        <p:txBody>
          <a:bodyPr vert="horz" wrap="square" lIns="0" tIns="12065" rIns="0" bIns="0" rtlCol="0" anchor="ctr">
            <a:spAutoFit/>
          </a:bodyPr>
          <a:lstStyle/>
          <a:p>
            <a:pPr marL="12700">
              <a:lnSpc>
                <a:spcPct val="100000"/>
              </a:lnSpc>
              <a:spcBef>
                <a:spcPts val="95"/>
              </a:spcBef>
            </a:pPr>
            <a:r>
              <a:rPr spc="-10" dirty="0"/>
              <a:t>E</a:t>
            </a:r>
            <a:r>
              <a:rPr spc="-95" dirty="0"/>
              <a:t>x</a:t>
            </a:r>
            <a:r>
              <a:rPr spc="-5" dirty="0"/>
              <a:t>ample</a:t>
            </a:r>
          </a:p>
        </p:txBody>
      </p:sp>
      <p:pic>
        <p:nvPicPr>
          <p:cNvPr id="3" name="object 3"/>
          <p:cNvPicPr/>
          <p:nvPr/>
        </p:nvPicPr>
        <p:blipFill>
          <a:blip r:embed="rId2" cstate="print"/>
          <a:stretch>
            <a:fillRect/>
          </a:stretch>
        </p:blipFill>
        <p:spPr>
          <a:xfrm>
            <a:off x="2819400" y="762039"/>
            <a:ext cx="6019800" cy="603161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15315" y="1708452"/>
            <a:ext cx="3928788" cy="4353076"/>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8495" y="464643"/>
            <a:ext cx="7731125" cy="695325"/>
          </a:xfrm>
          <a:prstGeom prst="rect">
            <a:avLst/>
          </a:prstGeom>
        </p:spPr>
        <p:txBody>
          <a:bodyPr vert="horz" wrap="square" lIns="0" tIns="12065" rIns="0" bIns="0" rtlCol="0" anchor="ctr">
            <a:spAutoFit/>
          </a:bodyPr>
          <a:lstStyle/>
          <a:p>
            <a:pPr marL="12700">
              <a:lnSpc>
                <a:spcPct val="100000"/>
              </a:lnSpc>
              <a:spcBef>
                <a:spcPts val="95"/>
              </a:spcBef>
            </a:pPr>
            <a:r>
              <a:rPr spc="-10" dirty="0"/>
              <a:t>Rules</a:t>
            </a:r>
            <a:r>
              <a:rPr spc="25" dirty="0"/>
              <a:t> </a:t>
            </a:r>
            <a:r>
              <a:rPr spc="-40" dirty="0"/>
              <a:t>for</a:t>
            </a:r>
            <a:r>
              <a:rPr dirty="0"/>
              <a:t> </a:t>
            </a:r>
            <a:r>
              <a:rPr spc="-10" dirty="0"/>
              <a:t>using</a:t>
            </a:r>
            <a:r>
              <a:rPr spc="10" dirty="0"/>
              <a:t> </a:t>
            </a:r>
            <a:r>
              <a:rPr spc="-25" dirty="0"/>
              <a:t>Default</a:t>
            </a:r>
            <a:r>
              <a:rPr spc="10" dirty="0"/>
              <a:t> </a:t>
            </a:r>
            <a:r>
              <a:rPr spc="-20" dirty="0"/>
              <a:t>Arguments</a:t>
            </a:r>
          </a:p>
        </p:txBody>
      </p:sp>
      <p:pic>
        <p:nvPicPr>
          <p:cNvPr id="3" name="object 3"/>
          <p:cNvPicPr/>
          <p:nvPr/>
        </p:nvPicPr>
        <p:blipFill>
          <a:blip r:embed="rId2" cstate="print"/>
          <a:stretch>
            <a:fillRect/>
          </a:stretch>
        </p:blipFill>
        <p:spPr>
          <a:xfrm>
            <a:off x="1715865" y="1997085"/>
            <a:ext cx="8840153" cy="3920204"/>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0958" y="190323"/>
            <a:ext cx="7929880" cy="1246505"/>
          </a:xfrm>
          <a:prstGeom prst="rect">
            <a:avLst/>
          </a:prstGeom>
        </p:spPr>
        <p:txBody>
          <a:bodyPr vert="horz" wrap="square" lIns="0" tIns="13970" rIns="0" bIns="0" rtlCol="0" anchor="ctr">
            <a:spAutoFit/>
          </a:bodyPr>
          <a:lstStyle/>
          <a:p>
            <a:pPr marL="2832735" marR="5080" indent="-2820670">
              <a:lnSpc>
                <a:spcPct val="100000"/>
              </a:lnSpc>
              <a:spcBef>
                <a:spcPts val="110"/>
              </a:spcBef>
            </a:pPr>
            <a:r>
              <a:rPr sz="4000" spc="-5" dirty="0"/>
              <a:t>Common</a:t>
            </a:r>
            <a:r>
              <a:rPr sz="4000" spc="-10" dirty="0"/>
              <a:t> </a:t>
            </a:r>
            <a:r>
              <a:rPr sz="4000" spc="-30" dirty="0"/>
              <a:t>Mistakes</a:t>
            </a:r>
            <a:r>
              <a:rPr sz="4000" spc="-55" dirty="0"/>
              <a:t> </a:t>
            </a:r>
            <a:r>
              <a:rPr sz="4000" spc="5" dirty="0"/>
              <a:t>when</a:t>
            </a:r>
            <a:r>
              <a:rPr sz="4000" spc="-45" dirty="0"/>
              <a:t> </a:t>
            </a:r>
            <a:r>
              <a:rPr sz="4000" dirty="0"/>
              <a:t>using</a:t>
            </a:r>
            <a:r>
              <a:rPr sz="4000" spc="-25" dirty="0"/>
              <a:t> </a:t>
            </a:r>
            <a:r>
              <a:rPr sz="4000" spc="-15" dirty="0"/>
              <a:t>Default </a:t>
            </a:r>
            <a:r>
              <a:rPr sz="4000" spc="-890" dirty="0"/>
              <a:t> </a:t>
            </a:r>
            <a:r>
              <a:rPr sz="4000" spc="-10" dirty="0"/>
              <a:t>Arguments</a:t>
            </a:r>
            <a:endParaRPr sz="4000"/>
          </a:p>
        </p:txBody>
      </p:sp>
      <p:pic>
        <p:nvPicPr>
          <p:cNvPr id="3" name="object 3"/>
          <p:cNvPicPr/>
          <p:nvPr/>
        </p:nvPicPr>
        <p:blipFill>
          <a:blip r:embed="rId2" cstate="print"/>
          <a:stretch>
            <a:fillRect/>
          </a:stretch>
        </p:blipFill>
        <p:spPr>
          <a:xfrm>
            <a:off x="1638524" y="1655079"/>
            <a:ext cx="8899893" cy="1476859"/>
          </a:xfrm>
          <a:prstGeom prst="rect">
            <a:avLst/>
          </a:prstGeom>
        </p:spPr>
      </p:pic>
      <p:pic>
        <p:nvPicPr>
          <p:cNvPr id="4" name="object 4"/>
          <p:cNvPicPr/>
          <p:nvPr/>
        </p:nvPicPr>
        <p:blipFill>
          <a:blip r:embed="rId3" cstate="print"/>
          <a:stretch>
            <a:fillRect/>
          </a:stretch>
        </p:blipFill>
        <p:spPr>
          <a:xfrm>
            <a:off x="1584604" y="4039936"/>
            <a:ext cx="8968419" cy="209349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5351" y="1815478"/>
            <a:ext cx="8903570" cy="111923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295" y="464643"/>
            <a:ext cx="7892415" cy="695325"/>
          </a:xfrm>
          <a:prstGeom prst="rect">
            <a:avLst/>
          </a:prstGeom>
        </p:spPr>
        <p:txBody>
          <a:bodyPr vert="horz" wrap="square" lIns="0" tIns="12065" rIns="0" bIns="0" rtlCol="0" anchor="ctr">
            <a:spAutoFit/>
          </a:bodyPr>
          <a:lstStyle/>
          <a:p>
            <a:pPr marL="12700">
              <a:lnSpc>
                <a:spcPct val="100000"/>
              </a:lnSpc>
              <a:spcBef>
                <a:spcPts val="95"/>
              </a:spcBef>
            </a:pPr>
            <a:r>
              <a:rPr spc="-10" dirty="0"/>
              <a:t>Ambiguity</a:t>
            </a:r>
            <a:r>
              <a:rPr spc="50" dirty="0"/>
              <a:t> </a:t>
            </a:r>
            <a:r>
              <a:rPr spc="-5" dirty="0"/>
              <a:t>in</a:t>
            </a:r>
            <a:r>
              <a:rPr spc="-10" dirty="0"/>
              <a:t> Function</a:t>
            </a:r>
            <a:r>
              <a:rPr spc="85" dirty="0"/>
              <a:t> </a:t>
            </a:r>
            <a:r>
              <a:rPr spc="-10" dirty="0"/>
              <a:t>Overloading</a:t>
            </a:r>
          </a:p>
        </p:txBody>
      </p:sp>
      <p:sp>
        <p:nvSpPr>
          <p:cNvPr id="3" name="object 3"/>
          <p:cNvSpPr txBox="1"/>
          <p:nvPr/>
        </p:nvSpPr>
        <p:spPr>
          <a:xfrm>
            <a:off x="2060245" y="1609420"/>
            <a:ext cx="8074659" cy="2561590"/>
          </a:xfrm>
          <a:prstGeom prst="rect">
            <a:avLst/>
          </a:prstGeom>
        </p:spPr>
        <p:txBody>
          <a:bodyPr vert="horz" wrap="square" lIns="0" tIns="12065" rIns="0" bIns="0" rtlCol="0">
            <a:spAutoFit/>
          </a:bodyPr>
          <a:lstStyle/>
          <a:p>
            <a:pPr marL="356870" marR="5080" indent="-344805" algn="just">
              <a:spcBef>
                <a:spcPts val="95"/>
              </a:spcBef>
              <a:buFont typeface="Arial MT"/>
              <a:buChar char="•"/>
              <a:tabLst>
                <a:tab pos="357505" algn="l"/>
              </a:tabLst>
            </a:pPr>
            <a:r>
              <a:rPr sz="3200" spc="-85" dirty="0">
                <a:latin typeface="Calibri"/>
                <a:cs typeface="Calibri"/>
              </a:rPr>
              <a:t>You</a:t>
            </a:r>
            <a:r>
              <a:rPr sz="3200" spc="-80" dirty="0">
                <a:latin typeface="Calibri"/>
                <a:cs typeface="Calibri"/>
              </a:rPr>
              <a:t> </a:t>
            </a:r>
            <a:r>
              <a:rPr sz="3200" spc="-15" dirty="0">
                <a:latin typeface="Calibri"/>
                <a:cs typeface="Calibri"/>
              </a:rPr>
              <a:t>can</a:t>
            </a:r>
            <a:r>
              <a:rPr sz="3200" spc="695" dirty="0">
                <a:latin typeface="Calibri"/>
                <a:cs typeface="Calibri"/>
              </a:rPr>
              <a:t> </a:t>
            </a:r>
            <a:r>
              <a:rPr sz="3200" spc="-20" dirty="0">
                <a:latin typeface="Calibri"/>
                <a:cs typeface="Calibri"/>
              </a:rPr>
              <a:t>create</a:t>
            </a:r>
            <a:r>
              <a:rPr sz="3200" spc="-15" dirty="0">
                <a:latin typeface="Calibri"/>
                <a:cs typeface="Calibri"/>
              </a:rPr>
              <a:t> </a:t>
            </a:r>
            <a:r>
              <a:rPr sz="3200" spc="-5" dirty="0">
                <a:latin typeface="Calibri"/>
                <a:cs typeface="Calibri"/>
              </a:rPr>
              <a:t>a</a:t>
            </a:r>
            <a:r>
              <a:rPr sz="3200" dirty="0">
                <a:latin typeface="Calibri"/>
                <a:cs typeface="Calibri"/>
              </a:rPr>
              <a:t> </a:t>
            </a:r>
            <a:r>
              <a:rPr sz="3200" spc="-5" dirty="0">
                <a:latin typeface="Calibri"/>
                <a:cs typeface="Calibri"/>
              </a:rPr>
              <a:t>situation</a:t>
            </a:r>
            <a:r>
              <a:rPr sz="3200" dirty="0">
                <a:latin typeface="Calibri"/>
                <a:cs typeface="Calibri"/>
              </a:rPr>
              <a:t> in</a:t>
            </a:r>
            <a:r>
              <a:rPr sz="3200" spc="5" dirty="0">
                <a:latin typeface="Calibri"/>
                <a:cs typeface="Calibri"/>
              </a:rPr>
              <a:t> </a:t>
            </a:r>
            <a:r>
              <a:rPr sz="3200" spc="-5" dirty="0">
                <a:latin typeface="Calibri"/>
                <a:cs typeface="Calibri"/>
              </a:rPr>
              <a:t>which</a:t>
            </a:r>
            <a:r>
              <a:rPr sz="3200" dirty="0">
                <a:latin typeface="Calibri"/>
                <a:cs typeface="Calibri"/>
              </a:rPr>
              <a:t> </a:t>
            </a:r>
            <a:r>
              <a:rPr sz="3200" spc="-5" dirty="0">
                <a:latin typeface="Calibri"/>
                <a:cs typeface="Calibri"/>
              </a:rPr>
              <a:t>the </a:t>
            </a:r>
            <a:r>
              <a:rPr sz="3200" dirty="0">
                <a:latin typeface="Calibri"/>
                <a:cs typeface="Calibri"/>
              </a:rPr>
              <a:t> </a:t>
            </a:r>
            <a:r>
              <a:rPr sz="3200" spc="-10" dirty="0">
                <a:latin typeface="Calibri"/>
                <a:cs typeface="Calibri"/>
              </a:rPr>
              <a:t>compiler </a:t>
            </a:r>
            <a:r>
              <a:rPr sz="3200" dirty="0">
                <a:latin typeface="Calibri"/>
                <a:cs typeface="Calibri"/>
              </a:rPr>
              <a:t>is </a:t>
            </a:r>
            <a:r>
              <a:rPr sz="3200" spc="-5" dirty="0">
                <a:latin typeface="Calibri"/>
                <a:cs typeface="Calibri"/>
              </a:rPr>
              <a:t>unable </a:t>
            </a:r>
            <a:r>
              <a:rPr sz="3200" spc="-15" dirty="0">
                <a:latin typeface="Calibri"/>
                <a:cs typeface="Calibri"/>
              </a:rPr>
              <a:t>to </a:t>
            </a:r>
            <a:r>
              <a:rPr sz="3200" spc="-5" dirty="0">
                <a:latin typeface="Calibri"/>
                <a:cs typeface="Calibri"/>
              </a:rPr>
              <a:t>choose </a:t>
            </a:r>
            <a:r>
              <a:rPr sz="3200" spc="-10" dirty="0">
                <a:latin typeface="Calibri"/>
                <a:cs typeface="Calibri"/>
              </a:rPr>
              <a:t>between </a:t>
            </a:r>
            <a:r>
              <a:rPr sz="3200" spc="-15" dirty="0">
                <a:latin typeface="Calibri"/>
                <a:cs typeface="Calibri"/>
              </a:rPr>
              <a:t>two </a:t>
            </a:r>
            <a:r>
              <a:rPr sz="3200" spc="-5" dirty="0">
                <a:latin typeface="Calibri"/>
                <a:cs typeface="Calibri"/>
              </a:rPr>
              <a:t>(or </a:t>
            </a:r>
            <a:r>
              <a:rPr sz="3200" dirty="0">
                <a:latin typeface="Calibri"/>
                <a:cs typeface="Calibri"/>
              </a:rPr>
              <a:t> </a:t>
            </a:r>
            <a:r>
              <a:rPr sz="3200" spc="-20" dirty="0">
                <a:latin typeface="Calibri"/>
                <a:cs typeface="Calibri"/>
              </a:rPr>
              <a:t>more)</a:t>
            </a:r>
            <a:r>
              <a:rPr sz="3200" spc="50" dirty="0">
                <a:latin typeface="Calibri"/>
                <a:cs typeface="Calibri"/>
              </a:rPr>
              <a:t> </a:t>
            </a:r>
            <a:r>
              <a:rPr sz="3200" spc="-15" dirty="0">
                <a:latin typeface="Calibri"/>
                <a:cs typeface="Calibri"/>
              </a:rPr>
              <a:t>overloaded</a:t>
            </a:r>
            <a:r>
              <a:rPr sz="3200" spc="60" dirty="0">
                <a:latin typeface="Calibri"/>
                <a:cs typeface="Calibri"/>
              </a:rPr>
              <a:t> </a:t>
            </a:r>
            <a:r>
              <a:rPr sz="3200" spc="-5" dirty="0">
                <a:latin typeface="Calibri"/>
                <a:cs typeface="Calibri"/>
              </a:rPr>
              <a:t>functions.</a:t>
            </a:r>
            <a:endParaRPr sz="3200">
              <a:latin typeface="Calibri"/>
              <a:cs typeface="Calibri"/>
            </a:endParaRPr>
          </a:p>
          <a:p>
            <a:pPr marL="356870" indent="-344805" algn="just">
              <a:spcBef>
                <a:spcPts val="770"/>
              </a:spcBef>
              <a:buFont typeface="Arial MT"/>
              <a:buChar char="•"/>
              <a:tabLst>
                <a:tab pos="357505" algn="l"/>
              </a:tabLst>
            </a:pPr>
            <a:r>
              <a:rPr sz="3200" spc="-5" dirty="0">
                <a:latin typeface="Calibri"/>
                <a:cs typeface="Calibri"/>
              </a:rPr>
              <a:t>When</a:t>
            </a:r>
            <a:r>
              <a:rPr sz="3200" spc="165" dirty="0">
                <a:latin typeface="Calibri"/>
                <a:cs typeface="Calibri"/>
              </a:rPr>
              <a:t> </a:t>
            </a:r>
            <a:r>
              <a:rPr sz="3200" spc="-5" dirty="0">
                <a:latin typeface="Calibri"/>
                <a:cs typeface="Calibri"/>
              </a:rPr>
              <a:t>this</a:t>
            </a:r>
            <a:r>
              <a:rPr sz="3200" spc="170" dirty="0">
                <a:latin typeface="Calibri"/>
                <a:cs typeface="Calibri"/>
              </a:rPr>
              <a:t> </a:t>
            </a:r>
            <a:r>
              <a:rPr sz="3200" spc="-5" dirty="0">
                <a:latin typeface="Calibri"/>
                <a:cs typeface="Calibri"/>
              </a:rPr>
              <a:t>happens,</a:t>
            </a:r>
            <a:r>
              <a:rPr sz="3200" spc="175" dirty="0">
                <a:latin typeface="Calibri"/>
                <a:cs typeface="Calibri"/>
              </a:rPr>
              <a:t> </a:t>
            </a:r>
            <a:r>
              <a:rPr sz="3200" spc="-5" dirty="0">
                <a:latin typeface="Calibri"/>
                <a:cs typeface="Calibri"/>
              </a:rPr>
              <a:t>the</a:t>
            </a:r>
            <a:r>
              <a:rPr sz="3200" spc="165" dirty="0">
                <a:latin typeface="Calibri"/>
                <a:cs typeface="Calibri"/>
              </a:rPr>
              <a:t> </a:t>
            </a:r>
            <a:r>
              <a:rPr sz="3200" spc="-5" dirty="0">
                <a:latin typeface="Calibri"/>
                <a:cs typeface="Calibri"/>
              </a:rPr>
              <a:t>situation</a:t>
            </a:r>
            <a:r>
              <a:rPr sz="3200" spc="175" dirty="0">
                <a:latin typeface="Calibri"/>
                <a:cs typeface="Calibri"/>
              </a:rPr>
              <a:t> </a:t>
            </a:r>
            <a:r>
              <a:rPr sz="3200" dirty="0">
                <a:latin typeface="Calibri"/>
                <a:cs typeface="Calibri"/>
              </a:rPr>
              <a:t>is</a:t>
            </a:r>
            <a:r>
              <a:rPr sz="3200" spc="210" dirty="0">
                <a:latin typeface="Calibri"/>
                <a:cs typeface="Calibri"/>
              </a:rPr>
              <a:t> </a:t>
            </a:r>
            <a:r>
              <a:rPr sz="3200" spc="-5" dirty="0">
                <a:latin typeface="Calibri"/>
                <a:cs typeface="Calibri"/>
              </a:rPr>
              <a:t>said</a:t>
            </a:r>
            <a:r>
              <a:rPr sz="3200" spc="175" dirty="0">
                <a:latin typeface="Calibri"/>
                <a:cs typeface="Calibri"/>
              </a:rPr>
              <a:t> </a:t>
            </a:r>
            <a:r>
              <a:rPr sz="3200" spc="-10" dirty="0">
                <a:latin typeface="Calibri"/>
                <a:cs typeface="Calibri"/>
              </a:rPr>
              <a:t>to</a:t>
            </a:r>
            <a:r>
              <a:rPr sz="3200" spc="160" dirty="0">
                <a:latin typeface="Calibri"/>
                <a:cs typeface="Calibri"/>
              </a:rPr>
              <a:t> </a:t>
            </a:r>
            <a:r>
              <a:rPr sz="3200" spc="-5" dirty="0">
                <a:latin typeface="Calibri"/>
                <a:cs typeface="Calibri"/>
              </a:rPr>
              <a:t>be</a:t>
            </a:r>
            <a:endParaRPr sz="3200">
              <a:latin typeface="Calibri"/>
              <a:cs typeface="Calibri"/>
            </a:endParaRPr>
          </a:p>
          <a:p>
            <a:pPr marL="356870">
              <a:spcBef>
                <a:spcPts val="5"/>
              </a:spcBef>
            </a:pPr>
            <a:r>
              <a:rPr sz="3200" i="1" spc="-15" dirty="0">
                <a:latin typeface="Calibri"/>
                <a:cs typeface="Calibri"/>
              </a:rPr>
              <a:t>ambiguous.</a:t>
            </a:r>
            <a:endParaRPr sz="3200">
              <a:latin typeface="Calibri"/>
              <a:cs typeface="Calibri"/>
            </a:endParaRPr>
          </a:p>
        </p:txBody>
      </p:sp>
      <p:graphicFrame>
        <p:nvGraphicFramePr>
          <p:cNvPr id="4" name="object 4"/>
          <p:cNvGraphicFramePr>
            <a:graphicFrameLocks noGrp="1"/>
          </p:cNvGraphicFramePr>
          <p:nvPr/>
        </p:nvGraphicFramePr>
        <p:xfrm>
          <a:off x="2041194" y="4295186"/>
          <a:ext cx="8111490" cy="1444424"/>
        </p:xfrm>
        <a:graphic>
          <a:graphicData uri="http://schemas.openxmlformats.org/drawingml/2006/table">
            <a:tbl>
              <a:tblPr firstRow="1" bandRow="1">
                <a:tableStyleId>{2D5ABB26-0587-4C30-8999-92F81FD0307C}</a:tableStyleId>
              </a:tblPr>
              <a:tblGrid>
                <a:gridCol w="2290445">
                  <a:extLst>
                    <a:ext uri="{9D8B030D-6E8A-4147-A177-3AD203B41FA5}">
                      <a16:colId xmlns:a16="http://schemas.microsoft.com/office/drawing/2014/main" val="20000"/>
                    </a:ext>
                  </a:extLst>
                </a:gridCol>
                <a:gridCol w="499237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tblGrid>
              <a:tr h="509667">
                <a:tc>
                  <a:txBody>
                    <a:bodyPr/>
                    <a:lstStyle/>
                    <a:p>
                      <a:pPr marL="375920" indent="-344805">
                        <a:lnSpc>
                          <a:spcPts val="3529"/>
                        </a:lnSpc>
                        <a:buFont typeface="Arial MT"/>
                        <a:buChar char="•"/>
                        <a:tabLst>
                          <a:tab pos="375920" algn="l"/>
                          <a:tab pos="376555" algn="l"/>
                        </a:tabLst>
                      </a:pPr>
                      <a:r>
                        <a:rPr sz="3200" spc="-5" dirty="0">
                          <a:latin typeface="Calibri"/>
                          <a:cs typeface="Calibri"/>
                        </a:rPr>
                        <a:t>Ambiguous</a:t>
                      </a:r>
                      <a:endParaRPr sz="3200">
                        <a:latin typeface="Calibri"/>
                        <a:cs typeface="Calibri"/>
                      </a:endParaRPr>
                    </a:p>
                  </a:txBody>
                  <a:tcPr marL="0" marR="0" marT="0" marB="0"/>
                </a:tc>
                <a:tc>
                  <a:txBody>
                    <a:bodyPr/>
                    <a:lstStyle/>
                    <a:p>
                      <a:pPr marL="384810">
                        <a:lnSpc>
                          <a:spcPts val="3529"/>
                        </a:lnSpc>
                        <a:tabLst>
                          <a:tab pos="2668270" algn="l"/>
                          <a:tab pos="3637915" algn="l"/>
                        </a:tabLst>
                      </a:pPr>
                      <a:r>
                        <a:rPr sz="3200" spc="-20" dirty="0">
                          <a:latin typeface="Calibri"/>
                          <a:cs typeface="Calibri"/>
                        </a:rPr>
                        <a:t>statements	</a:t>
                      </a:r>
                      <a:r>
                        <a:rPr sz="3200" spc="-25" dirty="0">
                          <a:latin typeface="Calibri"/>
                          <a:cs typeface="Calibri"/>
                        </a:rPr>
                        <a:t>are	</a:t>
                      </a:r>
                      <a:r>
                        <a:rPr sz="3200" spc="-20" dirty="0">
                          <a:latin typeface="Calibri"/>
                          <a:cs typeface="Calibri"/>
                        </a:rPr>
                        <a:t>errors,</a:t>
                      </a:r>
                      <a:endParaRPr sz="3200">
                        <a:latin typeface="Calibri"/>
                        <a:cs typeface="Calibri"/>
                      </a:endParaRPr>
                    </a:p>
                  </a:txBody>
                  <a:tcPr marL="0" marR="0" marT="0" marB="0"/>
                </a:tc>
                <a:tc>
                  <a:txBody>
                    <a:bodyPr/>
                    <a:lstStyle/>
                    <a:p>
                      <a:pPr marR="25400" algn="r">
                        <a:lnSpc>
                          <a:spcPts val="3529"/>
                        </a:lnSpc>
                      </a:pPr>
                      <a:r>
                        <a:rPr sz="3200" spc="-5" dirty="0">
                          <a:latin typeface="Calibri"/>
                          <a:cs typeface="Calibri"/>
                        </a:rPr>
                        <a:t>and</a:t>
                      </a:r>
                      <a:endParaRPr sz="3200">
                        <a:latin typeface="Calibri"/>
                        <a:cs typeface="Calibri"/>
                      </a:endParaRPr>
                    </a:p>
                  </a:txBody>
                  <a:tcPr marL="0" marR="0" marT="0" marB="0"/>
                </a:tc>
                <a:extLst>
                  <a:ext uri="{0D108BD9-81ED-4DB2-BD59-A6C34878D82A}">
                    <a16:rowId xmlns:a16="http://schemas.microsoft.com/office/drawing/2014/main" val="10000"/>
                  </a:ext>
                </a:extLst>
              </a:tr>
              <a:tr h="487895">
                <a:tc>
                  <a:txBody>
                    <a:bodyPr/>
                    <a:lstStyle/>
                    <a:p>
                      <a:pPr marL="375920">
                        <a:lnSpc>
                          <a:spcPts val="3360"/>
                        </a:lnSpc>
                      </a:pPr>
                      <a:r>
                        <a:rPr sz="3200" spc="-25" dirty="0">
                          <a:latin typeface="Calibri"/>
                          <a:cs typeface="Calibri"/>
                        </a:rPr>
                        <a:t>programs</a:t>
                      </a:r>
                      <a:endParaRPr sz="3200">
                        <a:latin typeface="Calibri"/>
                        <a:cs typeface="Calibri"/>
                      </a:endParaRPr>
                    </a:p>
                  </a:txBody>
                  <a:tcPr marL="0" marR="0" marT="0" marB="0"/>
                </a:tc>
                <a:tc>
                  <a:txBody>
                    <a:bodyPr/>
                    <a:lstStyle/>
                    <a:p>
                      <a:pPr marL="55244">
                        <a:lnSpc>
                          <a:spcPts val="3360"/>
                        </a:lnSpc>
                        <a:tabLst>
                          <a:tab pos="2192655" algn="l"/>
                          <a:tab pos="4247515" algn="l"/>
                        </a:tabLst>
                      </a:pPr>
                      <a:r>
                        <a:rPr sz="3200" spc="-10" dirty="0">
                          <a:latin typeface="Calibri"/>
                          <a:cs typeface="Calibri"/>
                        </a:rPr>
                        <a:t>containing	</a:t>
                      </a:r>
                      <a:r>
                        <a:rPr sz="3200" dirty="0">
                          <a:latin typeface="Calibri"/>
                          <a:cs typeface="Calibri"/>
                        </a:rPr>
                        <a:t>ambiguity	</a:t>
                      </a:r>
                      <a:r>
                        <a:rPr sz="3200" spc="-5" dirty="0">
                          <a:latin typeface="Calibri"/>
                          <a:cs typeface="Calibri"/>
                        </a:rPr>
                        <a:t>will</a:t>
                      </a:r>
                      <a:endParaRPr sz="3200">
                        <a:latin typeface="Calibri"/>
                        <a:cs typeface="Calibri"/>
                      </a:endParaRPr>
                    </a:p>
                  </a:txBody>
                  <a:tcPr marL="0" marR="0" marT="0" marB="0"/>
                </a:tc>
                <a:tc>
                  <a:txBody>
                    <a:bodyPr/>
                    <a:lstStyle/>
                    <a:p>
                      <a:pPr marR="24130" algn="r">
                        <a:lnSpc>
                          <a:spcPts val="3360"/>
                        </a:lnSpc>
                      </a:pPr>
                      <a:r>
                        <a:rPr sz="3200" spc="-10" dirty="0">
                          <a:latin typeface="Calibri"/>
                          <a:cs typeface="Calibri"/>
                        </a:rPr>
                        <a:t>not</a:t>
                      </a:r>
                      <a:endParaRPr sz="3200">
                        <a:latin typeface="Calibri"/>
                        <a:cs typeface="Calibri"/>
                      </a:endParaRPr>
                    </a:p>
                  </a:txBody>
                  <a:tcPr marL="0" marR="0" marT="0" marB="0"/>
                </a:tc>
                <a:extLst>
                  <a:ext uri="{0D108BD9-81ED-4DB2-BD59-A6C34878D82A}">
                    <a16:rowId xmlns:a16="http://schemas.microsoft.com/office/drawing/2014/main" val="10001"/>
                  </a:ext>
                </a:extLst>
              </a:tr>
              <a:tr h="446862">
                <a:tc>
                  <a:txBody>
                    <a:bodyPr/>
                    <a:lstStyle/>
                    <a:p>
                      <a:pPr marL="375920">
                        <a:lnSpc>
                          <a:spcPts val="3360"/>
                        </a:lnSpc>
                      </a:pPr>
                      <a:r>
                        <a:rPr sz="3200" spc="-10" dirty="0">
                          <a:latin typeface="Calibri"/>
                          <a:cs typeface="Calibri"/>
                        </a:rPr>
                        <a:t>compile.</a:t>
                      </a:r>
                      <a:endParaRPr sz="3200">
                        <a:latin typeface="Calibri"/>
                        <a:cs typeface="Calibri"/>
                      </a:endParaRPr>
                    </a:p>
                  </a:txBody>
                  <a:tcPr marL="0" marR="0" marT="0" marB="0"/>
                </a:tc>
                <a:tc>
                  <a:txBody>
                    <a:bodyPr/>
                    <a:lstStyle/>
                    <a:p>
                      <a:pPr>
                        <a:lnSpc>
                          <a:spcPct val="100000"/>
                        </a:lnSpc>
                      </a:pPr>
                      <a:endParaRPr sz="2800">
                        <a:latin typeface="Times New Roman"/>
                        <a:cs typeface="Times New Roman"/>
                      </a:endParaRPr>
                    </a:p>
                  </a:txBody>
                  <a:tcPr marL="0" marR="0" marT="0" marB="0"/>
                </a:tc>
                <a:tc>
                  <a:txBody>
                    <a:bodyPr/>
                    <a:lstStyle/>
                    <a:p>
                      <a:pPr>
                        <a:lnSpc>
                          <a:spcPct val="100000"/>
                        </a:lnSpc>
                      </a:pPr>
                      <a:endParaRPr sz="28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2295" y="464643"/>
            <a:ext cx="7892415" cy="695325"/>
          </a:xfrm>
          <a:prstGeom prst="rect">
            <a:avLst/>
          </a:prstGeom>
        </p:spPr>
        <p:txBody>
          <a:bodyPr vert="horz" wrap="square" lIns="0" tIns="12065" rIns="0" bIns="0" rtlCol="0" anchor="ctr">
            <a:spAutoFit/>
          </a:bodyPr>
          <a:lstStyle/>
          <a:p>
            <a:pPr marL="12700">
              <a:lnSpc>
                <a:spcPct val="100000"/>
              </a:lnSpc>
              <a:spcBef>
                <a:spcPts val="95"/>
              </a:spcBef>
            </a:pPr>
            <a:r>
              <a:rPr spc="-10" dirty="0"/>
              <a:t>Ambiguity</a:t>
            </a:r>
            <a:r>
              <a:rPr spc="50" dirty="0"/>
              <a:t> </a:t>
            </a:r>
            <a:r>
              <a:rPr spc="-5" dirty="0"/>
              <a:t>in</a:t>
            </a:r>
            <a:r>
              <a:rPr spc="-10" dirty="0"/>
              <a:t> Function</a:t>
            </a:r>
            <a:r>
              <a:rPr spc="85" dirty="0"/>
              <a:t> </a:t>
            </a:r>
            <a:r>
              <a:rPr spc="-10" dirty="0"/>
              <a:t>Overloading</a:t>
            </a:r>
          </a:p>
        </p:txBody>
      </p:sp>
      <p:sp>
        <p:nvSpPr>
          <p:cNvPr id="3" name="object 3"/>
          <p:cNvSpPr txBox="1"/>
          <p:nvPr/>
        </p:nvSpPr>
        <p:spPr>
          <a:xfrm>
            <a:off x="2060245" y="1510270"/>
            <a:ext cx="7317105" cy="3969676"/>
          </a:xfrm>
          <a:prstGeom prst="rect">
            <a:avLst/>
          </a:prstGeom>
        </p:spPr>
        <p:txBody>
          <a:bodyPr vert="horz" wrap="square" lIns="0" tIns="111125" rIns="0" bIns="0" rtlCol="0">
            <a:spAutoFit/>
          </a:bodyPr>
          <a:lstStyle/>
          <a:p>
            <a:pPr marL="12700">
              <a:spcBef>
                <a:spcPts val="875"/>
              </a:spcBef>
            </a:pPr>
            <a:r>
              <a:rPr sz="3200" spc="-10" dirty="0">
                <a:latin typeface="Calibri"/>
                <a:cs typeface="Calibri"/>
              </a:rPr>
              <a:t>int</a:t>
            </a:r>
            <a:r>
              <a:rPr sz="3200" spc="-20" dirty="0">
                <a:latin typeface="Calibri"/>
                <a:cs typeface="Calibri"/>
              </a:rPr>
              <a:t> </a:t>
            </a:r>
            <a:r>
              <a:rPr sz="3200" spc="-10" dirty="0">
                <a:latin typeface="Calibri"/>
                <a:cs typeface="Calibri"/>
              </a:rPr>
              <a:t>myfunc(double</a:t>
            </a:r>
            <a:r>
              <a:rPr sz="3200" spc="40" dirty="0">
                <a:latin typeface="Calibri"/>
                <a:cs typeface="Calibri"/>
              </a:rPr>
              <a:t> </a:t>
            </a:r>
            <a:r>
              <a:rPr sz="3200" spc="-10" dirty="0">
                <a:latin typeface="Calibri"/>
                <a:cs typeface="Calibri"/>
              </a:rPr>
              <a:t>d);</a:t>
            </a:r>
            <a:endParaRPr sz="3200">
              <a:latin typeface="Calibri"/>
              <a:cs typeface="Calibri"/>
            </a:endParaRPr>
          </a:p>
          <a:p>
            <a:pPr marL="12700">
              <a:spcBef>
                <a:spcPts val="770"/>
              </a:spcBef>
            </a:pPr>
            <a:r>
              <a:rPr sz="3200" spc="-10" dirty="0">
                <a:latin typeface="Calibri"/>
                <a:cs typeface="Calibri"/>
              </a:rPr>
              <a:t>//</a:t>
            </a:r>
            <a:r>
              <a:rPr sz="3200" spc="-40" dirty="0">
                <a:latin typeface="Calibri"/>
                <a:cs typeface="Calibri"/>
              </a:rPr>
              <a:t> </a:t>
            </a:r>
            <a:r>
              <a:rPr sz="3200" dirty="0">
                <a:latin typeface="Calibri"/>
                <a:cs typeface="Calibri"/>
              </a:rPr>
              <a:t>...</a:t>
            </a:r>
            <a:endParaRPr sz="3200">
              <a:latin typeface="Calibri"/>
              <a:cs typeface="Calibri"/>
            </a:endParaRPr>
          </a:p>
          <a:p>
            <a:pPr marL="12700">
              <a:spcBef>
                <a:spcPts val="770"/>
              </a:spcBef>
            </a:pPr>
            <a:r>
              <a:rPr sz="3200" spc="-15" dirty="0">
                <a:latin typeface="Calibri"/>
                <a:cs typeface="Calibri"/>
              </a:rPr>
              <a:t>cout</a:t>
            </a:r>
            <a:r>
              <a:rPr sz="3200" spc="15" dirty="0">
                <a:latin typeface="Calibri"/>
                <a:cs typeface="Calibri"/>
              </a:rPr>
              <a:t> </a:t>
            </a:r>
            <a:r>
              <a:rPr sz="3200" spc="-10" dirty="0">
                <a:latin typeface="Calibri"/>
                <a:cs typeface="Calibri"/>
              </a:rPr>
              <a:t>&lt;&lt;</a:t>
            </a:r>
            <a:r>
              <a:rPr sz="3200" spc="5" dirty="0">
                <a:latin typeface="Calibri"/>
                <a:cs typeface="Calibri"/>
              </a:rPr>
              <a:t> </a:t>
            </a:r>
            <a:r>
              <a:rPr sz="3200" spc="-15" dirty="0">
                <a:latin typeface="Calibri"/>
                <a:cs typeface="Calibri"/>
              </a:rPr>
              <a:t>myfunc('c');</a:t>
            </a:r>
            <a:endParaRPr sz="3200">
              <a:latin typeface="Calibri"/>
              <a:cs typeface="Calibri"/>
            </a:endParaRPr>
          </a:p>
          <a:p>
            <a:pPr marL="12700">
              <a:spcBef>
                <a:spcPts val="770"/>
              </a:spcBef>
            </a:pPr>
            <a:r>
              <a:rPr sz="3200" spc="-10" dirty="0">
                <a:latin typeface="Calibri"/>
                <a:cs typeface="Calibri"/>
              </a:rPr>
              <a:t>//</a:t>
            </a:r>
            <a:r>
              <a:rPr sz="3200" spc="-5" dirty="0">
                <a:latin typeface="Calibri"/>
                <a:cs typeface="Calibri"/>
              </a:rPr>
              <a:t> </a:t>
            </a:r>
            <a:r>
              <a:rPr sz="3200" spc="-10" dirty="0">
                <a:latin typeface="Calibri"/>
                <a:cs typeface="Calibri"/>
              </a:rPr>
              <a:t>not</a:t>
            </a:r>
            <a:r>
              <a:rPr sz="3200" spc="25" dirty="0">
                <a:latin typeface="Calibri"/>
                <a:cs typeface="Calibri"/>
              </a:rPr>
              <a:t> </a:t>
            </a:r>
            <a:r>
              <a:rPr sz="3200" spc="-5" dirty="0">
                <a:latin typeface="Calibri"/>
                <a:cs typeface="Calibri"/>
              </a:rPr>
              <a:t>an</a:t>
            </a:r>
            <a:r>
              <a:rPr sz="3200" spc="20" dirty="0">
                <a:latin typeface="Calibri"/>
                <a:cs typeface="Calibri"/>
              </a:rPr>
              <a:t> </a:t>
            </a:r>
            <a:r>
              <a:rPr sz="3200" spc="-65" dirty="0">
                <a:latin typeface="Calibri"/>
                <a:cs typeface="Calibri"/>
              </a:rPr>
              <a:t>error,</a:t>
            </a:r>
            <a:r>
              <a:rPr sz="3200" spc="10" dirty="0">
                <a:latin typeface="Calibri"/>
                <a:cs typeface="Calibri"/>
              </a:rPr>
              <a:t> </a:t>
            </a:r>
            <a:r>
              <a:rPr sz="3200" spc="-25" dirty="0">
                <a:latin typeface="Calibri"/>
                <a:cs typeface="Calibri"/>
              </a:rPr>
              <a:t>conversion</a:t>
            </a:r>
            <a:r>
              <a:rPr sz="3200" spc="35" dirty="0">
                <a:latin typeface="Calibri"/>
                <a:cs typeface="Calibri"/>
              </a:rPr>
              <a:t> </a:t>
            </a:r>
            <a:r>
              <a:rPr sz="3200" spc="-5" dirty="0">
                <a:latin typeface="Calibri"/>
                <a:cs typeface="Calibri"/>
              </a:rPr>
              <a:t>applied</a:t>
            </a:r>
            <a:endParaRPr sz="3200">
              <a:latin typeface="Calibri"/>
              <a:cs typeface="Calibri"/>
            </a:endParaRPr>
          </a:p>
          <a:p>
            <a:pPr marL="356870" marR="5080" indent="-344805">
              <a:spcBef>
                <a:spcPts val="770"/>
              </a:spcBef>
              <a:buFont typeface="Arial MT"/>
              <a:buChar char="•"/>
              <a:tabLst>
                <a:tab pos="356870" algn="l"/>
                <a:tab pos="357505" algn="l"/>
              </a:tabLst>
            </a:pPr>
            <a:r>
              <a:rPr sz="3200" spc="-5" dirty="0">
                <a:latin typeface="Calibri"/>
                <a:cs typeface="Calibri"/>
              </a:rPr>
              <a:t>Although</a:t>
            </a:r>
            <a:r>
              <a:rPr sz="3200" spc="15" dirty="0">
                <a:latin typeface="Calibri"/>
                <a:cs typeface="Calibri"/>
              </a:rPr>
              <a:t> </a:t>
            </a:r>
            <a:r>
              <a:rPr sz="3200" spc="-10" dirty="0">
                <a:latin typeface="Calibri"/>
                <a:cs typeface="Calibri"/>
              </a:rPr>
              <a:t>automatic</a:t>
            </a:r>
            <a:r>
              <a:rPr sz="3200" spc="25" dirty="0">
                <a:latin typeface="Calibri"/>
                <a:cs typeface="Calibri"/>
              </a:rPr>
              <a:t> </a:t>
            </a:r>
            <a:r>
              <a:rPr sz="3200" spc="-5" dirty="0">
                <a:latin typeface="Calibri"/>
                <a:cs typeface="Calibri"/>
              </a:rPr>
              <a:t>type</a:t>
            </a:r>
            <a:r>
              <a:rPr sz="3200" spc="10" dirty="0">
                <a:latin typeface="Calibri"/>
                <a:cs typeface="Calibri"/>
              </a:rPr>
              <a:t> </a:t>
            </a:r>
            <a:r>
              <a:rPr sz="3200" spc="-25" dirty="0">
                <a:latin typeface="Calibri"/>
                <a:cs typeface="Calibri"/>
              </a:rPr>
              <a:t>conversions</a:t>
            </a:r>
            <a:r>
              <a:rPr sz="3200" spc="20" dirty="0">
                <a:latin typeface="Calibri"/>
                <a:cs typeface="Calibri"/>
              </a:rPr>
              <a:t> </a:t>
            </a:r>
            <a:r>
              <a:rPr sz="3200" spc="-25" dirty="0">
                <a:latin typeface="Calibri"/>
                <a:cs typeface="Calibri"/>
              </a:rPr>
              <a:t>are </a:t>
            </a:r>
            <a:r>
              <a:rPr sz="3200" spc="-20" dirty="0">
                <a:latin typeface="Calibri"/>
                <a:cs typeface="Calibri"/>
              </a:rPr>
              <a:t> convenient,</a:t>
            </a:r>
            <a:r>
              <a:rPr sz="3200" spc="10" dirty="0">
                <a:latin typeface="Calibri"/>
                <a:cs typeface="Calibri"/>
              </a:rPr>
              <a:t> </a:t>
            </a:r>
            <a:r>
              <a:rPr sz="3200" spc="-10" dirty="0">
                <a:latin typeface="Calibri"/>
                <a:cs typeface="Calibri"/>
              </a:rPr>
              <a:t>they</a:t>
            </a:r>
            <a:r>
              <a:rPr sz="3200" spc="10" dirty="0">
                <a:latin typeface="Calibri"/>
                <a:cs typeface="Calibri"/>
              </a:rPr>
              <a:t> </a:t>
            </a:r>
            <a:r>
              <a:rPr sz="3200" spc="-25" dirty="0">
                <a:latin typeface="Calibri"/>
                <a:cs typeface="Calibri"/>
              </a:rPr>
              <a:t>are</a:t>
            </a:r>
            <a:r>
              <a:rPr sz="3200" spc="10" dirty="0">
                <a:latin typeface="Calibri"/>
                <a:cs typeface="Calibri"/>
              </a:rPr>
              <a:t> </a:t>
            </a:r>
            <a:r>
              <a:rPr sz="3200" spc="-5" dirty="0">
                <a:latin typeface="Calibri"/>
                <a:cs typeface="Calibri"/>
              </a:rPr>
              <a:t>also</a:t>
            </a:r>
            <a:r>
              <a:rPr sz="3200" spc="10" dirty="0">
                <a:latin typeface="Calibri"/>
                <a:cs typeface="Calibri"/>
              </a:rPr>
              <a:t> </a:t>
            </a:r>
            <a:r>
              <a:rPr sz="3200" spc="-5" dirty="0">
                <a:latin typeface="Calibri"/>
                <a:cs typeface="Calibri"/>
              </a:rPr>
              <a:t>a</a:t>
            </a:r>
            <a:r>
              <a:rPr sz="3200" dirty="0">
                <a:latin typeface="Calibri"/>
                <a:cs typeface="Calibri"/>
              </a:rPr>
              <a:t> </a:t>
            </a:r>
            <a:r>
              <a:rPr sz="3200" spc="-10" dirty="0">
                <a:latin typeface="Calibri"/>
                <a:cs typeface="Calibri"/>
              </a:rPr>
              <a:t>prime</a:t>
            </a:r>
            <a:r>
              <a:rPr sz="3200" spc="25" dirty="0">
                <a:latin typeface="Calibri"/>
                <a:cs typeface="Calibri"/>
              </a:rPr>
              <a:t> </a:t>
            </a:r>
            <a:r>
              <a:rPr sz="3200" spc="-10" dirty="0">
                <a:latin typeface="Calibri"/>
                <a:cs typeface="Calibri"/>
              </a:rPr>
              <a:t>cause</a:t>
            </a:r>
            <a:r>
              <a:rPr sz="3200" spc="15" dirty="0">
                <a:latin typeface="Calibri"/>
                <a:cs typeface="Calibri"/>
              </a:rPr>
              <a:t> </a:t>
            </a:r>
            <a:r>
              <a:rPr sz="3200" spc="-10" dirty="0">
                <a:latin typeface="Calibri"/>
                <a:cs typeface="Calibri"/>
              </a:rPr>
              <a:t>of </a:t>
            </a:r>
            <a:r>
              <a:rPr sz="3200" spc="-710" dirty="0">
                <a:latin typeface="Calibri"/>
                <a:cs typeface="Calibri"/>
              </a:rPr>
              <a:t> </a:t>
            </a:r>
            <a:r>
              <a:rPr sz="3200" spc="-25" dirty="0">
                <a:latin typeface="Calibri"/>
                <a:cs typeface="Calibri"/>
              </a:rPr>
              <a:t>ambiguity.</a:t>
            </a:r>
            <a:endParaRPr sz="32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3262"/>
            <a:ext cx="10515600" cy="689291"/>
          </a:xfrm>
          <a:prstGeom prst="rect">
            <a:avLst/>
          </a:prstGeom>
        </p:spPr>
        <p:txBody>
          <a:bodyPr vert="horz" wrap="square" lIns="0" tIns="12065" rIns="0" bIns="0" rtlCol="0" anchor="ctr">
            <a:spAutoFit/>
          </a:bodyPr>
          <a:lstStyle/>
          <a:p>
            <a:pPr marL="17145">
              <a:lnSpc>
                <a:spcPct val="100000"/>
              </a:lnSpc>
              <a:spcBef>
                <a:spcPts val="95"/>
              </a:spcBef>
            </a:pPr>
            <a:r>
              <a:rPr spc="-10" dirty="0"/>
              <a:t>E</a:t>
            </a:r>
            <a:r>
              <a:rPr spc="-95" dirty="0"/>
              <a:t>x</a:t>
            </a:r>
            <a:r>
              <a:rPr spc="-5" dirty="0"/>
              <a:t>ample</a:t>
            </a:r>
          </a:p>
        </p:txBody>
      </p:sp>
      <p:sp>
        <p:nvSpPr>
          <p:cNvPr id="3" name="object 3"/>
          <p:cNvSpPr txBox="1"/>
          <p:nvPr/>
        </p:nvSpPr>
        <p:spPr>
          <a:xfrm>
            <a:off x="2060245" y="1545412"/>
            <a:ext cx="6487795" cy="4522470"/>
          </a:xfrm>
          <a:prstGeom prst="rect">
            <a:avLst/>
          </a:prstGeom>
        </p:spPr>
        <p:txBody>
          <a:bodyPr vert="horz" wrap="square" lIns="0" tIns="12065" rIns="0" bIns="0" rtlCol="0">
            <a:spAutoFit/>
          </a:bodyPr>
          <a:lstStyle/>
          <a:p>
            <a:pPr marL="12700" marR="3212465">
              <a:spcBef>
                <a:spcPts val="95"/>
              </a:spcBef>
            </a:pPr>
            <a:r>
              <a:rPr sz="2500" spc="-5" dirty="0">
                <a:latin typeface="Calibri"/>
                <a:cs typeface="Calibri"/>
              </a:rPr>
              <a:t>#include &lt;iostream&gt; </a:t>
            </a:r>
            <a:r>
              <a:rPr sz="2500" dirty="0">
                <a:latin typeface="Calibri"/>
                <a:cs typeface="Calibri"/>
              </a:rPr>
              <a:t> using namespace </a:t>
            </a:r>
            <a:r>
              <a:rPr sz="2500" spc="-15" dirty="0">
                <a:latin typeface="Calibri"/>
                <a:cs typeface="Calibri"/>
              </a:rPr>
              <a:t>std; </a:t>
            </a:r>
            <a:r>
              <a:rPr sz="2500" spc="-10" dirty="0">
                <a:latin typeface="Calibri"/>
                <a:cs typeface="Calibri"/>
              </a:rPr>
              <a:t> float </a:t>
            </a:r>
            <a:r>
              <a:rPr sz="2500" spc="-5" dirty="0">
                <a:latin typeface="Calibri"/>
                <a:cs typeface="Calibri"/>
              </a:rPr>
              <a:t>myfunc(float </a:t>
            </a:r>
            <a:r>
              <a:rPr sz="2500" spc="5" dirty="0">
                <a:latin typeface="Calibri"/>
                <a:cs typeface="Calibri"/>
              </a:rPr>
              <a:t>i); </a:t>
            </a:r>
            <a:r>
              <a:rPr sz="2500" spc="10" dirty="0">
                <a:latin typeface="Calibri"/>
                <a:cs typeface="Calibri"/>
              </a:rPr>
              <a:t> </a:t>
            </a:r>
            <a:r>
              <a:rPr sz="2500" dirty="0">
                <a:latin typeface="Calibri"/>
                <a:cs typeface="Calibri"/>
              </a:rPr>
              <a:t>double</a:t>
            </a:r>
            <a:r>
              <a:rPr sz="2500" spc="-50" dirty="0">
                <a:latin typeface="Calibri"/>
                <a:cs typeface="Calibri"/>
              </a:rPr>
              <a:t> </a:t>
            </a:r>
            <a:r>
              <a:rPr sz="2500" spc="-5" dirty="0">
                <a:latin typeface="Calibri"/>
                <a:cs typeface="Calibri"/>
              </a:rPr>
              <a:t>myfunc(double</a:t>
            </a:r>
            <a:r>
              <a:rPr sz="2500" spc="-45" dirty="0">
                <a:latin typeface="Calibri"/>
                <a:cs typeface="Calibri"/>
              </a:rPr>
              <a:t> </a:t>
            </a:r>
            <a:r>
              <a:rPr sz="2500" spc="5" dirty="0">
                <a:latin typeface="Calibri"/>
                <a:cs typeface="Calibri"/>
              </a:rPr>
              <a:t>i);</a:t>
            </a:r>
            <a:endParaRPr sz="2500">
              <a:latin typeface="Calibri"/>
              <a:cs typeface="Calibri"/>
            </a:endParaRPr>
          </a:p>
          <a:p>
            <a:pPr>
              <a:spcBef>
                <a:spcPts val="15"/>
              </a:spcBef>
            </a:pPr>
            <a:endParaRPr sz="2450">
              <a:latin typeface="Calibri"/>
              <a:cs typeface="Calibri"/>
            </a:endParaRPr>
          </a:p>
          <a:p>
            <a:pPr marL="12700"/>
            <a:r>
              <a:rPr sz="2500" spc="-10" dirty="0">
                <a:latin typeface="Calibri"/>
                <a:cs typeface="Calibri"/>
              </a:rPr>
              <a:t>int</a:t>
            </a:r>
            <a:r>
              <a:rPr sz="2500" spc="-50" dirty="0">
                <a:latin typeface="Calibri"/>
                <a:cs typeface="Calibri"/>
              </a:rPr>
              <a:t> </a:t>
            </a:r>
            <a:r>
              <a:rPr sz="2500" dirty="0">
                <a:latin typeface="Calibri"/>
                <a:cs typeface="Calibri"/>
              </a:rPr>
              <a:t>main()</a:t>
            </a:r>
            <a:endParaRPr sz="2500">
              <a:latin typeface="Calibri"/>
              <a:cs typeface="Calibri"/>
            </a:endParaRPr>
          </a:p>
          <a:p>
            <a:pPr marL="12700">
              <a:spcBef>
                <a:spcPts val="5"/>
              </a:spcBef>
            </a:pPr>
            <a:r>
              <a:rPr sz="2500" spc="-5" dirty="0">
                <a:latin typeface="Calibri"/>
                <a:cs typeface="Calibri"/>
              </a:rPr>
              <a:t>{</a:t>
            </a:r>
            <a:endParaRPr sz="2500">
              <a:latin typeface="Calibri"/>
              <a:cs typeface="Calibri"/>
            </a:endParaRPr>
          </a:p>
          <a:p>
            <a:pPr marL="356870" marR="5080" indent="-344805">
              <a:lnSpc>
                <a:spcPts val="2400"/>
              </a:lnSpc>
              <a:spcBef>
                <a:spcPts val="580"/>
              </a:spcBef>
            </a:pPr>
            <a:r>
              <a:rPr sz="2500" spc="-10" dirty="0">
                <a:latin typeface="Calibri"/>
                <a:cs typeface="Calibri"/>
              </a:rPr>
              <a:t>cout </a:t>
            </a:r>
            <a:r>
              <a:rPr sz="2500" spc="-5" dirty="0">
                <a:latin typeface="Calibri"/>
                <a:cs typeface="Calibri"/>
              </a:rPr>
              <a:t>&lt;&lt; myfunc(10.1) &lt;&lt; " "; </a:t>
            </a:r>
            <a:r>
              <a:rPr sz="2500" spc="-10" dirty="0">
                <a:latin typeface="Calibri"/>
                <a:cs typeface="Calibri"/>
              </a:rPr>
              <a:t>// </a:t>
            </a:r>
            <a:r>
              <a:rPr sz="2500" dirty="0">
                <a:latin typeface="Calibri"/>
                <a:cs typeface="Calibri"/>
              </a:rPr>
              <a:t>unambiguous, </a:t>
            </a:r>
            <a:r>
              <a:rPr sz="2500" spc="-10" dirty="0">
                <a:latin typeface="Calibri"/>
                <a:cs typeface="Calibri"/>
              </a:rPr>
              <a:t>calls </a:t>
            </a:r>
            <a:r>
              <a:rPr sz="2500" spc="-555" dirty="0">
                <a:latin typeface="Calibri"/>
                <a:cs typeface="Calibri"/>
              </a:rPr>
              <a:t> </a:t>
            </a:r>
            <a:r>
              <a:rPr sz="2500" spc="-5" dirty="0">
                <a:latin typeface="Calibri"/>
                <a:cs typeface="Calibri"/>
              </a:rPr>
              <a:t>myfunc(double)</a:t>
            </a:r>
            <a:endParaRPr sz="2500">
              <a:latin typeface="Calibri"/>
              <a:cs typeface="Calibri"/>
            </a:endParaRPr>
          </a:p>
          <a:p>
            <a:pPr marL="12700" marR="2066925">
              <a:spcBef>
                <a:spcPts val="20"/>
              </a:spcBef>
            </a:pPr>
            <a:r>
              <a:rPr sz="2500" spc="-10" dirty="0">
                <a:latin typeface="Calibri"/>
                <a:cs typeface="Calibri"/>
              </a:rPr>
              <a:t>cout </a:t>
            </a:r>
            <a:r>
              <a:rPr sz="2500" spc="-5" dirty="0">
                <a:latin typeface="Calibri"/>
                <a:cs typeface="Calibri"/>
              </a:rPr>
              <a:t>&lt;&lt; myfunc(10); // </a:t>
            </a:r>
            <a:r>
              <a:rPr sz="2500" dirty="0">
                <a:latin typeface="Calibri"/>
                <a:cs typeface="Calibri"/>
              </a:rPr>
              <a:t>ambiguous </a:t>
            </a:r>
            <a:r>
              <a:rPr sz="2500" spc="-560" dirty="0">
                <a:latin typeface="Calibri"/>
                <a:cs typeface="Calibri"/>
              </a:rPr>
              <a:t> </a:t>
            </a:r>
            <a:r>
              <a:rPr sz="2500" spc="-10" dirty="0">
                <a:latin typeface="Calibri"/>
                <a:cs typeface="Calibri"/>
              </a:rPr>
              <a:t>return</a:t>
            </a:r>
            <a:r>
              <a:rPr sz="2500" spc="5" dirty="0">
                <a:latin typeface="Calibri"/>
                <a:cs typeface="Calibri"/>
              </a:rPr>
              <a:t> </a:t>
            </a:r>
            <a:r>
              <a:rPr sz="2500" spc="-5" dirty="0">
                <a:latin typeface="Calibri"/>
                <a:cs typeface="Calibri"/>
              </a:rPr>
              <a:t>0;</a:t>
            </a:r>
            <a:endParaRPr sz="2500">
              <a:latin typeface="Calibri"/>
              <a:cs typeface="Calibri"/>
            </a:endParaRPr>
          </a:p>
          <a:p>
            <a:pPr marL="12700">
              <a:spcBef>
                <a:spcPts val="5"/>
              </a:spcBef>
            </a:pPr>
            <a:r>
              <a:rPr sz="2500" spc="-5" dirty="0">
                <a:latin typeface="Calibri"/>
                <a:cs typeface="Calibri"/>
              </a:rPr>
              <a:t>}</a:t>
            </a:r>
            <a:endParaRPr sz="25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4410" y="2887168"/>
            <a:ext cx="2921635" cy="1243965"/>
          </a:xfrm>
          <a:prstGeom prst="rect">
            <a:avLst/>
          </a:prstGeom>
        </p:spPr>
        <p:txBody>
          <a:bodyPr vert="horz" wrap="square" lIns="0" tIns="12065" rIns="0" bIns="0" rtlCol="0" anchor="ctr">
            <a:spAutoFit/>
          </a:bodyPr>
          <a:lstStyle/>
          <a:p>
            <a:pPr marL="12700">
              <a:lnSpc>
                <a:spcPct val="100000"/>
              </a:lnSpc>
              <a:spcBef>
                <a:spcPts val="95"/>
              </a:spcBef>
            </a:pPr>
            <a:r>
              <a:rPr sz="8000" spc="-10" dirty="0"/>
              <a:t>Than</a:t>
            </a:r>
            <a:r>
              <a:rPr sz="8000" spc="-80" dirty="0"/>
              <a:t>k</a:t>
            </a:r>
            <a:r>
              <a:rPr sz="8000" spc="-5" dirty="0"/>
              <a:t>s</a:t>
            </a:r>
            <a:endParaRPr sz="8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Passing Arguments to Base Class Constructor</a:t>
            </a:r>
            <a:endParaRPr lang="en-US" dirty="0"/>
          </a:p>
        </p:txBody>
      </p:sp>
      <p:sp>
        <p:nvSpPr>
          <p:cNvPr id="3" name="Content Placeholder 2"/>
          <p:cNvSpPr>
            <a:spLocks noGrp="1"/>
          </p:cNvSpPr>
          <p:nvPr>
            <p:ph idx="1"/>
          </p:nvPr>
        </p:nvSpPr>
        <p:spPr/>
        <p:txBody>
          <a:bodyPr/>
          <a:lstStyle/>
          <a:p>
            <a:pPr>
              <a:buNone/>
            </a:pPr>
            <a:r>
              <a:rPr lang="en-IN" i="1" dirty="0">
                <a:solidFill>
                  <a:srgbClr val="FF0000"/>
                </a:solidFill>
              </a:rPr>
              <a:t>derived-constructor(</a:t>
            </a:r>
            <a:r>
              <a:rPr lang="en-IN" i="1" dirty="0" err="1">
                <a:solidFill>
                  <a:srgbClr val="FF0000"/>
                </a:solidFill>
              </a:rPr>
              <a:t>arg</a:t>
            </a:r>
            <a:r>
              <a:rPr lang="en-IN" i="1" dirty="0">
                <a:solidFill>
                  <a:srgbClr val="FF0000"/>
                </a:solidFill>
              </a:rPr>
              <a:t>-list) : base1(</a:t>
            </a:r>
            <a:r>
              <a:rPr lang="en-IN" i="1" dirty="0" err="1">
                <a:solidFill>
                  <a:srgbClr val="FF0000"/>
                </a:solidFill>
              </a:rPr>
              <a:t>arg</a:t>
            </a:r>
            <a:r>
              <a:rPr lang="en-IN" i="1" dirty="0">
                <a:solidFill>
                  <a:srgbClr val="FF0000"/>
                </a:solidFill>
              </a:rPr>
              <a:t>-list),</a:t>
            </a:r>
          </a:p>
          <a:p>
            <a:pPr>
              <a:buNone/>
            </a:pPr>
            <a:r>
              <a:rPr lang="en-IN" i="1" dirty="0">
                <a:solidFill>
                  <a:srgbClr val="FF0000"/>
                </a:solidFill>
              </a:rPr>
              <a:t>base2(</a:t>
            </a:r>
            <a:r>
              <a:rPr lang="en-IN" i="1" dirty="0" err="1">
                <a:solidFill>
                  <a:srgbClr val="FF0000"/>
                </a:solidFill>
              </a:rPr>
              <a:t>arg</a:t>
            </a:r>
            <a:r>
              <a:rPr lang="en-IN" i="1" dirty="0">
                <a:solidFill>
                  <a:srgbClr val="FF0000"/>
                </a:solidFill>
              </a:rPr>
              <a:t>-list),</a:t>
            </a:r>
          </a:p>
          <a:p>
            <a:pPr>
              <a:buNone/>
            </a:pPr>
            <a:r>
              <a:rPr lang="en-IN" i="1" dirty="0">
                <a:solidFill>
                  <a:srgbClr val="FF0000"/>
                </a:solidFill>
              </a:rPr>
              <a:t>// ...</a:t>
            </a:r>
          </a:p>
          <a:p>
            <a:pPr>
              <a:buNone/>
            </a:pPr>
            <a:r>
              <a:rPr lang="en-IN" i="1" dirty="0" err="1">
                <a:solidFill>
                  <a:srgbClr val="FF0000"/>
                </a:solidFill>
              </a:rPr>
              <a:t>baseN</a:t>
            </a:r>
            <a:r>
              <a:rPr lang="en-IN" i="1" dirty="0">
                <a:solidFill>
                  <a:srgbClr val="FF0000"/>
                </a:solidFill>
              </a:rPr>
              <a:t>(</a:t>
            </a:r>
            <a:r>
              <a:rPr lang="en-IN" i="1" dirty="0" err="1">
                <a:solidFill>
                  <a:srgbClr val="FF0000"/>
                </a:solidFill>
              </a:rPr>
              <a:t>arg</a:t>
            </a:r>
            <a:r>
              <a:rPr lang="en-IN" i="1" dirty="0">
                <a:solidFill>
                  <a:srgbClr val="FF0000"/>
                </a:solidFill>
              </a:rPr>
              <a:t>-list)</a:t>
            </a:r>
          </a:p>
          <a:p>
            <a:pPr>
              <a:buNone/>
            </a:pPr>
            <a:r>
              <a:rPr lang="en-IN" dirty="0"/>
              <a:t>{</a:t>
            </a:r>
          </a:p>
          <a:p>
            <a:pPr>
              <a:buNone/>
            </a:pPr>
            <a:r>
              <a:rPr lang="en-IN" dirty="0"/>
              <a:t>// </a:t>
            </a:r>
            <a:r>
              <a:rPr lang="en-IN" i="1" dirty="0"/>
              <a:t>body of derived constructor</a:t>
            </a:r>
          </a:p>
          <a:p>
            <a:pPr>
              <a:buNone/>
            </a:pPr>
            <a:r>
              <a:rPr lang="en-IN" dirty="0"/>
              <a:t>}</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8</a:t>
            </a:fld>
            <a:endParaRPr lang="en-US"/>
          </a:p>
        </p:txBody>
      </p:sp>
    </p:spTree>
    <p:extLst>
      <p:ext uri="{BB962C8B-B14F-4D97-AF65-F5344CB8AC3E}">
        <p14:creationId xmlns:p14="http://schemas.microsoft.com/office/powerpoint/2010/main" val="419712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Order of Constructor Call</a:t>
            </a:r>
            <a:br>
              <a:rPr lang="en-IN" b="1" dirty="0"/>
            </a:br>
            <a:endParaRPr lang="en-IN" dirty="0"/>
          </a:p>
        </p:txBody>
      </p:sp>
      <p:sp>
        <p:nvSpPr>
          <p:cNvPr id="3" name="Content Placeholder 2"/>
          <p:cNvSpPr>
            <a:spLocks noGrp="1"/>
          </p:cNvSpPr>
          <p:nvPr>
            <p:ph idx="1"/>
          </p:nvPr>
        </p:nvSpPr>
        <p:spPr/>
        <p:txBody>
          <a:bodyPr/>
          <a:lstStyle/>
          <a:p>
            <a:pPr algn="just"/>
            <a:r>
              <a:rPr lang="en-IN" dirty="0"/>
              <a:t>Base class constructors are always called in the derived class constructors. </a:t>
            </a:r>
          </a:p>
          <a:p>
            <a:pPr algn="just"/>
            <a:r>
              <a:rPr lang="en-IN" dirty="0"/>
              <a:t>Whenever you create derived class object, first the base class default constructor is executed and then the derived class's constructor finishes execution.</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4065</Words>
  <Application>Microsoft Office PowerPoint</Application>
  <PresentationFormat>Widescreen</PresentationFormat>
  <Paragraphs>572</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Arial MT</vt:lpstr>
      <vt:lpstr>Calibri</vt:lpstr>
      <vt:lpstr>Calibri Light</vt:lpstr>
      <vt:lpstr>Times New Roman</vt:lpstr>
      <vt:lpstr>Office Theme</vt:lpstr>
      <vt:lpstr>Inheritance - 2</vt:lpstr>
      <vt:lpstr>Content</vt:lpstr>
      <vt:lpstr>Constructors and Destructors in Base and Derived Classes</vt:lpstr>
      <vt:lpstr>PowerPoint Presentation</vt:lpstr>
      <vt:lpstr>Constructors and Destructors with Multiple Base Classes </vt:lpstr>
      <vt:lpstr>PowerPoint Presentation</vt:lpstr>
      <vt:lpstr>PowerPoint Presentation</vt:lpstr>
      <vt:lpstr>Passing Arguments to Base Class Constructor</vt:lpstr>
      <vt:lpstr> Order of Constructor Call </vt:lpstr>
      <vt:lpstr>PowerPoint Presentation</vt:lpstr>
      <vt:lpstr>PowerPoint Presentation</vt:lpstr>
      <vt:lpstr> Here’s what actually happens when base is instantiated: </vt:lpstr>
      <vt:lpstr>Here’s what actually happens when derived is instantiated: </vt:lpstr>
      <vt:lpstr>Points to note</vt:lpstr>
      <vt:lpstr> Why is Base class Constructor called inside Derived class? </vt:lpstr>
      <vt:lpstr>PowerPoint Presentation</vt:lpstr>
      <vt:lpstr>Discussion</vt:lpstr>
      <vt:lpstr>PowerPoint Presentation</vt:lpstr>
      <vt:lpstr>PowerPoint Presentation</vt:lpstr>
      <vt:lpstr>Discussion</vt:lpstr>
      <vt:lpstr>PowerPoint Presentation</vt:lpstr>
      <vt:lpstr>PowerPoint Presentation</vt:lpstr>
      <vt:lpstr>Discussion</vt:lpstr>
      <vt:lpstr>Inheritance and Static Functions </vt:lpstr>
      <vt:lpstr>Virtual base class</vt:lpstr>
      <vt:lpstr>PowerPoint Presentation</vt:lpstr>
      <vt:lpstr>PowerPoint Presentation</vt:lpstr>
      <vt:lpstr>PowerPoint Presentation</vt:lpstr>
      <vt:lpstr>Abstract base class - interface</vt:lpstr>
      <vt:lpstr>PowerPoint Presentation</vt:lpstr>
      <vt:lpstr>Output:   Woof   Sleeping                                                                                             </vt:lpstr>
      <vt:lpstr>PowerPoint Presentation</vt:lpstr>
      <vt:lpstr>Output:   Woof                                                                                              </vt:lpstr>
      <vt:lpstr>Abstract Class</vt:lpstr>
      <vt:lpstr> Characteristics of Abstract Class </vt:lpstr>
      <vt:lpstr> Pure Virtual Functions </vt:lpstr>
      <vt:lpstr>PowerPoint Presentation</vt:lpstr>
      <vt:lpstr>Note:</vt:lpstr>
      <vt:lpstr>Polymorphism</vt:lpstr>
      <vt:lpstr>Contents</vt:lpstr>
      <vt:lpstr>Polymorphism</vt:lpstr>
      <vt:lpstr>Types of Polymorphism</vt:lpstr>
      <vt:lpstr>Compile Time Polymorphism</vt:lpstr>
      <vt:lpstr>Run Time Polymorphism</vt:lpstr>
      <vt:lpstr>Run Time Polymorphism</vt:lpstr>
      <vt:lpstr>Function Overloading</vt:lpstr>
      <vt:lpstr>Example</vt:lpstr>
      <vt:lpstr>double myfunc(double i) {</vt:lpstr>
      <vt:lpstr>Example 2</vt:lpstr>
      <vt:lpstr>int myfunc(int i) {</vt:lpstr>
      <vt:lpstr>Key Points</vt:lpstr>
      <vt:lpstr>Example 3</vt:lpstr>
      <vt:lpstr>Example 4 (Function overloading in classes)</vt:lpstr>
      <vt:lpstr>PowerPoint Presentation</vt:lpstr>
      <vt:lpstr>Inheritance based Polymorphism</vt:lpstr>
      <vt:lpstr>Example</vt:lpstr>
      <vt:lpstr>PowerPoint Presentation</vt:lpstr>
      <vt:lpstr>PowerPoint Presentation</vt:lpstr>
      <vt:lpstr>PowerPoint Presentation</vt:lpstr>
      <vt:lpstr>Extend the Logic</vt:lpstr>
      <vt:lpstr>Virtual Functions</vt:lpstr>
      <vt:lpstr>Class Activity (15 minutes)</vt:lpstr>
      <vt:lpstr>Overloading vs overriding</vt:lpstr>
      <vt:lpstr>PowerPoint Presentation</vt:lpstr>
      <vt:lpstr>Compile time and Run time Polymorphism</vt:lpstr>
      <vt:lpstr>PowerPoint Presentation</vt:lpstr>
      <vt:lpstr>PowerPoint Presentation</vt:lpstr>
      <vt:lpstr>Default Function Arguments</vt:lpstr>
      <vt:lpstr>PowerPoint Presentation</vt:lpstr>
      <vt:lpstr>Example</vt:lpstr>
      <vt:lpstr>PowerPoint Presentation</vt:lpstr>
      <vt:lpstr>Rules for using Default Arguments</vt:lpstr>
      <vt:lpstr>Common Mistakes when using Default  Arguments</vt:lpstr>
      <vt:lpstr>PowerPoint Presentation</vt:lpstr>
      <vt:lpstr>Ambiguity in Function Overloading</vt:lpstr>
      <vt:lpstr>Ambiguity in Function Overloading</vt:lpstr>
      <vt:lpstr>Example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Saif Nalband</dc:creator>
  <cp:lastModifiedBy>Saif Nalband</cp:lastModifiedBy>
  <cp:revision>6</cp:revision>
  <dcterms:created xsi:type="dcterms:W3CDTF">2023-03-21T04:11:27Z</dcterms:created>
  <dcterms:modified xsi:type="dcterms:W3CDTF">2023-03-22T07:41:20Z</dcterms:modified>
</cp:coreProperties>
</file>