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Shape 8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Shape 8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7" name="Shape 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9pPr>
          </a:lstStyle>
          <a:p/>
        </p:txBody>
      </p:sp>
      <p:sp>
        <p:nvSpPr>
          <p:cNvPr id="18" name="Shape 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Shape 76"/>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1pPr>
            <a:lvl2pPr lvl="1"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2pPr>
            <a:lvl3pPr lvl="2"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3pPr>
            <a:lvl4pPr lvl="3"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4pPr>
            <a:lvl5pPr lvl="4"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5pPr>
            <a:lvl6pPr lvl="5"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6pPr>
            <a:lvl7pPr lvl="6"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7pPr>
            <a:lvl8pPr lvl="7"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8pPr>
            <a:lvl9pPr lvl="8" algn="ctr">
              <a:spcBef>
                <a:spcPts val="0"/>
              </a:spcBef>
              <a:spcAft>
                <a:spcPts val="0"/>
              </a:spcAft>
              <a:buClr>
                <a:schemeClr val="lt1"/>
              </a:buClr>
              <a:buSzPts val="12000"/>
              <a:buFont typeface="Roboto"/>
              <a:buNone/>
              <a:defRPr sz="12000">
                <a:solidFill>
                  <a:schemeClr val="lt1"/>
                </a:solidFill>
                <a:latin typeface="Roboto"/>
                <a:ea typeface="Roboto"/>
                <a:cs typeface="Roboto"/>
                <a:sym typeface="Roboto"/>
              </a:defRPr>
            </a:lvl9pPr>
          </a:lstStyle>
          <a:p/>
        </p:txBody>
      </p:sp>
      <p:sp>
        <p:nvSpPr>
          <p:cNvPr id="77" name="Shape 77"/>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78" name="Shape 7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Shape 20"/>
          <p:cNvGrpSpPr/>
          <p:nvPr/>
        </p:nvGrpSpPr>
        <p:grpSpPr>
          <a:xfrm>
            <a:off x="0" y="3903669"/>
            <a:ext cx="9144000" cy="1239925"/>
            <a:chOff x="0" y="3903669"/>
            <a:chExt cx="9144000" cy="1239925"/>
          </a:xfrm>
        </p:grpSpPr>
        <p:sp>
          <p:nvSpPr>
            <p:cNvPr id="21" name="Shape 21"/>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Shape 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27" name="Shape 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28" name="Shape 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Shape 30"/>
          <p:cNvGrpSpPr/>
          <p:nvPr/>
        </p:nvGrpSpPr>
        <p:grpSpPr>
          <a:xfrm>
            <a:off x="6098378" y="5"/>
            <a:ext cx="3045625" cy="2030570"/>
            <a:chOff x="6098378" y="5"/>
            <a:chExt cx="3045625" cy="2030570"/>
          </a:xfrm>
        </p:grpSpPr>
        <p:sp>
          <p:nvSpPr>
            <p:cNvPr id="31" name="Shape 3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Shape 3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37" name="Shape 3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40" name="Shape 4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1" name="Shape 41"/>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2" name="Shape 4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45" name="Shape 4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2pPr>
            <a:lvl3pPr lvl="2">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3pPr>
            <a:lvl4pPr lvl="3">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4pPr>
            <a:lvl5pPr lvl="4">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5pPr>
            <a:lvl6pPr lvl="5">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6pPr>
            <a:lvl7pPr lvl="6">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7pPr>
            <a:lvl8pPr lvl="7">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8pPr>
            <a:lvl9pPr lvl="8">
              <a:spcBef>
                <a:spcPts val="0"/>
              </a:spcBef>
              <a:spcAft>
                <a:spcPts val="0"/>
              </a:spcAft>
              <a:buClr>
                <a:schemeClr val="dk1"/>
              </a:buClr>
              <a:buSzPts val="2400"/>
              <a:buFont typeface="Roboto"/>
              <a:buNone/>
              <a:defRPr sz="2400">
                <a:solidFill>
                  <a:schemeClr val="dk1"/>
                </a:solidFill>
                <a:latin typeface="Roboto"/>
                <a:ea typeface="Roboto"/>
                <a:cs typeface="Roboto"/>
                <a:sym typeface="Roboto"/>
              </a:defRPr>
            </a:lvl9pPr>
          </a:lstStyle>
          <a:p/>
        </p:txBody>
      </p:sp>
      <p:sp>
        <p:nvSpPr>
          <p:cNvPr id="48" name="Shape 4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9" name="Shape 4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Shape 5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58" name="Shape 5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1pPr>
            <a:lvl2pPr lvl="1"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2pPr>
            <a:lvl3pPr lvl="2"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3pPr>
            <a:lvl4pPr lvl="3"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4pPr>
            <a:lvl5pPr lvl="4"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5pPr>
            <a:lvl6pPr lvl="5"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6pPr>
            <a:lvl7pPr lvl="6"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7pPr>
            <a:lvl8pPr lvl="7"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8pPr>
            <a:lvl9pPr lvl="8" algn="ctr">
              <a:spcBef>
                <a:spcPts val="0"/>
              </a:spcBef>
              <a:spcAft>
                <a:spcPts val="0"/>
              </a:spcAft>
              <a:buClr>
                <a:schemeClr val="dk1"/>
              </a:buClr>
              <a:buSzPts val="4200"/>
              <a:buFont typeface="Roboto"/>
              <a:buNone/>
              <a:defRPr sz="4200">
                <a:solidFill>
                  <a:schemeClr val="dk1"/>
                </a:solidFill>
                <a:latin typeface="Roboto"/>
                <a:ea typeface="Roboto"/>
                <a:cs typeface="Roboto"/>
                <a:sym typeface="Roboto"/>
              </a:defRPr>
            </a:lvl9pPr>
          </a:lstStyle>
          <a:p/>
        </p:txBody>
      </p:sp>
      <p:sp>
        <p:nvSpPr>
          <p:cNvPr id="63" name="Shape 6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9pPr>
          </a:lstStyle>
          <a:p/>
        </p:txBody>
      </p:sp>
      <p:sp>
        <p:nvSpPr>
          <p:cNvPr id="64" name="Shape 6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65" name="Shape 6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68" name="Shape 6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GB"/>
              <a:t>‹#›</a:t>
            </a:fld>
            <a:endParaRPr>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pyimagesearch.com/2017/04/17/real-time-facial-landmark-detection-opencv-python-dlib/" TargetMode="External"/><Relationship Id="rId4" Type="http://schemas.openxmlformats.org/officeDocument/2006/relationships/hyperlink" Target="https://ibug.doc.ic.ac.uk/resources/facial-point-annotations/" TargetMode="External"/><Relationship Id="rId5" Type="http://schemas.openxmlformats.org/officeDocument/2006/relationships/hyperlink" Target="https://arxiv.org/pdf/1409.4842.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921900" y="359925"/>
            <a:ext cx="8222100" cy="668700"/>
          </a:xfrm>
          <a:prstGeom prst="rect">
            <a:avLst/>
          </a:prstGeom>
          <a:gradFill>
            <a:gsLst>
              <a:gs pos="0">
                <a:srgbClr val="DFE9FB"/>
              </a:gs>
              <a:gs pos="100000">
                <a:srgbClr val="6E9BE7"/>
              </a:gs>
            </a:gsLst>
            <a:path path="circle">
              <a:fillToRect b="50%" l="50%" r="50%" t="50%"/>
            </a:path>
            <a:tileRect/>
          </a:gra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1" i="0" lang="en-GB" sz="3000" u="none" cap="none" strike="noStrike">
                <a:solidFill>
                  <a:schemeClr val="dk1"/>
                </a:solidFill>
                <a:latin typeface="Roboto"/>
                <a:ea typeface="Roboto"/>
                <a:cs typeface="Roboto"/>
                <a:sym typeface="Roboto"/>
              </a:rPr>
              <a:t>I</a:t>
            </a:r>
            <a:r>
              <a:rPr b="1" i="1" lang="en-GB" sz="3000" u="none" cap="none" strike="noStrike">
                <a:solidFill>
                  <a:schemeClr val="dk1"/>
                </a:solidFill>
                <a:latin typeface="Roboto"/>
                <a:ea typeface="Roboto"/>
                <a:cs typeface="Roboto"/>
                <a:sym typeface="Roboto"/>
              </a:rPr>
              <a:t>MAGE KEY POINT DETECTION &amp; TAGGING</a:t>
            </a:r>
            <a:r>
              <a:rPr b="1" i="0" lang="en-GB" sz="3000" u="none" cap="none" strike="noStrike">
                <a:solidFill>
                  <a:schemeClr val="dk1"/>
                </a:solidFill>
                <a:latin typeface="Roboto"/>
                <a:ea typeface="Roboto"/>
                <a:cs typeface="Roboto"/>
                <a:sym typeface="Roboto"/>
              </a:rPr>
              <a:t>  </a:t>
            </a:r>
            <a:endParaRPr b="0" i="0" sz="4200" u="none" cap="none" strike="noStrike">
              <a:solidFill>
                <a:schemeClr val="lt1"/>
              </a:solidFill>
              <a:latin typeface="Roboto"/>
              <a:ea typeface="Roboto"/>
              <a:cs typeface="Roboto"/>
              <a:sym typeface="Roboto"/>
            </a:endParaRPr>
          </a:p>
        </p:txBody>
      </p:sp>
      <p:sp>
        <p:nvSpPr>
          <p:cNvPr id="86" name="Shape 86"/>
          <p:cNvSpPr txBox="1"/>
          <p:nvPr>
            <p:ph idx="1" type="subTitle"/>
          </p:nvPr>
        </p:nvSpPr>
        <p:spPr>
          <a:xfrm>
            <a:off x="529050" y="1604397"/>
            <a:ext cx="8222100" cy="24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100"/>
              <a:buFont typeface="Roboto"/>
              <a:buNone/>
            </a:pPr>
            <a:r>
              <a:rPr b="0" i="0" lang="en-GB" sz="3200" u="none" cap="none" strike="noStrike">
                <a:solidFill>
                  <a:srgbClr val="FFFFFF"/>
                </a:solidFill>
                <a:latin typeface="Roboto"/>
                <a:ea typeface="Roboto"/>
                <a:cs typeface="Roboto"/>
                <a:sym typeface="Roboto"/>
              </a:rPr>
              <a:t> Guide: Dr.C.Kiranmai  </a:t>
            </a:r>
            <a:r>
              <a:rPr b="0" i="0" lang="en-GB" sz="3200" u="none" cap="none" strike="noStrike">
                <a:solidFill>
                  <a:srgbClr val="FFFFFF"/>
                </a:solidFill>
                <a:latin typeface="Arial"/>
                <a:ea typeface="Arial"/>
                <a:cs typeface="Arial"/>
                <a:sym typeface="Arial"/>
              </a:rPr>
              <a:t>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0" lang="en-GB" sz="3200" u="none" cap="none" strike="noStrike">
                <a:solidFill>
                  <a:srgbClr val="FFFFFF"/>
                </a:solidFill>
                <a:latin typeface="Arial"/>
                <a:ea typeface="Arial"/>
                <a:cs typeface="Arial"/>
                <a:sym typeface="Arial"/>
              </a:rPr>
              <a:t>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0" lang="en-GB" sz="3200" u="none" cap="none" strike="noStrike">
                <a:solidFill>
                  <a:srgbClr val="FFFFFF"/>
                </a:solidFill>
                <a:latin typeface="Arial"/>
                <a:ea typeface="Arial"/>
                <a:cs typeface="Arial"/>
                <a:sym typeface="Arial"/>
              </a:rPr>
              <a:t>                                                </a:t>
            </a:r>
            <a:r>
              <a:rPr b="0" i="0" lang="en-GB" sz="1800" u="none" cap="none" strike="noStrike">
                <a:solidFill>
                  <a:srgbClr val="FFFFFF"/>
                </a:solidFill>
                <a:latin typeface="Roboto"/>
                <a:ea typeface="Roboto"/>
                <a:cs typeface="Roboto"/>
                <a:sym typeface="Roboto"/>
              </a:rPr>
              <a:t>TEAM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0" lang="en-GB" sz="1800" u="none" cap="none" strike="noStrike">
                <a:solidFill>
                  <a:srgbClr val="FFFFFF"/>
                </a:solidFill>
                <a:latin typeface="Roboto"/>
                <a:ea typeface="Roboto"/>
                <a:cs typeface="Roboto"/>
                <a:sym typeface="Roboto"/>
              </a:rPr>
              <a:t>                                                                                Reetish Chand (14071A05M7)</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0" lang="en-GB" sz="1800" u="none" cap="none" strike="noStrike">
                <a:solidFill>
                  <a:srgbClr val="FFFFFF"/>
                </a:solidFill>
                <a:latin typeface="Roboto"/>
                <a:ea typeface="Roboto"/>
                <a:cs typeface="Roboto"/>
                <a:sym typeface="Roboto"/>
              </a:rPr>
              <a:t>                                                                                Anoop Reddy (14071A05I5)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FFFFFF"/>
                </a:solidFill>
                <a:latin typeface="Roboto"/>
                <a:ea typeface="Roboto"/>
                <a:cs typeface="Roboto"/>
                <a:sym typeface="Roboto"/>
              </a:rPr>
              <a:t>                                                                                Amar Koni (14071A05I4)</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0" lang="en-GB" sz="1800" u="none" cap="none" strike="noStrike">
                <a:solidFill>
                  <a:srgbClr val="FFFFFF"/>
                </a:solidFill>
                <a:latin typeface="Roboto"/>
                <a:ea typeface="Roboto"/>
                <a:cs typeface="Roboto"/>
                <a:sym typeface="Roboto"/>
              </a:rPr>
              <a:t>                                                                                N.Rahul (14071A05L9)</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1" lang="en-GB" sz="1800" u="none" cap="none" strike="noStrike">
                <a:solidFill>
                  <a:srgbClr val="FFFFFF"/>
                </a:solidFill>
                <a:latin typeface="Roboto"/>
                <a:ea typeface="Roboto"/>
                <a:cs typeface="Roboto"/>
                <a:sym typeface="Roboto"/>
              </a:rPr>
              <a:t>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100"/>
              <a:buFont typeface="Roboto"/>
              <a:buNone/>
            </a:pPr>
            <a:r>
              <a:rPr b="0" i="1" lang="en-GB" sz="1800" u="none" cap="none" strike="noStrike">
                <a:solidFill>
                  <a:srgbClr val="FFFFFF"/>
                </a:solidFill>
                <a:latin typeface="Roboto"/>
                <a:ea typeface="Roboto"/>
                <a:cs typeface="Roboto"/>
                <a:sym typeface="Roboto"/>
              </a:rPr>
              <a:t>                                                                                  </a:t>
            </a:r>
            <a:endParaRPr b="0" i="0" sz="2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100"/>
              <a:buFont typeface="Arial"/>
              <a:buNone/>
            </a:pPr>
            <a:r>
              <a:t/>
            </a:r>
            <a:endParaRPr b="0" i="0" sz="3200" u="none" cap="none" strike="noStrik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2400" u="none" cap="none" strike="noStrike">
                <a:solidFill>
                  <a:schemeClr val="dk1"/>
                </a:solidFill>
                <a:latin typeface="Roboto"/>
                <a:ea typeface="Roboto"/>
                <a:cs typeface="Roboto"/>
                <a:sym typeface="Roboto"/>
              </a:rPr>
              <a:t>Face landmark estimation and 2D transformations</a:t>
            </a:r>
            <a:endParaRPr b="0" i="0" sz="2400" u="none" cap="none" strike="noStrike">
              <a:solidFill>
                <a:schemeClr val="dk1"/>
              </a:solidFill>
              <a:latin typeface="Roboto"/>
              <a:ea typeface="Roboto"/>
              <a:cs typeface="Roboto"/>
              <a:sym typeface="Roboto"/>
            </a:endParaRPr>
          </a:p>
        </p:txBody>
      </p:sp>
      <p:sp>
        <p:nvSpPr>
          <p:cNvPr id="143" name="Shape 14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Now we use an algorithm called Face landmark estimation to find 68 points in our image known as landmarks.</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Now if a face is oriented in any angle, we transform it to fit a centered result. For this purpose we use general rotation and shearing operations.</a:t>
            </a:r>
            <a:endParaRPr b="0" i="0" sz="1400" u="none" cap="none" strike="noStrike">
              <a:solidFill>
                <a:schemeClr val="dk2"/>
              </a:solidFill>
              <a:latin typeface="Roboto"/>
              <a:ea typeface="Roboto"/>
              <a:cs typeface="Roboto"/>
              <a:sym typeface="Roboto"/>
            </a:endParaRPr>
          </a:p>
        </p:txBody>
      </p:sp>
      <p:pic>
        <p:nvPicPr>
          <p:cNvPr id="144" name="Shape 144"/>
          <p:cNvPicPr preferRelativeResize="0"/>
          <p:nvPr/>
        </p:nvPicPr>
        <p:blipFill rotWithShape="1">
          <a:blip r:embed="rId3">
            <a:alphaModFix/>
          </a:blip>
          <a:srcRect b="0" l="0" r="0" t="0"/>
          <a:stretch/>
        </p:blipFill>
        <p:spPr>
          <a:xfrm>
            <a:off x="404025" y="2325550"/>
            <a:ext cx="2422976" cy="2455500"/>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7044975" y="2728963"/>
            <a:ext cx="1925350" cy="1762325"/>
          </a:xfrm>
          <a:prstGeom prst="rect">
            <a:avLst/>
          </a:prstGeom>
          <a:noFill/>
          <a:ln>
            <a:noFill/>
          </a:ln>
        </p:spPr>
      </p:pic>
      <p:pic>
        <p:nvPicPr>
          <p:cNvPr id="146" name="Shape 146"/>
          <p:cNvPicPr preferRelativeResize="0"/>
          <p:nvPr/>
        </p:nvPicPr>
        <p:blipFill rotWithShape="1">
          <a:blip r:embed="rId5">
            <a:alphaModFix/>
          </a:blip>
          <a:srcRect b="0" l="0" r="0" t="0"/>
          <a:stretch/>
        </p:blipFill>
        <p:spPr>
          <a:xfrm>
            <a:off x="3321100" y="2638650"/>
            <a:ext cx="2266950" cy="1942950"/>
          </a:xfrm>
          <a:prstGeom prst="rect">
            <a:avLst/>
          </a:prstGeom>
          <a:noFill/>
          <a:ln>
            <a:noFill/>
          </a:ln>
        </p:spPr>
      </p:pic>
      <p:cxnSp>
        <p:nvCxnSpPr>
          <p:cNvPr id="147" name="Shape 147"/>
          <p:cNvCxnSpPr>
            <a:stCxn id="146" idx="3"/>
            <a:endCxn id="145" idx="1"/>
          </p:cNvCxnSpPr>
          <p:nvPr/>
        </p:nvCxnSpPr>
        <p:spPr>
          <a:xfrm>
            <a:off x="5588050" y="3610125"/>
            <a:ext cx="1456800" cy="0"/>
          </a:xfrm>
          <a:prstGeom prst="straightConnector1">
            <a:avLst/>
          </a:prstGeom>
          <a:noFill/>
          <a:ln cap="flat" cmpd="sng" w="9525">
            <a:solidFill>
              <a:schemeClr val="dk2"/>
            </a:solidFill>
            <a:prstDash val="solid"/>
            <a:round/>
            <a:headEnd len="sm" w="sm" type="none"/>
            <a:tailEnd len="lg" w="lg" type="triangle"/>
          </a:ln>
        </p:spPr>
      </p:cxnSp>
      <p:sp>
        <p:nvSpPr>
          <p:cNvPr id="148" name="Shape 148"/>
          <p:cNvSpPr txBox="1"/>
          <p:nvPr/>
        </p:nvSpPr>
        <p:spPr>
          <a:xfrm>
            <a:off x="5588050" y="2984600"/>
            <a:ext cx="1628700" cy="5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Map landmarks on left to 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2400" u="none" cap="none" strike="noStrike">
                <a:solidFill>
                  <a:schemeClr val="dk1"/>
                </a:solidFill>
                <a:latin typeface="Roboto"/>
                <a:ea typeface="Roboto"/>
                <a:cs typeface="Roboto"/>
                <a:sym typeface="Roboto"/>
              </a:rPr>
              <a:t>What is CNN ?</a:t>
            </a:r>
            <a:endParaRPr b="0" i="0" sz="2400" u="none" cap="none" strike="noStrike">
              <a:solidFill>
                <a:schemeClr val="dk1"/>
              </a:solidFill>
              <a:latin typeface="Roboto"/>
              <a:ea typeface="Roboto"/>
              <a:cs typeface="Roboto"/>
              <a:sym typeface="Roboto"/>
            </a:endParaRPr>
          </a:p>
        </p:txBody>
      </p:sp>
      <p:sp>
        <p:nvSpPr>
          <p:cNvPr id="154" name="Shape 15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Convolutional neural network (CNN) is a class of deep, feed-forward artificial neural networks that has successfully been applied to analyzing visual imagery.</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CNNs use a variation of multilayer perceptrons designed to require minimal preprocessing.</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A CNN can be defined using three components :</a:t>
            </a:r>
            <a:endParaRPr b="0" i="0" sz="1400" u="none" cap="none" strike="noStrike">
              <a:solidFill>
                <a:schemeClr val="dk2"/>
              </a:solidFill>
              <a:latin typeface="Roboto"/>
              <a:ea typeface="Roboto"/>
              <a:cs typeface="Roboto"/>
              <a:sym typeface="Roboto"/>
            </a:endParaRPr>
          </a:p>
          <a:p>
            <a:pPr indent="-317500" lvl="1" marL="914400" marR="0" rtl="0" algn="l">
              <a:lnSpc>
                <a:spcPct val="115000"/>
              </a:lnSpc>
              <a:spcBef>
                <a:spcPts val="0"/>
              </a:spcBef>
              <a:spcAft>
                <a:spcPts val="0"/>
              </a:spcAft>
              <a:buClr>
                <a:srgbClr val="080E14"/>
              </a:buClr>
              <a:buSzPts val="1400"/>
              <a:buFont typeface="Arial"/>
              <a:buChar char="○"/>
            </a:pPr>
            <a:r>
              <a:rPr b="0" i="0" lang="en-GB" sz="1400" u="none" cap="none" strike="noStrike">
                <a:solidFill>
                  <a:srgbClr val="080E14"/>
                </a:solidFill>
                <a:latin typeface="Arial"/>
                <a:ea typeface="Arial"/>
                <a:cs typeface="Arial"/>
                <a:sym typeface="Arial"/>
              </a:rPr>
              <a:t>The convolutional layer</a:t>
            </a:r>
            <a:endParaRPr b="0" i="0" sz="1400" u="none" cap="none" strike="noStrike">
              <a:solidFill>
                <a:srgbClr val="080E14"/>
              </a:solidFill>
              <a:latin typeface="Arial"/>
              <a:ea typeface="Arial"/>
              <a:cs typeface="Arial"/>
              <a:sym typeface="Arial"/>
            </a:endParaRPr>
          </a:p>
          <a:p>
            <a:pPr indent="-317500" lvl="1" marL="914400" marR="0" rtl="0" algn="l">
              <a:lnSpc>
                <a:spcPct val="115000"/>
              </a:lnSpc>
              <a:spcBef>
                <a:spcPts val="0"/>
              </a:spcBef>
              <a:spcAft>
                <a:spcPts val="0"/>
              </a:spcAft>
              <a:buClr>
                <a:srgbClr val="080E14"/>
              </a:buClr>
              <a:buSzPts val="1400"/>
              <a:buFont typeface="Arial"/>
              <a:buChar char="○"/>
            </a:pPr>
            <a:r>
              <a:rPr b="0" i="0" lang="en-GB" sz="1400" u="none" cap="none" strike="noStrike">
                <a:solidFill>
                  <a:srgbClr val="080E14"/>
                </a:solidFill>
                <a:latin typeface="Arial"/>
                <a:ea typeface="Arial"/>
                <a:cs typeface="Arial"/>
                <a:sym typeface="Arial"/>
              </a:rPr>
              <a:t>The Pooling layer</a:t>
            </a:r>
            <a:endParaRPr b="0" i="0" sz="1400" u="none" cap="none" strike="noStrike">
              <a:solidFill>
                <a:srgbClr val="080E14"/>
              </a:solidFill>
              <a:latin typeface="Arial"/>
              <a:ea typeface="Arial"/>
              <a:cs typeface="Arial"/>
              <a:sym typeface="Arial"/>
            </a:endParaRPr>
          </a:p>
          <a:p>
            <a:pPr indent="-317500" lvl="1" marL="914400" marR="0" rtl="0" algn="l">
              <a:lnSpc>
                <a:spcPct val="115000"/>
              </a:lnSpc>
              <a:spcBef>
                <a:spcPts val="0"/>
              </a:spcBef>
              <a:spcAft>
                <a:spcPts val="0"/>
              </a:spcAft>
              <a:buClr>
                <a:srgbClr val="080E14"/>
              </a:buClr>
              <a:buSzPts val="1400"/>
              <a:buFont typeface="Arial"/>
              <a:buChar char="○"/>
            </a:pPr>
            <a:r>
              <a:rPr b="0" i="0" lang="en-GB" sz="1400" u="none" cap="none" strike="noStrike">
                <a:solidFill>
                  <a:srgbClr val="080E14"/>
                </a:solidFill>
                <a:latin typeface="Arial"/>
                <a:ea typeface="Arial"/>
                <a:cs typeface="Arial"/>
                <a:sym typeface="Arial"/>
              </a:rPr>
              <a:t>The output layer</a:t>
            </a:r>
            <a:endParaRPr b="0" i="0" sz="1400" u="none" cap="none" strike="noStrike">
              <a:solidFill>
                <a:srgbClr val="080E14"/>
              </a:solidFill>
              <a:latin typeface="Arial"/>
              <a:ea typeface="Arial"/>
              <a:cs typeface="Arial"/>
              <a:sym typeface="Arial"/>
            </a:endParaRPr>
          </a:p>
          <a:p>
            <a:pPr indent="0" lvl="0" marL="457200" marR="0" rtl="0" algn="l">
              <a:lnSpc>
                <a:spcPct val="115000"/>
              </a:lnSpc>
              <a:spcBef>
                <a:spcPts val="800"/>
              </a:spcBef>
              <a:spcAft>
                <a:spcPts val="0"/>
              </a:spcAft>
              <a:buClr>
                <a:schemeClr val="dk2"/>
              </a:buClr>
              <a:buSzPts val="1800"/>
              <a:buFont typeface="Roboto"/>
              <a:buNone/>
            </a:pPr>
            <a:r>
              <a:t/>
            </a:r>
            <a:endParaRPr b="0" i="0" sz="1800" u="none" cap="none" strike="noStrike">
              <a:solidFill>
                <a:srgbClr val="080E14"/>
              </a:solidFill>
              <a:latin typeface="Arial"/>
              <a:ea typeface="Arial"/>
              <a:cs typeface="Arial"/>
              <a:sym typeface="Arial"/>
            </a:endParaRPr>
          </a:p>
          <a:p>
            <a:pPr indent="0" lvl="0" marL="457200" marR="0" rtl="0" algn="l">
              <a:lnSpc>
                <a:spcPct val="115000"/>
              </a:lnSpc>
              <a:spcBef>
                <a:spcPts val="800"/>
              </a:spcBef>
              <a:spcAft>
                <a:spcPts val="800"/>
              </a:spcAft>
              <a:buClr>
                <a:schemeClr val="dk2"/>
              </a:buClr>
              <a:buSzPts val="1800"/>
              <a:buFont typeface="Roboto"/>
              <a:buNone/>
            </a:pPr>
            <a:r>
              <a:t/>
            </a:r>
            <a:endParaRPr b="0" i="0" sz="1150" u="none" cap="none" strike="noStrike">
              <a:solidFill>
                <a:srgbClr val="080E14"/>
              </a:solidFill>
              <a:latin typeface="Arial"/>
              <a:ea typeface="Arial"/>
              <a:cs typeface="Arial"/>
              <a:sym typeface="Arial"/>
            </a:endParaRPr>
          </a:p>
        </p:txBody>
      </p:sp>
      <p:pic>
        <p:nvPicPr>
          <p:cNvPr id="155" name="Shape 155"/>
          <p:cNvPicPr preferRelativeResize="0"/>
          <p:nvPr/>
        </p:nvPicPr>
        <p:blipFill rotWithShape="1">
          <a:blip r:embed="rId3">
            <a:alphaModFix/>
          </a:blip>
          <a:srcRect b="0" l="0" r="0" t="0"/>
          <a:stretch/>
        </p:blipFill>
        <p:spPr>
          <a:xfrm>
            <a:off x="1057550" y="3117600"/>
            <a:ext cx="5464800" cy="171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2400" u="none" cap="none" strike="noStrike">
                <a:solidFill>
                  <a:schemeClr val="dk1"/>
                </a:solidFill>
                <a:latin typeface="Roboto"/>
                <a:ea typeface="Roboto"/>
                <a:cs typeface="Roboto"/>
                <a:sym typeface="Roboto"/>
              </a:rPr>
              <a:t>Use of CNN’s</a:t>
            </a:r>
            <a:endParaRPr b="0" i="0" sz="2400" u="none" cap="none" strike="noStrike">
              <a:solidFill>
                <a:schemeClr val="dk1"/>
              </a:solidFill>
              <a:latin typeface="Roboto"/>
              <a:ea typeface="Roboto"/>
              <a:cs typeface="Roboto"/>
              <a:sym typeface="Roboto"/>
            </a:endParaRPr>
          </a:p>
        </p:txBody>
      </p:sp>
      <p:sp>
        <p:nvSpPr>
          <p:cNvPr id="161" name="Shape 16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This is where we extract features to aid in image tagging.</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We train a convolutional neural network to find 128 important features that can uniquely define a person.</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This network gives us those features as an array of 128 measures that act as our features.</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After this we can use classification algorithms to label an image as a specific person. Support Vector Machines were found to be the most efficient for this purpose.</a:t>
            </a:r>
            <a:endParaRPr b="0" i="0" sz="1400" u="none" cap="none" strike="noStrike">
              <a:solidFill>
                <a:schemeClr val="dk2"/>
              </a:solidFill>
              <a:latin typeface="Roboto"/>
              <a:ea typeface="Roboto"/>
              <a:cs typeface="Roboto"/>
              <a:sym typeface="Roboto"/>
            </a:endParaRPr>
          </a:p>
        </p:txBody>
      </p:sp>
      <p:pic>
        <p:nvPicPr>
          <p:cNvPr id="162" name="Shape 162"/>
          <p:cNvPicPr preferRelativeResize="0"/>
          <p:nvPr/>
        </p:nvPicPr>
        <p:blipFill rotWithShape="1">
          <a:blip r:embed="rId3">
            <a:alphaModFix/>
          </a:blip>
          <a:srcRect b="0" l="0" r="0" t="0"/>
          <a:stretch/>
        </p:blipFill>
        <p:spPr>
          <a:xfrm>
            <a:off x="772675" y="2870975"/>
            <a:ext cx="4265624" cy="193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GB" sz="2400"/>
              <a:t>K- Nearest Neighbours</a:t>
            </a:r>
            <a:endParaRPr b="0" i="0" sz="2400" u="none" cap="none" strike="noStrike">
              <a:solidFill>
                <a:schemeClr val="dk1"/>
              </a:solidFill>
              <a:latin typeface="Roboto"/>
              <a:ea typeface="Roboto"/>
              <a:cs typeface="Roboto"/>
              <a:sym typeface="Roboto"/>
            </a:endParaRPr>
          </a:p>
        </p:txBody>
      </p:sp>
      <p:sp>
        <p:nvSpPr>
          <p:cNvPr id="168" name="Shape 168"/>
          <p:cNvSpPr txBox="1"/>
          <p:nvPr>
            <p:ph idx="1" type="body"/>
          </p:nvPr>
        </p:nvSpPr>
        <p:spPr>
          <a:xfrm>
            <a:off x="311700" y="1017800"/>
            <a:ext cx="85206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800"/>
              </a:spcBef>
              <a:spcAft>
                <a:spcPts val="0"/>
              </a:spcAft>
              <a:buClr>
                <a:schemeClr val="dk2"/>
              </a:buClr>
              <a:buSzPts val="1400"/>
              <a:buChar char="●"/>
            </a:pPr>
            <a:r>
              <a:rPr lang="en-GB" sz="1400">
                <a:solidFill>
                  <a:srgbClr val="333333"/>
                </a:solidFill>
              </a:rPr>
              <a:t>The 128- dimensional feature set from the previous step is plotted on a Euclidean space. Then, the most probable nearest neighbour is used to label the test image.</a:t>
            </a:r>
            <a:endParaRPr sz="1400">
              <a:solidFill>
                <a:srgbClr val="333333"/>
              </a:solidFill>
            </a:endParaRPr>
          </a:p>
          <a:p>
            <a:pPr indent="-317500" lvl="0" marL="457200" marR="0" rtl="0" algn="l">
              <a:lnSpc>
                <a:spcPct val="115000"/>
              </a:lnSpc>
              <a:spcBef>
                <a:spcPts val="0"/>
              </a:spcBef>
              <a:spcAft>
                <a:spcPts val="0"/>
              </a:spcAft>
              <a:buClr>
                <a:srgbClr val="333333"/>
              </a:buClr>
              <a:buSzPts val="1400"/>
              <a:buChar char="●"/>
            </a:pPr>
            <a:r>
              <a:rPr lang="en-GB" sz="1400">
                <a:solidFill>
                  <a:srgbClr val="333333"/>
                </a:solidFill>
              </a:rPr>
              <a:t>Other classification algorithms like SVM can be used if training set is large enough. But since we have a small set, KNN is used.</a:t>
            </a:r>
            <a:endParaRPr sz="1400">
              <a:solidFill>
                <a:srgbClr val="333333"/>
              </a:solidFill>
            </a:endParaRPr>
          </a:p>
          <a:p>
            <a:pPr indent="-317500" lvl="0" marL="457200" marR="0" rtl="0" algn="l">
              <a:lnSpc>
                <a:spcPct val="115000"/>
              </a:lnSpc>
              <a:spcBef>
                <a:spcPts val="0"/>
              </a:spcBef>
              <a:spcAft>
                <a:spcPts val="0"/>
              </a:spcAft>
              <a:buClr>
                <a:srgbClr val="333333"/>
              </a:buClr>
              <a:buSzPts val="1400"/>
              <a:buChar char="●"/>
            </a:pPr>
            <a:r>
              <a:rPr lang="en-GB" sz="1400">
                <a:solidFill>
                  <a:srgbClr val="333333"/>
                </a:solidFill>
              </a:rPr>
              <a:t>We will specify the value of K before training the KNN. We will also use a threshold distance to check the prediction for an outlier (in which case we will label the person as N/A).</a:t>
            </a:r>
            <a:endParaRPr sz="1400">
              <a:solidFill>
                <a:srgbClr val="333333"/>
              </a:solidFill>
            </a:endParaRPr>
          </a:p>
        </p:txBody>
      </p:sp>
      <p:pic>
        <p:nvPicPr>
          <p:cNvPr descr="https://lh4.googleusercontent.com/Ec3R2rtaQcRRcKBNnHrwYNl14iHFyGg5ud1TRSdF-7aEeFzTgLnAb0p_Zd1rdJbgwJUB-8miyTf10ktaO69TFDqN7ExY-eUuhooG5608pUmAH1IvFi578N_Jrl4MPApRhD3eUlKP" id="169" name="Shape 169"/>
          <p:cNvPicPr preferRelativeResize="0"/>
          <p:nvPr/>
        </p:nvPicPr>
        <p:blipFill>
          <a:blip r:embed="rId3">
            <a:alphaModFix/>
          </a:blip>
          <a:stretch>
            <a:fillRect/>
          </a:stretch>
        </p:blipFill>
        <p:spPr>
          <a:xfrm>
            <a:off x="1309525" y="2737550"/>
            <a:ext cx="3076575" cy="161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chemeClr val="dk1"/>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USE CASES</a:t>
            </a:r>
            <a:endParaRPr b="0" i="0" sz="3000" u="none" cap="none" strike="noStrike">
              <a:solidFill>
                <a:schemeClr val="dk1"/>
              </a:solidFill>
              <a:latin typeface="Roboto"/>
              <a:ea typeface="Roboto"/>
              <a:cs typeface="Roboto"/>
              <a:sym typeface="Roboto"/>
            </a:endParaRPr>
          </a:p>
        </p:txBody>
      </p:sp>
      <p:sp>
        <p:nvSpPr>
          <p:cNvPr id="175" name="Shape 17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AutoNum type="arabicPeriod"/>
            </a:pPr>
            <a:r>
              <a:rPr b="0" i="0" lang="en-GB" sz="1800" u="none" cap="none" strike="noStrike">
                <a:solidFill>
                  <a:srgbClr val="000000"/>
                </a:solidFill>
                <a:latin typeface="Roboto"/>
                <a:ea typeface="Roboto"/>
                <a:cs typeface="Roboto"/>
                <a:sym typeface="Roboto"/>
              </a:rPr>
              <a:t>Social media Tagging</a:t>
            </a:r>
            <a:endParaRPr b="0" i="0" sz="1800" u="none" cap="none" strike="noStrike">
              <a:solidFill>
                <a:srgbClr val="000000"/>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Roboto"/>
              <a:buAutoNum type="arabicPeriod"/>
            </a:pPr>
            <a:r>
              <a:rPr b="0" i="0" lang="en-GB" sz="1800" u="none" cap="none" strike="noStrike">
                <a:solidFill>
                  <a:srgbClr val="000000"/>
                </a:solidFill>
                <a:latin typeface="Arial"/>
                <a:ea typeface="Arial"/>
                <a:cs typeface="Arial"/>
                <a:sym typeface="Arial"/>
              </a:rPr>
              <a:t>Biometrics / face recognition</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Real time face tracking  in images and video for fraud detection</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Analysing facial expressions</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Detecting dysmorphic facial signs for medical diagnosis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0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chemeClr val="dk1"/>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FUTURE SCOPE</a:t>
            </a:r>
            <a:endParaRPr b="0" i="0" sz="3000" u="none" cap="none" strike="noStrike">
              <a:solidFill>
                <a:schemeClr val="dk1"/>
              </a:solidFill>
              <a:latin typeface="Roboto"/>
              <a:ea typeface="Roboto"/>
              <a:cs typeface="Roboto"/>
              <a:sym typeface="Roboto"/>
            </a:endParaRPr>
          </a:p>
        </p:txBody>
      </p:sp>
      <p:sp>
        <p:nvSpPr>
          <p:cNvPr id="181" name="Shape 18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marR="27940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Extensive structural comparisons, with faster GPU training.</a:t>
            </a:r>
            <a:endParaRPr b="0" i="0" sz="1800" u="none" cap="none" strike="noStrike">
              <a:solidFill>
                <a:srgbClr val="000000"/>
              </a:solidFill>
              <a:latin typeface="Arial"/>
              <a:ea typeface="Arial"/>
              <a:cs typeface="Arial"/>
              <a:sym typeface="Arial"/>
            </a:endParaRPr>
          </a:p>
          <a:p>
            <a:pPr indent="-342900" lvl="0" marL="457200" marR="279400" rtl="0" algn="l">
              <a:lnSpc>
                <a:spcPct val="115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Feature extraction for objects.</a:t>
            </a:r>
            <a:endParaRPr b="0" i="0" sz="1800" u="none" cap="none" strike="noStrike">
              <a:solidFill>
                <a:srgbClr val="000000"/>
              </a:solidFill>
              <a:latin typeface="Arial"/>
              <a:ea typeface="Arial"/>
              <a:cs typeface="Arial"/>
              <a:sym typeface="Arial"/>
            </a:endParaRPr>
          </a:p>
          <a:p>
            <a:pPr indent="-342900" lvl="0" marL="457200" marR="279400" rtl="0" algn="l">
              <a:lnSpc>
                <a:spcPct val="115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Using 3D image mappings instead of 2D</a:t>
            </a:r>
            <a:endParaRPr>
              <a:solidFill>
                <a:srgbClr val="000000"/>
              </a:solidFill>
              <a:latin typeface="Arial"/>
              <a:ea typeface="Arial"/>
              <a:cs typeface="Arial"/>
              <a:sym typeface="Arial"/>
            </a:endParaRPr>
          </a:p>
          <a:p>
            <a:pPr indent="-228600" lvl="0" marL="457200" marR="27940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Roboto"/>
              <a:buNone/>
            </a:pPr>
            <a:r>
              <a:rPr b="0" i="0" lang="en-GB" sz="3000" u="none" cap="none" strike="noStrike">
                <a:solidFill>
                  <a:srgbClr val="000000"/>
                </a:solidFill>
                <a:latin typeface="Roboto"/>
                <a:ea typeface="Roboto"/>
                <a:cs typeface="Roboto"/>
                <a:sym typeface="Roboto"/>
              </a:rPr>
              <a:t>REFERENCES</a:t>
            </a:r>
            <a:endParaRPr b="0" i="0" sz="3000" u="none" cap="none" strike="noStrike">
              <a:solidFill>
                <a:schemeClr val="dk1"/>
              </a:solidFill>
              <a:latin typeface="Roboto"/>
              <a:ea typeface="Roboto"/>
              <a:cs typeface="Roboto"/>
              <a:sym typeface="Roboto"/>
            </a:endParaRPr>
          </a:p>
        </p:txBody>
      </p:sp>
      <p:sp>
        <p:nvSpPr>
          <p:cNvPr id="187" name="Shape 18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b="0" i="0" lang="en-GB" sz="1800" u="sng" cap="none" strike="noStrike">
                <a:solidFill>
                  <a:schemeClr val="hlink"/>
                </a:solidFill>
                <a:latin typeface="Roboto"/>
                <a:ea typeface="Roboto"/>
                <a:cs typeface="Roboto"/>
                <a:sym typeface="Roboto"/>
                <a:hlinkClick r:id="rId3"/>
              </a:rPr>
              <a:t>https://www.pyimagesearch.com/2017/04/17/real-time-facial-landmark-detection-opencv-python-dlib/</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sng" cap="none" strike="noStrike">
                <a:solidFill>
                  <a:schemeClr val="hlink"/>
                </a:solidFill>
                <a:latin typeface="Roboto"/>
                <a:ea typeface="Roboto"/>
                <a:cs typeface="Roboto"/>
                <a:sym typeface="Roboto"/>
                <a:hlinkClick r:id="rId4"/>
              </a:rPr>
              <a:t>https://ibug.doc.ic.ac.uk/resources/facial-point-annotations/</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Histogram of oriented gradients for human detection by Navneet Dalal &amp; Bill Triggs</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lang="en-GB" u="sng">
                <a:solidFill>
                  <a:schemeClr val="hlink"/>
                </a:solidFill>
                <a:hlinkClick r:id="rId5"/>
              </a:rPr>
              <a:t>Google Inception deep neural network architecture</a:t>
            </a:r>
            <a:endParaRPr/>
          </a:p>
          <a:p>
            <a:pPr indent="-228600" lvl="0" marL="45720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1" name="Shape 191"/>
        <p:cNvGrpSpPr/>
        <p:nvPr/>
      </p:nvGrpSpPr>
      <p:grpSpPr>
        <a:xfrm>
          <a:off x="0" y="0"/>
          <a:ext cx="0" cy="0"/>
          <a:chOff x="0" y="0"/>
          <a:chExt cx="0" cy="0"/>
        </a:xfrm>
      </p:grpSpPr>
      <p:sp>
        <p:nvSpPr>
          <p:cNvPr id="192" name="Shape 19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1600"/>
              </a:spcBef>
              <a:spcAft>
                <a:spcPts val="0"/>
              </a:spcAft>
              <a:buClr>
                <a:schemeClr val="dk2"/>
              </a:buClr>
              <a:buSzPts val="1800"/>
              <a:buFont typeface="Roboto"/>
              <a:buNone/>
            </a:pPr>
            <a:r>
              <a:rPr b="0" i="0" lang="en-GB" sz="3000" u="none" cap="none" strike="noStrike">
                <a:solidFill>
                  <a:srgbClr val="FFFFFF"/>
                </a:solidFill>
                <a:latin typeface="Roboto"/>
                <a:ea typeface="Roboto"/>
                <a:cs typeface="Roboto"/>
                <a:sym typeface="Roboto"/>
              </a:rPr>
              <a:t>                            </a:t>
            </a:r>
            <a:r>
              <a:rPr b="1" i="1" lang="en-GB" sz="3000" u="none" cap="none" strike="noStrike">
                <a:solidFill>
                  <a:srgbClr val="FFFFFF"/>
                </a:solidFill>
                <a:latin typeface="Roboto"/>
                <a:ea typeface="Roboto"/>
                <a:cs typeface="Roboto"/>
                <a:sym typeface="Roboto"/>
              </a:rPr>
              <a:t>THANK YOU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311700" y="3567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chemeClr val="dk1"/>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ABSTRACT</a:t>
            </a:r>
            <a:endParaRPr b="0" i="0" sz="3000" u="none" cap="none" strike="noStrike">
              <a:solidFill>
                <a:schemeClr val="dk1"/>
              </a:solidFill>
              <a:latin typeface="Roboto"/>
              <a:ea typeface="Roboto"/>
              <a:cs typeface="Roboto"/>
              <a:sym typeface="Roboto"/>
            </a:endParaRPr>
          </a:p>
        </p:txBody>
      </p:sp>
      <p:sp>
        <p:nvSpPr>
          <p:cNvPr id="92" name="Shape 92"/>
          <p:cNvSpPr txBox="1"/>
          <p:nvPr>
            <p:ph idx="1" type="body"/>
          </p:nvPr>
        </p:nvSpPr>
        <p:spPr>
          <a:xfrm>
            <a:off x="311700" y="964500"/>
            <a:ext cx="8520600" cy="36045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0"/>
              </a:spcAft>
              <a:buClr>
                <a:srgbClr val="000000"/>
              </a:buClr>
              <a:buSzPts val="1100"/>
              <a:buFont typeface="Arial"/>
              <a:buNone/>
            </a:pPr>
            <a:r>
              <a:rPr b="0" i="0" lang="en-GB" sz="1800" u="none" cap="none" strike="noStrike">
                <a:solidFill>
                  <a:srgbClr val="000000"/>
                </a:solidFill>
                <a:latin typeface="Calibri"/>
                <a:ea typeface="Calibri"/>
                <a:cs typeface="Calibri"/>
                <a:sym typeface="Calibri"/>
              </a:rPr>
              <a:t>Image tagging and key point detection finds applications in multiple domains such as security, medicine, social media, search engines etc. We are restricting images to faces of people in our application. Any image tagging &amp; key point detection methodology involves face detection, key feature extraction and feature comparison to tag the correct person. Our project proposes using Histogram of Oriented gradients (HOG’s) technique coupled with convolutional neural networks to detect a face and mark key features from it. Then it uses a classification algorithm such as </a:t>
            </a:r>
            <a:r>
              <a:rPr lang="en-GB">
                <a:solidFill>
                  <a:srgbClr val="000000"/>
                </a:solidFill>
                <a:latin typeface="Calibri"/>
                <a:ea typeface="Calibri"/>
                <a:cs typeface="Calibri"/>
                <a:sym typeface="Calibri"/>
              </a:rPr>
              <a:t>KNN</a:t>
            </a:r>
            <a:r>
              <a:rPr b="0" i="0" lang="en-GB" sz="1800" u="none" cap="none" strike="noStrike">
                <a:solidFill>
                  <a:srgbClr val="000000"/>
                </a:solidFill>
                <a:latin typeface="Calibri"/>
                <a:ea typeface="Calibri"/>
                <a:cs typeface="Calibri"/>
                <a:sym typeface="Calibri"/>
              </a:rPr>
              <a:t> to tag respective person. We also use few shearing and rotation operations to augment face detection when they are oriented in any angle.</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800"/>
              </a:spcBef>
              <a:spcAft>
                <a:spcPts val="0"/>
              </a:spcAft>
              <a:buClr>
                <a:schemeClr val="dk2"/>
              </a:buClr>
              <a:buSzPts val="1800"/>
              <a:buFont typeface="Roboto"/>
              <a:buNone/>
            </a:pPr>
            <a:r>
              <a:t/>
            </a:r>
            <a:endParaRPr b="0" i="0" sz="18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rgbClr val="263238"/>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        EXISTING SYSTEM</a:t>
            </a:r>
            <a:endParaRPr b="0" i="0" sz="3000" u="none" cap="none" strike="noStrike">
              <a:solidFill>
                <a:schemeClr val="dk1"/>
              </a:solidFill>
              <a:latin typeface="Roboto"/>
              <a:ea typeface="Roboto"/>
              <a:cs typeface="Roboto"/>
              <a:sym typeface="Roboto"/>
            </a:endParaRPr>
          </a:p>
        </p:txBody>
      </p:sp>
      <p:sp>
        <p:nvSpPr>
          <p:cNvPr id="98" name="Shape 98"/>
          <p:cNvSpPr txBox="1"/>
          <p:nvPr/>
        </p:nvSpPr>
        <p:spPr>
          <a:xfrm>
            <a:off x="182650" y="1099275"/>
            <a:ext cx="8794200" cy="360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GB" sz="1800" u="none" cap="none" strike="noStrike">
                <a:solidFill>
                  <a:srgbClr val="000000"/>
                </a:solidFill>
                <a:latin typeface="Calibri"/>
                <a:ea typeface="Calibri"/>
                <a:cs typeface="Calibri"/>
                <a:sym typeface="Calibri"/>
              </a:rPr>
              <a:t>Viola Jones algorithm was a break through which was fast enough to detect faces in real time and this was embedded into point and shoot cameras.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GB" sz="1800" u="none" cap="none" strike="noStrike">
                <a:solidFill>
                  <a:srgbClr val="000000"/>
                </a:solidFill>
                <a:latin typeface="Calibri"/>
                <a:ea typeface="Calibri"/>
                <a:cs typeface="Calibri"/>
                <a:sym typeface="Calibri"/>
              </a:rPr>
              <a:t>The algorithm looks for vertical bright bands(Noses),then horizontal dark bands(Eyes) and other general properties of a face.</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GB" sz="1800" u="none" cap="none" strike="noStrike">
                <a:solidFill>
                  <a:srgbClr val="000000"/>
                </a:solidFill>
                <a:latin typeface="Calibri"/>
                <a:ea typeface="Calibri"/>
                <a:cs typeface="Calibri"/>
                <a:sym typeface="Calibri"/>
              </a:rPr>
              <a:t>The application of the Viola Jones algorithm was limited to face detection only and not recognition. Another disadvantage being the algorithm couldn’t accurately detect faces from other angles.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GB" sz="1800" u="none" cap="none" strike="noStrike">
                <a:solidFill>
                  <a:srgbClr val="000000"/>
                </a:solidFill>
                <a:latin typeface="Calibri"/>
                <a:ea typeface="Calibri"/>
                <a:cs typeface="Calibri"/>
                <a:sym typeface="Calibri"/>
              </a:rPr>
              <a:t>Metadata is hugely relied upon when doing image search/retrieval in the existing systems.</a:t>
            </a:r>
            <a:endParaRPr/>
          </a:p>
          <a:p>
            <a:pPr indent="-342900" lvl="0" marL="457200" marR="0" rtl="0" algn="l">
              <a:lnSpc>
                <a:spcPct val="100000"/>
              </a:lnSpc>
              <a:spcBef>
                <a:spcPts val="0"/>
              </a:spcBef>
              <a:spcAft>
                <a:spcPts val="0"/>
              </a:spcAft>
              <a:buClr>
                <a:srgbClr val="000000"/>
              </a:buClr>
              <a:buSzPts val="1800"/>
              <a:buFont typeface="Calibri"/>
              <a:buChar char="●"/>
            </a:pPr>
            <a:r>
              <a:rPr b="0" i="0" lang="en-GB" sz="1800" u="none" cap="none" strike="noStrike">
                <a:solidFill>
                  <a:srgbClr val="000000"/>
                </a:solidFill>
                <a:latin typeface="Calibri"/>
                <a:ea typeface="Calibri"/>
                <a:cs typeface="Calibri"/>
                <a:sym typeface="Calibri"/>
              </a:rPr>
              <a:t>On the other hand, modern systems are only using HOG’s or CNN’s exclusively for recognition.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Roboto"/>
              <a:buNone/>
            </a:pPr>
            <a:r>
              <a:rPr b="0" i="0" lang="en-GB" sz="3000" u="none" cap="none" strike="noStrike">
                <a:solidFill>
                  <a:srgbClr val="000000"/>
                </a:solidFill>
                <a:latin typeface="Roboto"/>
                <a:ea typeface="Roboto"/>
                <a:cs typeface="Roboto"/>
                <a:sym typeface="Roboto"/>
              </a:rPr>
              <a:t>PROPOSED SYSTEM</a:t>
            </a:r>
            <a:endParaRPr b="0" i="0" sz="3000" u="none" cap="none" strike="noStrike">
              <a:solidFill>
                <a:schemeClr val="dk1"/>
              </a:solidFill>
              <a:latin typeface="Roboto"/>
              <a:ea typeface="Roboto"/>
              <a:cs typeface="Roboto"/>
              <a:sym typeface="Roboto"/>
            </a:endParaRPr>
          </a:p>
        </p:txBody>
      </p:sp>
      <p:sp>
        <p:nvSpPr>
          <p:cNvPr id="104" name="Shape 10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Roboto"/>
                <a:ea typeface="Roboto"/>
                <a:cs typeface="Roboto"/>
                <a:sym typeface="Roboto"/>
              </a:rPr>
              <a:t>CNN is indeed a faster and more accurate method of deep learning,</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0" i="0" lang="en-GB" sz="1800" u="none" cap="none" strike="noStrike">
                <a:solidFill>
                  <a:schemeClr val="dk2"/>
                </a:solidFill>
                <a:latin typeface="Roboto"/>
                <a:ea typeface="Roboto"/>
                <a:cs typeface="Roboto"/>
                <a:sym typeface="Roboto"/>
              </a:rPr>
              <a:t>when applied to facial keypoint recognition. It gives results far too better than simple networks.Adjusting filter sizes, keeping larger filters for data input layers and decreasing the size in subsequent layers, produces better results. With further tuning of networks and large data size, the network is bound to improve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Roboto"/>
              <a:buNone/>
            </a:pPr>
            <a:r>
              <a:rPr b="0" i="0" lang="en-GB" sz="3000" u="none" cap="none" strike="noStrike">
                <a:solidFill>
                  <a:srgbClr val="000000"/>
                </a:solidFill>
                <a:latin typeface="Roboto"/>
                <a:ea typeface="Roboto"/>
                <a:cs typeface="Roboto"/>
                <a:sym typeface="Roboto"/>
              </a:rPr>
              <a:t>TECHNOLOGIES USED</a:t>
            </a:r>
            <a:endParaRPr b="0" i="0" sz="3000" u="none" cap="none" strike="noStrike">
              <a:solidFill>
                <a:srgbClr val="000000"/>
              </a:solidFill>
              <a:latin typeface="Roboto"/>
              <a:ea typeface="Roboto"/>
              <a:cs typeface="Roboto"/>
              <a:sym typeface="Roboto"/>
            </a:endParaRPr>
          </a:p>
        </p:txBody>
      </p:sp>
      <p:sp>
        <p:nvSpPr>
          <p:cNvPr id="110" name="Shape 11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Histogram oriented gradients algorithm</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Rotation and shearing algorithms</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Convolutional neural networks and deep learning</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Api’s &amp; packages used :</a:t>
            </a:r>
            <a:endParaRPr b="0" i="0" sz="1800" u="none" cap="none" strike="noStrike">
              <a:solidFill>
                <a:schemeClr val="dk2"/>
              </a:solidFill>
              <a:latin typeface="Roboto"/>
              <a:ea typeface="Roboto"/>
              <a:cs typeface="Roboto"/>
              <a:sym typeface="Roboto"/>
            </a:endParaRPr>
          </a:p>
          <a:p>
            <a:pPr indent="-317500" lvl="1" marL="9144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Keras</a:t>
            </a:r>
            <a:endParaRPr b="0" i="0" sz="1400" u="none" cap="none" strike="noStrike">
              <a:solidFill>
                <a:schemeClr val="dk2"/>
              </a:solidFill>
              <a:latin typeface="Roboto"/>
              <a:ea typeface="Roboto"/>
              <a:cs typeface="Roboto"/>
              <a:sym typeface="Roboto"/>
            </a:endParaRPr>
          </a:p>
          <a:p>
            <a:pPr indent="-317500" lvl="1" marL="914400" marR="0" rtl="0" algn="l">
              <a:lnSpc>
                <a:spcPct val="115000"/>
              </a:lnSpc>
              <a:spcBef>
                <a:spcPts val="0"/>
              </a:spcBef>
              <a:spcAft>
                <a:spcPts val="0"/>
              </a:spcAft>
              <a:buClr>
                <a:schemeClr val="dk2"/>
              </a:buClr>
              <a:buSzPts val="1400"/>
              <a:buFont typeface="Roboto"/>
              <a:buChar char="○"/>
            </a:pPr>
            <a:r>
              <a:rPr lang="en-GB"/>
              <a:t>KNN</a:t>
            </a:r>
            <a:endParaRPr b="0" i="0" sz="1400" u="none" cap="none" strike="noStrike">
              <a:solidFill>
                <a:schemeClr val="dk2"/>
              </a:solidFill>
              <a:latin typeface="Roboto"/>
              <a:ea typeface="Roboto"/>
              <a:cs typeface="Roboto"/>
              <a:sym typeface="Roboto"/>
            </a:endParaRPr>
          </a:p>
          <a:p>
            <a:pPr indent="-317500" lvl="1" marL="9144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Face Landmark Detection</a:t>
            </a:r>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Python 3.3 or above</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4906825" y="1783725"/>
            <a:ext cx="3702300" cy="100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2400" u="none" cap="none" strike="noStrike">
                <a:solidFill>
                  <a:schemeClr val="dk1"/>
                </a:solidFill>
                <a:latin typeface="Roboto"/>
                <a:ea typeface="Roboto"/>
                <a:cs typeface="Roboto"/>
                <a:sym typeface="Roboto"/>
              </a:rPr>
              <a:t>Flowchart</a:t>
            </a:r>
            <a:endParaRPr b="0" i="0" sz="2400" u="none" cap="none" strike="noStrike">
              <a:solidFill>
                <a:schemeClr val="dk1"/>
              </a:solidFill>
              <a:latin typeface="Roboto"/>
              <a:ea typeface="Roboto"/>
              <a:cs typeface="Roboto"/>
              <a:sym typeface="Roboto"/>
            </a:endParaRPr>
          </a:p>
        </p:txBody>
      </p:sp>
      <p:pic>
        <p:nvPicPr>
          <p:cNvPr id="116" name="Shape 116"/>
          <p:cNvPicPr preferRelativeResize="0"/>
          <p:nvPr/>
        </p:nvPicPr>
        <p:blipFill rotWithShape="1">
          <a:blip r:embed="rId3">
            <a:alphaModFix/>
          </a:blip>
          <a:srcRect b="0" l="0" r="2399" t="0"/>
          <a:stretch/>
        </p:blipFill>
        <p:spPr>
          <a:xfrm>
            <a:off x="370200" y="360650"/>
            <a:ext cx="3136500" cy="442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862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chemeClr val="dk1"/>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METHODOLOGY</a:t>
            </a:r>
            <a:endParaRPr b="0" i="0" sz="3000" u="none" cap="none" strike="noStrike">
              <a:solidFill>
                <a:schemeClr val="dk1"/>
              </a:solidFill>
              <a:latin typeface="Roboto"/>
              <a:ea typeface="Roboto"/>
              <a:cs typeface="Roboto"/>
              <a:sym typeface="Roboto"/>
            </a:endParaRPr>
          </a:p>
        </p:txBody>
      </p:sp>
      <p:sp>
        <p:nvSpPr>
          <p:cNvPr id="122" name="Shape 122"/>
          <p:cNvSpPr txBox="1"/>
          <p:nvPr>
            <p:ph idx="1" type="body"/>
          </p:nvPr>
        </p:nvSpPr>
        <p:spPr>
          <a:xfrm>
            <a:off x="311700" y="1105375"/>
            <a:ext cx="8520600" cy="358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Detect the key points using HOG. Output</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features are as shown in the image.</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Use Face Landmark estimation</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Use rotation and shearing algorithms to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transform the images if required.</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Store the extracted features in a separate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dataset/format for each image in the form of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a multi-dimensional matrix.</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Pass the stored features as input to a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Convoluted Neural Network for training after which</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rPr b="0" i="0" lang="en-GB" sz="1800" u="none" cap="none" strike="noStrike">
                <a:solidFill>
                  <a:schemeClr val="dk2"/>
                </a:solidFill>
                <a:latin typeface="Roboto"/>
                <a:ea typeface="Roboto"/>
                <a:cs typeface="Roboto"/>
                <a:sym typeface="Roboto"/>
              </a:rPr>
              <a:t>the network outputs a 128D encoding for each image</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pic>
        <p:nvPicPr>
          <p:cNvPr id="123" name="Shape 123"/>
          <p:cNvPicPr preferRelativeResize="0"/>
          <p:nvPr/>
        </p:nvPicPr>
        <p:blipFill rotWithShape="1">
          <a:blip r:embed="rId3">
            <a:alphaModFix/>
          </a:blip>
          <a:srcRect b="0" l="0" r="0" t="0"/>
          <a:stretch/>
        </p:blipFill>
        <p:spPr>
          <a:xfrm>
            <a:off x="5927750" y="1119683"/>
            <a:ext cx="3154775" cy="31215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3000" u="none" cap="none" strike="noStrike">
                <a:solidFill>
                  <a:schemeClr val="dk1"/>
                </a:solidFill>
                <a:latin typeface="Roboto"/>
                <a:ea typeface="Roboto"/>
                <a:cs typeface="Roboto"/>
                <a:sym typeface="Roboto"/>
              </a:rPr>
              <a:t>                             </a:t>
            </a:r>
            <a:r>
              <a:rPr b="0" i="0" lang="en-GB" sz="3000" u="none" cap="none" strike="noStrike">
                <a:solidFill>
                  <a:srgbClr val="000000"/>
                </a:solidFill>
                <a:latin typeface="Roboto"/>
                <a:ea typeface="Roboto"/>
                <a:cs typeface="Roboto"/>
                <a:sym typeface="Roboto"/>
              </a:rPr>
              <a:t>METHODOLOGY</a:t>
            </a:r>
            <a:endParaRPr b="0" i="0" sz="3000" u="none" cap="none" strike="noStrike">
              <a:solidFill>
                <a:schemeClr val="dk1"/>
              </a:solidFill>
              <a:latin typeface="Roboto"/>
              <a:ea typeface="Roboto"/>
              <a:cs typeface="Roboto"/>
              <a:sym typeface="Roboto"/>
            </a:endParaRPr>
          </a:p>
        </p:txBody>
      </p:sp>
      <p:sp>
        <p:nvSpPr>
          <p:cNvPr id="129" name="Shape 129"/>
          <p:cNvSpPr txBox="1"/>
          <p:nvPr>
            <p:ph idx="1" type="body"/>
          </p:nvPr>
        </p:nvSpPr>
        <p:spPr>
          <a:xfrm>
            <a:off x="200475" y="1017800"/>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Use a machine learning classification algorithm</a:t>
            </a:r>
            <a:r>
              <a:rPr lang="en-GB"/>
              <a:t> </a:t>
            </a:r>
            <a:r>
              <a:rPr b="0" i="0" lang="en-GB" sz="1800" u="none" cap="none" strike="noStrike">
                <a:solidFill>
                  <a:schemeClr val="dk2"/>
                </a:solidFill>
                <a:latin typeface="Roboto"/>
                <a:ea typeface="Roboto"/>
                <a:cs typeface="Roboto"/>
                <a:sym typeface="Roboto"/>
              </a:rPr>
              <a:t>(</a:t>
            </a:r>
            <a:r>
              <a:rPr lang="en-GB"/>
              <a:t>K Nearest Neighbours</a:t>
            </a:r>
            <a:r>
              <a:rPr b="0" i="0" lang="en-GB" sz="1800" u="none" cap="none" strike="noStrike">
                <a:solidFill>
                  <a:schemeClr val="dk2"/>
                </a:solidFill>
                <a:latin typeface="Roboto"/>
                <a:ea typeface="Roboto"/>
                <a:cs typeface="Roboto"/>
                <a:sym typeface="Roboto"/>
              </a:rPr>
              <a:t>) to predict the tag for the output encoding from the network.</a:t>
            </a:r>
            <a:endParaRPr b="0" i="0" sz="18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b="0" i="0" lang="en-GB" sz="1800" u="none" cap="none" strike="noStrike">
                <a:solidFill>
                  <a:schemeClr val="dk2"/>
                </a:solidFill>
                <a:latin typeface="Roboto"/>
                <a:ea typeface="Roboto"/>
                <a:cs typeface="Roboto"/>
                <a:sym typeface="Roboto"/>
              </a:rPr>
              <a:t>Compare the accuracy with existing system.</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Roboto"/>
              <a:buNone/>
            </a:pPr>
            <a:r>
              <a:t/>
            </a:r>
            <a:endParaRPr b="0" i="0" sz="1800" u="none" cap="none" strike="noStrike">
              <a:solidFill>
                <a:schemeClr val="dk2"/>
              </a:solidFill>
              <a:latin typeface="Roboto"/>
              <a:ea typeface="Roboto"/>
              <a:cs typeface="Roboto"/>
              <a:sym typeface="Roboto"/>
            </a:endParaRPr>
          </a:p>
        </p:txBody>
      </p:sp>
      <p:pic>
        <p:nvPicPr>
          <p:cNvPr id="130" name="Shape 130"/>
          <p:cNvPicPr preferRelativeResize="0"/>
          <p:nvPr/>
        </p:nvPicPr>
        <p:blipFill rotWithShape="1">
          <a:blip r:embed="rId3">
            <a:alphaModFix/>
          </a:blip>
          <a:srcRect b="12433" l="16231" r="12951" t="12971"/>
          <a:stretch/>
        </p:blipFill>
        <p:spPr>
          <a:xfrm>
            <a:off x="2415625" y="2513775"/>
            <a:ext cx="3329275" cy="1843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n-GB" sz="2400" u="none" cap="none" strike="noStrike">
                <a:solidFill>
                  <a:schemeClr val="dk1"/>
                </a:solidFill>
                <a:latin typeface="Roboto"/>
                <a:ea typeface="Roboto"/>
                <a:cs typeface="Roboto"/>
                <a:sym typeface="Roboto"/>
              </a:rPr>
              <a:t>Histogram of Oriented Gradients (HOG’s)</a:t>
            </a:r>
            <a:endParaRPr b="0" i="0" sz="2400" u="none" cap="none" strike="noStrike">
              <a:solidFill>
                <a:schemeClr val="dk1"/>
              </a:solidFill>
              <a:latin typeface="Roboto"/>
              <a:ea typeface="Roboto"/>
              <a:cs typeface="Roboto"/>
              <a:sym typeface="Roboto"/>
            </a:endParaRPr>
          </a:p>
        </p:txBody>
      </p:sp>
      <p:sp>
        <p:nvSpPr>
          <p:cNvPr id="136" name="Shape 13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At the start, we make our images black and white because we are only worried about the direction of light.</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Considering each pixel with its neighbours we come up with a measure of how dark the current pixel is with respect to the neighbours.</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As this process gives us too much detail, we instead consider 16X16 blocks of pixels.</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GB" sz="1400" u="none" cap="none" strike="noStrike">
                <a:solidFill>
                  <a:schemeClr val="dk2"/>
                </a:solidFill>
                <a:latin typeface="Roboto"/>
                <a:ea typeface="Roboto"/>
                <a:cs typeface="Roboto"/>
                <a:sym typeface="Roboto"/>
              </a:rPr>
              <a:t>This gives us an image with arrows pointing in the direction of darkness.</a:t>
            </a:r>
            <a:endParaRPr b="0" i="0" sz="1400" u="none" cap="none" strike="noStrike">
              <a:solidFill>
                <a:schemeClr val="dk2"/>
              </a:solidFill>
              <a:latin typeface="Roboto"/>
              <a:ea typeface="Roboto"/>
              <a:cs typeface="Roboto"/>
              <a:sym typeface="Roboto"/>
            </a:endParaRPr>
          </a:p>
        </p:txBody>
      </p:sp>
      <p:pic>
        <p:nvPicPr>
          <p:cNvPr id="137" name="Shape 137"/>
          <p:cNvPicPr preferRelativeResize="0"/>
          <p:nvPr/>
        </p:nvPicPr>
        <p:blipFill rotWithShape="1">
          <a:blip r:embed="rId3">
            <a:alphaModFix/>
          </a:blip>
          <a:srcRect b="0" l="0" r="0" t="0"/>
          <a:stretch/>
        </p:blipFill>
        <p:spPr>
          <a:xfrm>
            <a:off x="1075650" y="2863375"/>
            <a:ext cx="3631375" cy="189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