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46290-2898-4FFB-88CB-6EDA83E485A3}"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58404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46290-2898-4FFB-88CB-6EDA83E485A3}"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161922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46290-2898-4FFB-88CB-6EDA83E485A3}"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02FC9F-EBE2-4320-A551-A3F28CA4F47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261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846290-2898-4FFB-88CB-6EDA83E485A3}"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560384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846290-2898-4FFB-88CB-6EDA83E485A3}"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02FC9F-EBE2-4320-A551-A3F28CA4F47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313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846290-2898-4FFB-88CB-6EDA83E485A3}"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1613287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6290-2898-4FFB-88CB-6EDA83E485A3}"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868178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6290-2898-4FFB-88CB-6EDA83E485A3}"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168512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6290-2898-4FFB-88CB-6EDA83E485A3}"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160089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46290-2898-4FFB-88CB-6EDA83E485A3}" type="datetimeFigureOut">
              <a:rPr lang="en-IN" smtClean="0"/>
              <a:t>17-09-2020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60577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46290-2898-4FFB-88CB-6EDA83E485A3}"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417292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46290-2898-4FFB-88CB-6EDA83E485A3}" type="datetimeFigureOut">
              <a:rPr lang="en-IN" smtClean="0"/>
              <a:t>17-09-2020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350589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46290-2898-4FFB-88CB-6EDA83E485A3}" type="datetimeFigureOut">
              <a:rPr lang="en-IN" smtClean="0"/>
              <a:t>17-09-2020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180353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46290-2898-4FFB-88CB-6EDA83E485A3}" type="datetimeFigureOut">
              <a:rPr lang="en-IN" smtClean="0"/>
              <a:t>17-09-2020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267940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46290-2898-4FFB-88CB-6EDA83E485A3}"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256283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46290-2898-4FFB-88CB-6EDA83E485A3}" type="datetimeFigureOut">
              <a:rPr lang="en-IN" smtClean="0"/>
              <a:t>17-09-2020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902FC9F-EBE2-4320-A551-A3F28CA4F472}" type="slidenum">
              <a:rPr lang="en-IN" smtClean="0"/>
              <a:t>‹#›</a:t>
            </a:fld>
            <a:endParaRPr lang="en-IN"/>
          </a:p>
        </p:txBody>
      </p:sp>
    </p:spTree>
    <p:extLst>
      <p:ext uri="{BB962C8B-B14F-4D97-AF65-F5344CB8AC3E}">
        <p14:creationId xmlns:p14="http://schemas.microsoft.com/office/powerpoint/2010/main" val="165187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846290-2898-4FFB-88CB-6EDA83E485A3}" type="datetimeFigureOut">
              <a:rPr lang="en-IN" smtClean="0"/>
              <a:t>17-09-2020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902FC9F-EBE2-4320-A551-A3F28CA4F472}" type="slidenum">
              <a:rPr lang="en-IN" smtClean="0"/>
              <a:t>‹#›</a:t>
            </a:fld>
            <a:endParaRPr lang="en-IN"/>
          </a:p>
        </p:txBody>
      </p:sp>
    </p:spTree>
    <p:extLst>
      <p:ext uri="{BB962C8B-B14F-4D97-AF65-F5344CB8AC3E}">
        <p14:creationId xmlns:p14="http://schemas.microsoft.com/office/powerpoint/2010/main" val="40743558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2.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88921C-A28C-48AE-956C-9632997150F6}"/>
              </a:ext>
            </a:extLst>
          </p:cNvPr>
          <p:cNvSpPr>
            <a:spLocks noGrp="1"/>
          </p:cNvSpPr>
          <p:nvPr>
            <p:ph type="title"/>
          </p:nvPr>
        </p:nvSpPr>
        <p:spPr>
          <a:xfrm>
            <a:off x="1676400" y="642104"/>
            <a:ext cx="10515600" cy="1325563"/>
          </a:xfrm>
        </p:spPr>
        <p:txBody>
          <a:bodyPr>
            <a:normAutofit/>
          </a:bodyPr>
          <a:lstStyle/>
          <a:p>
            <a:r>
              <a:rPr lang="en-US" sz="3600" dirty="0" err="1"/>
              <a:t>Q.What</a:t>
            </a:r>
            <a:r>
              <a:rPr lang="en-US" sz="3600" dirty="0"/>
              <a:t> is wrapper </a:t>
            </a:r>
            <a:r>
              <a:rPr lang="en-US" sz="3600" dirty="0" err="1"/>
              <a:t>class?Explain</a:t>
            </a:r>
            <a:r>
              <a:rPr lang="en-US" sz="3600" dirty="0"/>
              <a:t> the need of wrapper class in java.</a:t>
            </a:r>
            <a:endParaRPr lang="en-IN" sz="3600" dirty="0"/>
          </a:p>
        </p:txBody>
      </p:sp>
      <p:sp>
        <p:nvSpPr>
          <p:cNvPr id="5" name="Content Placeholder 4">
            <a:extLst>
              <a:ext uri="{FF2B5EF4-FFF2-40B4-BE49-F238E27FC236}">
                <a16:creationId xmlns:a16="http://schemas.microsoft.com/office/drawing/2014/main" id="{9DFC60C3-5865-4CC1-84A1-1655DC71C063}"/>
              </a:ext>
            </a:extLst>
          </p:cNvPr>
          <p:cNvSpPr>
            <a:spLocks noGrp="1"/>
          </p:cNvSpPr>
          <p:nvPr>
            <p:ph idx="1"/>
          </p:nvPr>
        </p:nvSpPr>
        <p:spPr>
          <a:xfrm>
            <a:off x="1759999" y="1967667"/>
            <a:ext cx="10515600" cy="4351338"/>
          </a:xfrm>
        </p:spPr>
        <p:txBody>
          <a:bodyPr>
            <a:normAutofit/>
          </a:bodyPr>
          <a:lstStyle/>
          <a:p>
            <a:endParaRPr lang="en-US" dirty="0"/>
          </a:p>
          <a:p>
            <a:pPr marL="0" indent="0">
              <a:buNone/>
            </a:pPr>
            <a:endParaRPr lang="en-US" dirty="0"/>
          </a:p>
          <a:p>
            <a:r>
              <a:rPr lang="en-US" dirty="0"/>
              <a:t>Wrapper classes in Java</a:t>
            </a:r>
          </a:p>
          <a:p>
            <a:r>
              <a:rPr lang="en-US" dirty="0"/>
              <a:t>The wrapper class in Java provides the mechanism to convert primitive into object and object into primitive.</a:t>
            </a:r>
          </a:p>
          <a:p>
            <a:endParaRPr lang="en-US" dirty="0"/>
          </a:p>
          <a:p>
            <a:r>
              <a:rPr lang="en-US" dirty="0"/>
              <a:t>Since J2SE 5.0, autoboxing and unboxing feature convert primitives into objects and objects into primitives automatically. The automatic conversion of primitive into an object is known as autoboxing and vice-versa unboxing.</a:t>
            </a:r>
            <a:endParaRPr lang="en-IN" dirty="0"/>
          </a:p>
        </p:txBody>
      </p:sp>
    </p:spTree>
    <p:extLst>
      <p:ext uri="{BB962C8B-B14F-4D97-AF65-F5344CB8AC3E}">
        <p14:creationId xmlns:p14="http://schemas.microsoft.com/office/powerpoint/2010/main" val="3103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742E0F-62C9-45DA-8DFE-90C314E822ED}"/>
              </a:ext>
            </a:extLst>
          </p:cNvPr>
          <p:cNvPicPr>
            <a:picLocks noChangeAspect="1"/>
          </p:cNvPicPr>
          <p:nvPr/>
        </p:nvPicPr>
        <p:blipFill>
          <a:blip r:embed="rId2"/>
          <a:stretch>
            <a:fillRect/>
          </a:stretch>
        </p:blipFill>
        <p:spPr>
          <a:xfrm>
            <a:off x="2364819" y="2026744"/>
            <a:ext cx="6674868" cy="2953629"/>
          </a:xfrm>
          <a:prstGeom prst="rect">
            <a:avLst/>
          </a:prstGeom>
        </p:spPr>
      </p:pic>
    </p:spTree>
    <p:extLst>
      <p:ext uri="{BB962C8B-B14F-4D97-AF65-F5344CB8AC3E}">
        <p14:creationId xmlns:p14="http://schemas.microsoft.com/office/powerpoint/2010/main" val="3252608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27B2-9FD7-49C3-9B1B-3E251F7D7FDF}"/>
              </a:ext>
            </a:extLst>
          </p:cNvPr>
          <p:cNvSpPr>
            <a:spLocks noGrp="1"/>
          </p:cNvSpPr>
          <p:nvPr>
            <p:ph type="title"/>
          </p:nvPr>
        </p:nvSpPr>
        <p:spPr>
          <a:xfrm>
            <a:off x="1676400" y="643631"/>
            <a:ext cx="10515600" cy="1325563"/>
          </a:xfrm>
        </p:spPr>
        <p:txBody>
          <a:bodyPr>
            <a:normAutofit/>
          </a:bodyPr>
          <a:lstStyle/>
          <a:p>
            <a:r>
              <a:rPr lang="en-US" sz="3600" dirty="0" err="1"/>
              <a:t>Q.Explain</a:t>
            </a:r>
            <a:r>
              <a:rPr lang="en-US" sz="3600" dirty="0"/>
              <a:t> bitwise operators in java.</a:t>
            </a:r>
            <a:endParaRPr lang="en-IN" sz="3600" dirty="0"/>
          </a:p>
        </p:txBody>
      </p:sp>
      <p:sp>
        <p:nvSpPr>
          <p:cNvPr id="3" name="Content Placeholder 2">
            <a:extLst>
              <a:ext uri="{FF2B5EF4-FFF2-40B4-BE49-F238E27FC236}">
                <a16:creationId xmlns:a16="http://schemas.microsoft.com/office/drawing/2014/main" id="{049A2C4B-CCED-421D-8C50-FD2402547F1E}"/>
              </a:ext>
            </a:extLst>
          </p:cNvPr>
          <p:cNvSpPr>
            <a:spLocks noGrp="1"/>
          </p:cNvSpPr>
          <p:nvPr>
            <p:ph idx="1"/>
          </p:nvPr>
        </p:nvSpPr>
        <p:spPr>
          <a:xfrm>
            <a:off x="1251750" y="1489800"/>
            <a:ext cx="10705730" cy="5822173"/>
          </a:xfrm>
        </p:spPr>
        <p:txBody>
          <a:bodyPr/>
          <a:lstStyle/>
          <a:p>
            <a:r>
              <a:rPr lang="en-US" dirty="0"/>
              <a:t>Java defines several bitwise operators, which can be applied to the integer types, long, int, short, char, and byte.</a:t>
            </a:r>
          </a:p>
          <a:p>
            <a:endParaRPr lang="en-US" dirty="0"/>
          </a:p>
          <a:p>
            <a:r>
              <a:rPr lang="en-US" dirty="0"/>
              <a:t>Bitwise operator works on bits and performs the bit-by-bit operation. Assume if a = 60 and b = 13; now in binary format they will be as follows − </a:t>
            </a:r>
            <a:endParaRPr lang="en-IN" dirty="0"/>
          </a:p>
        </p:txBody>
      </p:sp>
      <p:sp>
        <p:nvSpPr>
          <p:cNvPr id="4" name="Rectangle 3">
            <a:extLst>
              <a:ext uri="{FF2B5EF4-FFF2-40B4-BE49-F238E27FC236}">
                <a16:creationId xmlns:a16="http://schemas.microsoft.com/office/drawing/2014/main" id="{372151E5-93A3-4CDF-B700-067E3DC1FBCE}"/>
              </a:ext>
            </a:extLst>
          </p:cNvPr>
          <p:cNvSpPr/>
          <p:nvPr/>
        </p:nvSpPr>
        <p:spPr>
          <a:xfrm>
            <a:off x="3783366" y="3570107"/>
            <a:ext cx="6489577" cy="2862322"/>
          </a:xfrm>
          <a:prstGeom prst="rect">
            <a:avLst/>
          </a:prstGeom>
        </p:spPr>
        <p:txBody>
          <a:bodyPr wrap="square">
            <a:spAutoFit/>
          </a:bodyPr>
          <a:lstStyle/>
          <a:p>
            <a:r>
              <a:rPr lang="pt-BR" dirty="0"/>
              <a:t>a = 0011 1100</a:t>
            </a:r>
          </a:p>
          <a:p>
            <a:r>
              <a:rPr lang="pt-BR" dirty="0"/>
              <a:t>b = 0000 1101</a:t>
            </a:r>
          </a:p>
          <a:p>
            <a:r>
              <a:rPr lang="pt-BR" dirty="0"/>
              <a:t>-----------------</a:t>
            </a:r>
          </a:p>
          <a:p>
            <a:r>
              <a:rPr lang="pt-BR" dirty="0"/>
              <a:t>a&amp;b = 0000 1100</a:t>
            </a:r>
          </a:p>
          <a:p>
            <a:endParaRPr lang="pt-BR" dirty="0"/>
          </a:p>
          <a:p>
            <a:r>
              <a:rPr lang="pt-BR" dirty="0"/>
              <a:t>a|b = 0011 1101</a:t>
            </a:r>
          </a:p>
          <a:p>
            <a:endParaRPr lang="pt-BR" dirty="0"/>
          </a:p>
          <a:p>
            <a:r>
              <a:rPr lang="pt-BR" dirty="0"/>
              <a:t>a^b = 0011 0001</a:t>
            </a:r>
          </a:p>
          <a:p>
            <a:endParaRPr lang="pt-BR" dirty="0"/>
          </a:p>
          <a:p>
            <a:r>
              <a:rPr lang="pt-BR" dirty="0"/>
              <a:t>~a = 1100 0011</a:t>
            </a:r>
            <a:endParaRPr lang="en-IN" dirty="0"/>
          </a:p>
        </p:txBody>
      </p:sp>
    </p:spTree>
    <p:extLst>
      <p:ext uri="{BB962C8B-B14F-4D97-AF65-F5344CB8AC3E}">
        <p14:creationId xmlns:p14="http://schemas.microsoft.com/office/powerpoint/2010/main" val="322688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27BB-20AB-47AB-A662-FA34A2E87D3D}"/>
              </a:ext>
            </a:extLst>
          </p:cNvPr>
          <p:cNvSpPr>
            <a:spLocks noGrp="1"/>
          </p:cNvSpPr>
          <p:nvPr>
            <p:ph type="title"/>
          </p:nvPr>
        </p:nvSpPr>
        <p:spPr>
          <a:xfrm>
            <a:off x="749423" y="0"/>
            <a:ext cx="10515600" cy="1325563"/>
          </a:xfrm>
        </p:spPr>
        <p:txBody>
          <a:bodyPr>
            <a:noAutofit/>
          </a:bodyPr>
          <a:lstStyle/>
          <a:p>
            <a:r>
              <a:rPr lang="en-US" sz="2400" dirty="0"/>
              <a:t>The following table lists the bitwise operators −</a:t>
            </a:r>
            <a:br>
              <a:rPr lang="en-US" sz="2400" dirty="0"/>
            </a:br>
            <a:br>
              <a:rPr lang="en-US" sz="2400" dirty="0"/>
            </a:br>
            <a:r>
              <a:rPr lang="en-US" sz="2400" dirty="0"/>
              <a:t>Assume integer variable A holds 60 and variable B holds 13 then −</a:t>
            </a:r>
            <a:endParaRPr lang="en-IN" sz="2400" dirty="0"/>
          </a:p>
        </p:txBody>
      </p:sp>
      <p:graphicFrame>
        <p:nvGraphicFramePr>
          <p:cNvPr id="4" name="Content Placeholder 3">
            <a:extLst>
              <a:ext uri="{FF2B5EF4-FFF2-40B4-BE49-F238E27FC236}">
                <a16:creationId xmlns:a16="http://schemas.microsoft.com/office/drawing/2014/main" id="{F20763E5-8ECA-48C8-88DD-6878FE07781F}"/>
              </a:ext>
            </a:extLst>
          </p:cNvPr>
          <p:cNvGraphicFramePr>
            <a:graphicFrameLocks noGrp="1"/>
          </p:cNvGraphicFramePr>
          <p:nvPr>
            <p:ph idx="1"/>
            <p:extLst>
              <p:ext uri="{D42A27DB-BD31-4B8C-83A1-F6EECF244321}">
                <p14:modId xmlns:p14="http://schemas.microsoft.com/office/powerpoint/2010/main" val="3405456749"/>
              </p:ext>
            </p:extLst>
          </p:nvPr>
        </p:nvGraphicFramePr>
        <p:xfrm>
          <a:off x="420948" y="1326703"/>
          <a:ext cx="10693155" cy="6043535"/>
        </p:xfrm>
        <a:graphic>
          <a:graphicData uri="http://schemas.openxmlformats.org/drawingml/2006/table">
            <a:tbl>
              <a:tblPr/>
              <a:tblGrid>
                <a:gridCol w="2653281">
                  <a:extLst>
                    <a:ext uri="{9D8B030D-6E8A-4147-A177-3AD203B41FA5}">
                      <a16:colId xmlns:a16="http://schemas.microsoft.com/office/drawing/2014/main" val="535719996"/>
                    </a:ext>
                  </a:extLst>
                </a:gridCol>
                <a:gridCol w="4463174">
                  <a:extLst>
                    <a:ext uri="{9D8B030D-6E8A-4147-A177-3AD203B41FA5}">
                      <a16:colId xmlns:a16="http://schemas.microsoft.com/office/drawing/2014/main" val="3489946765"/>
                    </a:ext>
                  </a:extLst>
                </a:gridCol>
                <a:gridCol w="3576700">
                  <a:extLst>
                    <a:ext uri="{9D8B030D-6E8A-4147-A177-3AD203B41FA5}">
                      <a16:colId xmlns:a16="http://schemas.microsoft.com/office/drawing/2014/main" val="1154222644"/>
                    </a:ext>
                  </a:extLst>
                </a:gridCol>
              </a:tblGrid>
              <a:tr h="254566">
                <a:tc>
                  <a:txBody>
                    <a:bodyPr/>
                    <a:lstStyle/>
                    <a:p>
                      <a:pPr algn="ctr"/>
                      <a:r>
                        <a:rPr lang="en-IN" sz="1200" dirty="0">
                          <a:effectLst/>
                        </a:rPr>
                        <a:t>Operator</a:t>
                      </a:r>
                      <a:br>
                        <a:rPr lang="en-IN" sz="1200" dirty="0">
                          <a:effectLst/>
                        </a:rPr>
                      </a:br>
                      <a:endParaRPr lang="en-IN"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EEEEEE"/>
                    </a:solidFill>
                  </a:tcPr>
                </a:tc>
                <a:tc>
                  <a:txBody>
                    <a:bodyPr/>
                    <a:lstStyle/>
                    <a:p>
                      <a:pPr algn="ctr"/>
                      <a:r>
                        <a:rPr lang="en-IN" sz="1200" dirty="0">
                          <a:effectLst/>
                        </a:rPr>
                        <a:t>Description</a:t>
                      </a:r>
                      <a:br>
                        <a:rPr lang="en-IN" sz="1200" dirty="0">
                          <a:effectLst/>
                        </a:rPr>
                      </a:br>
                      <a:endParaRPr lang="en-IN"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EEEEEE"/>
                    </a:solidFill>
                  </a:tcPr>
                </a:tc>
                <a:tc>
                  <a:txBody>
                    <a:bodyPr/>
                    <a:lstStyle/>
                    <a:p>
                      <a:pPr algn="ctr"/>
                      <a:r>
                        <a:rPr lang="en-IN" sz="1200">
                          <a:effectLst/>
                        </a:rPr>
                        <a:t>Example</a:t>
                      </a:r>
                      <a:br>
                        <a:rPr lang="en-IN" sz="1200">
                          <a:effectLst/>
                        </a:rPr>
                      </a:br>
                      <a:endParaRPr lang="en-IN"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EEEEEE"/>
                    </a:solidFill>
                  </a:tcPr>
                </a:tc>
                <a:extLst>
                  <a:ext uri="{0D108BD9-81ED-4DB2-BD59-A6C34878D82A}">
                    <a16:rowId xmlns:a16="http://schemas.microsoft.com/office/drawing/2014/main" val="2325380161"/>
                  </a:ext>
                </a:extLst>
              </a:tr>
              <a:tr h="607043">
                <a:tc>
                  <a:txBody>
                    <a:bodyPr/>
                    <a:lstStyle/>
                    <a:p>
                      <a:pPr algn="ctr"/>
                      <a:r>
                        <a:rPr lang="en-IN" sz="1200" dirty="0">
                          <a:effectLst/>
                        </a:rPr>
                        <a:t>&amp; (bitwise and)</a:t>
                      </a:r>
                      <a:br>
                        <a:rPr lang="en-IN" sz="1200" dirty="0">
                          <a:effectLst/>
                        </a:rPr>
                      </a:br>
                      <a:endParaRPr lang="en-IN"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Binary AND Operator copies a bit to the result if it exists in both operands.</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a:effectLst/>
                        </a:rPr>
                        <a:t>(A &amp; B) will give 12 which is 0000 1100</a:t>
                      </a:r>
                      <a:br>
                        <a:rPr lang="en-US" sz="1200">
                          <a:effectLst/>
                        </a:rPr>
                      </a:br>
                      <a:endParaRPr lang="en-US"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2968956448"/>
                  </a:ext>
                </a:extLst>
              </a:tr>
              <a:tr h="489551">
                <a:tc>
                  <a:txBody>
                    <a:bodyPr/>
                    <a:lstStyle/>
                    <a:p>
                      <a:pPr algn="ctr"/>
                      <a:r>
                        <a:rPr lang="en-IN" sz="1200">
                          <a:effectLst/>
                        </a:rPr>
                        <a:t>| (bitwise or)</a:t>
                      </a:r>
                      <a:br>
                        <a:rPr lang="en-IN" sz="1200">
                          <a:effectLst/>
                        </a:rPr>
                      </a:br>
                      <a:endParaRPr lang="en-IN"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Binary OR Operator copies a bit if it exists in either operand.</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(A | B) will give 61 which is 0011 1101</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3125567804"/>
                  </a:ext>
                </a:extLst>
              </a:tr>
              <a:tr h="607043">
                <a:tc>
                  <a:txBody>
                    <a:bodyPr/>
                    <a:lstStyle/>
                    <a:p>
                      <a:pPr algn="ctr"/>
                      <a:r>
                        <a:rPr lang="en-IN" sz="1200">
                          <a:effectLst/>
                        </a:rPr>
                        <a:t>^ (bitwise XOR)</a:t>
                      </a:r>
                      <a:br>
                        <a:rPr lang="en-IN" sz="1200">
                          <a:effectLst/>
                        </a:rPr>
                      </a:br>
                      <a:endParaRPr lang="en-IN"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Binary XOR Operator copies the bit if it is set in one operand but not both.</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(A ^ B) will give 49 which is 0011 0001</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1218648230"/>
                  </a:ext>
                </a:extLst>
              </a:tr>
              <a:tr h="842028">
                <a:tc>
                  <a:txBody>
                    <a:bodyPr/>
                    <a:lstStyle/>
                    <a:p>
                      <a:pPr algn="ctr"/>
                      <a:r>
                        <a:rPr lang="en-IN" sz="1200">
                          <a:effectLst/>
                        </a:rPr>
                        <a:t>~ (bitwise compliment)</a:t>
                      </a:r>
                      <a:br>
                        <a:rPr lang="en-IN" sz="1200">
                          <a:effectLst/>
                        </a:rPr>
                      </a:br>
                      <a:endParaRPr lang="en-IN"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Binary Ones Complement Operator is unary and has the effect of 'flipping' bits.</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(~A ) will give -61 which is 1100 0011 in 2's complement form due to a signed binary number.</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1200047577"/>
                  </a:ext>
                </a:extLst>
              </a:tr>
              <a:tr h="959520">
                <a:tc>
                  <a:txBody>
                    <a:bodyPr/>
                    <a:lstStyle/>
                    <a:p>
                      <a:pPr algn="ctr"/>
                      <a:r>
                        <a:rPr lang="en-IN" sz="1200">
                          <a:effectLst/>
                        </a:rPr>
                        <a:t>&lt;&lt; (left shift)</a:t>
                      </a:r>
                      <a:br>
                        <a:rPr lang="en-IN" sz="1200">
                          <a:effectLst/>
                        </a:rPr>
                      </a:br>
                      <a:endParaRPr lang="en-IN"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Binary Left Shift Operator. The left operands value is moved left by the number of bits specified by the right operand.</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A &lt;&lt; 2 will give 240 which is 1111 0000</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846104931"/>
                  </a:ext>
                </a:extLst>
              </a:tr>
              <a:tr h="959520">
                <a:tc>
                  <a:txBody>
                    <a:bodyPr/>
                    <a:lstStyle/>
                    <a:p>
                      <a:pPr algn="ctr"/>
                      <a:r>
                        <a:rPr lang="en-IN" sz="1200">
                          <a:effectLst/>
                        </a:rPr>
                        <a:t>&gt;&gt; (right shift)</a:t>
                      </a:r>
                      <a:br>
                        <a:rPr lang="en-IN" sz="1200">
                          <a:effectLst/>
                        </a:rPr>
                      </a:br>
                      <a:endParaRPr lang="en-IN"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a:effectLst/>
                        </a:rPr>
                        <a:t>Binary Right Shift Operator. The left operands value is moved right by the number of bits specified by the right operand.</a:t>
                      </a:r>
                      <a:br>
                        <a:rPr lang="en-US" sz="1200">
                          <a:effectLst/>
                        </a:rPr>
                      </a:br>
                      <a:endParaRPr lang="en-US"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A &gt;&gt; 2 will give 15 which is 1111</a:t>
                      </a:r>
                      <a:br>
                        <a:rPr lang="en-US" sz="1200" dirty="0">
                          <a:effectLst/>
                        </a:rPr>
                      </a:br>
                      <a:endParaRPr lang="en-US"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3805502241"/>
                  </a:ext>
                </a:extLst>
              </a:tr>
              <a:tr h="1194504">
                <a:tc>
                  <a:txBody>
                    <a:bodyPr/>
                    <a:lstStyle/>
                    <a:p>
                      <a:r>
                        <a:rPr lang="en-IN" sz="1200" dirty="0">
                          <a:effectLst/>
                        </a:rPr>
                        <a:t>&gt;&gt;&gt; (zero fill right shift)</a:t>
                      </a:r>
                      <a:br>
                        <a:rPr lang="en-IN" sz="1200" dirty="0">
                          <a:effectLst/>
                        </a:rPr>
                      </a:br>
                      <a:endParaRPr lang="en-IN" sz="1200" dirty="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a:effectLst/>
                        </a:rPr>
                        <a:t>Shift right zero fill operator. The left operands value is moved right by the number of bits specified by the right operand and shifted values are filled up with zeros.</a:t>
                      </a:r>
                      <a:br>
                        <a:rPr lang="en-US" sz="1200">
                          <a:effectLst/>
                        </a:rPr>
                      </a:br>
                      <a:endParaRPr lang="en-US" sz="1200">
                        <a:effectLst/>
                      </a:endParaRP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tc>
                  <a:txBody>
                    <a:bodyPr/>
                    <a:lstStyle/>
                    <a:p>
                      <a:r>
                        <a:rPr lang="en-US" sz="1200" dirty="0">
                          <a:effectLst/>
                        </a:rPr>
                        <a:t>A &gt;&gt;&gt;2 will give 15 which is 0000 1111</a:t>
                      </a:r>
                    </a:p>
                  </a:txBody>
                  <a:tcPr marL="9283" marR="9283" marT="9283" marB="9283"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tcPr>
                </a:tc>
                <a:extLst>
                  <a:ext uri="{0D108BD9-81ED-4DB2-BD59-A6C34878D82A}">
                    <a16:rowId xmlns:a16="http://schemas.microsoft.com/office/drawing/2014/main" val="4119159112"/>
                  </a:ext>
                </a:extLst>
              </a:tr>
            </a:tbl>
          </a:graphicData>
        </a:graphic>
      </p:graphicFrame>
    </p:spTree>
    <p:extLst>
      <p:ext uri="{BB962C8B-B14F-4D97-AF65-F5344CB8AC3E}">
        <p14:creationId xmlns:p14="http://schemas.microsoft.com/office/powerpoint/2010/main" val="134528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1E9-A2AE-4B6F-93DC-F5FCB775944E}"/>
              </a:ext>
            </a:extLst>
          </p:cNvPr>
          <p:cNvSpPr>
            <a:spLocks noGrp="1"/>
          </p:cNvSpPr>
          <p:nvPr>
            <p:ph type="title"/>
          </p:nvPr>
        </p:nvSpPr>
        <p:spPr>
          <a:xfrm>
            <a:off x="1724487" y="675845"/>
            <a:ext cx="10515600" cy="1325563"/>
          </a:xfrm>
        </p:spPr>
        <p:txBody>
          <a:bodyPr>
            <a:normAutofit/>
          </a:bodyPr>
          <a:lstStyle/>
          <a:p>
            <a:r>
              <a:rPr lang="en-US" sz="3600" dirty="0" err="1"/>
              <a:t>Q.Explain</a:t>
            </a:r>
            <a:r>
              <a:rPr lang="en-US" sz="3600" dirty="0"/>
              <a:t> abstract class in java.</a:t>
            </a:r>
            <a:endParaRPr lang="en-IN" sz="3600" dirty="0"/>
          </a:p>
        </p:txBody>
      </p:sp>
      <p:sp>
        <p:nvSpPr>
          <p:cNvPr id="3" name="Content Placeholder 2">
            <a:extLst>
              <a:ext uri="{FF2B5EF4-FFF2-40B4-BE49-F238E27FC236}">
                <a16:creationId xmlns:a16="http://schemas.microsoft.com/office/drawing/2014/main" id="{A863220B-50BE-4B34-97AF-BE201F7C0411}"/>
              </a:ext>
            </a:extLst>
          </p:cNvPr>
          <p:cNvSpPr>
            <a:spLocks noGrp="1"/>
          </p:cNvSpPr>
          <p:nvPr>
            <p:ph idx="1"/>
          </p:nvPr>
        </p:nvSpPr>
        <p:spPr>
          <a:xfrm>
            <a:off x="1202185" y="2134571"/>
            <a:ext cx="10515600" cy="5597879"/>
          </a:xfrm>
        </p:spPr>
        <p:txBody>
          <a:bodyPr>
            <a:normAutofit/>
          </a:bodyPr>
          <a:lstStyle/>
          <a:p>
            <a:r>
              <a:rPr lang="en-US" dirty="0"/>
              <a:t>Abstract class in Java</a:t>
            </a:r>
          </a:p>
          <a:p>
            <a:r>
              <a:rPr lang="en-US" dirty="0"/>
              <a:t>A class which is declared as abstract is known as an abstract class. It can have abstract and non-abstract methods. It needs to be extended and its method implemented. It cannot be instantiated.</a:t>
            </a:r>
          </a:p>
          <a:p>
            <a:endParaRPr lang="en-US" dirty="0"/>
          </a:p>
          <a:p>
            <a:r>
              <a:rPr lang="en-US" dirty="0"/>
              <a:t>Points to Remember</a:t>
            </a:r>
          </a:p>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endParaRPr lang="en-IN" dirty="0"/>
          </a:p>
        </p:txBody>
      </p:sp>
    </p:spTree>
    <p:extLst>
      <p:ext uri="{BB962C8B-B14F-4D97-AF65-F5344CB8AC3E}">
        <p14:creationId xmlns:p14="http://schemas.microsoft.com/office/powerpoint/2010/main" val="308501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825A94-C5F8-4149-ABCE-A0EA22F818B3}"/>
              </a:ext>
            </a:extLst>
          </p:cNvPr>
          <p:cNvPicPr>
            <a:picLocks noChangeAspect="1"/>
          </p:cNvPicPr>
          <p:nvPr/>
        </p:nvPicPr>
        <p:blipFill>
          <a:blip r:embed="rId2"/>
          <a:stretch>
            <a:fillRect/>
          </a:stretch>
        </p:blipFill>
        <p:spPr>
          <a:xfrm>
            <a:off x="2423604" y="1057275"/>
            <a:ext cx="6720396" cy="4743450"/>
          </a:xfrm>
          <a:prstGeom prst="rect">
            <a:avLst/>
          </a:prstGeom>
        </p:spPr>
      </p:pic>
    </p:spTree>
    <p:extLst>
      <p:ext uri="{BB962C8B-B14F-4D97-AF65-F5344CB8AC3E}">
        <p14:creationId xmlns:p14="http://schemas.microsoft.com/office/powerpoint/2010/main" val="1080429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DF63A56-015C-4F5C-8F4B-6716061B5742}"/>
              </a:ext>
            </a:extLst>
          </p:cNvPr>
          <p:cNvSpPr>
            <a:spLocks noChangeArrowheads="1"/>
          </p:cNvSpPr>
          <p:nvPr/>
        </p:nvSpPr>
        <p:spPr bwMode="auto">
          <a:xfrm>
            <a:off x="2991775" y="1306341"/>
            <a:ext cx="65" cy="276999"/>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7C58D0B-48C6-4C09-8C87-18D9B4D8BAA6}"/>
              </a:ext>
            </a:extLst>
          </p:cNvPr>
          <p:cNvSpPr>
            <a:spLocks noChangeArrowheads="1"/>
          </p:cNvSpPr>
          <p:nvPr/>
        </p:nvSpPr>
        <p:spPr bwMode="auto">
          <a:xfrm>
            <a:off x="1094230" y="233870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itle 7">
            <a:extLst>
              <a:ext uri="{FF2B5EF4-FFF2-40B4-BE49-F238E27FC236}">
                <a16:creationId xmlns:a16="http://schemas.microsoft.com/office/drawing/2014/main" id="{04B18875-D608-4EA7-AE7A-D506FAE9B45C}"/>
              </a:ext>
            </a:extLst>
          </p:cNvPr>
          <p:cNvSpPr>
            <a:spLocks noGrp="1"/>
          </p:cNvSpPr>
          <p:nvPr>
            <p:ph type="title"/>
          </p:nvPr>
        </p:nvSpPr>
        <p:spPr>
          <a:xfrm>
            <a:off x="1633492" y="550811"/>
            <a:ext cx="11185124" cy="5071869"/>
          </a:xfrm>
        </p:spPr>
        <p:txBody>
          <a:bodyPr>
            <a:normAutofit/>
          </a:bodyPr>
          <a:lstStyle/>
          <a:p>
            <a:r>
              <a:rPr lang="en-US" sz="2400" b="1" dirty="0">
                <a:solidFill>
                  <a:srgbClr val="000000"/>
                </a:solidFill>
                <a:latin typeface="verdana" panose="020B0604030504040204" pitchFamily="34" charset="0"/>
              </a:rPr>
              <a:t>Example of abstract class</a:t>
            </a:r>
            <a:br>
              <a:rPr lang="en-US" sz="2400" dirty="0">
                <a:solidFill>
                  <a:srgbClr val="000000"/>
                </a:solidFill>
                <a:latin typeface="verdana" panose="020B0604030504040204" pitchFamily="34" charset="0"/>
              </a:rPr>
            </a:br>
            <a:r>
              <a:rPr lang="en-US" sz="2400" b="1" dirty="0">
                <a:solidFill>
                  <a:srgbClr val="006699"/>
                </a:solidFill>
                <a:latin typeface="verdana" panose="020B0604030504040204" pitchFamily="34" charset="0"/>
              </a:rPr>
              <a:t>abstract</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A{}  </a:t>
            </a:r>
            <a:br>
              <a:rPr lang="en-US" sz="2400" dirty="0">
                <a:solidFill>
                  <a:srgbClr val="000000"/>
                </a:solidFill>
                <a:latin typeface="verdana" panose="020B0604030504040204" pitchFamily="34" charset="0"/>
              </a:rPr>
            </a:br>
            <a:br>
              <a:rPr lang="en-US" sz="2800" dirty="0"/>
            </a:br>
            <a:r>
              <a:rPr lang="en-US" sz="2400" dirty="0">
                <a:solidFill>
                  <a:srgbClr val="610B38"/>
                </a:solidFill>
                <a:latin typeface="erdana"/>
              </a:rPr>
              <a:t>Abstract Method in Java</a:t>
            </a:r>
            <a:br>
              <a:rPr lang="en-US" sz="2400" dirty="0">
                <a:solidFill>
                  <a:srgbClr val="610B38"/>
                </a:solidFill>
                <a:latin typeface="erdana"/>
              </a:rPr>
            </a:br>
            <a:r>
              <a:rPr lang="en-US" sz="2400" dirty="0">
                <a:solidFill>
                  <a:srgbClr val="000000"/>
                </a:solidFill>
                <a:latin typeface="verdana" panose="020B0604030504040204" pitchFamily="34" charset="0"/>
              </a:rPr>
              <a:t>A method which is declared as abstract and does not have implementation is known as an abstract method.</a:t>
            </a:r>
            <a:br>
              <a:rPr lang="en-US" sz="2400" dirty="0">
                <a:solidFill>
                  <a:srgbClr val="000000"/>
                </a:solidFill>
                <a:latin typeface="verdana" panose="020B0604030504040204" pitchFamily="34" charset="0"/>
              </a:rPr>
            </a:br>
            <a:r>
              <a:rPr lang="en-US" sz="2400" b="1" dirty="0">
                <a:solidFill>
                  <a:srgbClr val="000000"/>
                </a:solidFill>
                <a:latin typeface="verdana" panose="020B0604030504040204" pitchFamily="34" charset="0"/>
              </a:rPr>
              <a:t>Example of abstract method</a:t>
            </a:r>
            <a:br>
              <a:rPr lang="en-US" sz="2400" dirty="0">
                <a:solidFill>
                  <a:srgbClr val="000000"/>
                </a:solidFill>
                <a:latin typeface="verdana" panose="020B0604030504040204" pitchFamily="34" charset="0"/>
              </a:rPr>
            </a:br>
            <a:r>
              <a:rPr lang="en-US" sz="2400" b="1" dirty="0">
                <a:solidFill>
                  <a:srgbClr val="006699"/>
                </a:solidFill>
                <a:latin typeface="verdana" panose="020B0604030504040204" pitchFamily="34" charset="0"/>
              </a:rPr>
              <a:t>abstract</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printStatus</a:t>
            </a:r>
            <a:r>
              <a:rPr lang="en-US" sz="2400" dirty="0">
                <a:solidFill>
                  <a:srgbClr val="000000"/>
                </a:solidFill>
                <a:latin typeface="verdana" panose="020B0604030504040204" pitchFamily="34" charset="0"/>
              </a:rPr>
              <a:t>();</a:t>
            </a:r>
            <a:r>
              <a:rPr lang="en-US" sz="2400" dirty="0">
                <a:solidFill>
                  <a:srgbClr val="008200"/>
                </a:solidFill>
                <a:latin typeface="verdana" panose="020B0604030504040204" pitchFamily="34" charset="0"/>
              </a:rPr>
              <a:t>//no method body and abstract</a:t>
            </a:r>
            <a:r>
              <a:rPr lang="en-US" sz="2400" dirty="0">
                <a:solidFill>
                  <a:srgbClr val="000000"/>
                </a:solidFill>
                <a:latin typeface="verdana" panose="020B0604030504040204" pitchFamily="34" charset="0"/>
              </a:rPr>
              <a:t>  </a:t>
            </a:r>
            <a:br>
              <a:rPr lang="en-US" sz="2400" dirty="0">
                <a:solidFill>
                  <a:srgbClr val="000000"/>
                </a:solidFill>
                <a:latin typeface="verdana" panose="020B0604030504040204" pitchFamily="34" charset="0"/>
              </a:rPr>
            </a:br>
            <a:endParaRPr lang="en-IN" sz="2800" dirty="0"/>
          </a:p>
        </p:txBody>
      </p:sp>
    </p:spTree>
    <p:extLst>
      <p:ext uri="{BB962C8B-B14F-4D97-AF65-F5344CB8AC3E}">
        <p14:creationId xmlns:p14="http://schemas.microsoft.com/office/powerpoint/2010/main" val="502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A5FCE-10EB-437F-98F9-893A85C4F118}"/>
              </a:ext>
            </a:extLst>
          </p:cNvPr>
          <p:cNvSpPr>
            <a:spLocks noGrp="1"/>
          </p:cNvSpPr>
          <p:nvPr>
            <p:ph type="title"/>
          </p:nvPr>
        </p:nvSpPr>
        <p:spPr/>
        <p:txBody>
          <a:bodyPr/>
          <a:lstStyle/>
          <a:p>
            <a:r>
              <a:rPr lang="en-US" dirty="0">
                <a:solidFill>
                  <a:srgbClr val="610B38"/>
                </a:solidFill>
                <a:latin typeface="erdana"/>
              </a:rPr>
              <a:t>Need of Wrapper classes in Java</a:t>
            </a:r>
            <a:br>
              <a:rPr lang="en-US" dirty="0">
                <a:solidFill>
                  <a:srgbClr val="610B38"/>
                </a:solidFill>
                <a:latin typeface="erdana"/>
              </a:rPr>
            </a:br>
            <a:endParaRPr lang="en-IN" dirty="0"/>
          </a:p>
        </p:txBody>
      </p:sp>
      <p:sp>
        <p:nvSpPr>
          <p:cNvPr id="3" name="Content Placeholder 2">
            <a:extLst>
              <a:ext uri="{FF2B5EF4-FFF2-40B4-BE49-F238E27FC236}">
                <a16:creationId xmlns:a16="http://schemas.microsoft.com/office/drawing/2014/main" id="{1A244E71-C7AF-4695-95A3-F1063679A9A9}"/>
              </a:ext>
            </a:extLst>
          </p:cNvPr>
          <p:cNvSpPr>
            <a:spLocks noGrp="1"/>
          </p:cNvSpPr>
          <p:nvPr>
            <p:ph idx="1"/>
          </p:nvPr>
        </p:nvSpPr>
        <p:spPr/>
        <p:txBody>
          <a:bodyPr/>
          <a:lstStyle/>
          <a:p>
            <a:r>
              <a:rPr lang="en-US" dirty="0"/>
              <a:t>Java is an object-oriented programming language, so we need to deal with objects many times like in Collections, Serialization, Synchronization, etc. Let us see the different scenarios, where we need to use the wrapper classes.</a:t>
            </a:r>
          </a:p>
          <a:p>
            <a:endParaRPr lang="en-US" dirty="0"/>
          </a:p>
          <a:p>
            <a:r>
              <a:rPr lang="en-US" b="1" dirty="0"/>
              <a:t>Change the value in Method:</a:t>
            </a:r>
            <a:r>
              <a:rPr lang="en-US" dirty="0"/>
              <a:t> Java supports only call by value. So, if we pass a primitive value, it will not change the original value. But, if we convert the primitive value in an object, it will change the original value</a:t>
            </a:r>
            <a:endParaRPr lang="en-IN" dirty="0"/>
          </a:p>
        </p:txBody>
      </p:sp>
    </p:spTree>
    <p:extLst>
      <p:ext uri="{BB962C8B-B14F-4D97-AF65-F5344CB8AC3E}">
        <p14:creationId xmlns:p14="http://schemas.microsoft.com/office/powerpoint/2010/main" val="271202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CBE09E-6F7E-4154-A51E-9DC1DECE9FA6}"/>
              </a:ext>
            </a:extLst>
          </p:cNvPr>
          <p:cNvSpPr/>
          <p:nvPr/>
        </p:nvSpPr>
        <p:spPr>
          <a:xfrm>
            <a:off x="2932591" y="849037"/>
            <a:ext cx="6096000" cy="5016758"/>
          </a:xfrm>
          <a:prstGeom prst="rect">
            <a:avLst/>
          </a:prstGeom>
        </p:spPr>
        <p:txBody>
          <a:bodyPr>
            <a:spAutoFit/>
          </a:bodyPr>
          <a:lstStyle/>
          <a:p>
            <a:pPr>
              <a:buFont typeface="Arial" panose="020B0604020202020204" pitchFamily="34" charset="0"/>
              <a:buChar char="•"/>
            </a:pPr>
            <a:r>
              <a:rPr lang="en-US" sz="2000" b="1" dirty="0">
                <a:solidFill>
                  <a:srgbClr val="000000"/>
                </a:solidFill>
                <a:effectLst/>
                <a:latin typeface="verdana" panose="020B0604030504040204" pitchFamily="34" charset="0"/>
              </a:rPr>
              <a:t>Serialization:</a:t>
            </a:r>
            <a:r>
              <a:rPr lang="en-US" sz="2000" b="0" dirty="0">
                <a:solidFill>
                  <a:srgbClr val="000000"/>
                </a:solidFill>
                <a:effectLst/>
                <a:latin typeface="verdana" panose="020B0604030504040204" pitchFamily="34" charset="0"/>
              </a:rPr>
              <a:t> We need to convert the objects into streams to perform the serialization. If we have a primitive value, we can convert it in objects through the wrapper classes.</a:t>
            </a:r>
          </a:p>
          <a:p>
            <a:pPr>
              <a:buFont typeface="Arial" panose="020B0604020202020204" pitchFamily="34" charset="0"/>
              <a:buChar char="•"/>
            </a:pPr>
            <a:r>
              <a:rPr lang="en-US" sz="2000" b="1" dirty="0">
                <a:solidFill>
                  <a:srgbClr val="000000"/>
                </a:solidFill>
                <a:effectLst/>
                <a:latin typeface="verdana" panose="020B0604030504040204" pitchFamily="34" charset="0"/>
              </a:rPr>
              <a:t>Synchronization:</a:t>
            </a:r>
            <a:r>
              <a:rPr lang="en-US" sz="2000" b="0" dirty="0">
                <a:solidFill>
                  <a:srgbClr val="000000"/>
                </a:solidFill>
                <a:effectLst/>
                <a:latin typeface="verdana" panose="020B0604030504040204" pitchFamily="34" charset="0"/>
              </a:rPr>
              <a:t> Java synchronization works with objects in Multithreading.</a:t>
            </a:r>
          </a:p>
          <a:p>
            <a:pPr>
              <a:buFont typeface="Arial" panose="020B0604020202020204" pitchFamily="34" charset="0"/>
              <a:buChar char="•"/>
            </a:pPr>
            <a:r>
              <a:rPr lang="en-US" sz="2000" b="1" dirty="0" err="1">
                <a:solidFill>
                  <a:srgbClr val="000000"/>
                </a:solidFill>
                <a:effectLst/>
                <a:latin typeface="verdana" panose="020B0604030504040204" pitchFamily="34" charset="0"/>
              </a:rPr>
              <a:t>java.util</a:t>
            </a:r>
            <a:r>
              <a:rPr lang="en-US" sz="2000" b="1" dirty="0">
                <a:solidFill>
                  <a:srgbClr val="000000"/>
                </a:solidFill>
                <a:effectLst/>
                <a:latin typeface="verdana" panose="020B0604030504040204" pitchFamily="34" charset="0"/>
              </a:rPr>
              <a:t> package:</a:t>
            </a:r>
            <a:r>
              <a:rPr lang="en-US" sz="2000" b="0" dirty="0">
                <a:solidFill>
                  <a:srgbClr val="000000"/>
                </a:solidFill>
                <a:effectLst/>
                <a:latin typeface="verdana" panose="020B0604030504040204" pitchFamily="34" charset="0"/>
              </a:rPr>
              <a:t> The </a:t>
            </a:r>
            <a:r>
              <a:rPr lang="en-US" sz="2000" b="0" dirty="0" err="1">
                <a:solidFill>
                  <a:srgbClr val="000000"/>
                </a:solidFill>
                <a:effectLst/>
                <a:latin typeface="verdana" panose="020B0604030504040204" pitchFamily="34" charset="0"/>
              </a:rPr>
              <a:t>java.util</a:t>
            </a:r>
            <a:r>
              <a:rPr lang="en-US" sz="2000" b="0" dirty="0">
                <a:solidFill>
                  <a:srgbClr val="000000"/>
                </a:solidFill>
                <a:effectLst/>
                <a:latin typeface="verdana" panose="020B0604030504040204" pitchFamily="34" charset="0"/>
              </a:rPr>
              <a:t> package provides the utility classes to deal with objects.</a:t>
            </a:r>
          </a:p>
          <a:p>
            <a:pPr>
              <a:buFont typeface="Arial" panose="020B0604020202020204" pitchFamily="34" charset="0"/>
              <a:buChar char="•"/>
            </a:pPr>
            <a:r>
              <a:rPr lang="en-US" sz="2000" b="1" dirty="0">
                <a:solidFill>
                  <a:srgbClr val="000000"/>
                </a:solidFill>
                <a:effectLst/>
                <a:latin typeface="verdana" panose="020B0604030504040204" pitchFamily="34" charset="0"/>
              </a:rPr>
              <a:t>Collection Framework:</a:t>
            </a:r>
            <a:r>
              <a:rPr lang="en-US" sz="2000" b="0" dirty="0">
                <a:solidFill>
                  <a:srgbClr val="000000"/>
                </a:solidFill>
                <a:effectLst/>
                <a:latin typeface="verdana" panose="020B0604030504040204" pitchFamily="34" charset="0"/>
              </a:rPr>
              <a:t> Java collection framework works with objects only. All classes of the collection framework (</a:t>
            </a:r>
            <a:r>
              <a:rPr lang="en-US" sz="2000" b="0" dirty="0" err="1">
                <a:solidFill>
                  <a:srgbClr val="000000"/>
                </a:solidFill>
                <a:effectLst/>
                <a:latin typeface="verdana" panose="020B0604030504040204" pitchFamily="34" charset="0"/>
              </a:rPr>
              <a:t>ArrayList</a:t>
            </a:r>
            <a:r>
              <a:rPr lang="en-US" sz="2000" b="0" dirty="0">
                <a:solidFill>
                  <a:srgbClr val="000000"/>
                </a:solidFill>
                <a:effectLst/>
                <a:latin typeface="verdana" panose="020B0604030504040204" pitchFamily="34" charset="0"/>
              </a:rPr>
              <a:t>, LinkedList, Vector, HashSet, </a:t>
            </a:r>
            <a:r>
              <a:rPr lang="en-US" sz="2000" b="0" dirty="0" err="1">
                <a:solidFill>
                  <a:srgbClr val="000000"/>
                </a:solidFill>
                <a:effectLst/>
                <a:latin typeface="verdana" panose="020B0604030504040204" pitchFamily="34" charset="0"/>
              </a:rPr>
              <a:t>LinkedHashSet</a:t>
            </a:r>
            <a:r>
              <a:rPr lang="en-US" sz="2000" b="0" dirty="0">
                <a:solidFill>
                  <a:srgbClr val="000000"/>
                </a:solidFill>
                <a:effectLst/>
                <a:latin typeface="verdana" panose="020B0604030504040204" pitchFamily="34" charset="0"/>
              </a:rPr>
              <a:t>, </a:t>
            </a:r>
            <a:r>
              <a:rPr lang="en-US" sz="2000" b="0" dirty="0" err="1">
                <a:solidFill>
                  <a:srgbClr val="000000"/>
                </a:solidFill>
                <a:effectLst/>
                <a:latin typeface="verdana" panose="020B0604030504040204" pitchFamily="34" charset="0"/>
              </a:rPr>
              <a:t>TreeSet</a:t>
            </a:r>
            <a:r>
              <a:rPr lang="en-US" sz="2000" b="0" dirty="0">
                <a:solidFill>
                  <a:srgbClr val="000000"/>
                </a:solidFill>
                <a:effectLst/>
                <a:latin typeface="verdana" panose="020B0604030504040204" pitchFamily="34" charset="0"/>
              </a:rPr>
              <a:t>, </a:t>
            </a:r>
            <a:r>
              <a:rPr lang="en-US" sz="2000" b="0" dirty="0" err="1">
                <a:solidFill>
                  <a:srgbClr val="000000"/>
                </a:solidFill>
                <a:effectLst/>
                <a:latin typeface="verdana" panose="020B0604030504040204" pitchFamily="34" charset="0"/>
              </a:rPr>
              <a:t>PriorityQueue</a:t>
            </a:r>
            <a:r>
              <a:rPr lang="en-US" sz="2000" b="0" dirty="0">
                <a:solidFill>
                  <a:srgbClr val="000000"/>
                </a:solidFill>
                <a:effectLst/>
                <a:latin typeface="verdana" panose="020B0604030504040204" pitchFamily="34" charset="0"/>
              </a:rPr>
              <a:t>, </a:t>
            </a:r>
            <a:r>
              <a:rPr lang="en-US" sz="2000" b="0" dirty="0" err="1">
                <a:solidFill>
                  <a:srgbClr val="000000"/>
                </a:solidFill>
                <a:effectLst/>
                <a:latin typeface="verdana" panose="020B0604030504040204" pitchFamily="34" charset="0"/>
              </a:rPr>
              <a:t>ArrayDeque</a:t>
            </a:r>
            <a:r>
              <a:rPr lang="en-US" sz="2000" b="0" dirty="0">
                <a:solidFill>
                  <a:srgbClr val="000000"/>
                </a:solidFill>
                <a:effectLst/>
                <a:latin typeface="verdana" panose="020B0604030504040204" pitchFamily="34" charset="0"/>
              </a:rPr>
              <a:t>, etc.) deal with objects only.</a:t>
            </a:r>
          </a:p>
        </p:txBody>
      </p:sp>
    </p:spTree>
    <p:extLst>
      <p:ext uri="{BB962C8B-B14F-4D97-AF65-F5344CB8AC3E}">
        <p14:creationId xmlns:p14="http://schemas.microsoft.com/office/powerpoint/2010/main" val="265174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777A1A-117B-446A-B7C9-F73721198F6C}"/>
              </a:ext>
            </a:extLst>
          </p:cNvPr>
          <p:cNvSpPr>
            <a:spLocks noGrp="1"/>
          </p:cNvSpPr>
          <p:nvPr>
            <p:ph type="title"/>
          </p:nvPr>
        </p:nvSpPr>
        <p:spPr>
          <a:xfrm>
            <a:off x="1676400" y="719639"/>
            <a:ext cx="10515600" cy="1255728"/>
          </a:xfrm>
          <a:prstGeom prst="rect">
            <a:avLst/>
          </a:prstGeom>
        </p:spPr>
        <p:txBody>
          <a:bodyPr>
            <a:spAutoFit/>
          </a:bodyPr>
          <a:lstStyle/>
          <a:p>
            <a:r>
              <a:rPr lang="en-US" sz="2800" dirty="0">
                <a:solidFill>
                  <a:srgbClr val="000000"/>
                </a:solidFill>
                <a:latin typeface="verdana" panose="020B0604030504040204" pitchFamily="34" charset="0"/>
              </a:rPr>
              <a:t>The eight classes of the </a:t>
            </a:r>
            <a:r>
              <a:rPr lang="en-US" sz="2800" i="1" dirty="0" err="1">
                <a:solidFill>
                  <a:srgbClr val="000000"/>
                </a:solidFill>
                <a:latin typeface="verdana" panose="020B0604030504040204" pitchFamily="34" charset="0"/>
              </a:rPr>
              <a:t>java.lang</a:t>
            </a:r>
            <a:r>
              <a:rPr lang="en-US" sz="2800" dirty="0">
                <a:solidFill>
                  <a:srgbClr val="000000"/>
                </a:solidFill>
                <a:latin typeface="verdana" panose="020B0604030504040204" pitchFamily="34" charset="0"/>
              </a:rPr>
              <a:t> package are known as wrapper classes in Java. The list of eight wrapper classes are given below:</a:t>
            </a:r>
            <a:endParaRPr lang="en-IN" sz="2800" dirty="0"/>
          </a:p>
        </p:txBody>
      </p:sp>
      <p:graphicFrame>
        <p:nvGraphicFramePr>
          <p:cNvPr id="6" name="Content Placeholder 5">
            <a:extLst>
              <a:ext uri="{FF2B5EF4-FFF2-40B4-BE49-F238E27FC236}">
                <a16:creationId xmlns:a16="http://schemas.microsoft.com/office/drawing/2014/main" id="{EE685DFC-DF57-4728-8483-FCD48E177808}"/>
              </a:ext>
            </a:extLst>
          </p:cNvPr>
          <p:cNvGraphicFramePr>
            <a:graphicFrameLocks noGrp="1"/>
          </p:cNvGraphicFramePr>
          <p:nvPr>
            <p:ph idx="1"/>
            <p:extLst>
              <p:ext uri="{D42A27DB-BD31-4B8C-83A1-F6EECF244321}">
                <p14:modId xmlns:p14="http://schemas.microsoft.com/office/powerpoint/2010/main" val="1318628390"/>
              </p:ext>
            </p:extLst>
          </p:nvPr>
        </p:nvGraphicFramePr>
        <p:xfrm>
          <a:off x="2356104" y="2463288"/>
          <a:ext cx="7479792" cy="3627120"/>
        </p:xfrm>
        <a:graphic>
          <a:graphicData uri="http://schemas.openxmlformats.org/drawingml/2006/table">
            <a:tbl>
              <a:tblPr/>
              <a:tblGrid>
                <a:gridCol w="3739896">
                  <a:extLst>
                    <a:ext uri="{9D8B030D-6E8A-4147-A177-3AD203B41FA5}">
                      <a16:colId xmlns:a16="http://schemas.microsoft.com/office/drawing/2014/main" val="1102074849"/>
                    </a:ext>
                  </a:extLst>
                </a:gridCol>
                <a:gridCol w="3739896">
                  <a:extLst>
                    <a:ext uri="{9D8B030D-6E8A-4147-A177-3AD203B41FA5}">
                      <a16:colId xmlns:a16="http://schemas.microsoft.com/office/drawing/2014/main" val="14630333"/>
                    </a:ext>
                  </a:extLst>
                </a:gridCol>
              </a:tblGrid>
              <a:tr h="0">
                <a:tc>
                  <a:txBody>
                    <a:bodyPr/>
                    <a:lstStyle/>
                    <a:p>
                      <a:pPr algn="l" fontAlgn="t"/>
                      <a:r>
                        <a:rPr lang="en-IN">
                          <a:solidFill>
                            <a:srgbClr val="000000"/>
                          </a:solidFill>
                          <a:effectLst/>
                          <a:latin typeface="times new roman" panose="02020603050405020304" pitchFamily="18" charset="0"/>
                        </a:rPr>
                        <a:t>Primitive Type</a:t>
                      </a:r>
                    </a:p>
                  </a:txBody>
                  <a:tcPr marT="91440" marB="91440">
                    <a:lnL w="7620" cap="flat" cmpd="sng" algn="ctr">
                      <a:solidFill>
                        <a:srgbClr val="D03EA3"/>
                      </a:solidFill>
                      <a:prstDash val="solid"/>
                      <a:round/>
                      <a:headEnd type="none" w="med" len="med"/>
                      <a:tailEnd type="none" w="med" len="med"/>
                    </a:lnL>
                    <a:lnR w="7620" cap="flat" cmpd="sng" algn="ctr">
                      <a:solidFill>
                        <a:srgbClr val="D03EA3"/>
                      </a:solidFill>
                      <a:prstDash val="solid"/>
                      <a:round/>
                      <a:headEnd type="none" w="med" len="med"/>
                      <a:tailEnd type="none" w="med" len="med"/>
                    </a:lnR>
                    <a:lnT w="7620" cap="flat" cmpd="sng" algn="ctr">
                      <a:solidFill>
                        <a:srgbClr val="D03EA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Wrapper class</a:t>
                      </a:r>
                    </a:p>
                  </a:txBody>
                  <a:tcPr marT="91440" marB="91440">
                    <a:lnL w="7620" cap="flat" cmpd="sng" algn="ctr">
                      <a:solidFill>
                        <a:srgbClr val="D03EA3"/>
                      </a:solidFill>
                      <a:prstDash val="solid"/>
                      <a:round/>
                      <a:headEnd type="none" w="med" len="med"/>
                      <a:tailEnd type="none" w="med" len="med"/>
                    </a:lnL>
                    <a:lnR w="7620" cap="flat" cmpd="sng" algn="ctr">
                      <a:solidFill>
                        <a:srgbClr val="D03EA3"/>
                      </a:solidFill>
                      <a:prstDash val="solid"/>
                      <a:round/>
                      <a:headEnd type="none" w="med" len="med"/>
                      <a:tailEnd type="none" w="med" len="med"/>
                    </a:lnR>
                    <a:lnT w="7620" cap="flat" cmpd="sng" algn="ctr">
                      <a:solidFill>
                        <a:srgbClr val="D03EA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00667862"/>
                  </a:ext>
                </a:extLst>
              </a:tr>
              <a:tr h="0">
                <a:tc>
                  <a:txBody>
                    <a:bodyPr/>
                    <a:lstStyle/>
                    <a:p>
                      <a:pPr algn="l" fontAlgn="t"/>
                      <a:r>
                        <a:rPr lang="en-IN">
                          <a:solidFill>
                            <a:srgbClr val="000000"/>
                          </a:solidFill>
                          <a:effectLst/>
                          <a:latin typeface="verdana" panose="020B0604030504040204" pitchFamily="34" charset="0"/>
                        </a:rPr>
                        <a:t>boolean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a:solidFill>
                            <a:srgbClr val="008000"/>
                          </a:solidFill>
                          <a:effectLst/>
                          <a:latin typeface="verdana" panose="020B0604030504040204" pitchFamily="34" charset="0"/>
                          <a:hlinkClick r:id="rId2"/>
                        </a:rPr>
                        <a:t>Boolean</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2517644"/>
                  </a:ext>
                </a:extLst>
              </a:tr>
              <a:tr h="0">
                <a:tc>
                  <a:txBody>
                    <a:bodyPr/>
                    <a:lstStyle/>
                    <a:p>
                      <a:pPr algn="l" fontAlgn="t"/>
                      <a:r>
                        <a:rPr lang="en-IN">
                          <a:solidFill>
                            <a:srgbClr val="000000"/>
                          </a:solidFill>
                          <a:effectLst/>
                          <a:latin typeface="verdana" panose="020B0604030504040204" pitchFamily="34" charset="0"/>
                        </a:rPr>
                        <a:t>char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a:solidFill>
                            <a:srgbClr val="008000"/>
                          </a:solidFill>
                          <a:effectLst/>
                          <a:latin typeface="verdana" panose="020B0604030504040204" pitchFamily="34" charset="0"/>
                          <a:hlinkClick r:id="rId3"/>
                        </a:rPr>
                        <a:t>Character</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51078665"/>
                  </a:ext>
                </a:extLst>
              </a:tr>
              <a:tr h="0">
                <a:tc>
                  <a:txBody>
                    <a:bodyPr/>
                    <a:lstStyle/>
                    <a:p>
                      <a:pPr algn="l" fontAlgn="t"/>
                      <a:r>
                        <a:rPr lang="en-IN">
                          <a:solidFill>
                            <a:srgbClr val="000000"/>
                          </a:solidFill>
                          <a:effectLst/>
                          <a:latin typeface="verdana" panose="020B0604030504040204" pitchFamily="34" charset="0"/>
                        </a:rPr>
                        <a:t>byte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a:solidFill>
                            <a:srgbClr val="008000"/>
                          </a:solidFill>
                          <a:effectLst/>
                          <a:latin typeface="verdana" panose="020B0604030504040204" pitchFamily="34" charset="0"/>
                          <a:hlinkClick r:id="rId4"/>
                        </a:rPr>
                        <a:t>Byte</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25272114"/>
                  </a:ext>
                </a:extLst>
              </a:tr>
              <a:tr h="0">
                <a:tc>
                  <a:txBody>
                    <a:bodyPr/>
                    <a:lstStyle/>
                    <a:p>
                      <a:pPr algn="l" fontAlgn="t"/>
                      <a:r>
                        <a:rPr lang="en-IN">
                          <a:solidFill>
                            <a:srgbClr val="000000"/>
                          </a:solidFill>
                          <a:effectLst/>
                          <a:latin typeface="verdana" panose="020B0604030504040204" pitchFamily="34" charset="0"/>
                        </a:rPr>
                        <a:t>short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a:solidFill>
                            <a:srgbClr val="008000"/>
                          </a:solidFill>
                          <a:effectLst/>
                          <a:latin typeface="verdana" panose="020B0604030504040204" pitchFamily="34" charset="0"/>
                          <a:hlinkClick r:id="rId5"/>
                        </a:rPr>
                        <a:t>Short</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4814422"/>
                  </a:ext>
                </a:extLst>
              </a:tr>
              <a:tr h="0">
                <a:tc>
                  <a:txBody>
                    <a:bodyPr/>
                    <a:lstStyle/>
                    <a:p>
                      <a:pPr algn="l" fontAlgn="t"/>
                      <a:r>
                        <a:rPr lang="en-IN">
                          <a:solidFill>
                            <a:srgbClr val="000000"/>
                          </a:solidFill>
                          <a:effectLst/>
                          <a:latin typeface="verdana" panose="020B0604030504040204" pitchFamily="34" charset="0"/>
                        </a:rPr>
                        <a:t>int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a:solidFill>
                            <a:srgbClr val="008000"/>
                          </a:solidFill>
                          <a:effectLst/>
                          <a:latin typeface="verdana" panose="020B0604030504040204" pitchFamily="34" charset="0"/>
                          <a:hlinkClick r:id="rId6"/>
                        </a:rPr>
                        <a:t>Integer</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428953"/>
                  </a:ext>
                </a:extLst>
              </a:tr>
              <a:tr h="0">
                <a:tc>
                  <a:txBody>
                    <a:bodyPr/>
                    <a:lstStyle/>
                    <a:p>
                      <a:pPr algn="l" fontAlgn="t"/>
                      <a:r>
                        <a:rPr lang="en-IN">
                          <a:solidFill>
                            <a:srgbClr val="000000"/>
                          </a:solidFill>
                          <a:effectLst/>
                          <a:latin typeface="verdana" panose="020B0604030504040204" pitchFamily="34" charset="0"/>
                        </a:rPr>
                        <a:t>long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a:solidFill>
                            <a:srgbClr val="008000"/>
                          </a:solidFill>
                          <a:effectLst/>
                          <a:latin typeface="verdana" panose="020B0604030504040204" pitchFamily="34" charset="0"/>
                          <a:hlinkClick r:id="rId7"/>
                        </a:rPr>
                        <a:t>Long</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15276352"/>
                  </a:ext>
                </a:extLst>
              </a:tr>
              <a:tr h="0">
                <a:tc>
                  <a:txBody>
                    <a:bodyPr/>
                    <a:lstStyle/>
                    <a:p>
                      <a:pPr algn="l" fontAlgn="t"/>
                      <a:r>
                        <a:rPr lang="en-IN">
                          <a:solidFill>
                            <a:srgbClr val="000000"/>
                          </a:solidFill>
                          <a:effectLst/>
                          <a:latin typeface="verdana" panose="020B0604030504040204" pitchFamily="34" charset="0"/>
                        </a:rPr>
                        <a:t>float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u="none" strike="noStrike">
                          <a:solidFill>
                            <a:srgbClr val="008000"/>
                          </a:solidFill>
                          <a:effectLst/>
                          <a:latin typeface="verdana" panose="020B0604030504040204" pitchFamily="34" charset="0"/>
                          <a:hlinkClick r:id="rId8"/>
                        </a:rPr>
                        <a:t>Float</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38490021"/>
                  </a:ext>
                </a:extLst>
              </a:tr>
              <a:tr h="0">
                <a:tc>
                  <a:txBody>
                    <a:bodyPr/>
                    <a:lstStyle/>
                    <a:p>
                      <a:pPr algn="l" fontAlgn="t"/>
                      <a:r>
                        <a:rPr lang="en-IN">
                          <a:solidFill>
                            <a:srgbClr val="000000"/>
                          </a:solidFill>
                          <a:effectLst/>
                          <a:latin typeface="verdana" panose="020B0604030504040204" pitchFamily="34" charset="0"/>
                        </a:rPr>
                        <a:t>double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u="none" strike="noStrike" dirty="0">
                          <a:solidFill>
                            <a:srgbClr val="008000"/>
                          </a:solidFill>
                          <a:effectLst/>
                          <a:latin typeface="verdana" panose="020B0604030504040204" pitchFamily="34" charset="0"/>
                          <a:hlinkClick r:id="rId9"/>
                        </a:rPr>
                        <a:t>Double</a:t>
                      </a:r>
                      <a:endParaRPr lang="en-IN"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12391561"/>
                  </a:ext>
                </a:extLst>
              </a:tr>
            </a:tbl>
          </a:graphicData>
        </a:graphic>
      </p:graphicFrame>
    </p:spTree>
    <p:extLst>
      <p:ext uri="{BB962C8B-B14F-4D97-AF65-F5344CB8AC3E}">
        <p14:creationId xmlns:p14="http://schemas.microsoft.com/office/powerpoint/2010/main" val="105219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4CF4-AB9A-4E33-9456-BBE210D1C681}"/>
              </a:ext>
            </a:extLst>
          </p:cNvPr>
          <p:cNvSpPr>
            <a:spLocks noGrp="1"/>
          </p:cNvSpPr>
          <p:nvPr>
            <p:ph type="title"/>
          </p:nvPr>
        </p:nvSpPr>
        <p:spPr>
          <a:xfrm>
            <a:off x="1589102" y="639692"/>
            <a:ext cx="10457155" cy="1325563"/>
          </a:xfrm>
        </p:spPr>
        <p:txBody>
          <a:bodyPr>
            <a:normAutofit/>
          </a:bodyPr>
          <a:lstStyle/>
          <a:p>
            <a:r>
              <a:rPr lang="en-US" sz="3600" dirty="0" err="1"/>
              <a:t>Q.Explain</a:t>
            </a:r>
            <a:r>
              <a:rPr lang="en-US" sz="3600" dirty="0"/>
              <a:t> the concept of Array in java.</a:t>
            </a:r>
            <a:endParaRPr lang="en-IN" sz="3600" dirty="0"/>
          </a:p>
        </p:txBody>
      </p:sp>
      <p:sp>
        <p:nvSpPr>
          <p:cNvPr id="3" name="Content Placeholder 2">
            <a:extLst>
              <a:ext uri="{FF2B5EF4-FFF2-40B4-BE49-F238E27FC236}">
                <a16:creationId xmlns:a16="http://schemas.microsoft.com/office/drawing/2014/main" id="{4660A63F-7EE0-4688-AE12-FE8B4797125E}"/>
              </a:ext>
            </a:extLst>
          </p:cNvPr>
          <p:cNvSpPr>
            <a:spLocks noGrp="1"/>
          </p:cNvSpPr>
          <p:nvPr>
            <p:ph idx="1"/>
          </p:nvPr>
        </p:nvSpPr>
        <p:spPr>
          <a:xfrm>
            <a:off x="1530657" y="1965255"/>
            <a:ext cx="10515600" cy="4351338"/>
          </a:xfrm>
        </p:spPr>
        <p:txBody>
          <a:bodyPr>
            <a:normAutofit/>
          </a:bodyPr>
          <a:lstStyle/>
          <a:p>
            <a:r>
              <a:rPr lang="en-IN" dirty="0">
                <a:solidFill>
                  <a:srgbClr val="610B38"/>
                </a:solidFill>
                <a:latin typeface="erdana"/>
              </a:rPr>
              <a:t>Java Arrays</a:t>
            </a:r>
          </a:p>
          <a:p>
            <a:r>
              <a:rPr lang="en-US" dirty="0"/>
              <a:t>Normally, an array is a collection of similar type of elements which has contiguous memory location.</a:t>
            </a:r>
          </a:p>
          <a:p>
            <a:endParaRPr lang="en-US" dirty="0"/>
          </a:p>
          <a:p>
            <a:r>
              <a:rPr lang="en-US" dirty="0"/>
              <a:t>Java array is an object which contains elements of a similar data type. Additionally, The elements of an array are stored in a contiguous memory location. It is a data structure where we store similar elements. We can store only a fixed set of elements in a Java array.</a:t>
            </a:r>
          </a:p>
          <a:p>
            <a:endParaRPr lang="en-US" dirty="0"/>
          </a:p>
          <a:p>
            <a:r>
              <a:rPr lang="en-US" dirty="0"/>
              <a:t>Array in Java is index-based, the first element of the array is stored at the 0th index, 2nd element is stored on 1st index and so on.</a:t>
            </a:r>
            <a:endParaRPr lang="en-IN" dirty="0"/>
          </a:p>
        </p:txBody>
      </p:sp>
    </p:spTree>
    <p:extLst>
      <p:ext uri="{BB962C8B-B14F-4D97-AF65-F5344CB8AC3E}">
        <p14:creationId xmlns:p14="http://schemas.microsoft.com/office/powerpoint/2010/main" val="394932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6882-2E3A-4DFB-A666-20F8E8CBBC35}"/>
              </a:ext>
            </a:extLst>
          </p:cNvPr>
          <p:cNvSpPr>
            <a:spLocks noGrp="1"/>
          </p:cNvSpPr>
          <p:nvPr>
            <p:ph type="title"/>
          </p:nvPr>
        </p:nvSpPr>
        <p:spPr>
          <a:xfrm>
            <a:off x="1597981" y="652509"/>
            <a:ext cx="10679096" cy="4579739"/>
          </a:xfrm>
        </p:spPr>
        <p:txBody>
          <a:bodyPr>
            <a:normAutofit/>
          </a:bodyPr>
          <a:lstStyle/>
          <a:p>
            <a:r>
              <a:rPr lang="en-US" sz="2000" dirty="0"/>
              <a:t>Unlike C/C++, we can get the length of the array using the length member. In C/C++, we need to use the </a:t>
            </a:r>
            <a:r>
              <a:rPr lang="en-US" sz="2000" dirty="0" err="1"/>
              <a:t>sizeof</a:t>
            </a:r>
            <a:r>
              <a:rPr lang="en-US" sz="2000" dirty="0"/>
              <a:t> operator.</a:t>
            </a:r>
            <a:br>
              <a:rPr lang="en-US" sz="2000" dirty="0"/>
            </a:br>
            <a:br>
              <a:rPr lang="en-US" sz="2000" dirty="0"/>
            </a:br>
            <a:r>
              <a:rPr lang="en-US" sz="2000" dirty="0"/>
              <a:t>In Java, array is an object of a dynamically generated class. Java array inherits the Object class, and implements the Serializable as well as Cloneable interfaces. We can store primitive values or objects in an array in Java. Like C/C++, we can also create single </a:t>
            </a:r>
            <a:r>
              <a:rPr lang="en-US" sz="2000" dirty="0" err="1"/>
              <a:t>dimentional</a:t>
            </a:r>
            <a:r>
              <a:rPr lang="en-US" sz="2000" dirty="0"/>
              <a:t> or </a:t>
            </a:r>
            <a:r>
              <a:rPr lang="en-US" sz="2000" dirty="0" err="1"/>
              <a:t>multidimentional</a:t>
            </a:r>
            <a:r>
              <a:rPr lang="en-US" sz="2000" dirty="0"/>
              <a:t> arrays in Java.</a:t>
            </a:r>
            <a:endParaRPr lang="en-IN" dirty="0"/>
          </a:p>
        </p:txBody>
      </p:sp>
      <p:sp>
        <p:nvSpPr>
          <p:cNvPr id="3" name="Content Placeholder 2">
            <a:extLst>
              <a:ext uri="{FF2B5EF4-FFF2-40B4-BE49-F238E27FC236}">
                <a16:creationId xmlns:a16="http://schemas.microsoft.com/office/drawing/2014/main" id="{DE228D9B-A683-4976-9CC5-0454B828D7C6}"/>
              </a:ext>
            </a:extLst>
          </p:cNvPr>
          <p:cNvSpPr>
            <a:spLocks noGrp="1"/>
          </p:cNvSpPr>
          <p:nvPr>
            <p:ph idx="1"/>
          </p:nvPr>
        </p:nvSpPr>
        <p:spPr>
          <a:xfrm>
            <a:off x="1597981" y="2953090"/>
            <a:ext cx="10515600" cy="4351338"/>
          </a:xfrm>
        </p:spPr>
        <p:txBody>
          <a:bodyPr/>
          <a:lstStyle/>
          <a:p>
            <a:r>
              <a:rPr lang="en-US" dirty="0"/>
              <a:t>Moreover, Java provides the feature of anonymous arrays which is not available in C/C++.</a:t>
            </a:r>
          </a:p>
          <a:p>
            <a:br>
              <a:rPr lang="en-US" dirty="0"/>
            </a:br>
            <a:endParaRPr lang="en-IN" dirty="0"/>
          </a:p>
        </p:txBody>
      </p:sp>
      <p:pic>
        <p:nvPicPr>
          <p:cNvPr id="4" name="Picture 3">
            <a:extLst>
              <a:ext uri="{FF2B5EF4-FFF2-40B4-BE49-F238E27FC236}">
                <a16:creationId xmlns:a16="http://schemas.microsoft.com/office/drawing/2014/main" id="{8D4819F0-1ED5-4BE5-8217-664D37715F83}"/>
              </a:ext>
            </a:extLst>
          </p:cNvPr>
          <p:cNvPicPr>
            <a:picLocks noChangeAspect="1"/>
          </p:cNvPicPr>
          <p:nvPr/>
        </p:nvPicPr>
        <p:blipFill>
          <a:blip r:embed="rId2"/>
          <a:stretch>
            <a:fillRect/>
          </a:stretch>
        </p:blipFill>
        <p:spPr>
          <a:xfrm>
            <a:off x="3162127" y="4223366"/>
            <a:ext cx="5354934" cy="1982125"/>
          </a:xfrm>
          <a:prstGeom prst="rect">
            <a:avLst/>
          </a:prstGeom>
        </p:spPr>
      </p:pic>
    </p:spTree>
    <p:extLst>
      <p:ext uri="{BB962C8B-B14F-4D97-AF65-F5344CB8AC3E}">
        <p14:creationId xmlns:p14="http://schemas.microsoft.com/office/powerpoint/2010/main" val="246212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AF19-A156-4C44-8BAC-A3A6DE3C6839}"/>
              </a:ext>
            </a:extLst>
          </p:cNvPr>
          <p:cNvSpPr>
            <a:spLocks noGrp="1"/>
          </p:cNvSpPr>
          <p:nvPr>
            <p:ph type="title"/>
          </p:nvPr>
        </p:nvSpPr>
        <p:spPr>
          <a:xfrm>
            <a:off x="1752600" y="595944"/>
            <a:ext cx="10515600" cy="2759815"/>
          </a:xfrm>
        </p:spPr>
        <p:txBody>
          <a:bodyPr>
            <a:noAutofit/>
          </a:bodyPr>
          <a:lstStyle/>
          <a:p>
            <a:r>
              <a:rPr lang="en-US" sz="2800" dirty="0">
                <a:solidFill>
                  <a:srgbClr val="610B4B"/>
                </a:solidFill>
                <a:latin typeface="erdana"/>
              </a:rPr>
              <a:t>Advantages</a:t>
            </a:r>
            <a:br>
              <a:rPr lang="en-US" sz="2800" dirty="0">
                <a:solidFill>
                  <a:srgbClr val="610B4B"/>
                </a:solidFill>
                <a:latin typeface="erdana"/>
              </a:rPr>
            </a:br>
            <a:r>
              <a:rPr lang="en-US" sz="2800" b="1" dirty="0">
                <a:solidFill>
                  <a:srgbClr val="000000"/>
                </a:solidFill>
                <a:latin typeface="verdana" panose="020B0604030504040204" pitchFamily="34" charset="0"/>
              </a:rPr>
              <a:t>Code Optimization:</a:t>
            </a:r>
            <a:r>
              <a:rPr lang="en-US" sz="2800" dirty="0">
                <a:solidFill>
                  <a:srgbClr val="000000"/>
                </a:solidFill>
                <a:latin typeface="verdana" panose="020B0604030504040204" pitchFamily="34" charset="0"/>
              </a:rPr>
              <a:t> It makes the code optimized, we can retrieve or sort the data efficiently.</a:t>
            </a:r>
            <a:br>
              <a:rPr lang="en-US" sz="2800" dirty="0">
                <a:solidFill>
                  <a:srgbClr val="000000"/>
                </a:solidFill>
                <a:latin typeface="verdana" panose="020B0604030504040204" pitchFamily="34" charset="0"/>
              </a:rPr>
            </a:br>
            <a:r>
              <a:rPr lang="en-US" sz="2800" b="1" dirty="0">
                <a:solidFill>
                  <a:srgbClr val="000000"/>
                </a:solidFill>
                <a:latin typeface="verdana" panose="020B0604030504040204" pitchFamily="34" charset="0"/>
              </a:rPr>
              <a:t>Random access:</a:t>
            </a:r>
            <a:r>
              <a:rPr lang="en-US" sz="2800" dirty="0">
                <a:solidFill>
                  <a:srgbClr val="000000"/>
                </a:solidFill>
                <a:latin typeface="verdana" panose="020B0604030504040204" pitchFamily="34" charset="0"/>
              </a:rPr>
              <a:t> We can get any data located at an index position.</a:t>
            </a:r>
            <a:br>
              <a:rPr lang="en-US" sz="2800" dirty="0">
                <a:solidFill>
                  <a:srgbClr val="000000"/>
                </a:solidFill>
                <a:latin typeface="verdana" panose="020B0604030504040204" pitchFamily="34" charset="0"/>
              </a:rPr>
            </a:br>
            <a:endParaRPr lang="en-IN" sz="2800" dirty="0"/>
          </a:p>
        </p:txBody>
      </p:sp>
      <p:sp>
        <p:nvSpPr>
          <p:cNvPr id="3" name="Content Placeholder 2">
            <a:extLst>
              <a:ext uri="{FF2B5EF4-FFF2-40B4-BE49-F238E27FC236}">
                <a16:creationId xmlns:a16="http://schemas.microsoft.com/office/drawing/2014/main" id="{D3D82A03-DEED-455D-BEF5-FC36FAEAB402}"/>
              </a:ext>
            </a:extLst>
          </p:cNvPr>
          <p:cNvSpPr>
            <a:spLocks noGrp="1"/>
          </p:cNvSpPr>
          <p:nvPr>
            <p:ph idx="1"/>
          </p:nvPr>
        </p:nvSpPr>
        <p:spPr>
          <a:xfrm>
            <a:off x="1583924" y="3429000"/>
            <a:ext cx="10515600" cy="4351338"/>
          </a:xfrm>
        </p:spPr>
        <p:txBody>
          <a:bodyPr/>
          <a:lstStyle/>
          <a:p>
            <a:r>
              <a:rPr lang="en-US" dirty="0">
                <a:solidFill>
                  <a:srgbClr val="610B4B"/>
                </a:solidFill>
                <a:latin typeface="erdana"/>
              </a:rPr>
              <a:t>Disadvantages</a:t>
            </a:r>
          </a:p>
          <a:p>
            <a:r>
              <a:rPr lang="en-US" b="1" dirty="0">
                <a:solidFill>
                  <a:srgbClr val="000000"/>
                </a:solidFill>
                <a:latin typeface="verdana" panose="020B0604030504040204" pitchFamily="34" charset="0"/>
              </a:rPr>
              <a:t>Size Limit:</a:t>
            </a:r>
            <a:r>
              <a:rPr lang="en-US" dirty="0">
                <a:solidFill>
                  <a:srgbClr val="000000"/>
                </a:solidFill>
                <a:latin typeface="verdana" panose="020B0604030504040204" pitchFamily="34" charset="0"/>
              </a:rPr>
              <a:t> We can store only the fixed size of elements in the array. It doesn't grow its size at runtime. To solve this problem, collection framework is used in Java which grows automatically.</a:t>
            </a:r>
          </a:p>
          <a:p>
            <a:endParaRPr lang="en-IN" dirty="0"/>
          </a:p>
        </p:txBody>
      </p:sp>
    </p:spTree>
    <p:extLst>
      <p:ext uri="{BB962C8B-B14F-4D97-AF65-F5344CB8AC3E}">
        <p14:creationId xmlns:p14="http://schemas.microsoft.com/office/powerpoint/2010/main" val="60567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6ED1-EECD-4160-9B1C-F25BB6A690C9}"/>
              </a:ext>
            </a:extLst>
          </p:cNvPr>
          <p:cNvSpPr>
            <a:spLocks noGrp="1"/>
          </p:cNvSpPr>
          <p:nvPr>
            <p:ph type="title"/>
          </p:nvPr>
        </p:nvSpPr>
        <p:spPr>
          <a:xfrm>
            <a:off x="1560990" y="684722"/>
            <a:ext cx="10515600" cy="1325563"/>
          </a:xfrm>
        </p:spPr>
        <p:txBody>
          <a:bodyPr>
            <a:normAutofit/>
          </a:bodyPr>
          <a:lstStyle/>
          <a:p>
            <a:r>
              <a:rPr lang="en-US" sz="3600" dirty="0" err="1"/>
              <a:t>Q.What</a:t>
            </a:r>
            <a:r>
              <a:rPr lang="en-US" sz="3600" dirty="0"/>
              <a:t> are different access specifiers in java?</a:t>
            </a:r>
            <a:endParaRPr lang="en-IN" sz="3600" dirty="0"/>
          </a:p>
        </p:txBody>
      </p:sp>
      <p:sp>
        <p:nvSpPr>
          <p:cNvPr id="3" name="Content Placeholder 2">
            <a:extLst>
              <a:ext uri="{FF2B5EF4-FFF2-40B4-BE49-F238E27FC236}">
                <a16:creationId xmlns:a16="http://schemas.microsoft.com/office/drawing/2014/main" id="{16D13F32-7F34-4C38-97E2-EA0EE2D54425}"/>
              </a:ext>
            </a:extLst>
          </p:cNvPr>
          <p:cNvSpPr>
            <a:spLocks noGrp="1"/>
          </p:cNvSpPr>
          <p:nvPr>
            <p:ph idx="1"/>
          </p:nvPr>
        </p:nvSpPr>
        <p:spPr>
          <a:xfrm>
            <a:off x="1427824" y="2506662"/>
            <a:ext cx="10515600" cy="4351338"/>
          </a:xfrm>
        </p:spPr>
        <p:txBody>
          <a:bodyPr/>
          <a:lstStyle/>
          <a:p>
            <a:r>
              <a:rPr lang="en-IN" b="1" dirty="0"/>
              <a:t>Access Specifiers In Java</a:t>
            </a:r>
          </a:p>
          <a:p>
            <a:r>
              <a:rPr lang="en-US" dirty="0"/>
              <a:t>Definition :</a:t>
            </a:r>
          </a:p>
          <a:p>
            <a:endParaRPr lang="en-US" dirty="0"/>
          </a:p>
          <a:p>
            <a:r>
              <a:rPr lang="en-US" dirty="0"/>
              <a:t>- Java Access Specifiers (also known as Visibility Specifiers ) regulate access to classes, fields and methods in </a:t>
            </a:r>
            <a:r>
              <a:rPr lang="en-US" dirty="0" err="1"/>
              <a:t>Java.These</a:t>
            </a:r>
            <a:r>
              <a:rPr lang="en-US" dirty="0"/>
              <a:t> Specifiers determine whether a field or method in a class, can be used or invoked by another method in another class or sub-class. Access Specifiers can be used to restrict access. Access Specifiers are an integral part of object-oriented programming.</a:t>
            </a:r>
            <a:endParaRPr lang="en-IN" dirty="0"/>
          </a:p>
        </p:txBody>
      </p:sp>
    </p:spTree>
    <p:extLst>
      <p:ext uri="{BB962C8B-B14F-4D97-AF65-F5344CB8AC3E}">
        <p14:creationId xmlns:p14="http://schemas.microsoft.com/office/powerpoint/2010/main" val="420902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360D-FD52-4D7D-99C2-41ACBE6394D7}"/>
              </a:ext>
            </a:extLst>
          </p:cNvPr>
          <p:cNvSpPr>
            <a:spLocks noGrp="1"/>
          </p:cNvSpPr>
          <p:nvPr>
            <p:ph type="title"/>
          </p:nvPr>
        </p:nvSpPr>
        <p:spPr/>
        <p:txBody>
          <a:bodyPr/>
          <a:lstStyle/>
          <a:p>
            <a:r>
              <a:rPr lang="en-IN" b="1" dirty="0"/>
              <a:t>Types Of Access Specifiers :</a:t>
            </a:r>
            <a:endParaRPr lang="en-IN" dirty="0"/>
          </a:p>
        </p:txBody>
      </p:sp>
      <p:sp>
        <p:nvSpPr>
          <p:cNvPr id="3" name="Content Placeholder 2">
            <a:extLst>
              <a:ext uri="{FF2B5EF4-FFF2-40B4-BE49-F238E27FC236}">
                <a16:creationId xmlns:a16="http://schemas.microsoft.com/office/drawing/2014/main" id="{E3D20593-A946-41B1-A64E-0AE05D33BE21}"/>
              </a:ext>
            </a:extLst>
          </p:cNvPr>
          <p:cNvSpPr>
            <a:spLocks noGrp="1"/>
          </p:cNvSpPr>
          <p:nvPr>
            <p:ph idx="1"/>
          </p:nvPr>
        </p:nvSpPr>
        <p:spPr/>
        <p:txBody>
          <a:bodyPr/>
          <a:lstStyle/>
          <a:p>
            <a:r>
              <a:rPr lang="en-US" dirty="0"/>
              <a:t>In java we have four Access Specifiers and they are listed below.</a:t>
            </a:r>
          </a:p>
          <a:p>
            <a:endParaRPr lang="en-US" dirty="0"/>
          </a:p>
          <a:p>
            <a:r>
              <a:rPr lang="en-US" dirty="0"/>
              <a:t>1. public</a:t>
            </a:r>
          </a:p>
          <a:p>
            <a:r>
              <a:rPr lang="en-US" dirty="0"/>
              <a:t>2. private</a:t>
            </a:r>
          </a:p>
          <a:p>
            <a:r>
              <a:rPr lang="en-US" dirty="0"/>
              <a:t>3. protected</a:t>
            </a:r>
          </a:p>
          <a:p>
            <a:r>
              <a:rPr lang="en-US" dirty="0"/>
              <a:t>4. default(no specifier)</a:t>
            </a:r>
            <a:endParaRPr lang="en-IN" dirty="0"/>
          </a:p>
        </p:txBody>
      </p:sp>
    </p:spTree>
    <p:extLst>
      <p:ext uri="{BB962C8B-B14F-4D97-AF65-F5344CB8AC3E}">
        <p14:creationId xmlns:p14="http://schemas.microsoft.com/office/powerpoint/2010/main" val="686214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TotalTime>
  <Words>917</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erdana</vt:lpstr>
      <vt:lpstr>Times New Roman</vt:lpstr>
      <vt:lpstr>Verdana</vt:lpstr>
      <vt:lpstr>Wingdings 3</vt:lpstr>
      <vt:lpstr>Wisp</vt:lpstr>
      <vt:lpstr>Q.What is wrapper class?Explain the need of wrapper class in java.</vt:lpstr>
      <vt:lpstr>Need of Wrapper classes in Java </vt:lpstr>
      <vt:lpstr>PowerPoint Presentation</vt:lpstr>
      <vt:lpstr>The eight classes of the java.lang package are known as wrapper classes in Java. The list of eight wrapper classes are given below:</vt:lpstr>
      <vt:lpstr>Q.Explain the concept of Array in java.</vt:lpstr>
      <vt:lpstr>Unlike C/C++, we can get the length of the array using the length member. In C/C++, we need to use the sizeof operator.  In Java, array is an object of a dynamically generated class. Java array inherits the Object class, and implements the Serializable as well as Cloneable interfaces. We can store primitive values or objects in an array in Java. Like C/C++, we can also create single dimentional or multidimentional arrays in Java.</vt:lpstr>
      <vt:lpstr>Advantages Code Optimization: It makes the code optimized, we can retrieve or sort the data efficiently. Random access: We can get any data located at an index position. </vt:lpstr>
      <vt:lpstr>Q.What are different access specifiers in java?</vt:lpstr>
      <vt:lpstr>Types Of Access Specifiers :</vt:lpstr>
      <vt:lpstr>PowerPoint Presentation</vt:lpstr>
      <vt:lpstr>Q.Explain bitwise operators in java.</vt:lpstr>
      <vt:lpstr>The following table lists the bitwise operators −  Assume integer variable A holds 60 and variable B holds 13 then −</vt:lpstr>
      <vt:lpstr>Q.Explain abstract class in java.</vt:lpstr>
      <vt:lpstr>PowerPoint Presentation</vt:lpstr>
      <vt:lpstr>Example of abstract class abstract class A{}    Abstract Method in Java A method which is declared as abstract and does not have implementation is known as an abstract method. Example of abstract method abstract void printStatus();//no method body and abstract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Q.What is wrapper class?Explain the need of wrapper class in java.</dc:title>
  <dc:creator>RRETU CHAUHAN</dc:creator>
  <cp:lastModifiedBy>RRETU CHAUHAN</cp:lastModifiedBy>
  <cp:revision>12</cp:revision>
  <dcterms:created xsi:type="dcterms:W3CDTF">2020-09-17T03:01:46Z</dcterms:created>
  <dcterms:modified xsi:type="dcterms:W3CDTF">2020-09-17T04:44:31Z</dcterms:modified>
</cp:coreProperties>
</file>