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7" r:id="rId4"/>
    <p:sldId id="259" r:id="rId5"/>
    <p:sldId id="295" r:id="rId6"/>
    <p:sldId id="294" r:id="rId7"/>
    <p:sldId id="280" r:id="rId8"/>
    <p:sldId id="281" r:id="rId9"/>
    <p:sldId id="282" r:id="rId10"/>
    <p:sldId id="283" r:id="rId11"/>
    <p:sldId id="284" r:id="rId12"/>
    <p:sldId id="285" r:id="rId13"/>
    <p:sldId id="287" r:id="rId14"/>
    <p:sldId id="286" r:id="rId15"/>
    <p:sldId id="288" r:id="rId16"/>
    <p:sldId id="289" r:id="rId17"/>
    <p:sldId id="290" r:id="rId18"/>
    <p:sldId id="291" r:id="rId19"/>
    <p:sldId id="292" r:id="rId20"/>
    <p:sldId id="293" r:id="rId21"/>
    <p:sldId id="269" r:id="rId22"/>
    <p:sldId id="270" r:id="rId23"/>
    <p:sldId id="271" r:id="rId24"/>
    <p:sldId id="272" r:id="rId25"/>
    <p:sldId id="273" r:id="rId26"/>
    <p:sldId id="274" r:id="rId27"/>
    <p:sldId id="275"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7" d="100"/>
          <a:sy n="77" d="100"/>
        </p:scale>
        <p:origin x="26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10/20/2021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CD77608-3819-479B-BB98-C216BA724E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51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75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91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20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73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3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68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40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5063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362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F0BCE0-945C-4FDF-95A1-2149B1FF5B83}" type="datetimeFigureOut">
              <a:rPr lang="en-US" smtClean="0"/>
              <a:t>10/20/2021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791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7CF0BCE0-945C-4FDF-95A1-2149B1FF5B83}" type="datetimeFigureOut">
              <a:rPr lang="en-US" smtClean="0"/>
              <a:pPr algn="r"/>
              <a:t>10/20/2021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D77608-3819-479B-BB98-C216BA724EFE}"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40976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towardsdatascience.com/question-answering-with-a-fine-tuned-bert-bc4dafd45626" TargetMode="External"/><Relationship Id="rId3" Type="http://schemas.openxmlformats.org/officeDocument/2006/relationships/hyperlink" Target="https://towardsdatascience.com/how-to-fine-tune-a-q-a-transformer-86f91ec92997" TargetMode="External"/><Relationship Id="rId7" Type="http://schemas.openxmlformats.org/officeDocument/2006/relationships/hyperlink" Target="https://www.analyticsvidhya.com/blog/2019/02/stanfordnlp-nlp-library-python/" TargetMode="External"/><Relationship Id="rId2" Type="http://schemas.openxmlformats.org/officeDocument/2006/relationships/hyperlink" Target="https://huggingface.co/transformers/model_doc/distilbert.html" TargetMode="External"/><Relationship Id="rId1" Type="http://schemas.openxmlformats.org/officeDocument/2006/relationships/slideLayout" Target="../slideLayouts/slideLayout2.xml"/><Relationship Id="rId6" Type="http://schemas.openxmlformats.org/officeDocument/2006/relationships/hyperlink" Target="https://advertools.readthedocs.io/en/master/advertools.word_frequency.html#absolute-and-weighted-word-count" TargetMode="External"/><Relationship Id="rId5" Type="http://schemas.openxmlformats.org/officeDocument/2006/relationships/hyperlink" Target="https://www.youtube.com/watch?v=HVBk2Ge_Q98" TargetMode="External"/><Relationship Id="rId4" Type="http://schemas.openxmlformats.org/officeDocument/2006/relationships/hyperlink" Target="https://advertools.readthedocs.io/en/master/advertools.stopwor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chaii-hindi-and-tamil-question-answering" TargetMode="External"/><Relationship Id="rId2" Type="http://schemas.openxmlformats.org/officeDocument/2006/relationships/hyperlink" Target="https://research.google/teams/india-research-lab/" TargetMode="External"/><Relationship Id="rId1" Type="http://schemas.openxmlformats.org/officeDocument/2006/relationships/slideLayout" Target="../slideLayouts/slideLayout2.xml"/><Relationship Id="rId4" Type="http://schemas.openxmlformats.org/officeDocument/2006/relationships/hyperlink" Target="https://events.withgoogle.com/chaii202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transformers/model_doc"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7387-87AF-4765-AD53-BD72C594083E}"/>
              </a:ext>
            </a:extLst>
          </p:cNvPr>
          <p:cNvSpPr>
            <a:spLocks noGrp="1"/>
          </p:cNvSpPr>
          <p:nvPr>
            <p:ph type="ctrTitle"/>
          </p:nvPr>
        </p:nvSpPr>
        <p:spPr>
          <a:xfrm>
            <a:off x="863600" y="314960"/>
            <a:ext cx="10647680" cy="3018790"/>
          </a:xfrm>
        </p:spPr>
        <p:txBody>
          <a:bodyPr>
            <a:normAutofit/>
          </a:bodyPr>
          <a:lstStyle/>
          <a:p>
            <a:pPr marL="0" marR="0" algn="ctr">
              <a:lnSpc>
                <a:spcPct val="107000"/>
              </a:lnSpc>
              <a:spcBef>
                <a:spcPts val="0"/>
              </a:spcBef>
              <a:spcAft>
                <a:spcPts val="0"/>
              </a:spcAft>
            </a:pPr>
            <a:r>
              <a:rPr lang="en-US" sz="3200" b="1" kern="1800" dirty="0" err="1">
                <a:effectLst/>
                <a:latin typeface="Times New Roman" panose="02020603050405020304" pitchFamily="18" charset="0"/>
                <a:ea typeface="Times New Roman" panose="02020603050405020304" pitchFamily="18" charset="0"/>
                <a:cs typeface="Times New Roman" panose="02020603050405020304" pitchFamily="18" charset="0"/>
              </a:rPr>
              <a:t>Chaii</a:t>
            </a:r>
            <a:r>
              <a:rPr lang="en-US" sz="3200" b="1" kern="1800" dirty="0">
                <a:effectLst/>
                <a:latin typeface="Times New Roman" panose="02020603050405020304" pitchFamily="18" charset="0"/>
                <a:ea typeface="Times New Roman" panose="02020603050405020304" pitchFamily="18" charset="0"/>
                <a:cs typeface="Times New Roman" panose="02020603050405020304" pitchFamily="18" charset="0"/>
              </a:rPr>
              <a:t> - Hindi and Tamil Question Answering</a:t>
            </a:r>
            <a:br>
              <a:rPr lang="en-US" sz="3200" b="1" kern="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kern="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answer to questions found in Indian language passages</a:t>
            </a:r>
            <a:endParaRPr lang="en-US" dirty="0"/>
          </a:p>
        </p:txBody>
      </p:sp>
      <p:sp>
        <p:nvSpPr>
          <p:cNvPr id="3" name="Subtitle 2">
            <a:extLst>
              <a:ext uri="{FF2B5EF4-FFF2-40B4-BE49-F238E27FC236}">
                <a16:creationId xmlns:a16="http://schemas.microsoft.com/office/drawing/2014/main" id="{CBBED22C-F954-40D9-BC27-568E6E917B1A}"/>
              </a:ext>
            </a:extLst>
          </p:cNvPr>
          <p:cNvSpPr>
            <a:spLocks noGrp="1"/>
          </p:cNvSpPr>
          <p:nvPr>
            <p:ph type="subTitle" idx="1"/>
          </p:nvPr>
        </p:nvSpPr>
        <p:spPr>
          <a:xfrm>
            <a:off x="6898640" y="4988477"/>
            <a:ext cx="5232641" cy="823044"/>
          </a:xfrm>
        </p:spPr>
        <p:txBody>
          <a:bodyPr>
            <a:normAutofit/>
          </a:bodyPr>
          <a:lstStyle/>
          <a:p>
            <a:r>
              <a:rPr lang="en-US" dirty="0"/>
              <a:t>data Science Intensive Capstone Project, Feb 2021 Cohort, Springboard</a:t>
            </a:r>
          </a:p>
        </p:txBody>
      </p:sp>
      <p:pic>
        <p:nvPicPr>
          <p:cNvPr id="4" name="Picture 3" descr="White alphabet letters placed flat and stacked">
            <a:extLst>
              <a:ext uri="{FF2B5EF4-FFF2-40B4-BE49-F238E27FC236}">
                <a16:creationId xmlns:a16="http://schemas.microsoft.com/office/drawing/2014/main" id="{7096A29C-429F-48FA-B66B-75EF201CB129}"/>
              </a:ext>
            </a:extLst>
          </p:cNvPr>
          <p:cNvPicPr>
            <a:picLocks noChangeAspect="1"/>
          </p:cNvPicPr>
          <p:nvPr/>
        </p:nvPicPr>
        <p:blipFill rotWithShape="1">
          <a:blip r:embed="rId2"/>
          <a:srcRect r="33249" b="-2"/>
          <a:stretch/>
        </p:blipFill>
        <p:spPr>
          <a:xfrm>
            <a:off x="1247352" y="1476444"/>
            <a:ext cx="3092173" cy="3092182"/>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5" name="TextBox 4">
            <a:extLst>
              <a:ext uri="{FF2B5EF4-FFF2-40B4-BE49-F238E27FC236}">
                <a16:creationId xmlns:a16="http://schemas.microsoft.com/office/drawing/2014/main" id="{1061D5FB-8C1A-4256-B743-C8D51B144550}"/>
              </a:ext>
            </a:extLst>
          </p:cNvPr>
          <p:cNvSpPr txBox="1"/>
          <p:nvPr/>
        </p:nvSpPr>
        <p:spPr>
          <a:xfrm>
            <a:off x="175260" y="5558155"/>
            <a:ext cx="4320001" cy="646331"/>
          </a:xfrm>
          <a:prstGeom prst="rect">
            <a:avLst/>
          </a:prstGeom>
          <a:noFill/>
        </p:spPr>
        <p:txBody>
          <a:bodyPr wrap="square" rtlCol="0">
            <a:spAutoFit/>
          </a:bodyPr>
          <a:lstStyle/>
          <a:p>
            <a:r>
              <a:rPr lang="en-US" dirty="0"/>
              <a:t>Thanks for springboard mentor Vivek Kumar</a:t>
            </a:r>
          </a:p>
        </p:txBody>
      </p:sp>
    </p:spTree>
    <p:extLst>
      <p:ext uri="{BB962C8B-B14F-4D97-AF65-F5344CB8AC3E}">
        <p14:creationId xmlns:p14="http://schemas.microsoft.com/office/powerpoint/2010/main" val="67393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659008" cy="4584527"/>
          </a:xfrm>
        </p:spPr>
        <p:txBody>
          <a:bodyPr vert="horz" lIns="91440" tIns="45720" rIns="91440" bIns="45720" rtlCol="0" anchor="t">
            <a:normAutofit/>
          </a:bodyPr>
          <a:lstStyle/>
          <a:p>
            <a:pPr marR="0" lvl="0" algn="ctr">
              <a:lnSpc>
                <a:spcPts val="1800"/>
              </a:lnSpc>
              <a:spcBef>
                <a:spcPts val="0"/>
              </a:spcBef>
              <a:spcAft>
                <a:spcPts val="900"/>
              </a:spcAft>
            </a:pPr>
            <a:br>
              <a:rPr lang="en-US" sz="4000" b="1" dirty="0">
                <a:solidFill>
                  <a:schemeClr val="bg1"/>
                </a:solidFill>
                <a:effectLst/>
                <a:latin typeface="Times New Roman" panose="02020603050405020304" pitchFamily="18" charset="0"/>
                <a:ea typeface="Times New Roman" panose="02020603050405020304" pitchFamily="18" charset="0"/>
              </a:rPr>
            </a:br>
            <a:br>
              <a:rPr lang="en-US" sz="4000" b="1" dirty="0">
                <a:solidFill>
                  <a:schemeClr val="bg1"/>
                </a:solidFill>
                <a:effectLst/>
                <a:latin typeface="Times New Roman" panose="02020603050405020304" pitchFamily="18" charset="0"/>
                <a:ea typeface="Times New Roman" panose="02020603050405020304" pitchFamily="18" charset="0"/>
              </a:rPr>
            </a:br>
            <a:br>
              <a:rPr lang="en-US" sz="4000" b="1" dirty="0">
                <a:solidFill>
                  <a:schemeClr val="bg1"/>
                </a:solidFill>
                <a:effectLst/>
                <a:latin typeface="Times New Roman" panose="02020603050405020304" pitchFamily="18" charset="0"/>
                <a:ea typeface="Times New Roman" panose="02020603050405020304" pitchFamily="18" charset="0"/>
              </a:rPr>
            </a:br>
            <a:r>
              <a:rPr lang="en-US" sz="4000" b="1" dirty="0" err="1">
                <a:solidFill>
                  <a:schemeClr val="bg1"/>
                </a:solidFill>
                <a:effectLst/>
                <a:latin typeface="Times New Roman" panose="02020603050405020304" pitchFamily="18" charset="0"/>
                <a:ea typeface="Times New Roman" panose="02020603050405020304" pitchFamily="18" charset="0"/>
              </a:rPr>
              <a:t>DistilBERT</a:t>
            </a:r>
            <a:endParaRPr lang="en-US" sz="4000" dirty="0">
              <a:solidFill>
                <a:schemeClr val="bg1"/>
              </a:solidFill>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400051"/>
            <a:ext cx="6924431" cy="5756492"/>
          </a:xfrm>
        </p:spPr>
        <p:txBody>
          <a:bodyPr vert="horz" lIns="91440" tIns="45720" rIns="91440" bIns="45720" rtlCol="0" anchor="t">
            <a:normAutofit/>
          </a:bodyPr>
          <a:lstStyle/>
          <a:p>
            <a:pPr marL="342900" marR="0" lvl="0" indent="-228600" algn="just">
              <a:spcBef>
                <a:spcPts val="0"/>
              </a:spcBef>
              <a:spcAft>
                <a:spcPts val="0"/>
              </a:spcAft>
              <a:buFont typeface="Arial" panose="020B0604020202020204" pitchFamily="34" charset="0"/>
              <a:buChar char="•"/>
            </a:pPr>
            <a:endParaRPr lang="en-US" b="1" dirty="0"/>
          </a:p>
          <a:p>
            <a:pPr marL="342900" marR="0" lvl="0" indent="-342900" algn="just">
              <a:spcBef>
                <a:spcPts val="0"/>
              </a:spcBef>
              <a:spcAft>
                <a:spcPts val="500"/>
              </a:spcAft>
              <a:buFont typeface="Wingdings" panose="05000000000000000000" pitchFamily="2" charset="2"/>
              <a:buChar char=""/>
            </a:pPr>
            <a:endParaRPr lang="en-US" sz="1600" b="1"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cap="none"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model was proposed in the blog post </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smaller, faster, cheaper, lighter: introducing </a:t>
            </a:r>
            <a:r>
              <a:rPr lang="en-US" sz="1600"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distilled version of </a:t>
            </a:r>
            <a:r>
              <a:rPr lang="en-US" sz="1600"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bert</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and the paper </a:t>
            </a:r>
            <a:r>
              <a:rPr lang="en-US" sz="1600"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distilled version of </a:t>
            </a:r>
            <a:r>
              <a:rPr lang="en-US" sz="1600"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bert</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smaller, faster, cheaper and lighter</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0" algn="just">
              <a:lnSpc>
                <a:spcPct val="107000"/>
              </a:lnSpc>
              <a:spcBef>
                <a:spcPts val="0"/>
              </a:spcBef>
              <a:spcAft>
                <a:spcPts val="800"/>
              </a:spcAft>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gn="just">
              <a:lnSpc>
                <a:spcPct val="107000"/>
              </a:lnSpc>
              <a:spcBef>
                <a:spcPts val="0"/>
              </a:spcBef>
              <a:spcAft>
                <a:spcPts val="800"/>
              </a:spcAft>
              <a:buFont typeface="Wingdings" panose="05000000000000000000" pitchFamily="2" charset="2"/>
              <a:buChar char="Ø"/>
            </a:pPr>
            <a:r>
              <a:rPr lang="en-US" sz="1600" cap="none"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is a small, fast, cheap and light transformer model trained by distilling BERT base. </a:t>
            </a:r>
          </a:p>
          <a:p>
            <a:pPr marR="0" algn="just">
              <a:lnSpc>
                <a:spcPct val="107000"/>
              </a:lnSpc>
              <a:spcBef>
                <a:spcPts val="0"/>
              </a:spcBef>
              <a:spcAft>
                <a:spcPts val="800"/>
              </a:spcAft>
            </a:pPr>
            <a:endPar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It has 40% less parameters than </a:t>
            </a:r>
            <a:r>
              <a:rPr lang="en-US" sz="1600" i="1" cap="none"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bert</a:t>
            </a:r>
            <a:r>
              <a:rPr lang="en-US" sz="1600" i="1"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-base-uncased</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runs 60% faster while preserving over 95% of </a:t>
            </a:r>
            <a:r>
              <a:rPr lang="en-US" sz="1600" cap="none"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bert’s</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performances as measured on the GLUE language understanding benchmark.</a:t>
            </a:r>
            <a:endParaRPr lang="en-US" sz="16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8977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782833" cy="4584527"/>
          </a:xfrm>
        </p:spPr>
        <p:txBody>
          <a:bodyPr vert="horz" lIns="91440" tIns="45720" rIns="91440" bIns="45720" rtlCol="0" anchor="t">
            <a:normAutofit/>
          </a:bodyPr>
          <a:lstStyle/>
          <a:p>
            <a:pPr algn="ctr">
              <a:lnSpc>
                <a:spcPts val="1800"/>
              </a:lnSpc>
              <a:spcBef>
                <a:spcPts val="0"/>
              </a:spcBef>
              <a:spcAft>
                <a:spcPts val="900"/>
              </a:spcAft>
            </a:pPr>
            <a:br>
              <a:rPr lang="en-US" sz="4000" b="1" dirty="0">
                <a:solidFill>
                  <a:srgbClr val="404040"/>
                </a:solidFill>
                <a:effectLst/>
                <a:latin typeface="Times New Roman" panose="02020603050405020304" pitchFamily="18" charset="0"/>
                <a:ea typeface="Times New Roman" panose="02020603050405020304" pitchFamily="18" charset="0"/>
              </a:rPr>
            </a:br>
            <a:br>
              <a:rPr lang="en-US" sz="4000" b="1" dirty="0">
                <a:solidFill>
                  <a:schemeClr val="bg1"/>
                </a:solidFill>
                <a:effectLst/>
                <a:latin typeface="Times New Roman" panose="02020603050405020304" pitchFamily="18" charset="0"/>
                <a:ea typeface="Times New Roman" panose="02020603050405020304" pitchFamily="18" charset="0"/>
              </a:rPr>
            </a:br>
            <a:r>
              <a:rPr lang="en-US" sz="4000" b="1" dirty="0">
                <a:solidFill>
                  <a:schemeClr val="bg1"/>
                </a:solidFill>
                <a:effectLst/>
                <a:latin typeface="Times New Roman" panose="02020603050405020304" pitchFamily="18" charset="0"/>
                <a:ea typeface="Times New Roman" panose="02020603050405020304" pitchFamily="18" charset="0"/>
              </a:rPr>
              <a:t>ELECTRA</a:t>
            </a: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7010156" cy="4916465"/>
          </a:xfrm>
        </p:spPr>
        <p:txBody>
          <a:bodyPr vert="horz" lIns="91440" tIns="45720" rIns="91440" bIns="45720" rtlCol="0" anchor="t">
            <a:normAutofit/>
          </a:bodyPr>
          <a:lstStyle/>
          <a:p>
            <a:pPr marL="400050" marR="0" lvl="0" indent="-285750" algn="just">
              <a:spcBef>
                <a:spcPts val="0"/>
              </a:spcBef>
              <a:spcAft>
                <a:spcPts val="0"/>
              </a:spcAft>
              <a:buFont typeface="Wingdings" panose="05000000000000000000" pitchFamily="2" charset="2"/>
              <a:buChar char="Ø"/>
            </a:pPr>
            <a:endParaRPr lang="en-US" b="1" dirty="0"/>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ELECTRA model was proposed in the paper </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ELECTRA: pre-training text encoders as discriminators rather than generators</a:t>
            </a: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R="0" algn="just">
              <a:lnSpc>
                <a:spcPct val="107000"/>
              </a:lnSpc>
              <a:spcBef>
                <a:spcPts val="0"/>
              </a:spcBef>
              <a:spcAft>
                <a:spcPts val="800"/>
              </a:spcAft>
            </a:pPr>
            <a:endPar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ELECTRA is a new pretraining approach which trains two transformer models: the generator and the discriminator. </a:t>
            </a:r>
          </a:p>
          <a:p>
            <a:pPr marR="0" algn="just">
              <a:lnSpc>
                <a:spcPct val="107000"/>
              </a:lnSpc>
              <a:spcBef>
                <a:spcPts val="0"/>
              </a:spcBef>
              <a:spcAft>
                <a:spcPts val="800"/>
              </a:spcAft>
            </a:pPr>
            <a:endPar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generator’s role is to replace tokens in a sequence and is therefore trained as a masked language model. </a:t>
            </a:r>
          </a:p>
          <a:p>
            <a:pPr marR="0" algn="just">
              <a:lnSpc>
                <a:spcPct val="107000"/>
              </a:lnSpc>
              <a:spcBef>
                <a:spcPts val="0"/>
              </a:spcBef>
              <a:spcAft>
                <a:spcPts val="800"/>
              </a:spcAft>
            </a:pPr>
            <a:endPar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discriminator, which is the model we’re interested in, tries to identify which tokens were replaced by the generator in the sequence.</a:t>
            </a:r>
            <a:endParaRPr lang="en-US" sz="1600" cap="none" dirty="0">
              <a:effectLst/>
              <a:latin typeface="Calibri" panose="020F0502020204030204" pitchFamily="34" charset="0"/>
              <a:ea typeface="Calibri" panose="020F0502020204030204" pitchFamily="34"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9917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a:bodyPr>
          <a:lstStyle/>
          <a:p>
            <a:pPr algn="ctr">
              <a:lnSpc>
                <a:spcPts val="1800"/>
              </a:lnSpc>
              <a:spcBef>
                <a:spcPts val="0"/>
              </a:spcBef>
              <a:spcAft>
                <a:spcPts val="900"/>
              </a:spcAft>
            </a:pPr>
            <a:br>
              <a:rPr lang="en-US" sz="4000" b="1" dirty="0">
                <a:solidFill>
                  <a:schemeClr val="bg1"/>
                </a:solidFill>
                <a:effectLst/>
                <a:latin typeface="Times New Roman" panose="02020603050405020304" pitchFamily="18" charset="0"/>
                <a:ea typeface="Times New Roman" panose="02020603050405020304" pitchFamily="18" charset="0"/>
              </a:rPr>
            </a:br>
            <a:r>
              <a:rPr lang="en-US" sz="4000" b="1" dirty="0">
                <a:solidFill>
                  <a:schemeClr val="bg1"/>
                </a:solidFill>
                <a:effectLst/>
                <a:latin typeface="Times New Roman" panose="02020603050405020304" pitchFamily="18" charset="0"/>
                <a:ea typeface="Times New Roman" panose="02020603050405020304" pitchFamily="18" charset="0"/>
              </a:rPr>
              <a:t>XML</a:t>
            </a: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285750" marR="0" indent="-285750" algn="just">
              <a:lnSpc>
                <a:spcPts val="1800"/>
              </a:lnSpc>
              <a:spcBef>
                <a:spcPts val="0"/>
              </a:spcBef>
              <a:spcAft>
                <a:spcPts val="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XLM model was proposed in cross-lingual language model pretraining. </a:t>
            </a:r>
          </a:p>
          <a:p>
            <a:pPr marL="285750" marR="0" indent="-285750" algn="just">
              <a:lnSpc>
                <a:spcPts val="1800"/>
              </a:lnSpc>
              <a:spcBef>
                <a:spcPts val="0"/>
              </a:spcBef>
              <a:spcAft>
                <a:spcPts val="0"/>
              </a:spcAft>
              <a:buFont typeface="Wingdings" panose="05000000000000000000" pitchFamily="2" charset="2"/>
              <a:buChar char="Ø"/>
            </a:pPr>
            <a:endParaRPr lang="en-US" cap="none"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It’s a transformer pretrained using one of the following objectives:</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ts val="1800"/>
              </a:lnSpc>
              <a:spcBef>
                <a:spcPts val="0"/>
              </a:spcBef>
              <a:spcAft>
                <a:spcPts val="0"/>
              </a:spcAft>
            </a:pPr>
            <a:endPar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ts val="1800"/>
              </a:lnSpc>
              <a:spcBef>
                <a:spcPts val="0"/>
              </a:spcBef>
            </a:pPr>
            <a:r>
              <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 causal language modeling (CLM) objective (next token prediction)</a:t>
            </a:r>
            <a:endParaRPr lang="en-US"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ts val="1800"/>
              </a:lnSpc>
              <a:spcBef>
                <a:spcPts val="0"/>
              </a:spcBef>
            </a:pPr>
            <a:endPar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ts val="1800"/>
              </a:lnSpc>
              <a:spcBef>
                <a:spcPts val="0"/>
              </a:spcBef>
            </a:pPr>
            <a:r>
              <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 masked language modeling (MLM) objective (</a:t>
            </a:r>
            <a:r>
              <a:rPr lang="en-US"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bert</a:t>
            </a:r>
            <a:r>
              <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-like), or</a:t>
            </a:r>
            <a:endParaRPr lang="en-US"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ts val="1800"/>
              </a:lnSpc>
              <a:spcBef>
                <a:spcPts val="0"/>
              </a:spcBef>
            </a:pPr>
            <a:endPar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ts val="1800"/>
              </a:lnSpc>
              <a:spcBef>
                <a:spcPts val="0"/>
              </a:spcBef>
            </a:pPr>
            <a:r>
              <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 translation language modeling (TLM) object (extension of </a:t>
            </a:r>
            <a:r>
              <a:rPr lang="en-US"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bert’s</a:t>
            </a:r>
            <a:r>
              <a:rPr lang="en-US"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MLM to multiple language inputs)</a:t>
            </a:r>
            <a:endParaRPr lang="en-US"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87559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a:bodyPr>
          <a:lstStyle/>
          <a:p>
            <a:pPr algn="ctr">
              <a:lnSpc>
                <a:spcPts val="1800"/>
              </a:lnSpc>
              <a:spcBef>
                <a:spcPts val="0"/>
              </a:spcBef>
              <a:spcAft>
                <a:spcPts val="900"/>
              </a:spcAft>
            </a:pPr>
            <a:br>
              <a:rPr lang="en-US" sz="4000" b="1" dirty="0">
                <a:solidFill>
                  <a:schemeClr val="bg1"/>
                </a:solidFill>
                <a:effectLst/>
                <a:latin typeface="Times New Roman" panose="02020603050405020304" pitchFamily="18" charset="0"/>
                <a:ea typeface="Times New Roman" panose="02020603050405020304" pitchFamily="18" charset="0"/>
              </a:rPr>
            </a:br>
            <a:r>
              <a:rPr lang="en-US" sz="4000" b="1" dirty="0" err="1">
                <a:solidFill>
                  <a:schemeClr val="bg1"/>
                </a:solidFill>
                <a:effectLst/>
                <a:latin typeface="Times New Roman" panose="02020603050405020304" pitchFamily="18" charset="0"/>
                <a:ea typeface="Times New Roman" panose="02020603050405020304" pitchFamily="18" charset="0"/>
              </a:rPr>
              <a:t>RoBERTa</a:t>
            </a:r>
            <a:br>
              <a:rPr lang="en-US" sz="4000" b="1" dirty="0">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model was proposed in </a:t>
            </a:r>
            <a:r>
              <a:rPr lang="en-US" sz="18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 robustly optimized BERT pretraining approach. </a:t>
            </a:r>
          </a:p>
          <a:p>
            <a:pPr marR="0" algn="just">
              <a:lnSpc>
                <a:spcPts val="1800"/>
              </a:lnSpc>
              <a:spcBef>
                <a:spcPts val="0"/>
              </a:spcBef>
              <a:spcAft>
                <a:spcPts val="1800"/>
              </a:spcAft>
            </a:pPr>
            <a:endPar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is based on </a:t>
            </a:r>
            <a:r>
              <a:rPr lang="en-US" cap="none"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oogle’s BERT model released in 2018. </a:t>
            </a:r>
          </a:p>
          <a:p>
            <a:pPr marR="0" algn="just">
              <a:lnSpc>
                <a:spcPts val="1800"/>
              </a:lnSpc>
              <a:spcBef>
                <a:spcPts val="0"/>
              </a:spcBef>
              <a:spcAft>
                <a:spcPts val="1800"/>
              </a:spcAft>
            </a:pPr>
            <a:endPar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builds on BERT and modifies key hyperparameters, removing the next-sentence pretraining objective and training with much larger mini-batches and learning rates.</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7721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a:bodyPr>
          <a:lstStyle/>
          <a:p>
            <a:pPr marL="0" marR="0" algn="ctr">
              <a:spcBef>
                <a:spcPts val="0"/>
              </a:spcBef>
            </a:pPr>
            <a:r>
              <a:rPr lang="en-US" sz="4000" b="1" dirty="0">
                <a:solidFill>
                  <a:srgbClr val="404040"/>
                </a:solidFill>
                <a:effectLst/>
                <a:latin typeface="Times New Roman" panose="02020603050405020304" pitchFamily="18" charset="0"/>
                <a:ea typeface="Times New Roman" panose="02020603050405020304" pitchFamily="18" charset="0"/>
              </a:rPr>
              <a:t> </a:t>
            </a:r>
            <a:r>
              <a:rPr lang="en-US" sz="4000" b="1" dirty="0">
                <a:solidFill>
                  <a:schemeClr val="bg1"/>
                </a:solidFill>
                <a:effectLst/>
                <a:latin typeface="Times New Roman" panose="02020603050405020304" pitchFamily="18" charset="0"/>
                <a:ea typeface="Times New Roman" panose="02020603050405020304" pitchFamily="18" charset="0"/>
              </a:rPr>
              <a:t>XLM-</a:t>
            </a:r>
            <a:r>
              <a:rPr lang="en-US" sz="4000" b="1" dirty="0" err="1">
                <a:solidFill>
                  <a:schemeClr val="bg1"/>
                </a:solidFill>
                <a:effectLst/>
                <a:latin typeface="Times New Roman" panose="02020603050405020304" pitchFamily="18" charset="0"/>
                <a:ea typeface="Times New Roman" panose="02020603050405020304" pitchFamily="18" charset="0"/>
              </a:rPr>
              <a:t>RoBERTa</a:t>
            </a:r>
            <a:br>
              <a:rPr lang="en-US" sz="4000" b="1" dirty="0">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cap="none"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XLM</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 model was proposed in unsupervised cross-lingual representation learning at scale. </a:t>
            </a:r>
          </a:p>
          <a:p>
            <a:pPr marR="0" algn="just">
              <a:lnSpc>
                <a:spcPts val="1800"/>
              </a:lnSpc>
              <a:spcBef>
                <a:spcPts val="0"/>
              </a:spcBef>
              <a:spcAft>
                <a:spcPts val="1800"/>
              </a:spcAft>
            </a:pPr>
            <a:endPar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is based on </a:t>
            </a:r>
            <a:r>
              <a:rPr lang="en-US" cap="none"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acebook’s </a:t>
            </a:r>
            <a:r>
              <a:rPr lang="en-US" cap="none"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oberta model released in 2019.</a:t>
            </a:r>
          </a:p>
          <a:p>
            <a:pPr marR="0" algn="just">
              <a:lnSpc>
                <a:spcPts val="1800"/>
              </a:lnSpc>
              <a:spcBef>
                <a:spcPts val="0"/>
              </a:spcBef>
              <a:spcAft>
                <a:spcPts val="1800"/>
              </a:spcAft>
            </a:pPr>
            <a:endPar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It is a large </a:t>
            </a:r>
            <a:r>
              <a:rPr lang="en-US" sz="1800" b="1"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multi-lingual language model</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trained on 2.5TB of filtered common crawl data.</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9768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a:bodyPr>
          <a:lstStyle/>
          <a:p>
            <a:pPr marL="0" marR="0" algn="ctr">
              <a:spcBef>
                <a:spcPts val="0"/>
              </a:spcBef>
            </a:pPr>
            <a:r>
              <a:rPr lang="en-US" sz="4000" b="1" dirty="0">
                <a:solidFill>
                  <a:srgbClr val="404040"/>
                </a:solidFill>
                <a:effectLst/>
                <a:latin typeface="Times New Roman" panose="02020603050405020304" pitchFamily="18" charset="0"/>
                <a:ea typeface="Times New Roman" panose="02020603050405020304" pitchFamily="18" charset="0"/>
              </a:rPr>
              <a:t> </a:t>
            </a:r>
            <a:br>
              <a:rPr lang="en-US" sz="4000" b="1" dirty="0">
                <a:effectLst/>
                <a:latin typeface="Times New Roman" panose="02020603050405020304" pitchFamily="18" charset="0"/>
                <a:ea typeface="Times New Roman" panose="02020603050405020304" pitchFamily="18" charset="0"/>
              </a:rPr>
            </a:br>
            <a:r>
              <a:rPr lang="en-US" sz="4000" b="1" dirty="0">
                <a:solidFill>
                  <a:schemeClr val="bg1"/>
                </a:solidFill>
                <a:effectLst/>
                <a:latin typeface="Times New Roman" panose="02020603050405020304" pitchFamily="18" charset="0"/>
                <a:ea typeface="Times New Roman" panose="02020603050405020304" pitchFamily="18" charset="0"/>
              </a:rPr>
              <a:t>Data Cleaning &amp; preprocessing</a:t>
            </a:r>
            <a:br>
              <a:rPr lang="en-US" sz="4000" b="1" dirty="0">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333875" y="323851"/>
            <a:ext cx="7624887" cy="6238874"/>
          </a:xfrm>
        </p:spPr>
        <p:txBody>
          <a:bodyPr vert="horz" lIns="91440" tIns="45720" rIns="91440" bIns="45720" rtlCol="0" anchor="t">
            <a:normAutofit fontScale="70000" lnSpcReduction="20000"/>
          </a:bodyPr>
          <a:lstStyle/>
          <a:p>
            <a:pPr marL="0" marR="0" algn="just">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The </a:t>
            </a:r>
            <a:r>
              <a:rPr lang="en-US" sz="2200" cap="none" dirty="0" err="1">
                <a:solidFill>
                  <a:srgbClr val="0E101A"/>
                </a:solidFill>
                <a:effectLst/>
                <a:latin typeface="Times New Roman" panose="02020603050405020304" pitchFamily="18" charset="0"/>
                <a:ea typeface="Times New Roman" panose="02020603050405020304" pitchFamily="18" charset="0"/>
              </a:rPr>
              <a:t>Chaii</a:t>
            </a:r>
            <a:r>
              <a:rPr lang="en-US" sz="2200" cap="none" dirty="0">
                <a:solidFill>
                  <a:srgbClr val="0E101A"/>
                </a:solidFill>
                <a:effectLst/>
                <a:latin typeface="Times New Roman" panose="02020603050405020304" pitchFamily="18" charset="0"/>
                <a:ea typeface="Times New Roman" panose="02020603050405020304" pitchFamily="18" charset="0"/>
              </a:rPr>
              <a:t>- a question answering dataset has a set of contexts, questions, answer text, and position of start index of answer started. The training dataset contains '1114' rows and '6' columns.</a:t>
            </a:r>
          </a:p>
          <a:p>
            <a:pPr marL="0" marR="0" algn="just">
              <a:spcBef>
                <a:spcPts val="0"/>
              </a:spcBef>
              <a:spcAft>
                <a:spcPts val="0"/>
              </a:spcAft>
            </a:pPr>
            <a:endParaRPr lang="en-US" sz="2200" cap="none" dirty="0">
              <a:solidFill>
                <a:srgbClr val="0E101A"/>
              </a:solidFill>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The test dataset contains '5' rows and '4' columns. There are no missing or non-null values are present. Dataset consists of context and questions in two languages i.e. Hindi and </a:t>
            </a:r>
            <a:r>
              <a:rPr lang="en-US" sz="2200" cap="none" dirty="0">
                <a:solidFill>
                  <a:srgbClr val="0E101A"/>
                </a:solidFill>
                <a:latin typeface="Times New Roman" panose="02020603050405020304" pitchFamily="18" charset="0"/>
                <a:ea typeface="Times New Roman" panose="02020603050405020304" pitchFamily="18" charset="0"/>
              </a:rPr>
              <a:t>T</a:t>
            </a:r>
            <a:r>
              <a:rPr lang="en-US" sz="2200" cap="none" dirty="0">
                <a:solidFill>
                  <a:srgbClr val="0E101A"/>
                </a:solidFill>
                <a:effectLst/>
                <a:latin typeface="Times New Roman" panose="02020603050405020304" pitchFamily="18" charset="0"/>
                <a:ea typeface="Times New Roman" panose="02020603050405020304" pitchFamily="18" charset="0"/>
              </a:rPr>
              <a:t>amil. </a:t>
            </a:r>
            <a:endParaRPr lang="en-US" sz="2200" cap="none"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 </a:t>
            </a:r>
            <a:endParaRPr lang="en-US" sz="2200" cap="none"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Observation 1:</a:t>
            </a:r>
            <a:r>
              <a:rPr lang="en-US" sz="2200" cap="none" dirty="0">
                <a:solidFill>
                  <a:srgbClr val="0E101A"/>
                </a:solidFill>
                <a:effectLst/>
                <a:latin typeface="Times New Roman" panose="02020603050405020304" pitchFamily="18" charset="0"/>
                <a:ea typeface="Times New Roman" panose="02020603050405020304" pitchFamily="18" charset="0"/>
              </a:rPr>
              <a:t> There are few things to notice to take a general idea about the data, for example, length and word counts (min, max, and mean) of contexts and questions.</a:t>
            </a:r>
            <a:endParaRPr lang="en-US" sz="2200" cap="none"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Solution1:</a:t>
            </a:r>
            <a:r>
              <a:rPr lang="en-US" sz="2200" cap="none" dirty="0">
                <a:solidFill>
                  <a:srgbClr val="0E101A"/>
                </a:solidFill>
                <a:effectLst/>
                <a:latin typeface="Times New Roman" panose="02020603050405020304" pitchFamily="18" charset="0"/>
                <a:ea typeface="Times New Roman" panose="02020603050405020304" pitchFamily="18" charset="0"/>
              </a:rPr>
              <a:t> We have calculated the </a:t>
            </a:r>
            <a:r>
              <a:rPr lang="en-US" sz="2200" cap="none" dirty="0">
                <a:latin typeface="Times New Roman" panose="02020603050405020304" pitchFamily="18" charset="0"/>
                <a:ea typeface="Times New Roman" panose="02020603050405020304" pitchFamily="18" charset="0"/>
              </a:rPr>
              <a:t> </a:t>
            </a:r>
            <a:r>
              <a:rPr lang="en-US" sz="2200" cap="none" dirty="0">
                <a:solidFill>
                  <a:srgbClr val="0E101A"/>
                </a:solidFill>
                <a:latin typeface="Times New Roman" panose="02020603050405020304" pitchFamily="18" charset="0"/>
                <a:ea typeface="Times New Roman" panose="02020603050405020304" pitchFamily="18" charset="0"/>
              </a:rPr>
              <a:t>m</a:t>
            </a:r>
            <a:r>
              <a:rPr lang="en-US" sz="2200" cap="none" dirty="0">
                <a:solidFill>
                  <a:srgbClr val="0E101A"/>
                </a:solidFill>
                <a:effectLst/>
                <a:latin typeface="Times New Roman" panose="02020603050405020304" pitchFamily="18" charset="0"/>
                <a:ea typeface="Times New Roman" panose="02020603050405020304" pitchFamily="18" charset="0"/>
              </a:rPr>
              <a:t>ax, min and mean text length and word counts of context and questions. </a:t>
            </a:r>
            <a:endParaRPr lang="en-US" sz="2200" cap="none"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 </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Observation 2:</a:t>
            </a:r>
            <a:r>
              <a:rPr lang="en-US" sz="2200" cap="none" dirty="0">
                <a:solidFill>
                  <a:srgbClr val="0E101A"/>
                </a:solidFill>
                <a:effectLst/>
                <a:latin typeface="Times New Roman" panose="02020603050405020304" pitchFamily="18" charset="0"/>
                <a:ea typeface="Times New Roman" panose="02020603050405020304" pitchFamily="18" charset="0"/>
              </a:rPr>
              <a:t> The data set contains more than one language </a:t>
            </a:r>
            <a:r>
              <a:rPr lang="en-US" sz="2200" cap="none" dirty="0">
                <a:solidFill>
                  <a:srgbClr val="0E101A"/>
                </a:solidFill>
                <a:latin typeface="Times New Roman" panose="02020603050405020304" pitchFamily="18" charset="0"/>
                <a:ea typeface="Times New Roman" panose="02020603050405020304" pitchFamily="18" charset="0"/>
              </a:rPr>
              <a:t>H</a:t>
            </a:r>
            <a:r>
              <a:rPr lang="en-US" sz="2200" cap="none" dirty="0">
                <a:solidFill>
                  <a:srgbClr val="0E101A"/>
                </a:solidFill>
                <a:effectLst/>
                <a:latin typeface="Times New Roman" panose="02020603050405020304" pitchFamily="18" charset="0"/>
                <a:ea typeface="Times New Roman" panose="02020603050405020304" pitchFamily="18" charset="0"/>
              </a:rPr>
              <a:t>indi and </a:t>
            </a:r>
            <a:r>
              <a:rPr lang="en-US" sz="2200" cap="none" dirty="0">
                <a:solidFill>
                  <a:srgbClr val="0E101A"/>
                </a:solidFill>
                <a:latin typeface="Times New Roman" panose="02020603050405020304" pitchFamily="18" charset="0"/>
                <a:ea typeface="Times New Roman" panose="02020603050405020304" pitchFamily="18" charset="0"/>
              </a:rPr>
              <a:t>T</a:t>
            </a:r>
            <a:r>
              <a:rPr lang="en-US" sz="2200" cap="none" dirty="0">
                <a:solidFill>
                  <a:srgbClr val="0E101A"/>
                </a:solidFill>
                <a:effectLst/>
                <a:latin typeface="Times New Roman" panose="02020603050405020304" pitchFamily="18" charset="0"/>
                <a:ea typeface="Times New Roman" panose="02020603050405020304" pitchFamily="18" charset="0"/>
              </a:rPr>
              <a:t>amil</a:t>
            </a:r>
            <a:r>
              <a:rPr lang="en-US" sz="2200" b="1" cap="none" dirty="0">
                <a:solidFill>
                  <a:srgbClr val="0E101A"/>
                </a:solidFill>
                <a:effectLst/>
                <a:latin typeface="Times New Roman" panose="02020603050405020304" pitchFamily="18" charset="0"/>
                <a:ea typeface="Times New Roman" panose="02020603050405020304" pitchFamily="18" charset="0"/>
              </a:rPr>
              <a:t>. </a:t>
            </a:r>
            <a:r>
              <a:rPr lang="en-US" sz="2200" b="0" cap="none" dirty="0">
                <a:solidFill>
                  <a:srgbClr val="0E101A"/>
                </a:solidFill>
                <a:effectLst/>
                <a:latin typeface="Times New Roman" panose="02020603050405020304" pitchFamily="18" charset="0"/>
                <a:ea typeface="Times New Roman" panose="02020603050405020304" pitchFamily="18" charset="0"/>
              </a:rPr>
              <a:t>We need to deal it separately</a:t>
            </a:r>
            <a:r>
              <a:rPr lang="en-US" sz="2200" b="1" cap="none" dirty="0">
                <a:solidFill>
                  <a:srgbClr val="0E101A"/>
                </a:solidFill>
                <a:effectLst/>
                <a:latin typeface="Times New Roman" panose="02020603050405020304" pitchFamily="18" charset="0"/>
                <a:ea typeface="Times New Roman" panose="02020603050405020304" pitchFamily="18" charset="0"/>
              </a:rPr>
              <a:t>.</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 </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Solution:</a:t>
            </a:r>
            <a:r>
              <a:rPr lang="en-US" sz="2200" cap="none" dirty="0">
                <a:solidFill>
                  <a:srgbClr val="0E101A"/>
                </a:solidFill>
                <a:effectLst/>
                <a:latin typeface="Times New Roman" panose="02020603050405020304" pitchFamily="18" charset="0"/>
                <a:ea typeface="Times New Roman" panose="02020603050405020304" pitchFamily="18" charset="0"/>
              </a:rPr>
              <a:t> Tokenized all the contexts and questions to </a:t>
            </a:r>
            <a:r>
              <a:rPr lang="en-US" sz="2200" cap="none" dirty="0" err="1">
                <a:solidFill>
                  <a:srgbClr val="0E101A"/>
                </a:solidFill>
                <a:effectLst/>
                <a:latin typeface="Times New Roman" panose="02020603050405020304" pitchFamily="18" charset="0"/>
                <a:ea typeface="Times New Roman" panose="02020603050405020304" pitchFamily="18" charset="0"/>
              </a:rPr>
              <a:t>char_to_token</a:t>
            </a:r>
            <a:r>
              <a:rPr lang="en-US" sz="2200" cap="none" dirty="0">
                <a:solidFill>
                  <a:srgbClr val="0E101A"/>
                </a:solidFill>
                <a:effectLst/>
                <a:latin typeface="Times New Roman" panose="02020603050405020304" pitchFamily="18" charset="0"/>
                <a:ea typeface="Times New Roman" panose="02020603050405020304" pitchFamily="18" charset="0"/>
              </a:rPr>
              <a:t>.</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 </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Observation 3:</a:t>
            </a:r>
            <a:r>
              <a:rPr lang="en-US" sz="2200" cap="none" dirty="0">
                <a:solidFill>
                  <a:srgbClr val="0E101A"/>
                </a:solidFill>
                <a:effectLst/>
                <a:latin typeface="Times New Roman" panose="02020603050405020304" pitchFamily="18" charset="0"/>
                <a:ea typeface="Times New Roman" panose="02020603050405020304" pitchFamily="18" charset="0"/>
              </a:rPr>
              <a:t> This data set contains a start index of the answer text. To feed it into the model, we need to find the exact end position of the answer text.</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cap="none" dirty="0">
                <a:solidFill>
                  <a:srgbClr val="0E101A"/>
                </a:solidFill>
                <a:effectLst/>
                <a:latin typeface="Times New Roman" panose="02020603050405020304" pitchFamily="18" charset="0"/>
                <a:ea typeface="Times New Roman" panose="02020603050405020304" pitchFamily="18" charset="0"/>
              </a:rPr>
              <a:t> </a:t>
            </a:r>
            <a:endParaRPr lang="en-US" sz="2200" cap="none"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200" b="1" cap="none" dirty="0">
                <a:solidFill>
                  <a:srgbClr val="0E101A"/>
                </a:solidFill>
                <a:effectLst/>
                <a:latin typeface="Times New Roman" panose="02020603050405020304" pitchFamily="18" charset="0"/>
                <a:ea typeface="Times New Roman" panose="02020603050405020304" pitchFamily="18" charset="0"/>
              </a:rPr>
              <a:t>Solution 3:</a:t>
            </a:r>
            <a:r>
              <a:rPr lang="en-US" sz="2200" cap="none" dirty="0">
                <a:solidFill>
                  <a:srgbClr val="0E101A"/>
                </a:solidFill>
                <a:effectLst/>
                <a:latin typeface="Times New Roman" panose="02020603050405020304" pitchFamily="18" charset="0"/>
                <a:ea typeface="Times New Roman" panose="02020603050405020304" pitchFamily="18" charset="0"/>
              </a:rPr>
              <a:t> We already have the answer text column and first index of the answer text. We have calculated the end index by taking the length of the answer text and adding it to the start index that generated the end index of the answer text. Later, it has converted to the token for further processing. </a:t>
            </a:r>
            <a:endParaRPr lang="en-US" sz="2200" cap="none" dirty="0">
              <a:effectLst/>
              <a:latin typeface="Times New Roman" panose="02020603050405020304" pitchFamily="18" charset="0"/>
              <a:ea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83790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fontScale="90000"/>
          </a:bodyPr>
          <a:lstStyle/>
          <a:p>
            <a:pPr marL="0" marR="0" algn="ctr">
              <a:spcBef>
                <a:spcPts val="0"/>
              </a:spcBef>
            </a:pPr>
            <a:r>
              <a:rPr lang="en-US" sz="4000" b="1" dirty="0">
                <a:solidFill>
                  <a:srgbClr val="404040"/>
                </a:solidFill>
                <a:effectLst/>
                <a:latin typeface="Times New Roman" panose="02020603050405020304" pitchFamily="18" charset="0"/>
                <a:ea typeface="Times New Roman" panose="02020603050405020304" pitchFamily="18" charset="0"/>
              </a:rPr>
              <a:t> </a:t>
            </a:r>
            <a:br>
              <a:rPr lang="en-US" sz="4000" b="1" dirty="0">
                <a:effectLst/>
                <a:latin typeface="Times New Roman" panose="02020603050405020304" pitchFamily="18" charset="0"/>
                <a:ea typeface="Times New Roman" panose="02020603050405020304" pitchFamily="18" charset="0"/>
              </a:rPr>
            </a:b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EDA</a:t>
            </a:r>
            <a:br>
              <a:rPr lang="en-US" sz="4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2700" cap="none" dirty="0">
                <a:effectLst/>
                <a:latin typeface="Times New Roman" panose="02020603050405020304" pitchFamily="18" charset="0"/>
                <a:ea typeface="Times New Roman" panose="02020603050405020304" pitchFamily="18" charset="0"/>
              </a:rPr>
            </a:br>
            <a:r>
              <a:rPr lang="en-US" sz="2700" cap="none" dirty="0">
                <a:effectLst/>
                <a:latin typeface="Times New Roman" panose="02020603050405020304" pitchFamily="18" charset="0"/>
                <a:ea typeface="Times New Roman" panose="02020603050405020304" pitchFamily="18" charset="0"/>
              </a:rPr>
              <a:t>T</a:t>
            </a:r>
            <a:r>
              <a:rPr lang="en-US" sz="2700" cap="none" dirty="0">
                <a:solidFill>
                  <a:srgbClr val="0E101A"/>
                </a:solidFill>
                <a:effectLst/>
                <a:latin typeface="Times New Roman" panose="02020603050405020304" pitchFamily="18" charset="0"/>
                <a:ea typeface="Times New Roman" panose="02020603050405020304" pitchFamily="18" charset="0"/>
              </a:rPr>
              <a:t>he language frequency in the </a:t>
            </a:r>
            <a:r>
              <a:rPr lang="en-US" sz="2700" cap="none" dirty="0" err="1">
                <a:solidFill>
                  <a:srgbClr val="0E101A"/>
                </a:solidFill>
                <a:latin typeface="Times New Roman" panose="02020603050405020304" pitchFamily="18" charset="0"/>
                <a:ea typeface="Times New Roman" panose="02020603050405020304" pitchFamily="18" charset="0"/>
              </a:rPr>
              <a:t>C</a:t>
            </a:r>
            <a:r>
              <a:rPr lang="en-US" sz="2700" cap="none" dirty="0" err="1">
                <a:solidFill>
                  <a:srgbClr val="0E101A"/>
                </a:solidFill>
                <a:effectLst/>
                <a:latin typeface="Times New Roman" panose="02020603050405020304" pitchFamily="18" charset="0"/>
                <a:ea typeface="Times New Roman" panose="02020603050405020304" pitchFamily="18" charset="0"/>
              </a:rPr>
              <a:t>haii</a:t>
            </a:r>
            <a:r>
              <a:rPr lang="en-US" sz="2700" cap="none" dirty="0">
                <a:solidFill>
                  <a:srgbClr val="0E101A"/>
                </a:solidFill>
                <a:effectLst/>
                <a:latin typeface="Times New Roman" panose="02020603050405020304" pitchFamily="18" charset="0"/>
                <a:ea typeface="Times New Roman" panose="02020603050405020304" pitchFamily="18" charset="0"/>
              </a:rPr>
              <a:t> dataset is presented by the fig 4.1.</a:t>
            </a:r>
            <a:br>
              <a:rPr lang="en-US" sz="2700" cap="none" dirty="0">
                <a:solidFill>
                  <a:srgbClr val="0E101A"/>
                </a:solidFill>
                <a:effectLst/>
                <a:latin typeface="Times New Roman" panose="02020603050405020304" pitchFamily="18" charset="0"/>
                <a:ea typeface="Times New Roman" panose="02020603050405020304" pitchFamily="18" charset="0"/>
              </a:rPr>
            </a:br>
            <a:r>
              <a:rPr lang="en-US" sz="2700" cap="none" dirty="0">
                <a:solidFill>
                  <a:srgbClr val="0E101A"/>
                </a:solidFill>
                <a:effectLst/>
                <a:latin typeface="Times New Roman" panose="02020603050405020304" pitchFamily="18" charset="0"/>
                <a:ea typeface="Times New Roman" panose="02020603050405020304" pitchFamily="18" charset="0"/>
              </a:rPr>
              <a:t>This data set contains larger number of </a:t>
            </a:r>
            <a:r>
              <a:rPr lang="en-US" sz="2700" cap="none" dirty="0">
                <a:solidFill>
                  <a:srgbClr val="0E101A"/>
                </a:solidFill>
                <a:latin typeface="Times New Roman" panose="02020603050405020304" pitchFamily="18" charset="0"/>
                <a:ea typeface="Times New Roman" panose="02020603050405020304" pitchFamily="18" charset="0"/>
              </a:rPr>
              <a:t>H</a:t>
            </a:r>
            <a:r>
              <a:rPr lang="en-US" sz="2700" cap="none" dirty="0">
                <a:solidFill>
                  <a:srgbClr val="0E101A"/>
                </a:solidFill>
                <a:effectLst/>
                <a:latin typeface="Times New Roman" panose="02020603050405020304" pitchFamily="18" charset="0"/>
                <a:ea typeface="Times New Roman" panose="02020603050405020304" pitchFamily="18" charset="0"/>
              </a:rPr>
              <a:t>indi language text than </a:t>
            </a:r>
            <a:r>
              <a:rPr lang="en-US" sz="2700" cap="none" dirty="0">
                <a:solidFill>
                  <a:srgbClr val="0E101A"/>
                </a:solidFill>
                <a:latin typeface="Times New Roman" panose="02020603050405020304" pitchFamily="18" charset="0"/>
                <a:ea typeface="Times New Roman" panose="02020603050405020304" pitchFamily="18" charset="0"/>
              </a:rPr>
              <a:t>T</a:t>
            </a:r>
            <a:r>
              <a:rPr lang="en-US" sz="2700" cap="none" dirty="0">
                <a:solidFill>
                  <a:srgbClr val="0E101A"/>
                </a:solidFill>
                <a:effectLst/>
                <a:latin typeface="Times New Roman" panose="02020603050405020304" pitchFamily="18" charset="0"/>
                <a:ea typeface="Times New Roman" panose="02020603050405020304" pitchFamily="18" charset="0"/>
              </a:rPr>
              <a:t>amil</a:t>
            </a:r>
            <a:br>
              <a:rPr lang="en-US" sz="4000" b="1" cap="none" dirty="0">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pic>
        <p:nvPicPr>
          <p:cNvPr id="11" name="Content Placeholder 3" descr="A picture containing bar chart&#10;&#10;Description automatically generated">
            <a:extLst>
              <a:ext uri="{FF2B5EF4-FFF2-40B4-BE49-F238E27FC236}">
                <a16:creationId xmlns:a16="http://schemas.microsoft.com/office/drawing/2014/main" id="{A2646B83-A67D-4018-B8AB-44C2790A0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975028" y="1145759"/>
            <a:ext cx="6309694" cy="4566480"/>
          </a:xfrm>
          <a:prstGeom prst="rect">
            <a:avLst/>
          </a:prstGeom>
          <a:noFill/>
          <a:ln>
            <a:noFill/>
          </a:ln>
        </p:spPr>
      </p:pic>
      <p:sp>
        <p:nvSpPr>
          <p:cNvPr id="13" name="TextBox 12">
            <a:extLst>
              <a:ext uri="{FF2B5EF4-FFF2-40B4-BE49-F238E27FC236}">
                <a16:creationId xmlns:a16="http://schemas.microsoft.com/office/drawing/2014/main" id="{5C4D1E36-A03C-4DA1-A8B4-5BE3AA7327B1}"/>
              </a:ext>
            </a:extLst>
          </p:cNvPr>
          <p:cNvSpPr txBox="1"/>
          <p:nvPr/>
        </p:nvSpPr>
        <p:spPr>
          <a:xfrm>
            <a:off x="6385642" y="5712239"/>
            <a:ext cx="3629026" cy="323165"/>
          </a:xfrm>
          <a:prstGeom prst="rect">
            <a:avLst/>
          </a:prstGeom>
          <a:noFill/>
        </p:spPr>
        <p:txBody>
          <a:bodyPr wrap="square" rtlCol="0">
            <a:spAutoFit/>
          </a:bodyPr>
          <a:lstStyle/>
          <a:p>
            <a:pPr marL="457200" marR="0" algn="ctr">
              <a:lnSpc>
                <a:spcPts val="1800"/>
              </a:lnSpc>
              <a:spcBef>
                <a:spcPts val="0"/>
              </a:spcBef>
              <a:spcAft>
                <a:spcPts val="900"/>
              </a:spcAft>
            </a:pPr>
            <a:r>
              <a:rPr lang="en-US" sz="1800" dirty="0">
                <a:solidFill>
                  <a:srgbClr val="404040"/>
                </a:solidFill>
                <a:effectLst/>
                <a:latin typeface="Times New Roman" panose="02020603050405020304" pitchFamily="18" charset="0"/>
                <a:ea typeface="Times New Roman" panose="02020603050405020304" pitchFamily="18" charset="0"/>
              </a:rPr>
              <a:t>Fig 4.1 Frequency of language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656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395207" cy="4584527"/>
          </a:xfrm>
        </p:spPr>
        <p:txBody>
          <a:bodyPr vert="horz" lIns="91440" tIns="45720" rIns="91440" bIns="45720" rtlCol="0" anchor="t">
            <a:normAutofit/>
          </a:bodyPr>
          <a:lstStyle/>
          <a:p>
            <a:pPr marL="0" marR="0" algn="ctr">
              <a:spcBef>
                <a:spcPts val="0"/>
              </a:spcBef>
            </a:pPr>
            <a:br>
              <a:rPr lang="en-US" sz="2000" cap="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Contexts length frequency can be seen in the fig 4.2. There are contexts with maximum length of ~49000 and minimum length of 176. </a:t>
            </a:r>
            <a:br>
              <a:rPr lang="en-US" sz="2000" b="1" cap="none" dirty="0">
                <a:solidFill>
                  <a:schemeClr val="bg1"/>
                </a:solidFill>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C4D1E36-A03C-4DA1-A8B4-5BE3AA7327B1}"/>
              </a:ext>
            </a:extLst>
          </p:cNvPr>
          <p:cNvSpPr txBox="1"/>
          <p:nvPr/>
        </p:nvSpPr>
        <p:spPr>
          <a:xfrm>
            <a:off x="6477085" y="5712239"/>
            <a:ext cx="3629026" cy="368755"/>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404040"/>
                </a:solidFill>
                <a:effectLst/>
                <a:latin typeface="Times New Roman" panose="02020603050405020304" pitchFamily="18" charset="0"/>
                <a:ea typeface="Times New Roman" panose="02020603050405020304" pitchFamily="18" charset="0"/>
              </a:rPr>
              <a:t>Fig4.2 Frequency of contexts length </a:t>
            </a:r>
            <a:endParaRPr lang="en-US" sz="1800" dirty="0">
              <a:effectLst/>
              <a:latin typeface="Times New Roman" panose="02020603050405020304" pitchFamily="18" charset="0"/>
              <a:ea typeface="Times New Roman" panose="02020603050405020304" pitchFamily="18" charset="0"/>
            </a:endParaRPr>
          </a:p>
        </p:txBody>
      </p:sp>
      <p:pic>
        <p:nvPicPr>
          <p:cNvPr id="15" name="Content Placeholder 3">
            <a:extLst>
              <a:ext uri="{FF2B5EF4-FFF2-40B4-BE49-F238E27FC236}">
                <a16:creationId xmlns:a16="http://schemas.microsoft.com/office/drawing/2014/main" id="{8DBBB5F0-AC96-4427-AEFB-4465D92E0D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155851" y="573577"/>
            <a:ext cx="5991516" cy="4721629"/>
          </a:xfrm>
          <a:prstGeom prst="rect">
            <a:avLst/>
          </a:prstGeom>
          <a:noFill/>
          <a:ln>
            <a:noFill/>
          </a:ln>
        </p:spPr>
      </p:pic>
    </p:spTree>
    <p:extLst>
      <p:ext uri="{BB962C8B-B14F-4D97-AF65-F5344CB8AC3E}">
        <p14:creationId xmlns:p14="http://schemas.microsoft.com/office/powerpoint/2010/main" val="160161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762051" cy="4584527"/>
          </a:xfrm>
        </p:spPr>
        <p:txBody>
          <a:bodyPr vert="horz" lIns="91440" tIns="45720" rIns="91440" bIns="45720" rtlCol="0" anchor="t">
            <a:normAutofit/>
          </a:bodyPr>
          <a:lstStyle/>
          <a:p>
            <a:pPr marL="0" marR="0" algn="ctr">
              <a:spcBef>
                <a:spcPts val="0"/>
              </a:spcBef>
            </a:pPr>
            <a:br>
              <a:rPr lang="en-US" sz="2000" cap="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Questions length frequency can be seen in the fig 4.3. There are questions with maximum length of 121 and minimum length of 19. </a:t>
            </a:r>
            <a:br>
              <a:rPr lang="en-US" sz="2000" b="1" cap="none" dirty="0">
                <a:solidFill>
                  <a:schemeClr val="bg1"/>
                </a:solidFill>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C4D1E36-A03C-4DA1-A8B4-5BE3AA7327B1}"/>
              </a:ext>
            </a:extLst>
          </p:cNvPr>
          <p:cNvSpPr txBox="1"/>
          <p:nvPr/>
        </p:nvSpPr>
        <p:spPr>
          <a:xfrm>
            <a:off x="6477085" y="5712239"/>
            <a:ext cx="3629026" cy="368755"/>
          </a:xfrm>
          <a:prstGeom prst="rect">
            <a:avLst/>
          </a:prstGeom>
          <a:noFill/>
        </p:spPr>
        <p:txBody>
          <a:bodyPr wrap="square" rtlCol="0">
            <a:spAutoFit/>
          </a:bodyPr>
          <a:lstStyle/>
          <a:p>
            <a:r>
              <a:rPr lang="en-US" sz="1800" dirty="0">
                <a:solidFill>
                  <a:srgbClr val="404040"/>
                </a:solidFill>
                <a:effectLst/>
                <a:latin typeface="Times New Roman" panose="02020603050405020304" pitchFamily="18" charset="0"/>
                <a:ea typeface="Times New Roman" panose="02020603050405020304" pitchFamily="18" charset="0"/>
              </a:rPr>
              <a:t>Fig 4.3 Frequency of question length</a:t>
            </a:r>
            <a:endParaRPr lang="en-US" sz="1800" dirty="0">
              <a:effectLst/>
              <a:latin typeface="Times New Roman" panose="02020603050405020304" pitchFamily="18" charset="0"/>
              <a:ea typeface="Times New Roman" panose="02020603050405020304" pitchFamily="18" charset="0"/>
            </a:endParaRPr>
          </a:p>
        </p:txBody>
      </p:sp>
      <p:pic>
        <p:nvPicPr>
          <p:cNvPr id="11" name="Content Placeholder 3" descr="Chart, histogram&#10;&#10;Description automatically generated">
            <a:extLst>
              <a:ext uri="{FF2B5EF4-FFF2-40B4-BE49-F238E27FC236}">
                <a16:creationId xmlns:a16="http://schemas.microsoft.com/office/drawing/2014/main" id="{2D727DD0-B3BA-4EF6-9D55-59E7DF856C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849102" y="1363287"/>
            <a:ext cx="6212315" cy="4177637"/>
          </a:xfrm>
          <a:prstGeom prst="rect">
            <a:avLst/>
          </a:prstGeom>
          <a:noFill/>
          <a:ln>
            <a:noFill/>
          </a:ln>
        </p:spPr>
      </p:pic>
    </p:spTree>
    <p:extLst>
      <p:ext uri="{BB962C8B-B14F-4D97-AF65-F5344CB8AC3E}">
        <p14:creationId xmlns:p14="http://schemas.microsoft.com/office/powerpoint/2010/main" val="238158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762051" cy="4584527"/>
          </a:xfrm>
        </p:spPr>
        <p:txBody>
          <a:bodyPr vert="horz" lIns="91440" tIns="45720" rIns="91440" bIns="45720" rtlCol="0" anchor="t">
            <a:normAutofit/>
          </a:bodyPr>
          <a:lstStyle/>
          <a:p>
            <a:pPr marL="0" marR="0" algn="ctr">
              <a:spcBef>
                <a:spcPts val="0"/>
              </a:spcBef>
            </a:pPr>
            <a:br>
              <a:rPr lang="en-US" sz="2000" cap="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word count for contexts can be seen in the fig 4.4. The maximum word count for contexts ~ 10000 is and minimum is 24. </a:t>
            </a:r>
            <a:br>
              <a:rPr lang="en-US" sz="2000" b="1" cap="none" dirty="0">
                <a:solidFill>
                  <a:schemeClr val="bg1"/>
                </a:solidFill>
                <a:effectLst/>
                <a:latin typeface="Times New Roman" panose="02020603050405020304" pitchFamily="18" charset="0"/>
                <a:ea typeface="Times New Roman" panose="02020603050405020304" pitchFamily="18" charset="0"/>
              </a:rPr>
            </a:b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C4D1E36-A03C-4DA1-A8B4-5BE3AA7327B1}"/>
              </a:ext>
            </a:extLst>
          </p:cNvPr>
          <p:cNvSpPr txBox="1"/>
          <p:nvPr/>
        </p:nvSpPr>
        <p:spPr>
          <a:xfrm>
            <a:off x="6477085" y="5712239"/>
            <a:ext cx="3629026" cy="368755"/>
          </a:xfrm>
          <a:prstGeom prst="rect">
            <a:avLst/>
          </a:prstGeom>
          <a:noFill/>
        </p:spPr>
        <p:txBody>
          <a:bodyPr wrap="square" rtlCol="0">
            <a:spAutoFit/>
          </a:bodyPr>
          <a:lstStyle/>
          <a:p>
            <a:r>
              <a:rPr lang="en-US" sz="1800" dirty="0">
                <a:solidFill>
                  <a:srgbClr val="404040"/>
                </a:solidFill>
                <a:effectLst/>
                <a:latin typeface="Times New Roman" panose="02020603050405020304" pitchFamily="18" charset="0"/>
                <a:ea typeface="Times New Roman" panose="02020603050405020304" pitchFamily="18" charset="0"/>
              </a:rPr>
              <a:t>Fig 4.4 Total word count in context</a:t>
            </a:r>
            <a:endParaRPr lang="en-US" sz="1800" dirty="0">
              <a:effectLst/>
              <a:latin typeface="Times New Roman" panose="02020603050405020304" pitchFamily="18" charset="0"/>
              <a:ea typeface="Times New Roman" panose="02020603050405020304" pitchFamily="18" charset="0"/>
            </a:endParaRPr>
          </a:p>
        </p:txBody>
      </p:sp>
      <p:pic>
        <p:nvPicPr>
          <p:cNvPr id="15" name="Content Placeholder 3" descr="Chart, histogram&#10;&#10;Description automatically generated">
            <a:extLst>
              <a:ext uri="{FF2B5EF4-FFF2-40B4-BE49-F238E27FC236}">
                <a16:creationId xmlns:a16="http://schemas.microsoft.com/office/drawing/2014/main" id="{9B3ACB9E-0AB9-4D60-85B8-2F8D994A3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95483" y="1142951"/>
            <a:ext cx="6068784" cy="4326819"/>
          </a:xfrm>
          <a:prstGeom prst="rect">
            <a:avLst/>
          </a:prstGeom>
          <a:noFill/>
          <a:ln>
            <a:noFill/>
          </a:ln>
        </p:spPr>
      </p:pic>
    </p:spTree>
    <p:extLst>
      <p:ext uri="{BB962C8B-B14F-4D97-AF65-F5344CB8AC3E}">
        <p14:creationId xmlns:p14="http://schemas.microsoft.com/office/powerpoint/2010/main" val="365440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99D9-6A4D-4524-89F6-A9E9BE4DE99B}"/>
              </a:ext>
            </a:extLst>
          </p:cNvPr>
          <p:cNvSpPr>
            <a:spLocks noGrp="1"/>
          </p:cNvSpPr>
          <p:nvPr>
            <p:ph type="title"/>
          </p:nvPr>
        </p:nvSpPr>
        <p:spPr>
          <a:xfrm>
            <a:off x="419100" y="2425941"/>
            <a:ext cx="5209900" cy="2008898"/>
          </a:xfrm>
        </p:spPr>
        <p:txBody>
          <a:bodyPr vert="horz" lIns="91440" tIns="45720" rIns="91440" bIns="0" rtlCol="0" anchor="b">
            <a:noAutofit/>
          </a:bodyPr>
          <a:lstStyle/>
          <a:p>
            <a:pPr algn="ctr"/>
            <a:r>
              <a:rPr lang="en-US" dirty="0"/>
              <a:t>Identify the answer to questions found in Indian language passages</a:t>
            </a:r>
          </a:p>
        </p:txBody>
      </p:sp>
      <p:pic>
        <p:nvPicPr>
          <p:cNvPr id="1026" name="Picture 2" descr="Top 10 Most Commonly Spoken Languages in the World -">
            <a:extLst>
              <a:ext uri="{FF2B5EF4-FFF2-40B4-BE49-F238E27FC236}">
                <a16:creationId xmlns:a16="http://schemas.microsoft.com/office/drawing/2014/main" id="{FECA25FF-1EF1-433B-946E-002F39DA3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1140"/>
          <a:stretch/>
        </p:blipFill>
        <p:spPr bwMode="auto">
          <a:xfrm>
            <a:off x="6248400" y="492323"/>
            <a:ext cx="5771615" cy="410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42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103367" y="1240076"/>
            <a:ext cx="3762051" cy="4584527"/>
          </a:xfrm>
        </p:spPr>
        <p:txBody>
          <a:bodyPr vert="horz" lIns="91440" tIns="45720" rIns="91440" bIns="45720" rtlCol="0" anchor="t">
            <a:normAutofit/>
          </a:bodyPr>
          <a:lstStyle/>
          <a:p>
            <a:pPr marL="0" marR="0" algn="ctr">
              <a:spcBef>
                <a:spcPts val="0"/>
              </a:spcBef>
            </a:pPr>
            <a:br>
              <a:rPr lang="en-US" sz="2000" cap="non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0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word count for contexts can be seen in the fig 4.5. The maximum word count for contexts 22 is and minimum is 3. </a:t>
            </a:r>
            <a:br>
              <a:rPr lang="en-US" sz="4000" b="1" dirty="0">
                <a:effectLst/>
                <a:latin typeface="Times New Roman" panose="02020603050405020304" pitchFamily="18" charset="0"/>
                <a:ea typeface="Times New Roman" panose="02020603050405020304" pitchFamily="18" charset="0"/>
              </a:rPr>
            </a:br>
            <a:endParaRPr lang="en-US" sz="40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C4D1E36-A03C-4DA1-A8B4-5BE3AA7327B1}"/>
              </a:ext>
            </a:extLst>
          </p:cNvPr>
          <p:cNvSpPr txBox="1"/>
          <p:nvPr/>
        </p:nvSpPr>
        <p:spPr>
          <a:xfrm>
            <a:off x="6477085" y="5712239"/>
            <a:ext cx="3629026" cy="368755"/>
          </a:xfrm>
          <a:prstGeom prst="rect">
            <a:avLst/>
          </a:prstGeom>
          <a:noFill/>
        </p:spPr>
        <p:txBody>
          <a:bodyPr wrap="square" rtlCol="0">
            <a:spAutoFit/>
          </a:bodyPr>
          <a:lstStyle/>
          <a:p>
            <a:r>
              <a:rPr lang="en-US" sz="1800" dirty="0">
                <a:solidFill>
                  <a:srgbClr val="404040"/>
                </a:solidFill>
                <a:effectLst/>
                <a:latin typeface="Times New Roman" panose="02020603050405020304" pitchFamily="18" charset="0"/>
                <a:ea typeface="Times New Roman" panose="02020603050405020304" pitchFamily="18" charset="0"/>
              </a:rPr>
              <a:t>Fig 4.5 Total word count in questions</a:t>
            </a:r>
            <a:endParaRPr lang="en-US" sz="1800" dirty="0">
              <a:effectLst/>
              <a:latin typeface="Times New Roman" panose="02020603050405020304" pitchFamily="18" charset="0"/>
              <a:ea typeface="Times New Roman" panose="02020603050405020304" pitchFamily="18" charset="0"/>
            </a:endParaRPr>
          </a:p>
        </p:txBody>
      </p:sp>
      <p:pic>
        <p:nvPicPr>
          <p:cNvPr id="11" name="Content Placeholder 3" descr="Chart, histogram&#10;&#10;Description automatically generated">
            <a:extLst>
              <a:ext uri="{FF2B5EF4-FFF2-40B4-BE49-F238E27FC236}">
                <a16:creationId xmlns:a16="http://schemas.microsoft.com/office/drawing/2014/main" id="{EB829494-20A5-4616-8A26-DDA534A9B8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215946" y="1151217"/>
            <a:ext cx="5845471" cy="4105941"/>
          </a:xfrm>
          <a:prstGeom prst="rect">
            <a:avLst/>
          </a:prstGeom>
          <a:noFill/>
          <a:ln>
            <a:noFill/>
          </a:ln>
        </p:spPr>
      </p:pic>
    </p:spTree>
    <p:extLst>
      <p:ext uri="{BB962C8B-B14F-4D97-AF65-F5344CB8AC3E}">
        <p14:creationId xmlns:p14="http://schemas.microsoft.com/office/powerpoint/2010/main" val="132432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8179-2A09-4BA6-938C-17836FB26F3B}"/>
              </a:ext>
            </a:extLst>
          </p:cNvPr>
          <p:cNvSpPr>
            <a:spLocks noGrp="1"/>
          </p:cNvSpPr>
          <p:nvPr>
            <p:ph type="title"/>
          </p:nvPr>
        </p:nvSpPr>
        <p:spPr>
          <a:xfrm>
            <a:off x="1451579" y="804520"/>
            <a:ext cx="9603275" cy="587136"/>
          </a:xfrm>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5. NLP - Question Answering Model</a:t>
            </a:r>
            <a:endParaRPr lang="en-US" dirty="0"/>
          </a:p>
        </p:txBody>
      </p:sp>
      <p:sp>
        <p:nvSpPr>
          <p:cNvPr id="3" name="Content Placeholder 2">
            <a:extLst>
              <a:ext uri="{FF2B5EF4-FFF2-40B4-BE49-F238E27FC236}">
                <a16:creationId xmlns:a16="http://schemas.microsoft.com/office/drawing/2014/main" id="{136866C4-AF86-4CA5-AF2C-9A8CC58CA66C}"/>
              </a:ext>
            </a:extLst>
          </p:cNvPr>
          <p:cNvSpPr>
            <a:spLocks noGrp="1"/>
          </p:cNvSpPr>
          <p:nvPr>
            <p:ph idx="1"/>
          </p:nvPr>
        </p:nvSpPr>
        <p:spPr/>
        <p:txBody>
          <a:bodyPr/>
          <a:lstStyle/>
          <a:p>
            <a:pPr marL="57150" marR="0" indent="-285750" algn="just">
              <a:lnSpc>
                <a:spcPct val="107000"/>
              </a:lnSpc>
              <a:spcBef>
                <a:spcPts val="0"/>
              </a:spcBef>
              <a:spcAft>
                <a:spcPts val="800"/>
              </a:spcAft>
              <a:buFont typeface="Wingdings" panose="05000000000000000000" pitchFamily="2" charset="2"/>
              <a:buChar char="Ø"/>
            </a:pPr>
            <a:r>
              <a:rPr lang="en-US" sz="18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We chose to work with the </a:t>
            </a:r>
            <a:r>
              <a:rPr lang="en-US" sz="18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8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question answering model. As our system requirements, we needed a faster and smaller model. </a:t>
            </a:r>
          </a:p>
          <a:p>
            <a:pPr marL="57150" marR="0" indent="-285750" algn="just">
              <a:lnSpc>
                <a:spcPct val="107000"/>
              </a:lnSpc>
              <a:spcBef>
                <a:spcPts val="0"/>
              </a:spcBef>
              <a:spcAft>
                <a:spcPts val="800"/>
              </a:spcAft>
              <a:buFont typeface="Wingdings" panose="05000000000000000000" pitchFamily="2" charset="2"/>
              <a:buChar char="Ø"/>
            </a:pPr>
            <a:r>
              <a:rPr lang="en-US" sz="18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This model takes less time to train and less parameter to tune in. It is based on Bert question answering model but smaller and faster than base model. </a:t>
            </a:r>
          </a:p>
          <a:p>
            <a:pPr marL="57150" marR="0" indent="-285750" algn="just">
              <a:lnSpc>
                <a:spcPct val="107000"/>
              </a:lnSpc>
              <a:spcBef>
                <a:spcPts val="0"/>
              </a:spcBef>
              <a:spcAft>
                <a:spcPts val="800"/>
              </a:spcAft>
              <a:buFont typeface="Wingdings" panose="05000000000000000000" pitchFamily="2" charset="2"/>
              <a:buChar char="Ø"/>
            </a:pPr>
            <a:r>
              <a:rPr lang="en-US" sz="18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Some of the basic requirements for this model are explained below.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3153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D721-B1AA-4C85-B3B6-641D8238E984}"/>
              </a:ext>
            </a:extLst>
          </p:cNvPr>
          <p:cNvSpPr>
            <a:spLocks noGrp="1"/>
          </p:cNvSpPr>
          <p:nvPr>
            <p:ph type="title"/>
          </p:nvPr>
        </p:nvSpPr>
        <p:spPr/>
        <p:txBody>
          <a:bodyPr/>
          <a:lstStyle/>
          <a:p>
            <a:r>
              <a:rPr lang="en-US" sz="3200" b="1"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Encoder: </a:t>
            </a:r>
            <a:r>
              <a:rPr lang="en-US" sz="3200" b="1"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DistilBertTokenizerFast</a:t>
            </a:r>
            <a:r>
              <a:rPr lang="en-US" sz="3200" b="1"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64A5195-A5C9-4BC3-8CF9-77A5AB38C502}"/>
              </a:ext>
            </a:extLst>
          </p:cNvPr>
          <p:cNvSpPr>
            <a:spLocks noGrp="1"/>
          </p:cNvSpPr>
          <p:nvPr>
            <p:ph idx="1"/>
          </p:nvPr>
        </p:nvSpPr>
        <p:spPr>
          <a:xfrm>
            <a:off x="1451579" y="2015732"/>
            <a:ext cx="9603275" cy="3969432"/>
          </a:xfrm>
        </p:spPr>
        <p:txBody>
          <a:bodyPr>
            <a:normAutofit/>
          </a:bodyPr>
          <a:lstStyle/>
          <a:p>
            <a:pPr algn="just">
              <a:lnSpc>
                <a:spcPct val="107000"/>
              </a:lnSpc>
              <a:spcBef>
                <a:spcPts val="0"/>
              </a:spcBef>
              <a:buFont typeface="Wingdings" panose="05000000000000000000" pitchFamily="2" charset="2"/>
              <a:buChar char="Ø"/>
            </a:pPr>
            <a:r>
              <a:rPr lang="en-US" sz="1800" b="1"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DistilBertTokenizerFast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is our tokenizer for this mod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distilbert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-base-uncased model. </a:t>
            </a:r>
          </a:p>
          <a:p>
            <a:pPr marL="0" marR="0" indent="0" algn="just">
              <a:lnSpc>
                <a:spcPct val="107000"/>
              </a:lnSpc>
              <a:spcBef>
                <a:spcPts val="0"/>
              </a:spcBef>
              <a:spcAft>
                <a:spcPts val="0"/>
              </a:spcAft>
              <a:buNone/>
            </a:pPr>
            <a:endParaRPr lang="en-US" sz="18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It creates token for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distilbert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-base-uncased model. </a:t>
            </a:r>
          </a:p>
          <a:p>
            <a:pPr marR="0" algn="just">
              <a:lnSpc>
                <a:spcPct val="107000"/>
              </a:lnSpc>
              <a:spcBef>
                <a:spcPts val="0"/>
              </a:spcBef>
              <a:spcAft>
                <a:spcPts val="0"/>
              </a:spcAft>
              <a:buFont typeface="Wingdings" panose="05000000000000000000" pitchFamily="2" charset="2"/>
              <a:buChar char="Ø"/>
            </a:pPr>
            <a:endPar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DistilBertTokenizerFast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is identical to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BertTokenizerFast</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and runs end-to-end tokenization: punctuation splitting and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wordpiece</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lnSpc>
                <a:spcPct val="107000"/>
              </a:lnSpc>
              <a:spcBef>
                <a:spcPts val="0"/>
              </a:spcBef>
              <a:spcAft>
                <a:spcPts val="0"/>
              </a:spcAft>
              <a:buNone/>
            </a:pPr>
            <a:endPar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It has Parameters.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vocab_file</a:t>
            </a:r>
            <a:r>
              <a:rPr lang="en-US" sz="1800" b="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do_lower_case</a:t>
            </a:r>
            <a:r>
              <a:rPr lang="en-US" sz="1800" b="1" dirty="0">
                <a:solidFill>
                  <a:srgbClr val="404040"/>
                </a:solidFill>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unk_token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sep_token</a:t>
            </a:r>
            <a:r>
              <a:rPr lang="en-US" sz="1800" b="1" dirty="0">
                <a:solidFill>
                  <a:srgbClr val="404040"/>
                </a:solidFill>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pad_token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cls_token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404040"/>
                </a:solidFill>
                <a:effectLst/>
                <a:latin typeface="Times New Roman" panose="02020603050405020304" pitchFamily="18" charset="0"/>
                <a:ea typeface="Times New Roman" panose="02020603050405020304" pitchFamily="18" charset="0"/>
              </a:rPr>
              <a:t>mask_token</a:t>
            </a:r>
            <a:endParaRPr lang="en-US" dirty="0"/>
          </a:p>
        </p:txBody>
      </p:sp>
    </p:spTree>
    <p:extLst>
      <p:ext uri="{BB962C8B-B14F-4D97-AF65-F5344CB8AC3E}">
        <p14:creationId xmlns:p14="http://schemas.microsoft.com/office/powerpoint/2010/main" val="202298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0EDE-5722-4F3F-942D-FD5C472FB0C6}"/>
              </a:ext>
            </a:extLst>
          </p:cNvPr>
          <p:cNvSpPr>
            <a:spLocks noGrp="1"/>
          </p:cNvSpPr>
          <p:nvPr>
            <p:ph type="title"/>
          </p:nvPr>
        </p:nvSpPr>
        <p:spPr/>
        <p:txBody>
          <a:bodyPr>
            <a:normAutofit fontScale="90000"/>
          </a:bodyPr>
          <a:lstStyle/>
          <a:p>
            <a:r>
              <a:rPr lang="en-US" sz="3200" b="1" dirty="0" err="1">
                <a:solidFill>
                  <a:srgbClr val="404040"/>
                </a:solidFill>
                <a:effectLst/>
                <a:latin typeface="Times New Roman" panose="02020603050405020304" pitchFamily="18" charset="0"/>
                <a:ea typeface="Times New Roman" panose="02020603050405020304" pitchFamily="18" charset="0"/>
              </a:rPr>
              <a:t>DistilBert</a:t>
            </a:r>
            <a:r>
              <a:rPr lang="en-US" sz="3200" b="1" dirty="0">
                <a:solidFill>
                  <a:srgbClr val="404040"/>
                </a:solidFill>
                <a:effectLst/>
                <a:latin typeface="Times New Roman" panose="02020603050405020304" pitchFamily="18" charset="0"/>
                <a:ea typeface="Times New Roman" panose="02020603050405020304" pitchFamily="18" charset="0"/>
              </a:rPr>
              <a:t> For Question Answering Model</a:t>
            </a:r>
            <a:br>
              <a:rPr lang="en-US" sz="32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C956960-257A-4553-82DA-86453911A530}"/>
              </a:ext>
            </a:extLst>
          </p:cNvPr>
          <p:cNvSpPr>
            <a:spLocks noGrp="1"/>
          </p:cNvSpPr>
          <p:nvPr>
            <p:ph idx="1"/>
          </p:nvPr>
        </p:nvSpPr>
        <p:spPr>
          <a:xfrm>
            <a:off x="1451579" y="1853754"/>
            <a:ext cx="9603275" cy="3931904"/>
          </a:xfrm>
        </p:spPr>
        <p:txBody>
          <a:bodyPr>
            <a:normAutofit/>
          </a:bodyPr>
          <a:lstStyle/>
          <a:p>
            <a:pPr marL="0" marR="0" indent="0">
              <a:lnSpc>
                <a:spcPts val="1800"/>
              </a:lnSpc>
              <a:spcBef>
                <a:spcPts val="0"/>
              </a:spcBef>
              <a:spcAft>
                <a:spcPts val="0"/>
              </a:spcAft>
              <a:buNone/>
            </a:pPr>
            <a:r>
              <a:rPr lang="en-US" sz="1800" b="1" dirty="0">
                <a:solidFill>
                  <a:srgbClr val="404040"/>
                </a:solidFill>
                <a:effectLst/>
                <a:latin typeface="Times New Roman" panose="02020603050405020304" pitchFamily="18" charset="0"/>
                <a:ea typeface="Times New Roman" panose="02020603050405020304" pitchFamily="18" charset="0"/>
              </a:rPr>
              <a:t> </a:t>
            </a:r>
            <a:endParaRPr lang="en-US" sz="1800" b="1" dirty="0">
              <a:latin typeface="Times New Roman" panose="02020603050405020304" pitchFamily="18" charset="0"/>
              <a:ea typeface="Times New Roman" panose="02020603050405020304" pitchFamily="18" charset="0"/>
            </a:endParaRPr>
          </a:p>
          <a:p>
            <a:pPr>
              <a:lnSpc>
                <a:spcPts val="1800"/>
              </a:lnSpc>
              <a:spcBef>
                <a:spcPts val="0"/>
              </a:spcBef>
              <a:buFont typeface="Wingdings" panose="05000000000000000000" pitchFamily="2" charset="2"/>
              <a:buChar char="Ø"/>
            </a:pPr>
            <a:r>
              <a:rPr lang="en-US" sz="1600" dirty="0" err="1">
                <a:solidFill>
                  <a:srgbClr val="000000"/>
                </a:solidFill>
                <a:effectLst/>
                <a:latin typeface="Times New Roman" panose="02020603050405020304" pitchFamily="18" charset="0"/>
                <a:ea typeface="Times New Roman" panose="02020603050405020304" pitchFamily="18" charset="0"/>
              </a:rPr>
              <a:t>DistilBert</a:t>
            </a:r>
            <a:r>
              <a:rPr lang="en-US" sz="1600" dirty="0">
                <a:solidFill>
                  <a:srgbClr val="000000"/>
                </a:solidFill>
                <a:effectLst/>
                <a:latin typeface="Times New Roman" panose="02020603050405020304" pitchFamily="18" charset="0"/>
                <a:ea typeface="Times New Roman" panose="02020603050405020304" pitchFamily="18" charset="0"/>
              </a:rPr>
              <a:t> Model with a span classification head on top for extractive question-answering tasks like </a:t>
            </a:r>
            <a:r>
              <a:rPr lang="en-US" sz="1600" dirty="0" err="1">
                <a:solidFill>
                  <a:srgbClr val="000000"/>
                </a:solidFill>
                <a:effectLst/>
                <a:latin typeface="Times New Roman" panose="02020603050405020304" pitchFamily="18" charset="0"/>
                <a:ea typeface="Times New Roman" panose="02020603050405020304" pitchFamily="18" charset="0"/>
              </a:rPr>
              <a:t>SQuAD</a:t>
            </a:r>
            <a:r>
              <a:rPr lang="en-US" sz="1600" dirty="0">
                <a:solidFill>
                  <a:srgbClr val="000000"/>
                </a:solidFill>
                <a:effectLst/>
                <a:latin typeface="Times New Roman" panose="02020603050405020304" pitchFamily="18" charset="0"/>
                <a:ea typeface="Times New Roman" panose="02020603050405020304" pitchFamily="18" charset="0"/>
              </a:rPr>
              <a:t> </a:t>
            </a:r>
          </a:p>
          <a:p>
            <a:pPr marL="457200" lvl="1" indent="0" algn="just">
              <a:lnSpc>
                <a:spcPts val="1800"/>
              </a:lnSpc>
              <a:spcBef>
                <a:spcPts val="0"/>
              </a:spcBef>
              <a:buNone/>
            </a:pPr>
            <a:r>
              <a:rPr lang="en-US" sz="1600" dirty="0">
                <a:solidFill>
                  <a:srgbClr val="000000"/>
                </a:solidFill>
                <a:effectLst/>
                <a:latin typeface="Times New Roman" panose="02020603050405020304" pitchFamily="18" charset="0"/>
                <a:ea typeface="Times New Roman" panose="02020603050405020304" pitchFamily="18" charset="0"/>
              </a:rPr>
              <a:t>(a linear     layers on top of the hidden-states output to compute </a:t>
            </a:r>
            <a:r>
              <a:rPr lang="en-US" sz="1600" i="1" dirty="0">
                <a:solidFill>
                  <a:srgbClr val="000000"/>
                </a:solidFill>
                <a:effectLst/>
                <a:latin typeface="Times New Roman" panose="02020603050405020304" pitchFamily="18" charset="0"/>
                <a:ea typeface="Times New Roman" panose="02020603050405020304" pitchFamily="18" charset="0"/>
              </a:rPr>
              <a:t>span start logits</a:t>
            </a:r>
            <a:r>
              <a:rPr lang="en-US" sz="1600" dirty="0">
                <a:solidFill>
                  <a:srgbClr val="000000"/>
                </a:solidFill>
                <a:effectLst/>
                <a:latin typeface="Times New Roman" panose="02020603050405020304" pitchFamily="18" charset="0"/>
                <a:ea typeface="Times New Roman" panose="02020603050405020304" pitchFamily="18" charset="0"/>
              </a:rPr>
              <a:t> and </a:t>
            </a:r>
            <a:r>
              <a:rPr lang="en-US" sz="1600" i="1" dirty="0">
                <a:solidFill>
                  <a:srgbClr val="000000"/>
                </a:solidFill>
                <a:effectLst/>
                <a:latin typeface="Times New Roman" panose="02020603050405020304" pitchFamily="18" charset="0"/>
                <a:ea typeface="Times New Roman" panose="02020603050405020304" pitchFamily="18" charset="0"/>
              </a:rPr>
              <a:t>span end logits</a:t>
            </a: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indent="0" algn="just">
              <a:lnSpc>
                <a:spcPts val="1800"/>
              </a:lnSpc>
              <a:spcBef>
                <a:spcPts val="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57150" marR="0" indent="-285750" algn="just">
              <a:lnSpc>
                <a:spcPts val="18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It our project it was trained on the </a:t>
            </a:r>
            <a:r>
              <a:rPr lang="en-US" sz="1800" dirty="0" err="1">
                <a:solidFill>
                  <a:srgbClr val="000000"/>
                </a:solidFill>
                <a:effectLst/>
                <a:latin typeface="Times New Roman" panose="02020603050405020304" pitchFamily="18" charset="0"/>
                <a:ea typeface="Times New Roman" panose="02020603050405020304" pitchFamily="18" charset="0"/>
              </a:rPr>
              <a:t>Chaii</a:t>
            </a:r>
            <a:r>
              <a:rPr lang="en-US" sz="1800" dirty="0">
                <a:solidFill>
                  <a:srgbClr val="000000"/>
                </a:solidFill>
                <a:effectLst/>
                <a:latin typeface="Times New Roman" panose="02020603050405020304" pitchFamily="18" charset="0"/>
                <a:ea typeface="Times New Roman" panose="02020603050405020304" pitchFamily="18" charset="0"/>
              </a:rPr>
              <a:t> dataset instead of </a:t>
            </a:r>
            <a:r>
              <a:rPr lang="en-US" sz="1800" dirty="0" err="1">
                <a:solidFill>
                  <a:srgbClr val="000000"/>
                </a:solidFill>
                <a:effectLst/>
                <a:latin typeface="Times New Roman" panose="02020603050405020304" pitchFamily="18" charset="0"/>
                <a:ea typeface="Times New Roman" panose="02020603050405020304" pitchFamily="18" charset="0"/>
              </a:rPr>
              <a:t>SQuAD</a:t>
            </a:r>
            <a:r>
              <a:rPr lang="en-US" sz="1800" dirty="0">
                <a:solidFill>
                  <a:srgbClr val="000000"/>
                </a:solidFill>
                <a:effectLst/>
                <a:latin typeface="Times New Roman" panose="02020603050405020304" pitchFamily="18" charset="0"/>
                <a:ea typeface="Times New Roman" panose="02020603050405020304" pitchFamily="18" charset="0"/>
              </a:rPr>
              <a:t>.</a:t>
            </a:r>
          </a:p>
          <a:p>
            <a:pPr marL="57150" marR="0" indent="-285750" algn="just">
              <a:lnSpc>
                <a:spcPts val="1800"/>
              </a:lnSpc>
              <a:spcBef>
                <a:spcPts val="0"/>
              </a:spcBef>
              <a:spcAft>
                <a:spcPts val="0"/>
              </a:spcAft>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endParaRPr>
          </a:p>
          <a:p>
            <a:pPr marL="57150" marR="0" indent="-285750" algn="just">
              <a:lnSpc>
                <a:spcPts val="18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 It has parameters. </a:t>
            </a:r>
          </a:p>
          <a:p>
            <a:pPr marL="514350" lvl="1" indent="-285750" algn="just">
              <a:lnSpc>
                <a:spcPts val="1800"/>
              </a:lnSpc>
              <a:spcBef>
                <a:spcPts val="0"/>
              </a:spcBef>
            </a:pPr>
            <a:r>
              <a:rPr lang="en-US" sz="1600" b="1" dirty="0" err="1">
                <a:solidFill>
                  <a:srgbClr val="000000"/>
                </a:solidFill>
                <a:latin typeface="Times New Roman" panose="02020603050405020304" pitchFamily="18" charset="0"/>
                <a:ea typeface="Times New Roman" panose="02020603050405020304" pitchFamily="18" charset="0"/>
              </a:rPr>
              <a:t>I</a:t>
            </a:r>
            <a:r>
              <a:rPr lang="en-US" sz="1600" b="1" dirty="0" err="1">
                <a:solidFill>
                  <a:srgbClr val="000000"/>
                </a:solidFill>
                <a:effectLst/>
                <a:latin typeface="Times New Roman" panose="02020603050405020304" pitchFamily="18" charset="0"/>
                <a:ea typeface="Times New Roman" panose="02020603050405020304" pitchFamily="18" charset="0"/>
              </a:rPr>
              <a:t>nput_ids</a:t>
            </a:r>
            <a:r>
              <a:rPr lang="en-US" sz="1600" dirty="0">
                <a:solidFill>
                  <a:srgbClr val="40404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torch.LongTensor</a:t>
            </a:r>
            <a:r>
              <a:rPr lang="en-US" sz="1600" dirty="0">
                <a:solidFill>
                  <a:srgbClr val="000000"/>
                </a:solidFill>
                <a:effectLst/>
                <a:latin typeface="Times New Roman" panose="02020603050405020304" pitchFamily="18" charset="0"/>
                <a:ea typeface="Times New Roman" panose="02020603050405020304" pitchFamily="18" charset="0"/>
              </a:rPr>
              <a:t> of shape (</a:t>
            </a:r>
            <a:r>
              <a:rPr lang="en-US" sz="1600" dirty="0" err="1">
                <a:solidFill>
                  <a:srgbClr val="000000"/>
                </a:solidFill>
                <a:effectLst/>
                <a:latin typeface="Times New Roman" panose="02020603050405020304" pitchFamily="18" charset="0"/>
                <a:ea typeface="Times New Roman" panose="02020603050405020304" pitchFamily="18" charset="0"/>
              </a:rPr>
              <a:t>batch_size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num_choices</a:t>
            </a:r>
            <a:r>
              <a:rPr lang="en-US" sz="1600" dirty="0">
                <a:solidFill>
                  <a:srgbClr val="000000"/>
                </a:solidFill>
                <a:effectLst/>
                <a:latin typeface="Times New Roman" panose="02020603050405020304" pitchFamily="18" charset="0"/>
                <a:ea typeface="Times New Roman" panose="02020603050405020304" pitchFamily="18" charset="0"/>
              </a:rPr>
              <a:t>))</a:t>
            </a:r>
          </a:p>
          <a:p>
            <a:pPr marL="514350" lvl="1" indent="-285750" algn="just">
              <a:lnSpc>
                <a:spcPts val="1800"/>
              </a:lnSpc>
              <a:spcBef>
                <a:spcPts val="0"/>
              </a:spcBef>
            </a:pPr>
            <a:r>
              <a:rPr lang="en-US" sz="1600" b="1" dirty="0" err="1">
                <a:solidFill>
                  <a:srgbClr val="000000"/>
                </a:solidFill>
                <a:effectLst/>
                <a:latin typeface="Times New Roman" panose="02020603050405020304" pitchFamily="18" charset="0"/>
                <a:ea typeface="Times New Roman" panose="02020603050405020304" pitchFamily="18" charset="0"/>
              </a:rPr>
              <a:t>Attention_mask</a:t>
            </a:r>
            <a:r>
              <a:rPr lang="en-US" sz="1600" dirty="0">
                <a:solidFill>
                  <a:srgbClr val="40404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torch.FloatTensor</a:t>
            </a:r>
            <a:r>
              <a:rPr lang="en-US" sz="1600" dirty="0">
                <a:solidFill>
                  <a:srgbClr val="000000"/>
                </a:solidFill>
                <a:effectLst/>
                <a:latin typeface="Times New Roman" panose="02020603050405020304" pitchFamily="18" charset="0"/>
                <a:ea typeface="Times New Roman" panose="02020603050405020304" pitchFamily="18" charset="0"/>
              </a:rPr>
              <a:t> of shape (</a:t>
            </a:r>
            <a:r>
              <a:rPr lang="en-US" sz="1600" dirty="0" err="1">
                <a:solidFill>
                  <a:srgbClr val="000000"/>
                </a:solidFill>
                <a:effectLst/>
                <a:latin typeface="Times New Roman" panose="02020603050405020304" pitchFamily="18" charset="0"/>
                <a:ea typeface="Times New Roman" panose="02020603050405020304" pitchFamily="18" charset="0"/>
              </a:rPr>
              <a:t>batch_size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num_choices</a:t>
            </a:r>
            <a:r>
              <a:rPr lang="en-US" sz="1600" dirty="0">
                <a:solidFill>
                  <a:srgbClr val="000000"/>
                </a:solidFill>
                <a:effectLst/>
                <a:latin typeface="Times New Roman" panose="02020603050405020304" pitchFamily="18" charset="0"/>
                <a:ea typeface="Times New Roman" panose="02020603050405020304" pitchFamily="18" charset="0"/>
              </a:rPr>
              <a:t>), Mask values selected in [0, 1</a:t>
            </a:r>
            <a:r>
              <a:rPr lang="en-US" sz="1600" dirty="0">
                <a:solidFill>
                  <a:srgbClr val="000000"/>
                </a:solidFill>
                <a:latin typeface="Times New Roman" panose="02020603050405020304" pitchFamily="18" charset="0"/>
                <a:ea typeface="Times New Roman" panose="02020603050405020304" pitchFamily="18" charset="0"/>
              </a:rPr>
              <a:t>]</a:t>
            </a:r>
          </a:p>
          <a:p>
            <a:pPr marL="514350" lvl="1" indent="-285750" algn="just">
              <a:lnSpc>
                <a:spcPts val="1800"/>
              </a:lnSpc>
              <a:spcBef>
                <a:spcPts val="0"/>
              </a:spcBef>
            </a:pPr>
            <a:r>
              <a:rPr lang="en-US" sz="1600" b="1" dirty="0" err="1">
                <a:solidFill>
                  <a:srgbClr val="000000"/>
                </a:solidFill>
                <a:effectLst/>
                <a:latin typeface="Times New Roman" panose="02020603050405020304" pitchFamily="18" charset="0"/>
                <a:ea typeface="Times New Roman" panose="02020603050405020304" pitchFamily="18" charset="0"/>
              </a:rPr>
              <a:t>head_mask</a:t>
            </a:r>
            <a:r>
              <a:rPr lang="en-US" sz="1600" dirty="0">
                <a:solidFill>
                  <a:srgbClr val="40404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torch.FloatTensor</a:t>
            </a:r>
            <a:r>
              <a:rPr lang="en-US" sz="1600" dirty="0">
                <a:solidFill>
                  <a:srgbClr val="000000"/>
                </a:solidFill>
                <a:effectLst/>
                <a:latin typeface="Times New Roman" panose="02020603050405020304" pitchFamily="18" charset="0"/>
                <a:ea typeface="Times New Roman" panose="02020603050405020304" pitchFamily="18" charset="0"/>
              </a:rPr>
              <a:t> of shape (</a:t>
            </a:r>
            <a:r>
              <a:rPr lang="en-US" sz="1600" dirty="0" err="1">
                <a:solidFill>
                  <a:srgbClr val="000000"/>
                </a:solidFill>
                <a:effectLst/>
                <a:latin typeface="Times New Roman" panose="02020603050405020304" pitchFamily="18" charset="0"/>
                <a:ea typeface="Times New Roman" panose="02020603050405020304" pitchFamily="18" charset="0"/>
              </a:rPr>
              <a:t>num_layers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num_heads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optional</a:t>
            </a:r>
            <a:r>
              <a:rPr lang="en-US" sz="1600" dirty="0">
                <a:solidFill>
                  <a:srgbClr val="000000"/>
                </a:solidFill>
                <a:effectLst/>
                <a:latin typeface="Times New Roman" panose="02020603050405020304" pitchFamily="18" charset="0"/>
                <a:ea typeface="Times New Roman" panose="02020603050405020304" pitchFamily="18" charset="0"/>
              </a:rPr>
              <a:t>) Mask values selected in [0, 1] </a:t>
            </a:r>
          </a:p>
          <a:p>
            <a:pPr marL="514350" lvl="1" indent="-285750" algn="just">
              <a:lnSpc>
                <a:spcPts val="1800"/>
              </a:lnSpc>
              <a:spcBef>
                <a:spcPts val="0"/>
              </a:spcBef>
            </a:pPr>
            <a:r>
              <a:rPr lang="en-US" sz="1600" b="1" dirty="0" err="1">
                <a:solidFill>
                  <a:srgbClr val="000000"/>
                </a:solidFill>
                <a:effectLst/>
                <a:latin typeface="Times New Roman" panose="02020603050405020304" pitchFamily="18" charset="0"/>
                <a:ea typeface="Times New Roman" panose="02020603050405020304" pitchFamily="18" charset="0"/>
              </a:rPr>
              <a:t>start_positions</a:t>
            </a:r>
            <a:r>
              <a:rPr lang="en-US" sz="1600" dirty="0">
                <a:solidFill>
                  <a:srgbClr val="40404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torch.LongTensor</a:t>
            </a:r>
            <a:r>
              <a:rPr lang="en-US" sz="1600" dirty="0">
                <a:solidFill>
                  <a:srgbClr val="000000"/>
                </a:solidFill>
                <a:effectLst/>
                <a:latin typeface="Times New Roman" panose="02020603050405020304" pitchFamily="18" charset="0"/>
                <a:ea typeface="Times New Roman" panose="02020603050405020304" pitchFamily="18" charset="0"/>
              </a:rPr>
              <a:t> of shape (</a:t>
            </a:r>
            <a:r>
              <a:rPr lang="en-US" sz="1600" dirty="0" err="1">
                <a:solidFill>
                  <a:srgbClr val="000000"/>
                </a:solidFill>
                <a:effectLst/>
                <a:latin typeface="Times New Roman" panose="02020603050405020304" pitchFamily="18" charset="0"/>
                <a:ea typeface="Times New Roman" panose="02020603050405020304" pitchFamily="18" charset="0"/>
              </a:rPr>
              <a:t>batch_size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optional</a:t>
            </a:r>
            <a:r>
              <a:rPr lang="en-US" sz="1600" dirty="0">
                <a:solidFill>
                  <a:srgbClr val="000000"/>
                </a:solidFill>
                <a:effectLst/>
                <a:latin typeface="Times New Roman" panose="02020603050405020304" pitchFamily="18" charset="0"/>
                <a:ea typeface="Times New Roman" panose="02020603050405020304" pitchFamily="18" charset="0"/>
              </a:rPr>
              <a:t>) </a:t>
            </a:r>
          </a:p>
          <a:p>
            <a:pPr marL="514350" lvl="1" indent="-285750" algn="just">
              <a:lnSpc>
                <a:spcPts val="1800"/>
              </a:lnSpc>
              <a:spcBef>
                <a:spcPts val="0"/>
              </a:spcBef>
            </a:pPr>
            <a:r>
              <a:rPr lang="en-US" sz="1600" b="1" dirty="0" err="1">
                <a:solidFill>
                  <a:srgbClr val="000000"/>
                </a:solidFill>
                <a:effectLst/>
                <a:latin typeface="Times New Roman" panose="02020603050405020304" pitchFamily="18" charset="0"/>
                <a:ea typeface="Times New Roman" panose="02020603050405020304" pitchFamily="18" charset="0"/>
              </a:rPr>
              <a:t>end_positions</a:t>
            </a:r>
            <a:r>
              <a:rPr lang="en-US" sz="1600" dirty="0">
                <a:solidFill>
                  <a:srgbClr val="40404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torch.LongTensor</a:t>
            </a:r>
            <a:r>
              <a:rPr lang="en-US" sz="1600" dirty="0">
                <a:solidFill>
                  <a:srgbClr val="000000"/>
                </a:solidFill>
                <a:effectLst/>
                <a:latin typeface="Times New Roman" panose="02020603050405020304" pitchFamily="18" charset="0"/>
                <a:ea typeface="Times New Roman" panose="02020603050405020304" pitchFamily="18" charset="0"/>
              </a:rPr>
              <a:t> of shape (</a:t>
            </a:r>
            <a:r>
              <a:rPr lang="en-US" sz="1600" dirty="0" err="1">
                <a:solidFill>
                  <a:srgbClr val="000000"/>
                </a:solidFill>
                <a:effectLst/>
                <a:latin typeface="Times New Roman" panose="02020603050405020304" pitchFamily="18" charset="0"/>
                <a:ea typeface="Times New Roman" panose="02020603050405020304" pitchFamily="18" charset="0"/>
              </a:rPr>
              <a:t>batch_size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optional</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378272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4AB6-431E-4B10-9A38-F3979AF83E3A}"/>
              </a:ext>
            </a:extLst>
          </p:cNvPr>
          <p:cNvSpPr>
            <a:spLocks noGrp="1"/>
          </p:cNvSpPr>
          <p:nvPr>
            <p:ph type="title"/>
          </p:nvPr>
        </p:nvSpPr>
        <p:spPr/>
        <p:txBody>
          <a:bodyPr/>
          <a:lstStyle/>
          <a:p>
            <a:r>
              <a:rPr lang="en-US" dirty="0"/>
              <a:t>Returns</a:t>
            </a:r>
            <a:br>
              <a:rPr lang="en-US" dirty="0"/>
            </a:br>
            <a:endParaRPr lang="en-US" dirty="0"/>
          </a:p>
        </p:txBody>
      </p:sp>
      <p:sp>
        <p:nvSpPr>
          <p:cNvPr id="3" name="Content Placeholder 2">
            <a:extLst>
              <a:ext uri="{FF2B5EF4-FFF2-40B4-BE49-F238E27FC236}">
                <a16:creationId xmlns:a16="http://schemas.microsoft.com/office/drawing/2014/main" id="{8CAFE373-FE62-4F02-84ED-4D1A4F78079A}"/>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QuestionAnsweringModelOutput</a:t>
            </a:r>
            <a:r>
              <a:rPr lang="en-US" dirty="0">
                <a:latin typeface="Times New Roman" panose="02020603050405020304" pitchFamily="18" charset="0"/>
                <a:cs typeface="Times New Roman" panose="02020603050405020304" pitchFamily="18" charset="0"/>
              </a:rPr>
              <a:t> or a tuple of </a:t>
            </a:r>
            <a:r>
              <a:rPr lang="en-US" dirty="0" err="1">
                <a:latin typeface="Times New Roman" panose="02020603050405020304" pitchFamily="18" charset="0"/>
                <a:cs typeface="Times New Roman" panose="02020603050405020304" pitchFamily="18" charset="0"/>
              </a:rPr>
              <a:t>torch.FloatTensor</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loss (</a:t>
            </a:r>
            <a:r>
              <a:rPr lang="en-US" dirty="0" err="1">
                <a:latin typeface="Times New Roman" panose="02020603050405020304" pitchFamily="18" charset="0"/>
                <a:cs typeface="Times New Roman" panose="02020603050405020304" pitchFamily="18" charset="0"/>
              </a:rPr>
              <a:t>torch.FloatTensor</a:t>
            </a:r>
            <a:r>
              <a:rPr lang="en-US" dirty="0">
                <a:latin typeface="Times New Roman" panose="02020603050405020304" pitchFamily="18" charset="0"/>
                <a:cs typeface="Times New Roman" panose="02020603050405020304" pitchFamily="18" charset="0"/>
              </a:rPr>
              <a:t> of shape (1,), optional, returned when labels is provided) – Total span extraction loss is the sum of a Cross-Entropy for the start and end positions.</a:t>
            </a:r>
          </a:p>
          <a:p>
            <a:pPr lvl="1"/>
            <a:r>
              <a:rPr lang="en-US" dirty="0" err="1">
                <a:latin typeface="Times New Roman" panose="02020603050405020304" pitchFamily="18" charset="0"/>
                <a:cs typeface="Times New Roman" panose="02020603050405020304" pitchFamily="18" charset="0"/>
              </a:rPr>
              <a:t>start_logits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torch.FloatTensor</a:t>
            </a:r>
            <a:r>
              <a:rPr lang="en-US" dirty="0">
                <a:latin typeface="Times New Roman" panose="02020603050405020304" pitchFamily="18" charset="0"/>
                <a:cs typeface="Times New Roman" panose="02020603050405020304" pitchFamily="18" charset="0"/>
              </a:rPr>
              <a:t> of shape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sequence_length</a:t>
            </a:r>
            <a:r>
              <a:rPr lang="en-US" dirty="0">
                <a:latin typeface="Times New Roman" panose="02020603050405020304" pitchFamily="18" charset="0"/>
                <a:cs typeface="Times New Roman" panose="02020603050405020304" pitchFamily="18" charset="0"/>
              </a:rPr>
              <a:t>)) – Span-start scores </a:t>
            </a:r>
          </a:p>
          <a:p>
            <a:pPr lvl="1"/>
            <a:r>
              <a:rPr lang="en-US" dirty="0" err="1">
                <a:latin typeface="Times New Roman" panose="02020603050405020304" pitchFamily="18" charset="0"/>
                <a:cs typeface="Times New Roman" panose="02020603050405020304" pitchFamily="18" charset="0"/>
              </a:rPr>
              <a:t>end_logits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torch.FloatTensor</a:t>
            </a:r>
            <a:r>
              <a:rPr lang="en-US" dirty="0">
                <a:latin typeface="Times New Roman" panose="02020603050405020304" pitchFamily="18" charset="0"/>
                <a:cs typeface="Times New Roman" panose="02020603050405020304" pitchFamily="18" charset="0"/>
              </a:rPr>
              <a:t> of shape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sequence_length</a:t>
            </a:r>
            <a:r>
              <a:rPr lang="en-US" dirty="0">
                <a:latin typeface="Times New Roman" panose="02020603050405020304" pitchFamily="18" charset="0"/>
                <a:cs typeface="Times New Roman" panose="02020603050405020304" pitchFamily="18" charset="0"/>
              </a:rPr>
              <a:t>)) – Span-end scores </a:t>
            </a:r>
          </a:p>
          <a:p>
            <a:endParaRPr lang="en-US" dirty="0"/>
          </a:p>
        </p:txBody>
      </p:sp>
    </p:spTree>
    <p:extLst>
      <p:ext uri="{BB962C8B-B14F-4D97-AF65-F5344CB8AC3E}">
        <p14:creationId xmlns:p14="http://schemas.microsoft.com/office/powerpoint/2010/main" val="123443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527E-A851-438D-A0A9-9B9B9A0E0CD2}"/>
              </a:ext>
            </a:extLst>
          </p:cNvPr>
          <p:cNvSpPr>
            <a:spLocks noGrp="1"/>
          </p:cNvSpPr>
          <p:nvPr>
            <p:ph type="title"/>
          </p:nvPr>
        </p:nvSpPr>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6. Results</a:t>
            </a:r>
            <a:br>
              <a:rPr lang="en-US"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C0F5FE5-807E-4367-8D70-C3E9AE1AEB62}"/>
              </a:ext>
            </a:extLst>
          </p:cNvPr>
          <p:cNvSpPr>
            <a:spLocks noGrp="1"/>
          </p:cNvSpPr>
          <p:nvPr>
            <p:ph idx="1"/>
          </p:nvPr>
        </p:nvSpPr>
        <p:spPr>
          <a:xfrm>
            <a:off x="1451579" y="2019993"/>
            <a:ext cx="9603275" cy="3446352"/>
          </a:xfrm>
        </p:spPr>
        <p:txBody>
          <a:bodyPr>
            <a:normAutofit fontScale="92500" lnSpcReduction="10000"/>
          </a:bodyPr>
          <a:lstStyle/>
          <a:p>
            <a:pPr marL="57150" marR="0" indent="-285750" algn="just">
              <a:lnSpc>
                <a:spcPts val="2400"/>
              </a:lnSpc>
              <a:spcBef>
                <a:spcPts val="0"/>
              </a:spcBef>
              <a:spcAft>
                <a:spcPts val="0"/>
              </a:spcAft>
              <a:buFont typeface="Wingdings" panose="05000000000000000000" pitchFamily="2" charset="2"/>
              <a:buChar char="Ø"/>
            </a:pPr>
            <a:r>
              <a:rPr lang="en-US" sz="1800" spc="-5" dirty="0">
                <a:solidFill>
                  <a:srgbClr val="292929"/>
                </a:solidFill>
                <a:effectLst/>
                <a:latin typeface="Times New Roman" panose="02020603050405020304" pitchFamily="18" charset="0"/>
                <a:ea typeface="Times New Roman" panose="02020603050405020304" pitchFamily="18" charset="0"/>
              </a:rPr>
              <a:t>After training our model, we can start predictions and asking questions about our mode. We can extract the start-end token range from our model. By access the </a:t>
            </a:r>
            <a:r>
              <a:rPr lang="en-US" sz="1800" spc="-5" dirty="0" err="1">
                <a:solidFill>
                  <a:srgbClr val="292929"/>
                </a:solidFill>
                <a:effectLst/>
                <a:latin typeface="Times New Roman" panose="02020603050405020304" pitchFamily="18" charset="0"/>
                <a:ea typeface="Times New Roman" panose="02020603050405020304" pitchFamily="18" charset="0"/>
              </a:rPr>
              <a:t>start_logits</a:t>
            </a:r>
            <a:r>
              <a:rPr lang="en-US" sz="1800" spc="-5" dirty="0">
                <a:solidFill>
                  <a:srgbClr val="292929"/>
                </a:solidFill>
                <a:effectLst/>
                <a:latin typeface="Times New Roman" panose="02020603050405020304" pitchFamily="18" charset="0"/>
                <a:ea typeface="Times New Roman" panose="02020603050405020304" pitchFamily="18" charset="0"/>
              </a:rPr>
              <a:t> and </a:t>
            </a:r>
            <a:r>
              <a:rPr lang="en-US" sz="1800" spc="-5" dirty="0" err="1">
                <a:solidFill>
                  <a:srgbClr val="292929"/>
                </a:solidFill>
                <a:effectLst/>
                <a:latin typeface="Times New Roman" panose="02020603050405020304" pitchFamily="18" charset="0"/>
                <a:ea typeface="Times New Roman" panose="02020603050405020304" pitchFamily="18" charset="0"/>
              </a:rPr>
              <a:t>end_logits</a:t>
            </a:r>
            <a:r>
              <a:rPr lang="en-US" sz="1800" spc="-5" dirty="0">
                <a:solidFill>
                  <a:srgbClr val="292929"/>
                </a:solidFill>
                <a:effectLst/>
                <a:latin typeface="Times New Roman" panose="02020603050405020304" pitchFamily="18" charset="0"/>
                <a:ea typeface="Times New Roman" panose="02020603050405020304" pitchFamily="18" charset="0"/>
              </a:rPr>
              <a:t> tensors we can perform the argmax functions like so:</a:t>
            </a:r>
            <a:endParaRPr lang="en-US" sz="1800" dirty="0">
              <a:effectLst/>
              <a:latin typeface="Times New Roman" panose="02020603050405020304" pitchFamily="18" charset="0"/>
              <a:ea typeface="Times New Roman" panose="02020603050405020304" pitchFamily="18" charset="0"/>
            </a:endParaRPr>
          </a:p>
          <a:p>
            <a:pPr marR="0" algn="ctr">
              <a:lnSpc>
                <a:spcPts val="2400"/>
              </a:lnSpc>
              <a:spcBef>
                <a:spcPts val="0"/>
              </a:spcBef>
              <a:spcAft>
                <a:spcPts val="0"/>
              </a:spcAft>
            </a:pPr>
            <a:r>
              <a:rPr lang="en-US" sz="1800" b="1" spc="-5" dirty="0" err="1">
                <a:solidFill>
                  <a:srgbClr val="292929"/>
                </a:solidFill>
                <a:effectLst/>
                <a:latin typeface="Times New Roman" panose="02020603050405020304" pitchFamily="18" charset="0"/>
                <a:ea typeface="Times New Roman" panose="02020603050405020304" pitchFamily="18" charset="0"/>
              </a:rPr>
              <a:t>start_pred</a:t>
            </a:r>
            <a:r>
              <a:rPr lang="en-US" sz="1800" b="1" spc="-5" dirty="0">
                <a:solidFill>
                  <a:srgbClr val="292929"/>
                </a:solidFill>
                <a:effectLst/>
                <a:latin typeface="Times New Roman" panose="02020603050405020304" pitchFamily="18" charset="0"/>
                <a:ea typeface="Times New Roman" panose="02020603050405020304" pitchFamily="18" charset="0"/>
              </a:rPr>
              <a:t> = </a:t>
            </a:r>
            <a:r>
              <a:rPr lang="en-US" sz="1800" b="1" spc="-5" dirty="0" err="1">
                <a:solidFill>
                  <a:srgbClr val="292929"/>
                </a:solidFill>
                <a:effectLst/>
                <a:latin typeface="Times New Roman" panose="02020603050405020304" pitchFamily="18" charset="0"/>
                <a:ea typeface="Times New Roman" panose="02020603050405020304" pitchFamily="18" charset="0"/>
              </a:rPr>
              <a:t>torch.argmax</a:t>
            </a:r>
            <a:r>
              <a:rPr lang="en-US" sz="1800" b="1" spc="-5" dirty="0">
                <a:solidFill>
                  <a:srgbClr val="292929"/>
                </a:solidFill>
                <a:effectLst/>
                <a:latin typeface="Times New Roman" panose="02020603050405020304" pitchFamily="18" charset="0"/>
                <a:ea typeface="Times New Roman" panose="02020603050405020304" pitchFamily="18" charset="0"/>
              </a:rPr>
              <a:t>(outputs[‘</a:t>
            </a:r>
            <a:r>
              <a:rPr lang="en-US" sz="1800" b="1" spc="-5" dirty="0" err="1">
                <a:solidFill>
                  <a:srgbClr val="292929"/>
                </a:solidFill>
                <a:effectLst/>
                <a:latin typeface="Times New Roman" panose="02020603050405020304" pitchFamily="18" charset="0"/>
                <a:ea typeface="Times New Roman" panose="02020603050405020304" pitchFamily="18" charset="0"/>
              </a:rPr>
              <a:t>start_logits</a:t>
            </a:r>
            <a:r>
              <a:rPr lang="en-US" sz="1800" b="1" spc="-5" dirty="0">
                <a:solidFill>
                  <a:srgbClr val="292929"/>
                </a:solidFill>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dim = 1)</a:t>
            </a:r>
            <a:endParaRPr lang="en-US" sz="1800" dirty="0">
              <a:latin typeface="Times New Roman" panose="02020603050405020304" pitchFamily="18" charset="0"/>
              <a:ea typeface="Times New Roman" panose="02020603050405020304" pitchFamily="18" charset="0"/>
            </a:endParaRPr>
          </a:p>
          <a:p>
            <a:pPr marR="0" algn="ctr">
              <a:lnSpc>
                <a:spcPts val="2400"/>
              </a:lnSpc>
              <a:spcBef>
                <a:spcPts val="0"/>
              </a:spcBef>
              <a:spcAft>
                <a:spcPts val="0"/>
              </a:spcAft>
            </a:pPr>
            <a:r>
              <a:rPr lang="en-US" sz="1800" b="1" spc="-5" dirty="0" err="1">
                <a:solidFill>
                  <a:srgbClr val="292929"/>
                </a:solidFill>
                <a:effectLst/>
                <a:latin typeface="Times New Roman" panose="02020603050405020304" pitchFamily="18" charset="0"/>
                <a:ea typeface="Times New Roman" panose="02020603050405020304" pitchFamily="18" charset="0"/>
              </a:rPr>
              <a:t>end_pred</a:t>
            </a:r>
            <a:r>
              <a:rPr lang="en-US" sz="1800" b="1" spc="-5" dirty="0">
                <a:solidFill>
                  <a:srgbClr val="292929"/>
                </a:solidFill>
                <a:effectLst/>
                <a:latin typeface="Times New Roman" panose="02020603050405020304" pitchFamily="18" charset="0"/>
                <a:ea typeface="Times New Roman" panose="02020603050405020304" pitchFamily="18" charset="0"/>
              </a:rPr>
              <a:t> = </a:t>
            </a:r>
            <a:r>
              <a:rPr lang="en-US" sz="1800" b="1" spc="-5" dirty="0" err="1">
                <a:solidFill>
                  <a:srgbClr val="292929"/>
                </a:solidFill>
                <a:effectLst/>
                <a:latin typeface="Times New Roman" panose="02020603050405020304" pitchFamily="18" charset="0"/>
                <a:ea typeface="Times New Roman" panose="02020603050405020304" pitchFamily="18" charset="0"/>
              </a:rPr>
              <a:t>torch.argmax</a:t>
            </a:r>
            <a:r>
              <a:rPr lang="en-US" sz="1800" b="1" spc="-5" dirty="0">
                <a:solidFill>
                  <a:srgbClr val="292929"/>
                </a:solidFill>
                <a:effectLst/>
                <a:latin typeface="Times New Roman" panose="02020603050405020304" pitchFamily="18" charset="0"/>
                <a:ea typeface="Times New Roman" panose="02020603050405020304" pitchFamily="18" charset="0"/>
              </a:rPr>
              <a:t>(outputs['</a:t>
            </a:r>
            <a:r>
              <a:rPr lang="en-US" sz="1800" b="1" spc="-5" dirty="0" err="1">
                <a:solidFill>
                  <a:srgbClr val="292929"/>
                </a:solidFill>
                <a:effectLst/>
                <a:latin typeface="Times New Roman" panose="02020603050405020304" pitchFamily="18" charset="0"/>
                <a:ea typeface="Times New Roman" panose="02020603050405020304" pitchFamily="18" charset="0"/>
              </a:rPr>
              <a:t>end_logits</a:t>
            </a:r>
            <a:r>
              <a:rPr lang="en-US" sz="1800" b="1" spc="-5" dirty="0">
                <a:solidFill>
                  <a:srgbClr val="292929"/>
                </a:solidFill>
                <a:effectLst/>
                <a:latin typeface="Times New Roman" panose="02020603050405020304" pitchFamily="18" charset="0"/>
                <a:ea typeface="Times New Roman" panose="02020603050405020304" pitchFamily="18" charset="0"/>
              </a:rPr>
              <a:t>'], dim=1)</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model’s prediction of start-end answer positions is given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tensor([  1, 225,   1, 418,  85,   1,  10, 137,  13, 314])</a:t>
            </a:r>
          </a:p>
          <a:p>
            <a:pPr marL="0" marR="0" algn="ctr">
              <a:lnSpc>
                <a:spcPct val="107000"/>
              </a:lnSpc>
              <a:spcBef>
                <a:spcPts val="0"/>
              </a:spcBef>
              <a:spcAft>
                <a:spcPts val="800"/>
              </a:spcAft>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tensor([  3, 502,   8, 432,  86, 482, 500, 489,  17, 496])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9848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8290-29C5-42A7-A3D0-DF3683BA5BF4}"/>
              </a:ext>
            </a:extLst>
          </p:cNvPr>
          <p:cNvSpPr>
            <a:spLocks noGrp="1"/>
          </p:cNvSpPr>
          <p:nvPr>
            <p:ph type="title"/>
          </p:nvPr>
        </p:nvSpPr>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7. Performance</a:t>
            </a:r>
            <a:br>
              <a:rPr lang="en-US"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AC849C2-33E6-4D7B-8ED4-739C3A953C91}"/>
              </a:ext>
            </a:extLst>
          </p:cNvPr>
          <p:cNvSpPr>
            <a:spLocks noGrp="1"/>
          </p:cNvSpPr>
          <p:nvPr>
            <p:ph idx="1"/>
          </p:nvPr>
        </p:nvSpPr>
        <p:spPr/>
        <p:txBody>
          <a:bodyPr>
            <a:normAutofit/>
          </a:bodyPr>
          <a:lstStyle/>
          <a:p>
            <a:pPr marL="514350" lvl="1" indent="-285750" algn="just">
              <a:lnSpc>
                <a:spcPct val="107000"/>
              </a:lnSpc>
              <a:spcBef>
                <a:spcPts val="1800"/>
              </a:spcBef>
              <a:spcAft>
                <a:spcPts val="12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We can measure the performance of the model by calculating the accuracy or exact match (EM)— It will give an idea about the model accuracy that how close the predicted start, and the end position are with the exact start and end position. </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lvl="1" indent="-285750" algn="just">
              <a:lnSpc>
                <a:spcPct val="107000"/>
              </a:lnSpc>
              <a:spcBef>
                <a:spcPts val="1800"/>
              </a:spcBef>
              <a:spcAft>
                <a:spcPts val="12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To calculate the EM of each batch, we take the sum of the number of matches per batch — and divide it by the total. We do this with </a:t>
            </a: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PyTorch</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like so:</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lvl="1" indent="-285750" algn="just">
              <a:lnSpc>
                <a:spcPct val="107000"/>
              </a:lnSpc>
              <a:spcBef>
                <a:spcPts val="1800"/>
              </a:spcBef>
              <a:spcAft>
                <a:spcPts val="12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 = ((</a:t>
            </a: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start_pred</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start_true</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sum() / </a:t>
            </a: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len</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start_pred</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).item()</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lvl="1" indent="-285750" algn="just">
              <a:lnSpc>
                <a:spcPct val="107000"/>
              </a:lnSpc>
              <a:spcBef>
                <a:spcPts val="1800"/>
              </a:spcBef>
              <a:spcAft>
                <a:spcPts val="12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final .item() extracts the tensor value as a plain and simple Python int.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454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3616-ECC2-4D6D-B650-B70F61389889}"/>
              </a:ext>
            </a:extLst>
          </p:cNvPr>
          <p:cNvSpPr>
            <a:spLocks noGrp="1"/>
          </p:cNvSpPr>
          <p:nvPr>
            <p:ph type="title"/>
          </p:nvPr>
        </p:nvSpPr>
        <p:spPr/>
        <p:txBody>
          <a:bodyPr>
            <a:normAutofit fontScale="90000"/>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8. Future Improvements</a:t>
            </a:r>
            <a:br>
              <a:rPr lang="en-US"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C5692B6-5F97-4235-9B41-7B07F28F6B54}"/>
              </a:ext>
            </a:extLst>
          </p:cNvPr>
          <p:cNvSpPr>
            <a:spLocks noGrp="1"/>
          </p:cNvSpPr>
          <p:nvPr>
            <p:ph idx="1"/>
          </p:nvPr>
        </p:nvSpPr>
        <p:spPr/>
        <p:txBody>
          <a:bodyPr/>
          <a:lstStyle/>
          <a:p>
            <a:pPr marL="514350" lvl="1" indent="-285750" algn="just">
              <a:lnSpc>
                <a:spcPct val="107000"/>
              </a:lnSpc>
              <a:spcBef>
                <a:spcPts val="0"/>
              </a:spcBef>
              <a:spcAft>
                <a:spcPts val="8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We have used a highly optimized base model, but we could still experiment with other different question answering models.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14350" lvl="1" indent="-285750" algn="just">
              <a:lnSpc>
                <a:spcPct val="107000"/>
              </a:lnSpc>
              <a:spcBef>
                <a:spcPts val="0"/>
              </a:spcBef>
              <a:spcAft>
                <a:spcPts val="8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There are so many rooms to improve the model performance by modifying the hyperparameters.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14350" lvl="1" indent="-285750" algn="just">
              <a:lnSpc>
                <a:spcPct val="107000"/>
              </a:lnSpc>
              <a:spcBef>
                <a:spcPts val="0"/>
              </a:spcBef>
              <a:spcAft>
                <a:spcPts val="800"/>
              </a:spcAft>
              <a:buFont typeface="Wingdings" panose="05000000000000000000" pitchFamily="2" charset="2"/>
              <a:buChar char="Ø"/>
            </a:pPr>
            <a:r>
              <a:rPr lang="en-US" sz="16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Distilbert</a:t>
            </a: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model performs very well with the English dataset. We have used the Hindi &amp; Tamil dataset for our current model. We can check or improve the accuracy of the model by changing the dataset or by modifying some parameters in our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14350" lvl="1" indent="-285750" algn="just">
              <a:lnSpc>
                <a:spcPct val="107000"/>
              </a:lnSpc>
              <a:spcBef>
                <a:spcPts val="0"/>
              </a:spcBef>
              <a:spcAft>
                <a:spcPts val="800"/>
              </a:spcAft>
              <a:buFont typeface="Wingdings" panose="05000000000000000000" pitchFamily="2" charset="2"/>
              <a:buChar char="Ø"/>
            </a:pPr>
            <a:r>
              <a:rPr lang="en-US"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For the multilingual dataset, we can experiment with other models listed in the method sections to see if the model gives better accuracy than this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244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4012-5B9B-4FF8-88CF-3A3CBF7639F0}"/>
              </a:ext>
            </a:extLst>
          </p:cNvPr>
          <p:cNvSpPr>
            <a:spLocks noGrp="1"/>
          </p:cNvSpPr>
          <p:nvPr>
            <p:ph type="title"/>
          </p:nvPr>
        </p:nvSpPr>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9. Credits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754DE7-505A-4EDD-8DEB-FFE7E6C8BBBF}"/>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Thanks, James Briggs, for his great articles “How-to Fine-Tune a Q&amp;A Transformer” and Vivek Kumar for being an amazing Springboard mentor.</a:t>
            </a:r>
          </a:p>
          <a:p>
            <a:endParaRPr lang="en-US" dirty="0"/>
          </a:p>
        </p:txBody>
      </p:sp>
    </p:spTree>
    <p:extLst>
      <p:ext uri="{BB962C8B-B14F-4D97-AF65-F5344CB8AC3E}">
        <p14:creationId xmlns:p14="http://schemas.microsoft.com/office/powerpoint/2010/main" val="3009690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2565-01F0-4EE9-A17D-9DAD56078925}"/>
              </a:ext>
            </a:extLst>
          </p:cNvPr>
          <p:cNvSpPr>
            <a:spLocks noGrp="1"/>
          </p:cNvSpPr>
          <p:nvPr>
            <p:ph type="title"/>
          </p:nvPr>
        </p:nvSpPr>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10. references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367107-5972-4FDA-A88C-C61EF6156EDD}"/>
              </a:ext>
            </a:extLst>
          </p:cNvPr>
          <p:cNvSpPr>
            <a:spLocks noGrp="1"/>
          </p:cNvSpPr>
          <p:nvPr>
            <p:ph idx="1"/>
          </p:nvPr>
        </p:nvSpPr>
        <p:spPr/>
        <p:txBody>
          <a:bodyPr>
            <a:normAutofit/>
          </a:bodyPr>
          <a:lstStyle/>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https://huggingface.co/transformers/model_doc/distilbert.html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https://towardsdatascience.com/how-to-fine-tune-a-q-a-transformer-86f91ec92997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https://advertools.readthedocs.io/en/master/advertools.stopwords.html</a:t>
            </a: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https://www.youtube.com/watch?v=HVBk2Ge_Q98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https://advertools.readthedocs.io/en/master/advertools.word_frequency.html#absolute-and-weighted-word-count</a:t>
            </a: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https://www.analyticsvidhya.com/blog/2019/02/stanfordnlp-nlp-library-python/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Wingdings" panose="05000000000000000000" pitchFamily="2" charset="2"/>
              <a:buChar char="Ø"/>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Question Answering with a fine-tuned BERT | Chetna | Medium | Towards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5341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BC0CD-CD2F-48FE-A7AE-CEEEC55F25F0}"/>
              </a:ext>
            </a:extLst>
          </p:cNvPr>
          <p:cNvSpPr txBox="1"/>
          <p:nvPr/>
        </p:nvSpPr>
        <p:spPr>
          <a:xfrm rot="10800000" flipH="1" flipV="1">
            <a:off x="1143000" y="1581374"/>
            <a:ext cx="8660131" cy="3639458"/>
          </a:xfrm>
          <a:prstGeom prst="rect">
            <a:avLst/>
          </a:prstGeom>
          <a:noFill/>
        </p:spPr>
        <p:txBody>
          <a:bodyPr wrap="square" rtlCol="0">
            <a:spAutoFit/>
          </a:bodyPr>
          <a:lstStyle/>
          <a:p>
            <a:pPr marL="285750" marR="0" indent="-285750" algn="just" fontAlgn="base">
              <a:lnSpc>
                <a:spcPts val="1650"/>
              </a:lnSpc>
              <a:spcBef>
                <a:spcPts val="1800"/>
              </a:spcBef>
              <a:spcAft>
                <a:spcPts val="12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India is the second most populated country in the world. In the web world, Indian languages are dominated by English. </a:t>
            </a:r>
          </a:p>
          <a:p>
            <a:pPr marL="285750" marR="0" indent="-285750" algn="just" fontAlgn="base">
              <a:lnSpc>
                <a:spcPts val="1650"/>
              </a:lnSpc>
              <a:spcBef>
                <a:spcPts val="1800"/>
              </a:spcBef>
              <a:spcAft>
                <a:spcPts val="12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NLU (Natural Language Understanding) doing well with English but not well enough for Indian language speakers. </a:t>
            </a:r>
          </a:p>
          <a:p>
            <a:pPr marL="285750" marR="0" indent="-285750" algn="just" fontAlgn="base">
              <a:lnSpc>
                <a:spcPts val="1650"/>
              </a:lnSpc>
              <a:spcBef>
                <a:spcPts val="1800"/>
              </a:spcBef>
              <a:spcAft>
                <a:spcPts val="12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Kaggle data set –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chaii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been chosen for this project which covers Hindi and Tamil languages without the use of translation. We will be using question-answer data pairs to answers the questions asked by the user.</a:t>
            </a:r>
            <a:endParaRPr lang="en-US"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marR="0" indent="-285750" algn="just" fontAlgn="base">
              <a:lnSpc>
                <a:spcPts val="1650"/>
              </a:lnSpc>
              <a:spcBef>
                <a:spcPts val="1800"/>
              </a:spcBef>
              <a:spcAft>
                <a:spcPts val="12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successful model can improve the baseline performance of NLU models in Indian languages and could help to improve the web experience for the Indian community. </a:t>
            </a:r>
            <a:endParaRPr lang="en-US"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FDB5C2E5-6E2A-46D1-931B-15A862D2D88F}"/>
              </a:ext>
            </a:extLst>
          </p:cNvPr>
          <p:cNvSpPr txBox="1"/>
          <p:nvPr/>
        </p:nvSpPr>
        <p:spPr>
          <a:xfrm>
            <a:off x="2667000" y="895350"/>
            <a:ext cx="576262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PROBLEM</a:t>
            </a:r>
          </a:p>
        </p:txBody>
      </p:sp>
    </p:spTree>
    <p:extLst>
      <p:ext uri="{BB962C8B-B14F-4D97-AF65-F5344CB8AC3E}">
        <p14:creationId xmlns:p14="http://schemas.microsoft.com/office/powerpoint/2010/main" val="130485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356D-D3CC-47A5-AB42-1C5C793EBD71}"/>
              </a:ext>
            </a:extLst>
          </p:cNvPr>
          <p:cNvSpPr>
            <a:spLocks noGrp="1"/>
          </p:cNvSpPr>
          <p:nvPr>
            <p:ph type="title"/>
          </p:nvPr>
        </p:nvSpPr>
        <p:spPr>
          <a:xfrm>
            <a:off x="1451579" y="804520"/>
            <a:ext cx="9603275" cy="690906"/>
          </a:xfrm>
        </p:spPr>
        <p:txBody>
          <a:bodyPr/>
          <a:lstStyle/>
          <a:p>
            <a:r>
              <a:rPr lang="en-US" sz="32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Data</a:t>
            </a:r>
            <a:endParaRPr lang="en-US" dirty="0"/>
          </a:p>
        </p:txBody>
      </p:sp>
      <p:sp>
        <p:nvSpPr>
          <p:cNvPr id="3" name="Content Placeholder 2">
            <a:extLst>
              <a:ext uri="{FF2B5EF4-FFF2-40B4-BE49-F238E27FC236}">
                <a16:creationId xmlns:a16="http://schemas.microsoft.com/office/drawing/2014/main" id="{F0F553DA-66C0-411A-A149-63F986BDDDD5}"/>
              </a:ext>
            </a:extLst>
          </p:cNvPr>
          <p:cNvSpPr>
            <a:spLocks noGrp="1"/>
          </p:cNvSpPr>
          <p:nvPr>
            <p:ph idx="1"/>
          </p:nvPr>
        </p:nvSpPr>
        <p:spPr/>
        <p:txBody>
          <a:bodyPr/>
          <a:lstStyle/>
          <a:p>
            <a:pPr marL="0" marR="0" algn="just">
              <a:lnSpc>
                <a:spcPct val="107000"/>
              </a:lnSpc>
              <a:spcBef>
                <a:spcPts val="1800"/>
              </a:spcBef>
              <a:spcAft>
                <a:spcPts val="1200"/>
              </a:spcAft>
            </a:pPr>
            <a:r>
              <a:rPr lang="en-US"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Google research India contributes to the unique challenges in the Indian context (such as code-mixing in Search, diversity of languages, dialects, and accents in Assistant), learning from limited resources, and advancing multilingual models. This Kaggle NLU project is a sufficient size to develop a best Question-Answering Model. Click below to know more about data and related challenges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Google research India</a:t>
            </a:r>
            <a:r>
              <a:rPr lang="en-US" sz="1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Kaggle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Chaii</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 (challenge in Al for India)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705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849683" y="1240076"/>
            <a:ext cx="2727813" cy="4584527"/>
          </a:xfrm>
        </p:spPr>
        <p:txBody>
          <a:bodyPr vert="horz" lIns="91440" tIns="45720" rIns="91440" bIns="45720" rtlCol="0" anchor="t">
            <a:normAutofit/>
          </a:bodyPr>
          <a:lstStyle/>
          <a:p>
            <a:pPr algn="ctr"/>
            <a:r>
              <a:rPr lang="en-US" sz="3600" b="0" i="0" kern="1200" cap="all" dirty="0">
                <a:solidFill>
                  <a:srgbClr val="FFFFFF"/>
                </a:solidFill>
                <a:effectLst/>
                <a:latin typeface="+mj-lt"/>
                <a:ea typeface="+mj-ea"/>
                <a:cs typeface="+mj-cs"/>
              </a:rPr>
              <a:t>2. Method</a:t>
            </a: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0" marR="0" indent="0">
              <a:spcBef>
                <a:spcPts val="0"/>
              </a:spcBef>
              <a:spcAft>
                <a:spcPts val="0"/>
              </a:spcAft>
              <a:buNone/>
            </a:pPr>
            <a:r>
              <a:rPr lang="en-US" sz="1800" cap="none" dirty="0">
                <a:solidFill>
                  <a:srgbClr val="0E101A"/>
                </a:solidFill>
                <a:effectLst/>
                <a:latin typeface="Times New Roman" panose="02020603050405020304" pitchFamily="18" charset="0"/>
                <a:ea typeface="Times New Roman" panose="02020603050405020304" pitchFamily="18" charset="0"/>
              </a:rPr>
              <a:t>There are so many methods for the question answering systems listed below are described in hugging face </a:t>
            </a:r>
            <a:r>
              <a:rPr lang="en-US" sz="1800" dirty="0">
                <a:latin typeface="Times New Roman" panose="02020603050405020304" pitchFamily="18" charset="0"/>
                <a:ea typeface="Times New Roman" panose="02020603050405020304" pitchFamily="18" charset="0"/>
              </a:rPr>
              <a:t>(</a:t>
            </a:r>
            <a:r>
              <a:rPr lang="en-US" sz="1800" u="sng" dirty="0">
                <a:solidFill>
                  <a:srgbClr val="4A6EE0"/>
                </a:solidFill>
                <a:effectLst/>
                <a:latin typeface="Times New Roman" panose="02020603050405020304" pitchFamily="18" charset="0"/>
                <a:ea typeface="Times New Roman" panose="02020603050405020304" pitchFamily="18" charset="0"/>
                <a:hlinkClick r:id="rId3"/>
              </a:rPr>
              <a:t>https://huggingface.co/transformers/model_doc</a:t>
            </a:r>
            <a:r>
              <a:rPr lang="en-US" sz="1800" dirty="0">
                <a:solidFill>
                  <a:srgbClr val="0E101A"/>
                </a:solidFill>
                <a:effectLst/>
                <a:latin typeface="Times New Roman" panose="02020603050405020304" pitchFamily="18" charset="0"/>
                <a:ea typeface="Times New Roman" panose="02020603050405020304" pitchFamily="18" charset="0"/>
              </a:rPr>
              <a:t>). F</a:t>
            </a:r>
            <a:r>
              <a:rPr lang="en-US" cap="none" dirty="0">
                <a:solidFill>
                  <a:srgbClr val="0E101A"/>
                </a:solidFill>
                <a:latin typeface="Times New Roman" panose="02020603050405020304" pitchFamily="18" charset="0"/>
                <a:ea typeface="Times New Roman" panose="02020603050405020304" pitchFamily="18" charset="0"/>
              </a:rPr>
              <a:t>e</a:t>
            </a:r>
            <a:r>
              <a:rPr lang="en-US" sz="1800" cap="none" dirty="0">
                <a:effectLst/>
                <a:latin typeface="Times New Roman" panose="02020603050405020304" pitchFamily="18" charset="0"/>
                <a:ea typeface="Times New Roman" panose="02020603050405020304" pitchFamily="18" charset="0"/>
              </a:rPr>
              <a:t>w of them are widely used and listed below.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ALBERT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BERT </a:t>
            </a:r>
          </a:p>
          <a:p>
            <a:pPr marL="342900" marR="0" lvl="0" indent="-342900" algn="just">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ELECTRA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ROBERTA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TFXLM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XLM Roberta </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91061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849683" y="1240076"/>
            <a:ext cx="2727813" cy="4584527"/>
          </a:xfrm>
        </p:spPr>
        <p:txBody>
          <a:bodyPr vert="horz" lIns="91440" tIns="45720" rIns="91440" bIns="45720" rtlCol="0" anchor="t">
            <a:normAutofit/>
          </a:bodyPr>
          <a:lstStyle/>
          <a:p>
            <a:pPr algn="ctr"/>
            <a:r>
              <a:rPr lang="en-US" sz="6000" b="0" i="0" kern="1200" cap="all" dirty="0">
                <a:solidFill>
                  <a:srgbClr val="FFFFFF"/>
                </a:solidFill>
                <a:effectLst/>
                <a:latin typeface="+mj-lt"/>
                <a:ea typeface="+mj-ea"/>
                <a:cs typeface="+mj-cs"/>
              </a:rPr>
              <a:t>ALBERT</a:t>
            </a: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342900" marR="0" lvl="0" indent="-228600" algn="just">
              <a:spcBef>
                <a:spcPts val="0"/>
              </a:spcBef>
              <a:spcAft>
                <a:spcPts val="0"/>
              </a:spcAft>
              <a:buFont typeface="Arial" panose="020B0604020202020204" pitchFamily="34" charset="0"/>
              <a:buChar char="•"/>
            </a:pPr>
            <a:endParaRPr lang="en-US" b="1" dirty="0"/>
          </a:p>
          <a:p>
            <a:pPr marL="57150" marR="0" indent="-285750" algn="just">
              <a:spcBef>
                <a:spcPts val="0"/>
              </a:spcBef>
              <a:spcAft>
                <a:spcPts val="800"/>
              </a:spcAft>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The ALBERT model was proposed in ALBERT</a:t>
            </a:r>
          </a:p>
          <a:p>
            <a:pPr marL="57150" marR="0" indent="-285750" algn="just">
              <a:spcBef>
                <a:spcPts val="0"/>
              </a:spcBef>
              <a:spcAft>
                <a:spcPts val="800"/>
              </a:spcAft>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A lite BERT for self-supervised learning of language       representations. </a:t>
            </a:r>
          </a:p>
          <a:p>
            <a:pPr marL="57150" marR="0" indent="-285750" algn="just">
              <a:spcBef>
                <a:spcPts val="0"/>
              </a:spcBef>
              <a:spcAft>
                <a:spcPts val="800"/>
              </a:spcAft>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It presents two parameters:</a:t>
            </a:r>
          </a:p>
          <a:p>
            <a:pPr marR="0" algn="just">
              <a:spcBef>
                <a:spcPts val="0"/>
              </a:spcBef>
              <a:spcAft>
                <a:spcPts val="800"/>
              </a:spcAft>
            </a:pPr>
            <a:r>
              <a:rPr lang="en-US" cap="none" dirty="0">
                <a:latin typeface="Times New Roman" panose="02020603050405020304" pitchFamily="18" charset="0"/>
                <a:cs typeface="Times New Roman" panose="02020603050405020304" pitchFamily="18" charset="0"/>
              </a:rPr>
              <a:t>        -Reduction techniques to lower   memory consumption       and increase the training speed of BERT</a:t>
            </a:r>
          </a:p>
          <a:p>
            <a:pPr marR="0" algn="just">
              <a:spcBef>
                <a:spcPts val="0"/>
              </a:spcBef>
              <a:spcAft>
                <a:spcPts val="800"/>
              </a:spcAft>
            </a:pPr>
            <a:r>
              <a:rPr lang="en-US" cap="none" dirty="0">
                <a:latin typeface="Times New Roman" panose="02020603050405020304" pitchFamily="18" charset="0"/>
                <a:cs typeface="Times New Roman" panose="02020603050405020304" pitchFamily="18" charset="0"/>
              </a:rPr>
              <a:t>        -Splitting the embedding matrix into two smaller matrices. Using repeating layers split among groups.</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98695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849683" y="1240076"/>
            <a:ext cx="2727813" cy="4584527"/>
          </a:xfrm>
        </p:spPr>
        <p:txBody>
          <a:bodyPr vert="horz" lIns="91440" tIns="45720" rIns="91440" bIns="45720" rtlCol="0" anchor="t">
            <a:normAutofit/>
          </a:bodyPr>
          <a:lstStyle/>
          <a:p>
            <a:pPr algn="ctr"/>
            <a:r>
              <a:rPr lang="en-US" sz="6000" b="1" i="0" kern="1200" cap="all" dirty="0">
                <a:solidFill>
                  <a:srgbClr val="FFFFFF"/>
                </a:solidFill>
                <a:effectLst/>
                <a:latin typeface="+mj-lt"/>
                <a:ea typeface="+mj-ea"/>
                <a:cs typeface="+mj-cs"/>
              </a:rPr>
              <a:t>BART</a:t>
            </a: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342900" marR="0" lvl="0" indent="-228600" algn="just">
              <a:spcBef>
                <a:spcPts val="0"/>
              </a:spcBef>
              <a:spcAft>
                <a:spcPts val="0"/>
              </a:spcAft>
              <a:buFont typeface="Arial" panose="020B0604020202020204" pitchFamily="34" charset="0"/>
              <a:buChar char="•"/>
            </a:pPr>
            <a:endParaRPr lang="en-US" b="1" dirty="0"/>
          </a:p>
          <a:p>
            <a:pPr marL="285750" marR="0" indent="-28575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Bart uses a standard seq2seq/machine translation architecture with a bidirectional encoder (like BERT) and a left-to-right decoder (like GPT). </a:t>
            </a:r>
          </a:p>
          <a:p>
            <a:pPr marL="285750" marR="0" indent="-28575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pretraining task involves randomly shuffling the order of the original sentences and a novel in-filling scheme, where spans of text are replaced with a single mask token.</a:t>
            </a:r>
          </a:p>
          <a:p>
            <a:pPr marL="285750" marR="0" indent="-285750" algn="just">
              <a:lnSpc>
                <a:spcPts val="1800"/>
              </a:lnSpc>
              <a:buFont typeface="Wingdings" panose="05000000000000000000" pitchFamily="2" charset="2"/>
              <a:buChar char="Ø"/>
            </a:pP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Bart is particularly effective when fine tuned for text generation but also works well for comprehension tasks. </a:t>
            </a:r>
          </a:p>
          <a:p>
            <a:pPr marL="285750" marR="0" indent="-285750" algn="just">
              <a:lnSpc>
                <a:spcPts val="1800"/>
              </a:lnSpc>
              <a:spcBef>
                <a:spcPts val="0"/>
              </a:spcBef>
              <a:spcAft>
                <a:spcPts val="1800"/>
              </a:spcAft>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matches the performance of </a:t>
            </a:r>
            <a:r>
              <a:rPr lang="en-US" sz="18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with comparable training resources on glue and squad, achieves new state-of-the-art results on a range of abstractive dialogue, question answering, and summarization tasks.</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57810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849683" y="1240076"/>
            <a:ext cx="2727813" cy="4584527"/>
          </a:xfrm>
        </p:spPr>
        <p:txBody>
          <a:bodyPr vert="horz" lIns="91440" tIns="45720" rIns="91440" bIns="45720" rtlCol="0" anchor="t">
            <a:normAutofit/>
          </a:bodyPr>
          <a:lstStyle/>
          <a:p>
            <a:pPr algn="ctr"/>
            <a:r>
              <a:rPr lang="en-US" sz="6000" b="1" i="0" kern="1200" cap="all" dirty="0">
                <a:solidFill>
                  <a:srgbClr val="FFFFFF"/>
                </a:solidFill>
                <a:effectLst/>
                <a:latin typeface="+mj-lt"/>
                <a:ea typeface="+mj-ea"/>
                <a:cs typeface="+mj-cs"/>
              </a:rPr>
              <a:t>BERT</a:t>
            </a: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342900" marR="0" lvl="0" indent="-228600" algn="just">
              <a:spcBef>
                <a:spcPts val="0"/>
              </a:spcBef>
              <a:spcAft>
                <a:spcPts val="0"/>
              </a:spcAft>
              <a:buFont typeface="Arial" panose="020B0604020202020204" pitchFamily="34" charset="0"/>
              <a:buChar char="•"/>
            </a:pPr>
            <a:endParaRPr lang="en-US" b="1" dirty="0"/>
          </a:p>
          <a:p>
            <a:pPr marL="342900" marR="0" indent="-34290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BERT model was proposed in BERT: pre-training of deep bidirectional transformers for language understanding. </a:t>
            </a:r>
          </a:p>
          <a:p>
            <a:pPr marL="342900" marR="0" indent="-34290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It’s a bidirectional transformer pretrained using a combination of masked language modeling objective and next sentence prediction on a large corpus comprising the </a:t>
            </a:r>
            <a:r>
              <a:rPr lang="en-US" sz="18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toronto</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book corpus and Wikipedia.</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is a new language representation model called </a:t>
            </a:r>
            <a:r>
              <a:rPr lang="en-US" sz="18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bert</a:t>
            </a: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which stands for bidirectional encoder representations from transformers. </a:t>
            </a:r>
          </a:p>
          <a:p>
            <a:pPr marL="342900" marR="0" indent="-342900" algn="just">
              <a:lnSpc>
                <a:spcPts val="1800"/>
              </a:lnSpc>
              <a:buFont typeface="Wingdings" panose="05000000000000000000" pitchFamily="2" charset="2"/>
              <a:buChar char="Ø"/>
            </a:pPr>
            <a:r>
              <a:rPr lang="en-US" sz="18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Unlike recent language representation models, BERT is designed to pre-train deep bidirectional representations from unlabeled text by jointly BERT is conceptually simple and empirically powerful. </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69830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EAB1E-CC47-49E6-98A5-5E7E3F4C82AF}"/>
              </a:ext>
            </a:extLst>
          </p:cNvPr>
          <p:cNvSpPr>
            <a:spLocks noGrp="1"/>
          </p:cNvSpPr>
          <p:nvPr>
            <p:ph type="ctrTitle"/>
          </p:nvPr>
        </p:nvSpPr>
        <p:spPr>
          <a:xfrm>
            <a:off x="849683" y="1240076"/>
            <a:ext cx="2727813" cy="4584527"/>
          </a:xfrm>
        </p:spPr>
        <p:txBody>
          <a:bodyPr vert="horz" lIns="91440" tIns="45720" rIns="91440" bIns="45720" rtlCol="0" anchor="t">
            <a:normAutofit/>
          </a:bodyPr>
          <a:lstStyle/>
          <a:p>
            <a:pPr algn="ctr"/>
            <a:r>
              <a:rPr lang="en-US" sz="4000" b="1" i="0" kern="1200" cap="all" dirty="0" err="1">
                <a:solidFill>
                  <a:srgbClr val="FFFFFF"/>
                </a:solidFill>
                <a:effectLst/>
                <a:latin typeface="+mj-lt"/>
                <a:ea typeface="+mj-ea"/>
                <a:cs typeface="+mj-cs"/>
              </a:rPr>
              <a:t>DeBERTa</a:t>
            </a:r>
            <a:endParaRPr lang="en-US" sz="4000" b="1" i="0" kern="1200" cap="all" dirty="0">
              <a:solidFill>
                <a:srgbClr val="FFFFFF"/>
              </a:solidFill>
              <a:effectLst/>
              <a:latin typeface="+mj-lt"/>
              <a:ea typeface="+mj-ea"/>
              <a:cs typeface="+mj-cs"/>
            </a:endParaRPr>
          </a:p>
        </p:txBody>
      </p:sp>
      <p:sp>
        <p:nvSpPr>
          <p:cNvPr id="3" name="Subtitle 2">
            <a:extLst>
              <a:ext uri="{FF2B5EF4-FFF2-40B4-BE49-F238E27FC236}">
                <a16:creationId xmlns:a16="http://schemas.microsoft.com/office/drawing/2014/main" id="{9C19255B-290B-417C-9006-FA73FE8A858E}"/>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342900" marR="0" lvl="0" indent="-228600" algn="just">
              <a:spcBef>
                <a:spcPts val="0"/>
              </a:spcBef>
              <a:spcAft>
                <a:spcPts val="0"/>
              </a:spcAft>
              <a:buFont typeface="Arial" panose="020B0604020202020204" pitchFamily="34" charset="0"/>
              <a:buChar char="•"/>
            </a:pPr>
            <a:endParaRPr lang="en-US" b="1" dirty="0"/>
          </a:p>
          <a:p>
            <a:pPr marL="342900" marR="0" lvl="0" indent="-342900" algn="just">
              <a:spcBef>
                <a:spcPts val="0"/>
              </a:spcBef>
              <a:spcAft>
                <a:spcPts val="500"/>
              </a:spcAft>
              <a:buFont typeface="Wingdings" panose="05000000000000000000" pitchFamily="2" charset="2"/>
              <a:buChar char=""/>
            </a:pPr>
            <a:endParaRPr lang="en-US" sz="1600" b="1"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ts val="1800"/>
              </a:lnSpc>
              <a:spcBef>
                <a:spcPts val="0"/>
              </a:spcBef>
              <a:spcAft>
                <a:spcPts val="1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deberta</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model was proposed in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deberta</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decoding-enhanced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bert</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with disentangled attention. </a:t>
            </a:r>
          </a:p>
          <a:p>
            <a:pPr marL="285750" marR="0" indent="-285750" algn="just">
              <a:lnSpc>
                <a:spcPts val="1800"/>
              </a:lnSpc>
              <a:spcBef>
                <a:spcPts val="0"/>
              </a:spcBef>
              <a:spcAft>
                <a:spcPts val="1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is based on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google’s</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BERT model released in 2018 and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facebook’s</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model released in 2019.</a:t>
            </a:r>
          </a:p>
          <a:p>
            <a:pPr marL="285750" marR="0" indent="-285750" algn="just">
              <a:lnSpc>
                <a:spcPts val="1800"/>
              </a:lnSpc>
              <a:spcBef>
                <a:spcPts val="0"/>
              </a:spcBef>
              <a:spcAft>
                <a:spcPts val="1800"/>
              </a:spcAft>
              <a:buFont typeface="Wingdings" panose="05000000000000000000" pitchFamily="2" charset="2"/>
              <a:buChar char="Ø"/>
            </a:pP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It builds on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with disentangled attention and enhanced mask decoder training with half of the data used in </a:t>
            </a:r>
            <a:r>
              <a:rPr lang="en-US" sz="1600" cap="none"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US" sz="1600" cap="none"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8595299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2311</TotalTime>
  <Words>2341</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Gill Sans MT</vt:lpstr>
      <vt:lpstr>Symbol</vt:lpstr>
      <vt:lpstr>Times New Roman</vt:lpstr>
      <vt:lpstr>Wingdings</vt:lpstr>
      <vt:lpstr>Gallery</vt:lpstr>
      <vt:lpstr>Chaii - Hindi and Tamil Question Answering  Identify the answer to questions found in Indian language passages</vt:lpstr>
      <vt:lpstr>Identify the answer to questions found in Indian language passages</vt:lpstr>
      <vt:lpstr>PowerPoint Presentation</vt:lpstr>
      <vt:lpstr>Data</vt:lpstr>
      <vt:lpstr>2. Method</vt:lpstr>
      <vt:lpstr>ALBERT</vt:lpstr>
      <vt:lpstr>BART</vt:lpstr>
      <vt:lpstr>BERT</vt:lpstr>
      <vt:lpstr>DeBERTa</vt:lpstr>
      <vt:lpstr>   DistilBERT</vt:lpstr>
      <vt:lpstr>  ELECTRA </vt:lpstr>
      <vt:lpstr> XML </vt:lpstr>
      <vt:lpstr> RoBERTa  </vt:lpstr>
      <vt:lpstr> XLM-RoBERTa  </vt:lpstr>
      <vt:lpstr>  Data Cleaning &amp; preprocessing  </vt:lpstr>
      <vt:lpstr>  4. EDA  The language frequency in the Chaii dataset is presented by the fig 4.1. This data set contains larger number of Hindi language text than Tamil  </vt:lpstr>
      <vt:lpstr> Contexts length frequency can be seen in the fig 4.2. There are contexts with maximum length of ~49000 and minimum length of 176.   </vt:lpstr>
      <vt:lpstr>  Questions length frequency can be seen in the fig 4.3. There are questions with maximum length of 121 and minimum length of 19.   </vt:lpstr>
      <vt:lpstr>  The word count for contexts can be seen in the fig 4.4. The maximum word count for contexts ~ 10000 is and minimum is 24.   </vt:lpstr>
      <vt:lpstr> The word count for contexts can be seen in the fig 4.5. The maximum word count for contexts 22 is and minimum is 3.  </vt:lpstr>
      <vt:lpstr>5. NLP - Question Answering Model</vt:lpstr>
      <vt:lpstr>Encoder: DistilBertTokenizerFast: </vt:lpstr>
      <vt:lpstr>DistilBert For Question Answering Model </vt:lpstr>
      <vt:lpstr>Returns </vt:lpstr>
      <vt:lpstr>6. Results </vt:lpstr>
      <vt:lpstr>7. Performance </vt:lpstr>
      <vt:lpstr>8. Future Improvements  </vt:lpstr>
      <vt:lpstr>9. Credits </vt:lpstr>
      <vt:lpstr>10.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Kumar</dc:creator>
  <cp:lastModifiedBy>Deepak Kumar</cp:lastModifiedBy>
  <cp:revision>4</cp:revision>
  <dcterms:created xsi:type="dcterms:W3CDTF">2021-10-15T14:16:08Z</dcterms:created>
  <dcterms:modified xsi:type="dcterms:W3CDTF">2021-10-20T19:11:52Z</dcterms:modified>
</cp:coreProperties>
</file>