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01" r:id="rId2"/>
    <p:sldId id="304" r:id="rId3"/>
    <p:sldId id="330" r:id="rId4"/>
    <p:sldId id="331" r:id="rId5"/>
    <p:sldId id="307" r:id="rId6"/>
    <p:sldId id="306" r:id="rId7"/>
    <p:sldId id="305" r:id="rId8"/>
    <p:sldId id="308" r:id="rId9"/>
    <p:sldId id="309" r:id="rId10"/>
    <p:sldId id="310" r:id="rId11"/>
    <p:sldId id="313" r:id="rId12"/>
    <p:sldId id="312" r:id="rId13"/>
    <p:sldId id="314" r:id="rId14"/>
    <p:sldId id="315" r:id="rId15"/>
    <p:sldId id="316" r:id="rId16"/>
    <p:sldId id="337" r:id="rId17"/>
    <p:sldId id="338" r:id="rId18"/>
    <p:sldId id="335" r:id="rId19"/>
    <p:sldId id="30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2F0EE-CDA6-460A-BA9F-270BB0189DC7}" type="datetimeFigureOut">
              <a:rPr lang="en-US" smtClean="0"/>
              <a:pPr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76689-EBFB-43ED-A77C-A7B8CC1E271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26B12-AA9D-483C-BF06-82884C55967A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1815-A838-4EF1-94E0-A8F9374398E7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9764-D8D5-4D29-BE6F-BF78C612F030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4738D-FCD2-414F-80DC-89531832E7C6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60FED-D734-470F-BD95-33066AB117BE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B6EE1-8E71-4F3D-AF21-5FC90C98C8CB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95EF0-B9F2-4FB5-9223-47B9078F10A7}" type="datetime1">
              <a:rPr lang="en-US" smtClean="0"/>
              <a:t>6/16/2021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34F00-C159-4216-982F-EFC57B6F2170}" type="datetime1">
              <a:rPr lang="en-US" smtClean="0"/>
              <a:t>6/16/2021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EA01-721A-4FB0-A03D-DD3EF1E8F5D7}" type="datetime1">
              <a:rPr lang="en-US" smtClean="0"/>
              <a:t>6/16/2021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39AC-1BAA-44B9-A1A4-E0FBDDCA8692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D9267-158D-4B03-8FA4-DFB692BD4A86}" type="datetime1">
              <a:rPr lang="en-US" smtClean="0"/>
              <a:t>6/16/2021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AC6FF-1C6F-4573-B519-47BBC22D108F}" type="datetime1">
              <a:rPr lang="en-US" smtClean="0"/>
              <a:t>6/16/2021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A16C4-6F50-41B9-A405-51E5E549AF5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37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data-types-in-c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tack-data-structure-introduction-program/" TargetMode="External"/><Relationship Id="rId2" Type="http://schemas.openxmlformats.org/officeDocument/2006/relationships/hyperlink" Target="https://www.geeksforgeeks.org/linked-list-set-1-introduc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queue-set-1introduction-and-array-implementation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/>
          <p:cNvSpPr txBox="1">
            <a:spLocks/>
          </p:cNvSpPr>
          <p:nvPr/>
        </p:nvSpPr>
        <p:spPr>
          <a:xfrm>
            <a:off x="3124200" y="4151077"/>
            <a:ext cx="2743200" cy="11447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/>
            <a:r>
              <a:rPr lang="en-US" sz="2400" i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Presented By</a:t>
            </a:r>
          </a:p>
          <a:p>
            <a:pPr algn="ctr"/>
            <a:r>
              <a:rPr lang="en-US" sz="2000" b="1" i="1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Jendi</a:t>
            </a:r>
            <a:r>
              <a:rPr lang="en-US" sz="2000" b="1" i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Bade </a:t>
            </a:r>
            <a:r>
              <a:rPr lang="en-US" sz="2000" b="1" i="1" dirty="0" err="1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Shrestha</a:t>
            </a:r>
            <a:r>
              <a:rPr lang="en-US" sz="2000" b="1" i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  <a:p>
            <a:pPr algn="ctr"/>
            <a:r>
              <a:rPr lang="en-US" sz="2000" b="1" i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 Computer</a:t>
            </a:r>
          </a:p>
          <a:p>
            <a:pPr algn="ctr"/>
            <a:r>
              <a:rPr lang="en-US" sz="2000" b="1" i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jendibade@gmail.com</a:t>
            </a:r>
          </a:p>
          <a:p>
            <a:pPr algn="ctr"/>
            <a:r>
              <a:rPr lang="en-US" sz="2000" b="1" i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9851125364</a:t>
            </a:r>
            <a:endParaRPr lang="en-US" sz="2000" b="1" i="1" dirty="0">
              <a:ln w="18415" cmpd="sng">
                <a:noFill/>
                <a:prstDash val="solid"/>
              </a:ln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2400" dirty="0">
              <a:ln w="18415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5400" dirty="0"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defRPr/>
            </a:pPr>
            <a:endParaRPr lang="en-US" sz="3600" dirty="0">
              <a:ln w="18415" cmpd="sng">
                <a:noFill/>
                <a:prstDash val="solid"/>
              </a:ln>
              <a:solidFill>
                <a:schemeClr val="bg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2385293"/>
            <a:ext cx="8610600" cy="11792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Arial Black" pitchFamily="34" charset="0"/>
              </a:rPr>
              <a:t>Unit 1: Introduction to </a:t>
            </a:r>
          </a:p>
          <a:p>
            <a:pPr algn="ctr">
              <a:lnSpc>
                <a:spcPct val="150000"/>
              </a:lnSpc>
            </a:pPr>
            <a:r>
              <a:rPr lang="en-US" sz="2800" dirty="0" smtClean="0">
                <a:ln w="18415" cmpd="sng">
                  <a:noFill/>
                  <a:prstDash val="solid"/>
                </a:ln>
                <a:solidFill>
                  <a:srgbClr val="002060"/>
                </a:solidFill>
                <a:latin typeface="Arial Black" pitchFamily="34" charset="0"/>
              </a:rPr>
              <a:t>Data Structure &amp; Algorithm</a:t>
            </a:r>
            <a:endParaRPr lang="en-US" sz="3200" dirty="0">
              <a:ln w="18415" cmpd="sng">
                <a:noFill/>
                <a:prstDash val="solid"/>
              </a:ln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5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Non-primitive	data	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It </a:t>
            </a:r>
            <a:r>
              <a:rPr lang="en-US" dirty="0"/>
              <a:t>is a more sophisticated data structure emphasizing on structuring of a group of homogeneous (same type) or heterogeneous (different type) data items.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Array</a:t>
            </a:r>
            <a:r>
              <a:rPr lang="en-US" dirty="0"/>
              <a:t>, list, files, linked list, trees and graphs fall in this category.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1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Abstract Data type (ADT) is a type (or class) for objects whose </a:t>
            </a:r>
            <a:r>
              <a:rPr lang="en-US" dirty="0" smtClean="0"/>
              <a:t>behavior </a:t>
            </a:r>
            <a:r>
              <a:rPr lang="en-US" dirty="0"/>
              <a:t>is defined by a set of value and a set of </a:t>
            </a:r>
            <a:r>
              <a:rPr lang="en-US" dirty="0" smtClean="0"/>
              <a:t>operations.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definition of ADT only mentions what operations are to be performed but not how these operations will be implemented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It is called “abstract” because it gives an implementation-independent view.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The </a:t>
            </a:r>
            <a:r>
              <a:rPr lang="en-US" dirty="0"/>
              <a:t>process of providing only the essentials and hiding the details is known as abstraction.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23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Formally</a:t>
            </a:r>
            <a:r>
              <a:rPr lang="en-US" dirty="0"/>
              <a:t>, an abstract data type is a data declaration packaged together with the operations that are meaningful on the data type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In other words, we can encapsulate the data and the operation on data and we hide them from user.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6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36" y="381000"/>
            <a:ext cx="8305800" cy="448961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52800" y="51816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Abstract data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03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user of </a:t>
            </a:r>
            <a:r>
              <a:rPr lang="en-US" dirty="0">
                <a:hlinkClick r:id="rId2"/>
              </a:rPr>
              <a:t>data type</a:t>
            </a:r>
            <a:r>
              <a:rPr lang="en-US" dirty="0"/>
              <a:t> does not need to know how that data type is implemented,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example, we have been using Primitive values like </a:t>
            </a:r>
            <a:r>
              <a:rPr lang="en-US" dirty="0" err="1"/>
              <a:t>int</a:t>
            </a:r>
            <a:r>
              <a:rPr lang="en-US" dirty="0"/>
              <a:t>, float, char data types only with the knowledge that these data type can operate and be </a:t>
            </a:r>
            <a:r>
              <a:rPr lang="en-US" dirty="0" smtClean="0"/>
              <a:t>performed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on without any idea of how they are implemented.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So </a:t>
            </a:r>
            <a:r>
              <a:rPr lang="en-US" dirty="0"/>
              <a:t>a user only needs to know what a data type can do, but not how it will be implemented.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59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Think of ADT as a black box which hides the inner structure and design of the data </a:t>
            </a:r>
            <a:r>
              <a:rPr lang="en-US" dirty="0" smtClean="0"/>
              <a:t>type.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Now </a:t>
            </a:r>
            <a:r>
              <a:rPr lang="en-US" dirty="0"/>
              <a:t>we’ll define three ADTs namely </a:t>
            </a:r>
            <a:r>
              <a:rPr lang="en-US" dirty="0">
                <a:hlinkClick r:id="rId2"/>
              </a:rPr>
              <a:t>List</a:t>
            </a:r>
            <a:r>
              <a:rPr lang="en-US" dirty="0"/>
              <a:t> ADT, </a:t>
            </a:r>
            <a:r>
              <a:rPr lang="en-US" dirty="0">
                <a:hlinkClick r:id="rId3"/>
              </a:rPr>
              <a:t>Stack</a:t>
            </a:r>
            <a:r>
              <a:rPr lang="en-US" dirty="0"/>
              <a:t> ADT, </a:t>
            </a:r>
            <a:r>
              <a:rPr lang="en-US" dirty="0">
                <a:hlinkClick r:id="rId4"/>
              </a:rPr>
              <a:t>Queue</a:t>
            </a:r>
            <a:r>
              <a:rPr lang="en-US" dirty="0"/>
              <a:t> ADT.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2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Structure </a:t>
            </a:r>
            <a:r>
              <a:rPr lang="en-GB" dirty="0" err="1" smtClean="0"/>
              <a:t>Vs</a:t>
            </a:r>
            <a:r>
              <a:rPr lang="en-GB" dirty="0" smtClean="0"/>
              <a:t> ADT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Space and time complexity are not concerned matter in ADT but are concerned in DS.</a:t>
            </a:r>
          </a:p>
          <a:p>
            <a:r>
              <a:rPr lang="en-GB" dirty="0" smtClean="0"/>
              <a:t>DS is implementation dependent whereas ADT is implementation independent.</a:t>
            </a:r>
          </a:p>
          <a:p>
            <a:r>
              <a:rPr lang="en-GB" dirty="0" smtClean="0"/>
              <a:t>ADT is logical view of data but DS is physical quantity which can be broken down in to smaller units.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28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Asymptotic </a:t>
            </a:r>
            <a:r>
              <a:rPr lang="en-GB" b="1" dirty="0"/>
              <a:t>Notations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534400" cy="4800600"/>
          </a:xfrm>
        </p:spPr>
        <p:txBody>
          <a:bodyPr>
            <a:noAutofit/>
          </a:bodyPr>
          <a:lstStyle/>
          <a:p>
            <a:r>
              <a:rPr lang="en-GB" sz="1600" dirty="0" smtClean="0"/>
              <a:t>Asymptotic </a:t>
            </a:r>
            <a:r>
              <a:rPr lang="en-GB" sz="1600" dirty="0"/>
              <a:t>notations are used to represent the </a:t>
            </a:r>
            <a:r>
              <a:rPr lang="en-GB" sz="1600" dirty="0" smtClean="0"/>
              <a:t>complexities( time, space and programming requirements) </a:t>
            </a:r>
            <a:r>
              <a:rPr lang="en-GB" sz="1600" dirty="0"/>
              <a:t>of </a:t>
            </a:r>
            <a:r>
              <a:rPr lang="en-GB" sz="1600" dirty="0" smtClean="0"/>
              <a:t>algorithms. </a:t>
            </a:r>
            <a:r>
              <a:rPr lang="en-GB" sz="1600" dirty="0"/>
              <a:t>These notations are mathematical tools to represent the complexities. There are three notations that are commonly used.</a:t>
            </a:r>
          </a:p>
          <a:p>
            <a:pPr marL="0" indent="0">
              <a:buNone/>
            </a:pPr>
            <a:r>
              <a:rPr lang="en-GB" sz="1600" b="1" dirty="0"/>
              <a:t>Big Oh Notation</a:t>
            </a:r>
          </a:p>
          <a:p>
            <a:r>
              <a:rPr lang="en-GB" sz="1600" dirty="0"/>
              <a:t>Big-Oh (O) notation gives an upper bound for a function f(n) to within a constant factor.</a:t>
            </a:r>
          </a:p>
          <a:p>
            <a:pPr marL="0" indent="0">
              <a:buNone/>
            </a:pPr>
            <a:r>
              <a:rPr lang="en-GB" sz="1600" b="1" dirty="0"/>
              <a:t>Little o Notations</a:t>
            </a:r>
          </a:p>
          <a:p>
            <a:r>
              <a:rPr lang="en-GB" sz="1600" dirty="0"/>
              <a:t>There are some other notations present except the Big-Oh, Big-Omega and Big-Theta notations. The little o notation is one of them.</a:t>
            </a:r>
          </a:p>
          <a:p>
            <a:r>
              <a:rPr lang="en-GB" sz="1600" dirty="0"/>
              <a:t>Little o notation is used to describe an upper bound that cannot be tight. In other words, loose upper bound of f(n).</a:t>
            </a:r>
          </a:p>
          <a:p>
            <a:pPr marL="0" indent="0">
              <a:buNone/>
            </a:pPr>
            <a:r>
              <a:rPr lang="en-GB" sz="1600" b="1" dirty="0"/>
              <a:t>Big Omega Notation</a:t>
            </a:r>
          </a:p>
          <a:p>
            <a:r>
              <a:rPr lang="en-GB" sz="1600" dirty="0"/>
              <a:t>Big-Omega (Ω) notation gives a lower bound for a function f(n) to within a constant factor.</a:t>
            </a:r>
          </a:p>
          <a:p>
            <a:pPr marL="0" indent="0">
              <a:buNone/>
            </a:pPr>
            <a:r>
              <a:rPr lang="en-GB" sz="1600" b="1" dirty="0"/>
              <a:t>Little ω Notations</a:t>
            </a:r>
          </a:p>
          <a:p>
            <a:r>
              <a:rPr lang="en-GB" sz="1600" dirty="0"/>
              <a:t>Another asymptotic notation is little omega notation. it is denoted by (ω).</a:t>
            </a:r>
          </a:p>
          <a:p>
            <a:r>
              <a:rPr lang="en-GB" sz="1600" dirty="0"/>
              <a:t>Little omega (ω) notation is used to describe a loose lower bound of f(n).</a:t>
            </a:r>
          </a:p>
          <a:p>
            <a:pPr marL="0" indent="0">
              <a:buNone/>
            </a:pPr>
            <a:r>
              <a:rPr lang="en-GB" sz="1600" b="1" dirty="0"/>
              <a:t>Big Theta Notation</a:t>
            </a:r>
          </a:p>
          <a:p>
            <a:r>
              <a:rPr lang="en-GB" sz="1600" dirty="0"/>
              <a:t>Big-Theta(Θ) notation gives bound for a function f(n) to within a constant factor.</a:t>
            </a:r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90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algn="l"/>
            <a:r>
              <a:rPr lang="en-GB" dirty="0"/>
              <a:t>Big </a:t>
            </a:r>
            <a:r>
              <a:rPr lang="en-GB" dirty="0" smtClean="0"/>
              <a:t>‘O’ notation </a:t>
            </a:r>
            <a:r>
              <a:rPr lang="en-GB" dirty="0"/>
              <a:t>(O)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7630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It allows to measure the properties of algorithm such as performance and/or memory requirement.</a:t>
            </a:r>
          </a:p>
          <a:p>
            <a:r>
              <a:rPr lang="en-GB" sz="2400" dirty="0" smtClean="0"/>
              <a:t>It can be determined by ignoring the implementation dependent factors, by eliminating constant factors in the analysis of algorithm.</a:t>
            </a:r>
            <a:endParaRPr lang="en-GB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2147968"/>
              </p:ext>
            </p:extLst>
          </p:nvPr>
        </p:nvGraphicFramePr>
        <p:xfrm>
          <a:off x="2971800" y="2819400"/>
          <a:ext cx="5410200" cy="3413760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</a:tblGrid>
              <a:tr h="350520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Complexity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289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9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9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1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Performance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809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809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92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8D1F3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O(1)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  <a:latin typeface="inherit"/>
                        </a:rPr>
                        <a:t>Excellent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8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O(log(n))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9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FF2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  <a:latin typeface="inherit"/>
                        </a:rPr>
                        <a:t>Good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9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9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C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B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DFF2F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O(n)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B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7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  <a:latin typeface="inherit"/>
                        </a:rPr>
                        <a:t>Fair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D0B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0B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B58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8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>
                          <a:effectLst/>
                          <a:latin typeface="inherit"/>
                        </a:rPr>
                        <a:t>O(n log(n))</a:t>
                      </a:r>
                      <a:endParaRPr lang="en-GB" b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8087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8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7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>
                          <a:effectLst/>
                          <a:latin typeface="inherit"/>
                        </a:rPr>
                        <a:t>Bad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88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88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81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A5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O(n^2)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  <a:latin typeface="inherit"/>
                        </a:rPr>
                        <a:t>Horrible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80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O(2^n)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0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  <a:latin typeface="inherit"/>
                        </a:rPr>
                        <a:t>Horrible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7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8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algn="l" fontAlgn="base"/>
                      <a:r>
                        <a:rPr lang="en-GB" b="1" dirty="0">
                          <a:effectLst/>
                          <a:latin typeface="inherit"/>
                        </a:rPr>
                        <a:t>O(n!)</a:t>
                      </a:r>
                      <a:endParaRPr lang="en-GB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8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05E4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GB" b="0" dirty="0">
                          <a:effectLst/>
                          <a:latin typeface="inherit"/>
                        </a:rPr>
                        <a:t>Horrible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rgbClr val="A8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8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8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89F7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599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295400"/>
            <a:ext cx="3619500" cy="2413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52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Structure is a way of collecting and </a:t>
            </a:r>
            <a:r>
              <a:rPr lang="en-US" dirty="0" smtClean="0"/>
              <a:t>organizing </a:t>
            </a:r>
            <a:r>
              <a:rPr lang="en-US" dirty="0"/>
              <a:t>data in such a way that we can perform operations on these data in an effective way</a:t>
            </a:r>
            <a:r>
              <a:rPr lang="en-US" dirty="0" smtClean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Data </a:t>
            </a:r>
            <a:r>
              <a:rPr lang="en-US" dirty="0"/>
              <a:t>structure affects the design of both the structural and functional aspects of a program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Data structure = Organized data + Operations 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49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Structure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In other words, data structure is </a:t>
            </a:r>
            <a:r>
              <a:rPr lang="en-US" dirty="0"/>
              <a:t>a data organization, management, and storage format that enables efficient access and </a:t>
            </a:r>
            <a:r>
              <a:rPr lang="en-US" dirty="0" smtClean="0"/>
              <a:t>modification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More precisely, a data structure is a collection of data values, the relationships among them, and the functions or operations that can be applied to the data</a:t>
            </a:r>
            <a:endParaRPr lang="en-US" dirty="0" smtClean="0"/>
          </a:p>
          <a:p>
            <a:pPr algn="just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6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086383"/>
            <a:ext cx="8686800" cy="545253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5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Algorithm + Data Structure = Program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Data structures are the building blocks of a program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Hence proper selection of data structure increases the productivity of programmers due to the proper designing and the use of efficient algorithms.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For </a:t>
            </a:r>
            <a:r>
              <a:rPr lang="en-US" dirty="0"/>
              <a:t>example, we have some data which has, player's </a:t>
            </a:r>
            <a:r>
              <a:rPr lang="en-US" b="1" dirty="0"/>
              <a:t>name</a:t>
            </a:r>
            <a:r>
              <a:rPr lang="en-US" dirty="0"/>
              <a:t> "</a:t>
            </a:r>
            <a:r>
              <a:rPr lang="en-US" dirty="0" err="1"/>
              <a:t>Virat</a:t>
            </a:r>
            <a:r>
              <a:rPr lang="en-US" dirty="0"/>
              <a:t>" and </a:t>
            </a:r>
            <a:r>
              <a:rPr lang="en-US" b="1" dirty="0"/>
              <a:t>age</a:t>
            </a:r>
            <a:r>
              <a:rPr lang="en-US" dirty="0"/>
              <a:t> 26. Here "</a:t>
            </a:r>
            <a:r>
              <a:rPr lang="en-US" dirty="0" err="1"/>
              <a:t>Virat</a:t>
            </a:r>
            <a:r>
              <a:rPr lang="en-US" dirty="0"/>
              <a:t>" is of </a:t>
            </a:r>
            <a:r>
              <a:rPr lang="en-US" b="1" dirty="0"/>
              <a:t>String</a:t>
            </a:r>
            <a:r>
              <a:rPr lang="en-US" dirty="0"/>
              <a:t> data type and 26 is of </a:t>
            </a:r>
            <a:r>
              <a:rPr lang="en-US" b="1" dirty="0"/>
              <a:t>integer</a:t>
            </a:r>
            <a:r>
              <a:rPr lang="en-US" dirty="0"/>
              <a:t> data type.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We can organize this data as a record like </a:t>
            </a:r>
            <a:r>
              <a:rPr lang="en-US" b="1" dirty="0"/>
              <a:t>Player</a:t>
            </a:r>
            <a:r>
              <a:rPr lang="en-US" dirty="0"/>
              <a:t> record, which will have both player's name and age in it.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Now we can collect and store player's records in a file or database as a data structure. </a:t>
            </a:r>
            <a:r>
              <a:rPr lang="en-US" b="1" dirty="0"/>
              <a:t>For example</a:t>
            </a:r>
            <a:r>
              <a:rPr lang="en-US" dirty="0"/>
              <a:t>: "</a:t>
            </a:r>
            <a:r>
              <a:rPr lang="en-US" dirty="0" err="1"/>
              <a:t>Dhoni</a:t>
            </a:r>
            <a:r>
              <a:rPr lang="en-US" dirty="0"/>
              <a:t>" 30, "</a:t>
            </a:r>
            <a:r>
              <a:rPr lang="en-US" dirty="0" err="1"/>
              <a:t>Gambhir</a:t>
            </a:r>
            <a:r>
              <a:rPr lang="en-US" dirty="0"/>
              <a:t>" 31, "</a:t>
            </a:r>
            <a:r>
              <a:rPr lang="en-US" dirty="0" err="1"/>
              <a:t>Sehwag</a:t>
            </a:r>
            <a:r>
              <a:rPr lang="en-US" dirty="0"/>
              <a:t>" 33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5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 smtClean="0"/>
              <a:t>If </a:t>
            </a:r>
            <a:r>
              <a:rPr lang="en-US" dirty="0"/>
              <a:t>you are aware of Object Oriented programming concepts, then </a:t>
            </a:r>
            <a:r>
              <a:rPr lang="en-US" dirty="0" smtClean="0"/>
              <a:t>a class also </a:t>
            </a:r>
            <a:r>
              <a:rPr lang="en-US" dirty="0"/>
              <a:t>does the same thing, it collects different type of data under one single entity. </a:t>
            </a:r>
            <a:endParaRPr lang="en-US" dirty="0" smtClean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The only difference being, data structures provides for techniques to access and manipulate data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64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Types of Data </a:t>
            </a:r>
            <a:r>
              <a:rPr lang="en-US" b="1" dirty="0"/>
              <a:t>Structures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077200" cy="5029200"/>
          </a:xfrm>
        </p:spPr>
      </p:pic>
    </p:spTree>
    <p:extLst>
      <p:ext uri="{BB962C8B-B14F-4D97-AF65-F5344CB8AC3E}">
        <p14:creationId xmlns:p14="http://schemas.microsoft.com/office/powerpoint/2010/main" val="199972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Primitive data structures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These </a:t>
            </a:r>
            <a:r>
              <a:rPr lang="en-US" dirty="0"/>
              <a:t>are the basic data structures and are directly operated upon by the machine instructions, which is in a primitive level.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They </a:t>
            </a:r>
            <a:r>
              <a:rPr lang="en-US" dirty="0"/>
              <a:t>are integers, floating point numbers, characters, string constants, pointers etc.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16C4-6F50-41B9-A405-51E5E549AF5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3732</TotalTime>
  <Words>977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PowerPoint Presentation</vt:lpstr>
      <vt:lpstr>Data Structure</vt:lpstr>
      <vt:lpstr>Data Structure</vt:lpstr>
      <vt:lpstr>PowerPoint Presentation</vt:lpstr>
      <vt:lpstr>PowerPoint Presentation</vt:lpstr>
      <vt:lpstr>PowerPoint Presentation</vt:lpstr>
      <vt:lpstr>PowerPoint Presentation</vt:lpstr>
      <vt:lpstr>Types of Data Structures </vt:lpstr>
      <vt:lpstr>Primitive data structures </vt:lpstr>
      <vt:lpstr>Non-primitive data structures</vt:lpstr>
      <vt:lpstr>Abstract data type</vt:lpstr>
      <vt:lpstr>PowerPoint Presentation</vt:lpstr>
      <vt:lpstr>PowerPoint Presentation</vt:lpstr>
      <vt:lpstr>Cont…</vt:lpstr>
      <vt:lpstr>Cont…</vt:lpstr>
      <vt:lpstr>Data Structure Vs ADT</vt:lpstr>
      <vt:lpstr> Asymptotic Notations </vt:lpstr>
      <vt:lpstr>Big ‘O’ notation (O)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Sujan</dc:creator>
  <cp:lastModifiedBy>Laptop</cp:lastModifiedBy>
  <cp:revision>286</cp:revision>
  <dcterms:created xsi:type="dcterms:W3CDTF">2017-03-11T12:55:05Z</dcterms:created>
  <dcterms:modified xsi:type="dcterms:W3CDTF">2021-06-16T04:34:21Z</dcterms:modified>
</cp:coreProperties>
</file>