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62" r:id="rId2"/>
    <p:sldId id="304" r:id="rId3"/>
    <p:sldId id="333" r:id="rId4"/>
    <p:sldId id="332" r:id="rId5"/>
    <p:sldId id="334" r:id="rId6"/>
    <p:sldId id="335" r:id="rId7"/>
    <p:sldId id="336" r:id="rId8"/>
    <p:sldId id="338" r:id="rId9"/>
    <p:sldId id="330" r:id="rId10"/>
    <p:sldId id="339" r:id="rId11"/>
    <p:sldId id="340" r:id="rId12"/>
    <p:sldId id="341" r:id="rId13"/>
    <p:sldId id="342" r:id="rId14"/>
    <p:sldId id="343" r:id="rId15"/>
    <p:sldId id="346" r:id="rId16"/>
    <p:sldId id="347" r:id="rId17"/>
    <p:sldId id="348" r:id="rId18"/>
    <p:sldId id="356" r:id="rId19"/>
    <p:sldId id="364" r:id="rId20"/>
    <p:sldId id="357" r:id="rId21"/>
    <p:sldId id="359" r:id="rId22"/>
    <p:sldId id="360" r:id="rId23"/>
    <p:sldId id="361" r:id="rId24"/>
    <p:sldId id="367" r:id="rId25"/>
    <p:sldId id="351" r:id="rId26"/>
    <p:sldId id="365" r:id="rId27"/>
    <p:sldId id="352" r:id="rId28"/>
    <p:sldId id="353" r:id="rId29"/>
    <p:sldId id="366" r:id="rId30"/>
    <p:sldId id="368" r:id="rId31"/>
    <p:sldId id="369" r:id="rId32"/>
    <p:sldId id="370" r:id="rId33"/>
    <p:sldId id="30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2F0EE-CDA6-460A-BA9F-270BB0189DC7}" type="datetimeFigureOut">
              <a:rPr lang="en-US" smtClean="0"/>
              <a:pPr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6689-EBFB-43ED-A77C-A7B8CC1E27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6B12-AA9D-483C-BF06-82884C55967A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1815-A838-4EF1-94E0-A8F9374398E7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9764-D8D5-4D29-BE6F-BF78C612F030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738D-FCD2-414F-80DC-89531832E7C6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0FED-D734-470F-BD95-33066AB117BE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6EE1-8E71-4F3D-AF21-5FC90C98C8CB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5EF0-B9F2-4FB5-9223-47B9078F10A7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4F00-C159-4216-982F-EFC57B6F2170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A01-721A-4FB0-A03D-DD3EF1E8F5D7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9AC-1BAA-44B9-A1A4-E0FBDDCA8692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267-158D-4B03-8FA4-DFB692BD4A86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C6FF-1C6F-4573-B519-47BBC22D108F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SdXSmwb55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-seAp8g42Q" TargetMode="External"/><Relationship Id="rId2" Type="http://schemas.openxmlformats.org/officeDocument/2006/relationships/hyperlink" Target="https://youtu.be/RY4GkLahbC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PAceaOSnxQs" TargetMode="External"/><Relationship Id="rId4" Type="http://schemas.openxmlformats.org/officeDocument/2006/relationships/hyperlink" Target="https://www.youtube.com/watch?v=ZIKy8V_FCk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mg.c4learn.com/2010/02/Stack-Concept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hyperlink" Target="http://img.c4learn.com/2010/02/Chairs-Stack.jpg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SWr7q121g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Arial Black" pitchFamily="34" charset="0"/>
              </a:rPr>
              <a:t>Unit </a:t>
            </a:r>
            <a:r>
              <a:rPr lang="en-US" dirty="0" smtClean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Arial Black" pitchFamily="34" charset="0"/>
              </a:rPr>
              <a:t>2: Stack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i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r>
              <a:rPr lang="en-US" b="1" i="1" dirty="0" err="1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Jendi</a:t>
            </a:r>
            <a:r>
              <a:rPr lang="en-US" b="1" i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Bade </a:t>
            </a:r>
            <a:r>
              <a:rPr lang="en-US" b="1" i="1" dirty="0" err="1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Shrestha</a:t>
            </a:r>
            <a:r>
              <a:rPr lang="en-US" b="1" i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b="1" i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 Computer</a:t>
            </a:r>
          </a:p>
          <a:p>
            <a:r>
              <a:rPr lang="en-US" b="1" i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jendibade@gmail.com</a:t>
            </a:r>
          </a:p>
          <a:p>
            <a:r>
              <a:rPr lang="en-US" b="1" i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9851125364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Representation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2430"/>
            <a:ext cx="8229600" cy="495696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 stack can be implemented by means of Array, Structure, Pointer, and Linked List.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Stack </a:t>
            </a:r>
            <a:r>
              <a:rPr lang="en-US" dirty="0"/>
              <a:t>can either be a fixed size one or it may have a sense of dynamic resizing.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Here</a:t>
            </a:r>
            <a:r>
              <a:rPr lang="en-US" dirty="0"/>
              <a:t>, we are going to implement stack using arrays, which makes it a fixed size stack implementation.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Basic Operations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The two </a:t>
            </a:r>
            <a:r>
              <a:rPr lang="en-US" dirty="0"/>
              <a:t>primary </a:t>
            </a:r>
            <a:r>
              <a:rPr lang="en-US" dirty="0" smtClean="0"/>
              <a:t>stack operations are: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push()</a:t>
            </a:r>
            <a:r>
              <a:rPr lang="en-US" dirty="0"/>
              <a:t> − Pushing (storing) an element on the stack.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pop()</a:t>
            </a:r>
            <a:r>
              <a:rPr lang="en-US" dirty="0"/>
              <a:t> − Removing (accessing) an element from the stack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Push Operation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process of putting a new data element onto stack is known as a Push Operation.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Push </a:t>
            </a:r>
            <a:r>
              <a:rPr lang="en-US" dirty="0"/>
              <a:t>operation involves a series of steps −</a:t>
            </a:r>
          </a:p>
          <a:p>
            <a:pPr marL="0" indent="0">
              <a:buNone/>
            </a:pPr>
            <a:r>
              <a:rPr lang="en-US" b="1" dirty="0"/>
              <a:t>Step 1</a:t>
            </a:r>
            <a:r>
              <a:rPr lang="en-US" dirty="0"/>
              <a:t> − Checks if the stack is full.</a:t>
            </a:r>
          </a:p>
          <a:p>
            <a:pPr marL="0" indent="0">
              <a:buNone/>
            </a:pPr>
            <a:r>
              <a:rPr lang="en-US" b="1" dirty="0"/>
              <a:t>Step 2</a:t>
            </a:r>
            <a:r>
              <a:rPr lang="en-US" dirty="0"/>
              <a:t> − If the stack is full, produces an error and exit.</a:t>
            </a:r>
          </a:p>
          <a:p>
            <a:pPr marL="0" indent="0">
              <a:buNone/>
            </a:pPr>
            <a:r>
              <a:rPr lang="en-US" b="1" dirty="0"/>
              <a:t>Step 3</a:t>
            </a:r>
            <a:r>
              <a:rPr lang="en-US" dirty="0"/>
              <a:t> − If the stack is not full, increments </a:t>
            </a:r>
            <a:r>
              <a:rPr lang="en-US" b="1" dirty="0"/>
              <a:t>top</a:t>
            </a:r>
            <a:r>
              <a:rPr lang="en-US" dirty="0"/>
              <a:t> to point next empty space.</a:t>
            </a:r>
          </a:p>
          <a:p>
            <a:pPr marL="0" indent="0">
              <a:buNone/>
            </a:pPr>
            <a:r>
              <a:rPr lang="en-US" b="1" dirty="0"/>
              <a:t>Step 4</a:t>
            </a:r>
            <a:r>
              <a:rPr lang="en-US" dirty="0"/>
              <a:t> − Adds data element to the stack location, where top is pointing.</a:t>
            </a:r>
          </a:p>
          <a:p>
            <a:pPr marL="0" indent="0">
              <a:buNone/>
            </a:pPr>
            <a:r>
              <a:rPr lang="en-US" b="1" dirty="0"/>
              <a:t>Step 5</a:t>
            </a:r>
            <a:r>
              <a:rPr lang="en-US" dirty="0"/>
              <a:t> − Returns success.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8168740" cy="58991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7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 Operation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Accessing the content while removing it from the stack, is known as a Pop Operation.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an array implementation of pop() operation, the data element is not actually removed, instead </a:t>
            </a:r>
            <a:r>
              <a:rPr lang="en-US" b="1" dirty="0"/>
              <a:t>top</a:t>
            </a:r>
            <a:r>
              <a:rPr lang="en-US" dirty="0"/>
              <a:t> is decremented to a lower position in the stack to point to the next value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But in linked-list implementation, pop() actually removes data element and deallocates memory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operation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1</a:t>
            </a:r>
            <a:r>
              <a:rPr lang="en-US" dirty="0"/>
              <a:t> − Checks if the stack is empty.</a:t>
            </a:r>
          </a:p>
          <a:p>
            <a:pPr marL="0" indent="0">
              <a:buNone/>
            </a:pPr>
            <a:r>
              <a:rPr lang="en-US" b="1" dirty="0"/>
              <a:t>Step 2</a:t>
            </a:r>
            <a:r>
              <a:rPr lang="en-US" dirty="0"/>
              <a:t> − If the stack is empty, produces an error and exit.</a:t>
            </a:r>
          </a:p>
          <a:p>
            <a:pPr marL="0" indent="0">
              <a:buNone/>
            </a:pPr>
            <a:r>
              <a:rPr lang="en-US" b="1" dirty="0"/>
              <a:t>Step 3</a:t>
            </a:r>
            <a:r>
              <a:rPr lang="en-US" dirty="0"/>
              <a:t> − If the stack is not empty, accesses the data element at which </a:t>
            </a:r>
            <a:r>
              <a:rPr lang="en-US" b="1" dirty="0"/>
              <a:t>top</a:t>
            </a:r>
            <a:r>
              <a:rPr lang="en-US" dirty="0"/>
              <a:t> is pointing.</a:t>
            </a:r>
          </a:p>
          <a:p>
            <a:pPr marL="0" indent="0">
              <a:buNone/>
            </a:pPr>
            <a:r>
              <a:rPr lang="en-US" b="1" dirty="0"/>
              <a:t>Step 4</a:t>
            </a:r>
            <a:r>
              <a:rPr lang="en-US" dirty="0"/>
              <a:t> − Decreases the value of top by 1.</a:t>
            </a:r>
          </a:p>
          <a:p>
            <a:pPr marL="0" indent="0">
              <a:buNone/>
            </a:pPr>
            <a:r>
              <a:rPr lang="en-US" b="1" dirty="0"/>
              <a:t>Step 5</a:t>
            </a:r>
            <a:r>
              <a:rPr lang="en-US" dirty="0"/>
              <a:t> − Returns success.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4" y="1431493"/>
            <a:ext cx="8243455" cy="44677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0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E:\study materials\Data structure and algorithm\stack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04664"/>
            <a:ext cx="7110620" cy="64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88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Algorithm </a:t>
            </a:r>
            <a:r>
              <a:rPr lang="en-US" b="1" u="sng" dirty="0"/>
              <a:t>of stack: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 1: Declare necessary variables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		E.g. size=10, TOS= -1, stack[size</a:t>
            </a:r>
            <a:r>
              <a:rPr lang="en-US" dirty="0" smtClean="0"/>
              <a:t>]</a:t>
            </a:r>
            <a:r>
              <a:rPr lang="en-US" dirty="0"/>
              <a:t> 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Step 2: for “</a:t>
            </a:r>
            <a:r>
              <a:rPr lang="en-US" b="1" dirty="0"/>
              <a:t>Push Operation”</a:t>
            </a:r>
            <a:endParaRPr lang="en-GB" dirty="0"/>
          </a:p>
          <a:p>
            <a:pPr marL="0" lvl="0" indent="0">
              <a:buNone/>
            </a:pPr>
            <a:r>
              <a:rPr lang="en-US" dirty="0" smtClean="0"/>
              <a:t>	Check </a:t>
            </a:r>
            <a:r>
              <a:rPr lang="en-US" dirty="0"/>
              <a:t>stack is full or </a:t>
            </a:r>
            <a:r>
              <a:rPr lang="en-US" dirty="0" smtClean="0"/>
              <a:t>not</a:t>
            </a:r>
            <a:endParaRPr lang="en-GB" dirty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(stack is full)	</a:t>
            </a:r>
            <a:r>
              <a:rPr lang="en-US" sz="2200" dirty="0" err="1"/>
              <a:t>i.e</a:t>
            </a:r>
            <a:r>
              <a:rPr lang="en-US" sz="2200" dirty="0"/>
              <a:t> </a:t>
            </a:r>
            <a:r>
              <a:rPr lang="en-US" sz="2200" dirty="0" smtClean="0"/>
              <a:t>TOS=size-1</a:t>
            </a:r>
            <a:endParaRPr lang="en-GB" sz="2200" dirty="0"/>
          </a:p>
          <a:p>
            <a:pPr marL="1234440" lvl="5" indent="0">
              <a:buNone/>
            </a:pPr>
            <a:r>
              <a:rPr lang="en-US" sz="2300" dirty="0" smtClean="0"/>
              <a:t>	Display </a:t>
            </a:r>
            <a:r>
              <a:rPr lang="en-US" sz="2300" dirty="0"/>
              <a:t>"Stack </a:t>
            </a:r>
            <a:r>
              <a:rPr lang="en-US" sz="2300" dirty="0" smtClean="0"/>
              <a:t> </a:t>
            </a:r>
            <a:r>
              <a:rPr lang="en-US" sz="2300" dirty="0"/>
              <a:t>Overflow</a:t>
            </a:r>
            <a:r>
              <a:rPr lang="en-US" sz="2300" dirty="0" smtClean="0"/>
              <a:t>”</a:t>
            </a:r>
            <a:endParaRPr lang="en-GB" sz="2300" dirty="0"/>
          </a:p>
          <a:p>
            <a:pPr marL="274320" lvl="1" indent="0">
              <a:buNone/>
            </a:pPr>
            <a:r>
              <a:rPr lang="en-US" sz="2400" dirty="0" smtClean="0"/>
              <a:t>	else</a:t>
            </a:r>
            <a:r>
              <a:rPr lang="en-US" sz="2400" dirty="0"/>
              <a:t>	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dirty="0"/>
              <a:t>stack is not </a:t>
            </a:r>
            <a:r>
              <a:rPr lang="en-US" sz="2400" dirty="0" smtClean="0"/>
              <a:t>full</a:t>
            </a:r>
            <a:endParaRPr lang="en-GB" sz="2400" dirty="0"/>
          </a:p>
          <a:p>
            <a:pPr marL="548640" lvl="2" indent="0">
              <a:buNone/>
            </a:pPr>
            <a:r>
              <a:rPr lang="en-US" sz="2400" dirty="0" smtClean="0"/>
              <a:t>		Read </a:t>
            </a:r>
            <a:r>
              <a:rPr lang="en-US" sz="2400" dirty="0"/>
              <a:t>the data/element to be stored</a:t>
            </a:r>
            <a:endParaRPr lang="en-GB" sz="2400" dirty="0"/>
          </a:p>
          <a:p>
            <a:pPr lvl="2"/>
            <a:r>
              <a:rPr lang="en-US" sz="2400" dirty="0"/>
              <a:t>Increase TOS by 1  i.e. TOS==</a:t>
            </a:r>
            <a:r>
              <a:rPr lang="en-US" sz="2400" dirty="0" smtClean="0"/>
              <a:t>TOS+1</a:t>
            </a:r>
            <a:endParaRPr lang="en-GB" sz="2400" dirty="0"/>
          </a:p>
          <a:p>
            <a:pPr lvl="2"/>
            <a:r>
              <a:rPr lang="en-US" sz="2400" dirty="0"/>
              <a:t>stack[TOS]=new data</a:t>
            </a:r>
            <a:endParaRPr lang="en-GB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7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Linear 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It is data structure in which elements are arranged in linear order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Data items can be traversed in a single run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Elements are accessed or placed in contiguous memory locations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3: </a:t>
            </a:r>
            <a:r>
              <a:rPr lang="en-US" dirty="0"/>
              <a:t>for </a:t>
            </a:r>
            <a:r>
              <a:rPr lang="en-US" b="1" dirty="0"/>
              <a:t>“Pop Operation”</a:t>
            </a:r>
            <a:endParaRPr lang="en-GB" dirty="0"/>
          </a:p>
          <a:p>
            <a:pPr lvl="1"/>
            <a:r>
              <a:rPr lang="en-US" sz="2400" dirty="0"/>
              <a:t>Check stack is empty or </a:t>
            </a:r>
            <a:r>
              <a:rPr lang="en-US" sz="2400" dirty="0" smtClean="0"/>
              <a:t>not</a:t>
            </a:r>
            <a:endParaRPr lang="en-GB" sz="2400" dirty="0"/>
          </a:p>
          <a:p>
            <a:pPr marL="274320" lvl="1" indent="0">
              <a:buNone/>
            </a:pPr>
            <a:r>
              <a:rPr lang="en-US" sz="2400" dirty="0" smtClean="0"/>
              <a:t>	if </a:t>
            </a:r>
            <a:r>
              <a:rPr lang="en-US" sz="2400" dirty="0"/>
              <a:t>(stack is empty)		</a:t>
            </a:r>
            <a:r>
              <a:rPr lang="en-US" sz="2400" dirty="0" err="1"/>
              <a:t>i.e</a:t>
            </a:r>
            <a:r>
              <a:rPr lang="en-US" sz="2400" dirty="0"/>
              <a:t> </a:t>
            </a:r>
            <a:r>
              <a:rPr lang="en-US" sz="2400" dirty="0" smtClean="0"/>
              <a:t>TOS&lt;0</a:t>
            </a:r>
            <a:endParaRPr lang="en-GB" sz="2400" dirty="0"/>
          </a:p>
          <a:p>
            <a:pPr marL="548640" lvl="2" indent="0">
              <a:buNone/>
            </a:pPr>
            <a:r>
              <a:rPr lang="en-US" sz="2400" dirty="0" smtClean="0"/>
              <a:t>		Display </a:t>
            </a:r>
            <a:r>
              <a:rPr lang="en-US" sz="2400" dirty="0"/>
              <a:t>"</a:t>
            </a:r>
            <a:r>
              <a:rPr lang="en-US" sz="2400" dirty="0" smtClean="0"/>
              <a:t>Stack Underflow”</a:t>
            </a:r>
            <a:endParaRPr lang="en-GB" sz="2400" dirty="0"/>
          </a:p>
          <a:p>
            <a:pPr marL="548640" lvl="2" indent="0">
              <a:buNone/>
            </a:pPr>
            <a:r>
              <a:rPr lang="en-GB" sz="2400" dirty="0"/>
              <a:t>	</a:t>
            </a:r>
            <a:r>
              <a:rPr lang="en-US" sz="2400" dirty="0" smtClean="0"/>
              <a:t>else</a:t>
            </a:r>
            <a:r>
              <a:rPr lang="en-US" sz="2400" dirty="0"/>
              <a:t> </a:t>
            </a:r>
            <a:r>
              <a:rPr lang="en-US" sz="2400" dirty="0" err="1" smtClean="0"/>
              <a:t>i.e</a:t>
            </a:r>
            <a:r>
              <a:rPr lang="en-US" sz="2400" dirty="0" smtClean="0"/>
              <a:t> </a:t>
            </a:r>
            <a:r>
              <a:rPr lang="en-US" sz="2400" dirty="0"/>
              <a:t>stack is not empty</a:t>
            </a:r>
            <a:endParaRPr lang="en-GB" sz="2400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Display </a:t>
            </a:r>
            <a:r>
              <a:rPr lang="en-US" dirty="0"/>
              <a:t>value of stack[TOS</a:t>
            </a:r>
            <a:r>
              <a:rPr lang="en-US" dirty="0" smtClean="0"/>
              <a:t>]</a:t>
            </a:r>
            <a:endParaRPr lang="en-GB" dirty="0"/>
          </a:p>
          <a:p>
            <a:pPr lvl="2"/>
            <a:r>
              <a:rPr lang="en-US" sz="2400" dirty="0"/>
              <a:t>Decrement TOS by 1  i.e. </a:t>
            </a:r>
            <a:r>
              <a:rPr lang="en-US" sz="2400" dirty="0" smtClean="0"/>
              <a:t>TOS=TOS-1</a:t>
            </a:r>
            <a:endParaRPr lang="en-GB" sz="2400" dirty="0"/>
          </a:p>
          <a:p>
            <a:pPr marL="0" indent="0">
              <a:buNone/>
            </a:pPr>
            <a:r>
              <a:rPr lang="en-US" b="1" dirty="0"/>
              <a:t>Step 4: </a:t>
            </a:r>
            <a:r>
              <a:rPr lang="en-US" dirty="0"/>
              <a:t>Repeat step 2 and 3 according to the user’s choice.</a:t>
            </a:r>
            <a:endParaRPr lang="en-GB" dirty="0"/>
          </a:p>
          <a:p>
            <a:pPr marL="0" indent="0">
              <a:buNone/>
            </a:pPr>
            <a:r>
              <a:rPr lang="en-US" b="1" dirty="0"/>
              <a:t>Step 5: </a:t>
            </a:r>
            <a:r>
              <a:rPr lang="en-US" dirty="0"/>
              <a:t>Stop.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4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as an ADT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260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It is LIFO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4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467995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1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 ADT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It contains </a:t>
            </a:r>
            <a:r>
              <a:rPr lang="en-US" sz="2400" dirty="0"/>
              <a:t>elements of the same type arranged in sequential order. All operations take place at a single end that is top of the stack and following operations can be performed: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push() – Insert an element at one end of the stack called top.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pop() – Remove and return the element at the top of the stack, if it is not empty.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peek() – Return the element at the top of the stack without removing it, if the stack is not empty.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size() – Return the number of elements in the stack.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isEmpty</a:t>
            </a:r>
            <a:r>
              <a:rPr lang="en-US" sz="2400" dirty="0"/>
              <a:t>() – Return true if the stack is empty, otherwise return false.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isFull</a:t>
            </a:r>
            <a:r>
              <a:rPr lang="en-US" sz="2400" dirty="0"/>
              <a:t>() – Return true if the stack is full, otherwise return false.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68680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Data Structures: Stack (Abstract Data Type) - YouTube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9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Expression evaluation </a:t>
            </a:r>
            <a:r>
              <a:rPr lang="en-US" dirty="0" smtClean="0"/>
              <a:t>such as Infix </a:t>
            </a:r>
            <a:r>
              <a:rPr lang="en-US" dirty="0"/>
              <a:t>to Postfix /Prefix conversion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Redo-undo</a:t>
            </a:r>
            <a:r>
              <a:rPr lang="en-US" dirty="0"/>
              <a:t> features at many places like editors, </a:t>
            </a:r>
            <a:r>
              <a:rPr lang="en-US" dirty="0" smtClean="0"/>
              <a:t>Photoshop.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Forward and backward </a:t>
            </a:r>
            <a:r>
              <a:rPr lang="en-US" dirty="0"/>
              <a:t>feature in web browsers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Used in many algorithms </a:t>
            </a:r>
            <a:r>
              <a:rPr lang="en-US" dirty="0"/>
              <a:t>like Tower of Hanoi, tree traversals, stock span problem, histogram problem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8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Backtracking</a:t>
            </a:r>
            <a:r>
              <a:rPr lang="en-US" dirty="0"/>
              <a:t> is one of the algorithm designing technique </a:t>
            </a:r>
          </a:p>
          <a:p>
            <a:r>
              <a:rPr lang="en-US" dirty="0"/>
              <a:t>Some example of back tracking are Knight-Tour problem, N-Queen problem, find your way through maze and game like chess or checkers in all this problems we dive into someway</a:t>
            </a:r>
          </a:p>
          <a:p>
            <a:r>
              <a:rPr lang="en-US" dirty="0"/>
              <a:t> if that way is not efficient we come back to the previous state and go into some another path</a:t>
            </a:r>
          </a:p>
          <a:p>
            <a:r>
              <a:rPr lang="en-US" dirty="0"/>
              <a:t>To get back from current state we need to store the previous state for that purpose we need stack.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In Graph Algorithms like Topological Sorting and Strongly Connected Components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In </a:t>
            </a:r>
            <a:r>
              <a:rPr lang="en-US" b="1" dirty="0"/>
              <a:t>Memory management </a:t>
            </a:r>
            <a:r>
              <a:rPr lang="en-US" dirty="0"/>
              <a:t>any modern  computer uses stack as the primary-management for a running purpose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Each </a:t>
            </a:r>
            <a:r>
              <a:rPr lang="en-US" dirty="0"/>
              <a:t>program that is running in a computer system has its own memory allocations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dirty="0"/>
              <a:t>String reversal </a:t>
            </a:r>
            <a:r>
              <a:rPr lang="en-US" dirty="0"/>
              <a:t>is also a another application of stack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Here </a:t>
            </a:r>
            <a:r>
              <a:rPr lang="en-US" dirty="0"/>
              <a:t>one by one each character get inserted into the stack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So </a:t>
            </a:r>
            <a:r>
              <a:rPr lang="en-US" dirty="0"/>
              <a:t>the first character of string is on the bottom of the stack and the last element of string is on the top of stack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After Performing the pop operations on stack we get string in reverse order 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4"/>
            <a:ext cx="8610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Infix to postfix expression conversion </a:t>
            </a:r>
            <a:r>
              <a:rPr lang="en-US" dirty="0" smtClean="0"/>
              <a:t>is </a:t>
            </a:r>
            <a:r>
              <a:rPr lang="en-US" dirty="0"/>
              <a:t>also a another application of stack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youtu.be/RY4GkLahbCI</a:t>
            </a:r>
            <a:endParaRPr lang="en-GB" dirty="0" smtClean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youtu.be/w-seAp8g42Q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www.youtube.com/watch?v=ZIKy8V_FCk8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youtu.be/PAceaOSnxQs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is a linear data </a:t>
            </a:r>
            <a:r>
              <a:rPr lang="en-US" dirty="0" smtClean="0"/>
              <a:t>structure which </a:t>
            </a:r>
            <a:r>
              <a:rPr lang="en-US" dirty="0"/>
              <a:t>follows a particular order in which the operations are performed.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It follows LIFO(Last </a:t>
            </a:r>
            <a:r>
              <a:rPr lang="en-US" dirty="0"/>
              <a:t>In First Out) </a:t>
            </a:r>
            <a:r>
              <a:rPr lang="en-US" dirty="0" smtClean="0"/>
              <a:t>principle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last thing we added(pushed) is the first that gets pulled(popped) off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It is a abstract data type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The data items are accessed at only one end of the sequence.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1.(A+B)*(C+D)/E-F</a:t>
            </a:r>
          </a:p>
          <a:p>
            <a:pPr marL="0" indent="0">
              <a:buNone/>
            </a:pPr>
            <a:r>
              <a:rPr lang="en-GB" dirty="0" smtClean="0"/>
              <a:t>= </a:t>
            </a:r>
            <a:r>
              <a:rPr lang="en-GB" u="sng" dirty="0" smtClean="0"/>
              <a:t>AB+  </a:t>
            </a:r>
            <a:r>
              <a:rPr lang="en-GB" dirty="0" smtClean="0"/>
              <a:t>* </a:t>
            </a:r>
            <a:r>
              <a:rPr lang="en-GB" u="sng" dirty="0" smtClean="0"/>
              <a:t>CD+ </a:t>
            </a:r>
            <a:r>
              <a:rPr lang="en-GB" dirty="0" smtClean="0"/>
              <a:t>  /E-F</a:t>
            </a:r>
          </a:p>
          <a:p>
            <a:pPr marL="0" indent="0">
              <a:buNone/>
            </a:pPr>
            <a:r>
              <a:rPr lang="en-GB" dirty="0" smtClean="0"/>
              <a:t>=</a:t>
            </a:r>
            <a:r>
              <a:rPr lang="en-GB" u="sng" dirty="0" smtClean="0"/>
              <a:t>AB+CD+*  </a:t>
            </a:r>
            <a:r>
              <a:rPr lang="en-GB" dirty="0" smtClean="0"/>
              <a:t>/E-F</a:t>
            </a:r>
          </a:p>
          <a:p>
            <a:pPr marL="0" indent="0">
              <a:buNone/>
            </a:pPr>
            <a:r>
              <a:rPr lang="en-GB" dirty="0" smtClean="0"/>
              <a:t>=</a:t>
            </a:r>
            <a:r>
              <a:rPr lang="en-GB" u="sng" dirty="0" smtClean="0"/>
              <a:t>AB+CD+*E/ </a:t>
            </a:r>
            <a:r>
              <a:rPr lang="en-GB" dirty="0" smtClean="0"/>
              <a:t> - F</a:t>
            </a:r>
          </a:p>
          <a:p>
            <a:pPr marL="0" indent="0">
              <a:buNone/>
            </a:pPr>
            <a:r>
              <a:rPr lang="en-GB" dirty="0" smtClean="0"/>
              <a:t>=</a:t>
            </a:r>
            <a:r>
              <a:rPr lang="en-GB" u="sng" dirty="0"/>
              <a:t> AB+CD+*</a:t>
            </a:r>
            <a:r>
              <a:rPr lang="en-GB" u="sng" dirty="0" smtClean="0"/>
              <a:t>E/F-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IV) A-B/(C*D$E)</a:t>
            </a:r>
          </a:p>
          <a:p>
            <a:pPr marL="0" indent="0">
              <a:buNone/>
            </a:pPr>
            <a:r>
              <a:rPr lang="en-GB" dirty="0" smtClean="0"/>
              <a:t>= A-B/(C*</a:t>
            </a:r>
            <a:r>
              <a:rPr lang="en-GB" u="sng" dirty="0" smtClean="0"/>
              <a:t>DE$)</a:t>
            </a:r>
          </a:p>
          <a:p>
            <a:pPr marL="0" indent="0">
              <a:buNone/>
            </a:pPr>
            <a:r>
              <a:rPr lang="en-GB" u="sng" dirty="0" smtClean="0"/>
              <a:t>=</a:t>
            </a:r>
            <a:r>
              <a:rPr lang="en-GB" dirty="0" smtClean="0"/>
              <a:t>A-B/</a:t>
            </a:r>
            <a:r>
              <a:rPr lang="en-GB" u="sng" dirty="0" smtClean="0"/>
              <a:t>CDE$*</a:t>
            </a:r>
          </a:p>
          <a:p>
            <a:pPr marL="0" indent="0">
              <a:buNone/>
            </a:pPr>
            <a:r>
              <a:rPr lang="en-GB" dirty="0" smtClean="0"/>
              <a:t>= A-</a:t>
            </a:r>
            <a:r>
              <a:rPr lang="en-GB" u="sng" dirty="0" smtClean="0"/>
              <a:t>BCDE$*/</a:t>
            </a:r>
          </a:p>
          <a:p>
            <a:pPr marL="0" indent="0">
              <a:buNone/>
            </a:pPr>
            <a:r>
              <a:rPr lang="en-GB" dirty="0" smtClean="0"/>
              <a:t>=ABCDE$*/-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/>
              <a:t>A+B)*(C+D)/</a:t>
            </a:r>
            <a:r>
              <a:rPr lang="en-GB" dirty="0" smtClean="0"/>
              <a:t>E-F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*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427501"/>
              </p:ext>
            </p:extLst>
          </p:nvPr>
        </p:nvGraphicFramePr>
        <p:xfrm>
          <a:off x="3581400" y="1371600"/>
          <a:ext cx="6324600" cy="6179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540000"/>
                <a:gridCol w="2108200"/>
              </a:tblGrid>
              <a:tr h="601331">
                <a:tc>
                  <a:txBody>
                    <a:bodyPr/>
                    <a:lstStyle/>
                    <a:p>
                      <a:r>
                        <a:rPr lang="en-GB" dirty="0" smtClean="0"/>
                        <a:t>input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Postfix</a:t>
                      </a:r>
                      <a:endParaRPr lang="en-GB" dirty="0"/>
                    </a:p>
                  </a:txBody>
                  <a:tcPr/>
                </a:tc>
              </a:tr>
              <a:tr h="244609"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44609"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</a:tr>
              <a:tr h="244609">
                <a:tc>
                  <a:txBody>
                    <a:bodyPr/>
                    <a:lstStyle/>
                    <a:p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</a:t>
                      </a:r>
                      <a:endParaRPr lang="en-GB" dirty="0"/>
                    </a:p>
                  </a:txBody>
                  <a:tcPr/>
                </a:tc>
              </a:tr>
              <a:tr h="244609">
                <a:tc>
                  <a:txBody>
                    <a:bodyPr/>
                    <a:lstStyle/>
                    <a:p>
                      <a:r>
                        <a:rPr lang="en-GB" dirty="0" smtClean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(+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AB</a:t>
                      </a:r>
                      <a:endParaRPr lang="en-GB" dirty="0"/>
                    </a:p>
                  </a:txBody>
                  <a:tcPr/>
                </a:tc>
              </a:tr>
              <a:tr h="244609">
                <a:tc>
                  <a:txBody>
                    <a:bodyPr/>
                    <a:lstStyle/>
                    <a:p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AB+</a:t>
                      </a:r>
                      <a:endParaRPr lang="en-GB" dirty="0"/>
                    </a:p>
                  </a:txBody>
                  <a:tcPr/>
                </a:tc>
              </a:tr>
              <a:tr h="244609"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AB+</a:t>
                      </a:r>
                    </a:p>
                  </a:txBody>
                  <a:tcPr/>
                </a:tc>
              </a:tr>
              <a:tr h="244609">
                <a:tc>
                  <a:txBody>
                    <a:bodyPr/>
                    <a:lstStyle/>
                    <a:p>
                      <a:r>
                        <a:rPr lang="en-GB" dirty="0" smtClean="0"/>
                        <a:t>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AB+</a:t>
                      </a:r>
                      <a:endParaRPr lang="en-GB" dirty="0"/>
                    </a:p>
                  </a:txBody>
                  <a:tcPr/>
                </a:tc>
              </a:tr>
              <a:tr h="244609">
                <a:tc>
                  <a:txBody>
                    <a:bodyPr/>
                    <a:lstStyle/>
                    <a:p>
                      <a:r>
                        <a:rPr lang="en-GB" dirty="0" smtClean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*(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AB+C</a:t>
                      </a:r>
                      <a:endParaRPr lang="en-GB" dirty="0"/>
                    </a:p>
                  </a:txBody>
                  <a:tcPr/>
                </a:tc>
              </a:tr>
              <a:tr h="244609">
                <a:tc>
                  <a:txBody>
                    <a:bodyPr/>
                    <a:lstStyle/>
                    <a:p>
                      <a:r>
                        <a:rPr lang="en-GB" dirty="0" smtClean="0"/>
                        <a:t>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*(+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AB+C</a:t>
                      </a:r>
                      <a:endParaRPr lang="en-GB" dirty="0"/>
                    </a:p>
                  </a:txBody>
                  <a:tcPr/>
                </a:tc>
              </a:tr>
              <a:tr h="428066">
                <a:tc>
                  <a:txBody>
                    <a:bodyPr/>
                    <a:lstStyle/>
                    <a:p>
                      <a:r>
                        <a:rPr lang="en-GB" dirty="0" smtClean="0"/>
                        <a:t>D</a:t>
                      </a:r>
                    </a:p>
                    <a:p>
                      <a:r>
                        <a:rPr lang="en-GB" dirty="0" smtClean="0"/>
                        <a:t>)</a:t>
                      </a:r>
                    </a:p>
                    <a:p>
                      <a:r>
                        <a:rPr lang="en-GB" dirty="0" smtClean="0"/>
                        <a:t>/</a:t>
                      </a:r>
                    </a:p>
                    <a:p>
                      <a:r>
                        <a:rPr lang="en-GB" dirty="0" smtClean="0"/>
                        <a:t>E</a:t>
                      </a:r>
                    </a:p>
                    <a:p>
                      <a:r>
                        <a:rPr lang="en-GB" dirty="0" smtClean="0"/>
                        <a:t>-</a:t>
                      </a:r>
                    </a:p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*(+</a:t>
                      </a:r>
                    </a:p>
                    <a:p>
                      <a:r>
                        <a:rPr lang="en-GB" dirty="0" smtClean="0"/>
                        <a:t>*</a:t>
                      </a:r>
                    </a:p>
                    <a:p>
                      <a:r>
                        <a:rPr lang="en-GB" dirty="0" smtClean="0"/>
                        <a:t>/</a:t>
                      </a:r>
                    </a:p>
                    <a:p>
                      <a:r>
                        <a:rPr lang="en-GB" dirty="0" smtClean="0"/>
                        <a:t>/</a:t>
                      </a:r>
                    </a:p>
                    <a:p>
                      <a:r>
                        <a:rPr lang="en-GB" dirty="0" smtClean="0"/>
                        <a:t>-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AB+CD</a:t>
                      </a:r>
                    </a:p>
                    <a:p>
                      <a:r>
                        <a:rPr lang="en-GB" dirty="0" smtClean="0"/>
                        <a:t>AB+CD+</a:t>
                      </a:r>
                    </a:p>
                    <a:p>
                      <a:r>
                        <a:rPr lang="en-GB" dirty="0" smtClean="0"/>
                        <a:t>AB+CD+*</a:t>
                      </a:r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AB+CD+*E</a:t>
                      </a:r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AB+CD+*E/</a:t>
                      </a:r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AB+CD+*E/F-</a:t>
                      </a:r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3700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3619500" cy="2413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 stack is an Abstract Data Type (ADT), commonly used in most programming languages.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is named stack as it behaves like a real-world stack,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for </a:t>
            </a:r>
            <a:r>
              <a:rPr lang="en-US" dirty="0"/>
              <a:t>example – a deck of cards or a pile of plates,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3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55" y="1417638"/>
            <a:ext cx="4738717" cy="23923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stack</a:t>
            </a:r>
            <a:endParaRPr lang="en-US" dirty="0"/>
          </a:p>
        </p:txBody>
      </p:sp>
      <p:pic>
        <p:nvPicPr>
          <p:cNvPr id="7" name="Picture 6" descr="Stack Concept">
            <a:hlinkClick r:id="rId3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10000"/>
            <a:ext cx="2360930" cy="1931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hairs Stack">
            <a:hlinkClick r:id="rId5"/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96205"/>
            <a:ext cx="3096344" cy="288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69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real-world stack allows operations at one end </a:t>
            </a:r>
            <a:r>
              <a:rPr lang="en-US" dirty="0" smtClean="0"/>
              <a:t>only.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For </a:t>
            </a:r>
            <a:r>
              <a:rPr lang="en-US" dirty="0"/>
              <a:t>example, we can place or remove a card or plate from the top of the stack only.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Likewise</a:t>
            </a:r>
            <a:r>
              <a:rPr lang="en-US" dirty="0"/>
              <a:t>, Stack ADT allows all data operations at one end only.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At </a:t>
            </a:r>
            <a:r>
              <a:rPr lang="en-US" dirty="0"/>
              <a:t>any given time, we can only access the top element of a stack.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feature makes it LIFO data structure. LIFO stands for Last-in-first-out.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Here</a:t>
            </a:r>
            <a:r>
              <a:rPr lang="en-US" dirty="0"/>
              <a:t>, the element which is placed (inserted or added) last, is accessed first.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stack terminology, insertion operation is called </a:t>
            </a:r>
            <a:r>
              <a:rPr lang="en-US" b="1" dirty="0"/>
              <a:t>PUSH</a:t>
            </a:r>
            <a:r>
              <a:rPr lang="en-US" dirty="0"/>
              <a:t> operation and removal operation is called </a:t>
            </a:r>
            <a:r>
              <a:rPr lang="en-US" b="1" dirty="0"/>
              <a:t>POP</a:t>
            </a:r>
            <a:r>
              <a:rPr lang="en-US" dirty="0"/>
              <a:t>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4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524000"/>
            <a:ext cx="8534400" cy="4832354"/>
          </a:xfrm>
        </p:spPr>
      </p:pic>
    </p:spTree>
    <p:extLst>
      <p:ext uri="{BB962C8B-B14F-4D97-AF65-F5344CB8AC3E}">
        <p14:creationId xmlns:p14="http://schemas.microsoft.com/office/powerpoint/2010/main" val="10259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Let’s demonstrate it using animation: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www.youtube.com/watch?v=1SWr7q121gc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4256</TotalTime>
  <Words>1144</Words>
  <Application>Microsoft Office PowerPoint</Application>
  <PresentationFormat>On-screen Show (4:3)</PresentationFormat>
  <Paragraphs>199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Unit 2: Stack</vt:lpstr>
      <vt:lpstr>Linear Data Structure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Structure</vt:lpstr>
      <vt:lpstr>Stack Representation</vt:lpstr>
      <vt:lpstr>PowerPoint Presentation</vt:lpstr>
      <vt:lpstr>Basic Operations </vt:lpstr>
      <vt:lpstr>Push Operation </vt:lpstr>
      <vt:lpstr>PowerPoint Presentation</vt:lpstr>
      <vt:lpstr>Pop Operation </vt:lpstr>
      <vt:lpstr>Pop operation steps</vt:lpstr>
      <vt:lpstr>PowerPoint Presentation</vt:lpstr>
      <vt:lpstr>PowerPoint Presentation</vt:lpstr>
      <vt:lpstr> Algorithm of stack: </vt:lpstr>
      <vt:lpstr>PowerPoint Presentation</vt:lpstr>
      <vt:lpstr>Stack as an ADT</vt:lpstr>
      <vt:lpstr>PowerPoint Presentation</vt:lpstr>
      <vt:lpstr>Stack  ADT Operations</vt:lpstr>
      <vt:lpstr>PowerPoint Presentation</vt:lpstr>
      <vt:lpstr>Stack 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Sujan</dc:creator>
  <cp:lastModifiedBy>Laptop</cp:lastModifiedBy>
  <cp:revision>311</cp:revision>
  <dcterms:created xsi:type="dcterms:W3CDTF">2017-03-11T12:55:05Z</dcterms:created>
  <dcterms:modified xsi:type="dcterms:W3CDTF">2021-06-21T05:37:14Z</dcterms:modified>
</cp:coreProperties>
</file>