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69" r:id="rId2"/>
    <p:sldId id="263" r:id="rId3"/>
    <p:sldId id="294" r:id="rId4"/>
    <p:sldId id="280" r:id="rId5"/>
    <p:sldId id="264" r:id="rId6"/>
    <p:sldId id="282" r:id="rId7"/>
    <p:sldId id="274" r:id="rId8"/>
    <p:sldId id="358" r:id="rId9"/>
    <p:sldId id="276" r:id="rId10"/>
    <p:sldId id="349" r:id="rId11"/>
    <p:sldId id="332" r:id="rId12"/>
    <p:sldId id="268" r:id="rId13"/>
    <p:sldId id="275" r:id="rId14"/>
    <p:sldId id="270" r:id="rId15"/>
    <p:sldId id="298" r:id="rId16"/>
    <p:sldId id="299" r:id="rId17"/>
    <p:sldId id="300" r:id="rId18"/>
    <p:sldId id="301" r:id="rId19"/>
    <p:sldId id="302" r:id="rId20"/>
    <p:sldId id="277" r:id="rId21"/>
    <p:sldId id="303" r:id="rId22"/>
    <p:sldId id="304" r:id="rId23"/>
    <p:sldId id="305" r:id="rId24"/>
    <p:sldId id="306" r:id="rId25"/>
    <p:sldId id="307" r:id="rId26"/>
    <p:sldId id="308" r:id="rId27"/>
    <p:sldId id="309" r:id="rId28"/>
    <p:sldId id="266" r:id="rId29"/>
    <p:sldId id="310" r:id="rId30"/>
    <p:sldId id="278" r:id="rId31"/>
    <p:sldId id="350" r:id="rId32"/>
    <p:sldId id="311" r:id="rId33"/>
    <p:sldId id="321" r:id="rId34"/>
    <p:sldId id="312" r:id="rId35"/>
    <p:sldId id="322" r:id="rId36"/>
    <p:sldId id="313" r:id="rId37"/>
    <p:sldId id="314" r:id="rId38"/>
    <p:sldId id="315" r:id="rId39"/>
    <p:sldId id="316" r:id="rId40"/>
    <p:sldId id="318" r:id="rId41"/>
    <p:sldId id="319" r:id="rId42"/>
    <p:sldId id="323" r:id="rId43"/>
    <p:sldId id="333" r:id="rId44"/>
    <p:sldId id="351" r:id="rId45"/>
    <p:sldId id="325" r:id="rId46"/>
    <p:sldId id="320" r:id="rId47"/>
    <p:sldId id="326" r:id="rId48"/>
    <p:sldId id="327" r:id="rId49"/>
    <p:sldId id="328" r:id="rId50"/>
    <p:sldId id="329" r:id="rId51"/>
    <p:sldId id="342" r:id="rId52"/>
    <p:sldId id="343" r:id="rId53"/>
    <p:sldId id="344" r:id="rId54"/>
    <p:sldId id="345" r:id="rId55"/>
    <p:sldId id="346" r:id="rId56"/>
    <p:sldId id="347" r:id="rId57"/>
    <p:sldId id="324" r:id="rId58"/>
    <p:sldId id="352" r:id="rId59"/>
    <p:sldId id="353" r:id="rId60"/>
    <p:sldId id="354" r:id="rId61"/>
    <p:sldId id="355" r:id="rId62"/>
    <p:sldId id="356" r:id="rId63"/>
    <p:sldId id="357" r:id="rId64"/>
    <p:sldId id="331" r:id="rId65"/>
    <p:sldId id="334" r:id="rId66"/>
    <p:sldId id="335" r:id="rId67"/>
    <p:sldId id="336" r:id="rId68"/>
    <p:sldId id="337" r:id="rId69"/>
    <p:sldId id="338" r:id="rId70"/>
    <p:sldId id="339" r:id="rId71"/>
    <p:sldId id="340" r:id="rId72"/>
    <p:sldId id="341"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88BAEE-C36E-4F47-BA6A-71A4A4640C72}" type="datetimeFigureOut">
              <a:rPr lang="en-US" smtClean="0"/>
              <a:t>4/26/2022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CC456-CD56-4241-9C96-352AC103A6B8}" type="slidenum">
              <a:rPr lang="en-US" smtClean="0"/>
              <a:t>‹#›</a:t>
            </a:fld>
            <a:endParaRPr lang="en-US"/>
          </a:p>
        </p:txBody>
      </p:sp>
    </p:spTree>
    <p:extLst>
      <p:ext uri="{BB962C8B-B14F-4D97-AF65-F5344CB8AC3E}">
        <p14:creationId xmlns:p14="http://schemas.microsoft.com/office/powerpoint/2010/main" val="410487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38213" eaLnBrk="0" hangingPunct="0">
              <a:defRPr sz="2000">
                <a:solidFill>
                  <a:schemeClr val="tx1"/>
                </a:solidFill>
                <a:latin typeface="Verdana" pitchFamily="34" charset="0"/>
              </a:defRPr>
            </a:lvl1pPr>
            <a:lvl2pPr marL="742950" indent="-285750" defTabSz="938213" eaLnBrk="0" hangingPunct="0">
              <a:defRPr sz="2000">
                <a:solidFill>
                  <a:schemeClr val="tx1"/>
                </a:solidFill>
                <a:latin typeface="Verdana" pitchFamily="34" charset="0"/>
              </a:defRPr>
            </a:lvl2pPr>
            <a:lvl3pPr marL="1143000" indent="-228600" defTabSz="938213" eaLnBrk="0" hangingPunct="0">
              <a:defRPr sz="2000">
                <a:solidFill>
                  <a:schemeClr val="tx1"/>
                </a:solidFill>
                <a:latin typeface="Verdana" pitchFamily="34" charset="0"/>
              </a:defRPr>
            </a:lvl3pPr>
            <a:lvl4pPr marL="1600200" indent="-228600" defTabSz="938213" eaLnBrk="0" hangingPunct="0">
              <a:defRPr sz="2000">
                <a:solidFill>
                  <a:schemeClr val="tx1"/>
                </a:solidFill>
                <a:latin typeface="Verdana" pitchFamily="34" charset="0"/>
              </a:defRPr>
            </a:lvl4pPr>
            <a:lvl5pPr marL="2057400" indent="-228600" defTabSz="938213" eaLnBrk="0" hangingPunct="0">
              <a:defRPr sz="2000">
                <a:solidFill>
                  <a:schemeClr val="tx1"/>
                </a:solidFill>
                <a:latin typeface="Verdana" pitchFamily="34" charset="0"/>
              </a:defRPr>
            </a:lvl5pPr>
            <a:lvl6pPr marL="2514600" indent="-228600" defTabSz="938213" eaLnBrk="0" fontAlgn="base" hangingPunct="0">
              <a:spcBef>
                <a:spcPct val="0"/>
              </a:spcBef>
              <a:spcAft>
                <a:spcPct val="0"/>
              </a:spcAft>
              <a:defRPr sz="2000">
                <a:solidFill>
                  <a:schemeClr val="tx1"/>
                </a:solidFill>
                <a:latin typeface="Verdana" pitchFamily="34" charset="0"/>
              </a:defRPr>
            </a:lvl6pPr>
            <a:lvl7pPr marL="2971800" indent="-228600" defTabSz="938213" eaLnBrk="0" fontAlgn="base" hangingPunct="0">
              <a:spcBef>
                <a:spcPct val="0"/>
              </a:spcBef>
              <a:spcAft>
                <a:spcPct val="0"/>
              </a:spcAft>
              <a:defRPr sz="2000">
                <a:solidFill>
                  <a:schemeClr val="tx1"/>
                </a:solidFill>
                <a:latin typeface="Verdana" pitchFamily="34" charset="0"/>
              </a:defRPr>
            </a:lvl7pPr>
            <a:lvl8pPr marL="3429000" indent="-228600" defTabSz="938213" eaLnBrk="0" fontAlgn="base" hangingPunct="0">
              <a:spcBef>
                <a:spcPct val="0"/>
              </a:spcBef>
              <a:spcAft>
                <a:spcPct val="0"/>
              </a:spcAft>
              <a:defRPr sz="2000">
                <a:solidFill>
                  <a:schemeClr val="tx1"/>
                </a:solidFill>
                <a:latin typeface="Verdana" pitchFamily="34" charset="0"/>
              </a:defRPr>
            </a:lvl8pPr>
            <a:lvl9pPr marL="3886200" indent="-228600" defTabSz="938213" eaLnBrk="0" fontAlgn="base" hangingPunct="0">
              <a:spcBef>
                <a:spcPct val="0"/>
              </a:spcBef>
              <a:spcAft>
                <a:spcPct val="0"/>
              </a:spcAft>
              <a:defRPr sz="2000">
                <a:solidFill>
                  <a:schemeClr val="tx1"/>
                </a:solidFill>
                <a:latin typeface="Verdana" pitchFamily="34" charset="0"/>
              </a:defRPr>
            </a:lvl9pPr>
          </a:lstStyle>
          <a:p>
            <a:pPr eaLnBrk="1" hangingPunct="1"/>
            <a:fld id="{209919F0-AF45-4F47-B415-C335848EFBE2}" type="slidenum">
              <a:rPr lang="en-GB" sz="1200"/>
              <a:pPr eaLnBrk="1" hangingPunct="1"/>
              <a:t>2</a:t>
            </a:fld>
            <a:endParaRPr lang="en-GB"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defTabSz="938213" eaLnBrk="1" hangingPunct="1">
              <a:spcBef>
                <a:spcPct val="0"/>
              </a:spcBef>
            </a:pPr>
            <a:endParaRPr kumimoji="0" lang="en-US" sz="2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C4108B-E16F-41C9-AB8F-49C7D9F74637}" type="datetime1">
              <a:rPr lang="en-US" smtClean="0"/>
              <a:t>4/26/2022</a:t>
            </a:fld>
            <a:endParaRPr lang="en-US"/>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206790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0E86E-2521-4618-B6F9-1A842E5A3065}" type="datetime1">
              <a:rPr lang="en-US" smtClean="0"/>
              <a:t>4/26/2022</a:t>
            </a:fld>
            <a:endParaRPr lang="en-US"/>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4130277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787A4-DE51-4869-A4E0-5DDB1C2CB782}" type="datetime1">
              <a:rPr lang="en-US" smtClean="0"/>
              <a:t>4/26/2022</a:t>
            </a:fld>
            <a:endParaRPr lang="en-US"/>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314092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B2C3AC-B4A3-41BB-B452-7A1B666B9A8C}" type="datetime1">
              <a:rPr lang="en-US" smtClean="0"/>
              <a:t>4/26/2022</a:t>
            </a:fld>
            <a:endParaRPr lang="en-US"/>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216712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A0C38-90EC-4F95-B5A7-6148734CD0EC}" type="datetime1">
              <a:rPr lang="en-US" smtClean="0"/>
              <a:t>4/26/2022</a:t>
            </a:fld>
            <a:endParaRPr lang="en-US"/>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944856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1EB707-E87B-4E54-84FB-93480BDA8784}" type="datetime1">
              <a:rPr lang="en-US" smtClean="0"/>
              <a:t>4/26/2022</a:t>
            </a:fld>
            <a:endParaRPr lang="en-US"/>
          </a:p>
        </p:txBody>
      </p:sp>
      <p:sp>
        <p:nvSpPr>
          <p:cNvPr id="6" name="Footer Placeholder 5"/>
          <p:cNvSpPr>
            <a:spLocks noGrp="1"/>
          </p:cNvSpPr>
          <p:nvPr>
            <p:ph type="ftr" sz="quarter" idx="11"/>
          </p:nvPr>
        </p:nvSpPr>
        <p:spPr/>
        <p:txBody>
          <a:bodyPr/>
          <a:lstStyle/>
          <a:p>
            <a:r>
              <a:rPr lang="en-US"/>
              <a:t>Jendi Bade Shrestha</a:t>
            </a:r>
          </a:p>
        </p:txBody>
      </p:sp>
      <p:sp>
        <p:nvSpPr>
          <p:cNvPr id="7" name="Slide Number Placeholder 6"/>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305688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04DC0-096E-41B3-9ADB-BA8D8A486686}" type="datetime1">
              <a:rPr lang="en-US" smtClean="0"/>
              <a:t>4/26/2022</a:t>
            </a:fld>
            <a:endParaRPr lang="en-US"/>
          </a:p>
        </p:txBody>
      </p:sp>
      <p:sp>
        <p:nvSpPr>
          <p:cNvPr id="8" name="Footer Placeholder 7"/>
          <p:cNvSpPr>
            <a:spLocks noGrp="1"/>
          </p:cNvSpPr>
          <p:nvPr>
            <p:ph type="ftr" sz="quarter" idx="11"/>
          </p:nvPr>
        </p:nvSpPr>
        <p:spPr/>
        <p:txBody>
          <a:bodyPr/>
          <a:lstStyle/>
          <a:p>
            <a:r>
              <a:rPr lang="en-US"/>
              <a:t>Jendi Bade Shrestha</a:t>
            </a:r>
          </a:p>
        </p:txBody>
      </p:sp>
      <p:sp>
        <p:nvSpPr>
          <p:cNvPr id="9" name="Slide Number Placeholder 8"/>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227903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92B570-3B01-4007-9CE5-EC9773AC2960}" type="datetime1">
              <a:rPr lang="en-US" smtClean="0"/>
              <a:t>4/26/2022</a:t>
            </a:fld>
            <a:endParaRPr lang="en-US"/>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4859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ADD20A-EFA0-41EC-84CF-4B6A0F28BF85}" type="datetime1">
              <a:rPr lang="en-US" smtClean="0"/>
              <a:t>4/26/2022</a:t>
            </a:fld>
            <a:endParaRPr lang="en-US"/>
          </a:p>
        </p:txBody>
      </p:sp>
      <p:sp>
        <p:nvSpPr>
          <p:cNvPr id="3" name="Footer Placeholder 2"/>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105649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2C59E3-3B4A-4977-8321-0B4FB6B5CB31}" type="datetime1">
              <a:rPr lang="en-US" smtClean="0"/>
              <a:t>4/26/2022</a:t>
            </a:fld>
            <a:endParaRPr lang="en-US"/>
          </a:p>
        </p:txBody>
      </p:sp>
      <p:sp>
        <p:nvSpPr>
          <p:cNvPr id="6" name="Footer Placeholder 5"/>
          <p:cNvSpPr>
            <a:spLocks noGrp="1"/>
          </p:cNvSpPr>
          <p:nvPr>
            <p:ph type="ftr" sz="quarter" idx="11"/>
          </p:nvPr>
        </p:nvSpPr>
        <p:spPr/>
        <p:txBody>
          <a:bodyPr/>
          <a:lstStyle/>
          <a:p>
            <a:r>
              <a:rPr lang="en-US"/>
              <a:t>Jendi Bade Shrestha</a:t>
            </a:r>
          </a:p>
        </p:txBody>
      </p:sp>
      <p:sp>
        <p:nvSpPr>
          <p:cNvPr id="7" name="Slide Number Placeholder 6"/>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99511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52D128-82E5-4ACA-BB69-39387A3EE8F1}" type="datetime1">
              <a:rPr lang="en-US" smtClean="0"/>
              <a:t>4/26/2022</a:t>
            </a:fld>
            <a:endParaRPr lang="en-US"/>
          </a:p>
        </p:txBody>
      </p:sp>
      <p:sp>
        <p:nvSpPr>
          <p:cNvPr id="6" name="Footer Placeholder 5"/>
          <p:cNvSpPr>
            <a:spLocks noGrp="1"/>
          </p:cNvSpPr>
          <p:nvPr>
            <p:ph type="ftr" sz="quarter" idx="11"/>
          </p:nvPr>
        </p:nvSpPr>
        <p:spPr/>
        <p:txBody>
          <a:bodyPr/>
          <a:lstStyle/>
          <a:p>
            <a:r>
              <a:rPr lang="en-US"/>
              <a:t>Jendi Bade Shrestha</a:t>
            </a:r>
          </a:p>
        </p:txBody>
      </p:sp>
      <p:sp>
        <p:nvSpPr>
          <p:cNvPr id="7" name="Slide Number Placeholder 6"/>
          <p:cNvSpPr>
            <a:spLocks noGrp="1"/>
          </p:cNvSpPr>
          <p:nvPr>
            <p:ph type="sldNum" sz="quarter" idx="12"/>
          </p:nvPr>
        </p:nvSpPr>
        <p:spPr/>
        <p:txBody>
          <a:bodyPr/>
          <a:lstStyle/>
          <a:p>
            <a:fld id="{EFA6E869-1081-411C-AE09-8F3422A5DF0F}" type="slidenum">
              <a:rPr lang="en-US" smtClean="0"/>
              <a:t>‹#›</a:t>
            </a:fld>
            <a:endParaRPr lang="en-US"/>
          </a:p>
        </p:txBody>
      </p:sp>
    </p:spTree>
    <p:extLst>
      <p:ext uri="{BB962C8B-B14F-4D97-AF65-F5344CB8AC3E}">
        <p14:creationId xmlns:p14="http://schemas.microsoft.com/office/powerpoint/2010/main" val="35627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FBDDB-EC32-47BC-9A6F-D4991C05F530}" type="datetime1">
              <a:rPr lang="en-US" smtClean="0"/>
              <a:t>4/26/2022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Jendi Bade Shrestha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6E869-1081-411C-AE09-8F3422A5DF0F}" type="slidenum">
              <a:rPr lang="en-US" smtClean="0"/>
              <a:t>‹#›</a:t>
            </a:fld>
            <a:endParaRPr lang="en-US"/>
          </a:p>
        </p:txBody>
      </p:sp>
    </p:spTree>
    <p:extLst>
      <p:ext uri="{BB962C8B-B14F-4D97-AF65-F5344CB8AC3E}">
        <p14:creationId xmlns:p14="http://schemas.microsoft.com/office/powerpoint/2010/main" val="313208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81" name="Rectangle 33"/>
          <p:cNvSpPr>
            <a:spLocks noGrp="1" noChangeArrowheads="1"/>
          </p:cNvSpPr>
          <p:nvPr>
            <p:ph type="body" idx="1"/>
          </p:nvPr>
        </p:nvSpPr>
        <p:spPr>
          <a:xfrm>
            <a:off x="0" y="0"/>
            <a:ext cx="9144000" cy="6781800"/>
          </a:xfrm>
        </p:spPr>
        <p:txBody>
          <a:bodyPr>
            <a:normAutofit/>
          </a:bodyPr>
          <a:lstStyle/>
          <a:p>
            <a:pPr marL="0" indent="0" algn="ctr">
              <a:buNone/>
            </a:pPr>
            <a:r>
              <a:rPr lang="en-US" sz="2400" b="1" dirty="0">
                <a:solidFill>
                  <a:srgbClr val="FF0000"/>
                </a:solidFill>
                <a:latin typeface="Bookman Old Style" pitchFamily="18" charset="0"/>
                <a:cs typeface="Times New Roman" pitchFamily="18" charset="0"/>
              </a:rPr>
              <a:t>Sorting Unit-6</a:t>
            </a:r>
            <a:endParaRPr lang="en-US" sz="2400" dirty="0">
              <a:latin typeface="Bookman Old Style" pitchFamily="18" charset="0"/>
              <a:cs typeface="Times New Roman" pitchFamily="18" charset="0"/>
            </a:endParaRPr>
          </a:p>
          <a:p>
            <a:pPr>
              <a:buFont typeface="Wingdings" pitchFamily="2" charset="2"/>
              <a:buChar char="§"/>
            </a:pPr>
            <a:r>
              <a:rPr lang="en-US" sz="2400" dirty="0">
                <a:latin typeface="Bookman Old Style" pitchFamily="18" charset="0"/>
                <a:cs typeface="Times New Roman" pitchFamily="18" charset="0"/>
              </a:rPr>
              <a:t>Sorting is a rearrangement of data in some logical order, it may be in ascending or descending order.</a:t>
            </a:r>
          </a:p>
          <a:p>
            <a:pPr>
              <a:buFont typeface="Wingdings" pitchFamily="2" charset="2"/>
              <a:buChar char="§"/>
            </a:pPr>
            <a:r>
              <a:rPr lang="en-US" sz="2400" dirty="0">
                <a:latin typeface="Bookman Old Style" pitchFamily="18" charset="0"/>
                <a:cs typeface="Times New Roman" pitchFamily="18" charset="0"/>
              </a:rPr>
              <a:t>Sorting takes an unordered collection and makes it an ordered one.</a:t>
            </a:r>
          </a:p>
          <a:p>
            <a:pPr>
              <a:buFont typeface="Wingdings" pitchFamily="2" charset="2"/>
              <a:buChar char="§"/>
            </a:pPr>
            <a:r>
              <a:rPr lang="en-US" sz="2400" dirty="0">
                <a:latin typeface="Bookman Old Style" pitchFamily="18" charset="0"/>
              </a:rPr>
              <a:t>The importance of sorting lies in the fact that data searching can be optimized to a very high level, if data is stored in a sorted manner.</a:t>
            </a:r>
            <a:endParaRPr lang="en-US" sz="2400" dirty="0">
              <a:latin typeface="Bookman Old Style" pitchFamily="18" charset="0"/>
              <a:cs typeface="Times New Roman" pitchFamily="18" charset="0"/>
            </a:endParaRPr>
          </a:p>
          <a:p>
            <a:endParaRPr lang="en-US" sz="2000" b="1" dirty="0">
              <a:latin typeface="Bookman Old Style" pitchFamily="18" charset="0"/>
            </a:endParaRPr>
          </a:p>
        </p:txBody>
      </p:sp>
      <p:sp>
        <p:nvSpPr>
          <p:cNvPr id="78852" name="Rectangle 4"/>
          <p:cNvSpPr>
            <a:spLocks noChangeArrowheads="1"/>
          </p:cNvSpPr>
          <p:nvPr/>
        </p:nvSpPr>
        <p:spPr bwMode="auto">
          <a:xfrm>
            <a:off x="1211263" y="3779837"/>
            <a:ext cx="6518275" cy="71596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58" name="Rectangle 10"/>
          <p:cNvSpPr>
            <a:spLocks noChangeArrowheads="1"/>
          </p:cNvSpPr>
          <p:nvPr/>
        </p:nvSpPr>
        <p:spPr bwMode="auto">
          <a:xfrm>
            <a:off x="6958013" y="39624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5</a:t>
            </a:r>
          </a:p>
        </p:txBody>
      </p:sp>
      <p:sp>
        <p:nvSpPr>
          <p:cNvPr id="78859" name="Rectangle 11"/>
          <p:cNvSpPr>
            <a:spLocks noChangeArrowheads="1"/>
          </p:cNvSpPr>
          <p:nvPr/>
        </p:nvSpPr>
        <p:spPr bwMode="auto">
          <a:xfrm>
            <a:off x="4516438" y="39624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12</a:t>
            </a:r>
            <a:endParaRPr lang="en-US" b="0" dirty="0"/>
          </a:p>
        </p:txBody>
      </p:sp>
      <p:sp>
        <p:nvSpPr>
          <p:cNvPr id="78860" name="Rectangle 12"/>
          <p:cNvSpPr>
            <a:spLocks noChangeArrowheads="1"/>
          </p:cNvSpPr>
          <p:nvPr/>
        </p:nvSpPr>
        <p:spPr bwMode="auto">
          <a:xfrm>
            <a:off x="3430588" y="39624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35</a:t>
            </a:r>
            <a:endParaRPr lang="en-US" b="0" dirty="0"/>
          </a:p>
        </p:txBody>
      </p:sp>
      <p:sp>
        <p:nvSpPr>
          <p:cNvPr id="78861" name="Rectangle 13"/>
          <p:cNvSpPr>
            <a:spLocks noChangeArrowheads="1"/>
          </p:cNvSpPr>
          <p:nvPr/>
        </p:nvSpPr>
        <p:spPr bwMode="auto">
          <a:xfrm>
            <a:off x="2344738" y="39624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42</a:t>
            </a:r>
            <a:endParaRPr lang="en-US" b="0" dirty="0"/>
          </a:p>
        </p:txBody>
      </p:sp>
      <p:sp>
        <p:nvSpPr>
          <p:cNvPr id="78862" name="Rectangle 14"/>
          <p:cNvSpPr>
            <a:spLocks noChangeArrowheads="1"/>
          </p:cNvSpPr>
          <p:nvPr/>
        </p:nvSpPr>
        <p:spPr bwMode="auto">
          <a:xfrm>
            <a:off x="1376363" y="396240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77</a:t>
            </a:r>
            <a:endParaRPr lang="en-US" b="0" dirty="0"/>
          </a:p>
        </p:txBody>
      </p:sp>
      <p:sp>
        <p:nvSpPr>
          <p:cNvPr id="78863" name="Rectangle 15"/>
          <p:cNvSpPr>
            <a:spLocks noChangeArrowheads="1"/>
          </p:cNvSpPr>
          <p:nvPr/>
        </p:nvSpPr>
        <p:spPr bwMode="auto">
          <a:xfrm>
            <a:off x="5559425" y="3962400"/>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dirty="0"/>
              <a:t>101</a:t>
            </a:r>
          </a:p>
        </p:txBody>
      </p:sp>
      <p:sp>
        <p:nvSpPr>
          <p:cNvPr id="78864" name="Rectangle 16"/>
          <p:cNvSpPr>
            <a:spLocks noChangeArrowheads="1"/>
          </p:cNvSpPr>
          <p:nvPr/>
        </p:nvSpPr>
        <p:spPr bwMode="auto">
          <a:xfrm>
            <a:off x="1447800" y="5257800"/>
            <a:ext cx="628173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dirty="0"/>
              <a:t>1          	  2          	     3                  4                   5                 6</a:t>
            </a:r>
            <a:endParaRPr lang="en-US" b="0" dirty="0"/>
          </a:p>
        </p:txBody>
      </p:sp>
      <p:grpSp>
        <p:nvGrpSpPr>
          <p:cNvPr id="78865" name="Group 17"/>
          <p:cNvGrpSpPr>
            <a:grpSpLocks/>
          </p:cNvGrpSpPr>
          <p:nvPr/>
        </p:nvGrpSpPr>
        <p:grpSpPr bwMode="auto">
          <a:xfrm>
            <a:off x="1143000" y="5753100"/>
            <a:ext cx="6518275" cy="723900"/>
            <a:chOff x="539" y="3921"/>
            <a:chExt cx="3074" cy="608"/>
          </a:xfrm>
        </p:grpSpPr>
        <p:sp>
          <p:nvSpPr>
            <p:cNvPr id="78866" name="Rectangle 18"/>
            <p:cNvSpPr>
              <a:spLocks noChangeArrowheads="1"/>
            </p:cNvSpPr>
            <p:nvPr/>
          </p:nvSpPr>
          <p:spPr bwMode="auto">
            <a:xfrm>
              <a:off x="539" y="3925"/>
              <a:ext cx="3074" cy="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7"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8"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69"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0"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1"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72" name="Rectangle 24"/>
            <p:cNvSpPr>
              <a:spLocks noChangeArrowheads="1"/>
            </p:cNvSpPr>
            <p:nvPr/>
          </p:nvSpPr>
          <p:spPr bwMode="auto">
            <a:xfrm>
              <a:off x="679" y="4061"/>
              <a:ext cx="16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5</a:t>
              </a:r>
              <a:endParaRPr lang="en-US" b="0"/>
            </a:p>
          </p:txBody>
        </p:sp>
        <p:sp>
          <p:nvSpPr>
            <p:cNvPr id="78873" name="Rectangle 25"/>
            <p:cNvSpPr>
              <a:spLocks noChangeArrowheads="1"/>
            </p:cNvSpPr>
            <p:nvPr/>
          </p:nvSpPr>
          <p:spPr bwMode="auto">
            <a:xfrm>
              <a:off x="1106" y="4050"/>
              <a:ext cx="2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12</a:t>
              </a:r>
              <a:endParaRPr lang="en-US" b="0"/>
            </a:p>
          </p:txBody>
        </p:sp>
        <p:sp>
          <p:nvSpPr>
            <p:cNvPr id="78874" name="Rectangle 26"/>
            <p:cNvSpPr>
              <a:spLocks noChangeArrowheads="1"/>
            </p:cNvSpPr>
            <p:nvPr/>
          </p:nvSpPr>
          <p:spPr bwMode="auto">
            <a:xfrm>
              <a:off x="1586" y="4040"/>
              <a:ext cx="2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35</a:t>
              </a:r>
              <a:endParaRPr lang="en-US" b="0"/>
            </a:p>
          </p:txBody>
        </p:sp>
        <p:sp>
          <p:nvSpPr>
            <p:cNvPr id="78875" name="Rectangle 27"/>
            <p:cNvSpPr>
              <a:spLocks noChangeArrowheads="1"/>
            </p:cNvSpPr>
            <p:nvPr/>
          </p:nvSpPr>
          <p:spPr bwMode="auto">
            <a:xfrm>
              <a:off x="2087" y="4061"/>
              <a:ext cx="2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42</a:t>
              </a:r>
              <a:endParaRPr lang="en-US" b="0"/>
            </a:p>
          </p:txBody>
        </p:sp>
        <p:sp>
          <p:nvSpPr>
            <p:cNvPr id="78876" name="Rectangle 28"/>
            <p:cNvSpPr>
              <a:spLocks noChangeArrowheads="1"/>
            </p:cNvSpPr>
            <p:nvPr/>
          </p:nvSpPr>
          <p:spPr bwMode="auto">
            <a:xfrm>
              <a:off x="2621" y="4050"/>
              <a:ext cx="24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77</a:t>
              </a:r>
              <a:endParaRPr lang="en-US" b="0"/>
            </a:p>
          </p:txBody>
        </p:sp>
        <p:sp>
          <p:nvSpPr>
            <p:cNvPr id="78877" name="Rectangle 29"/>
            <p:cNvSpPr>
              <a:spLocks noChangeArrowheads="1"/>
            </p:cNvSpPr>
            <p:nvPr/>
          </p:nvSpPr>
          <p:spPr bwMode="auto">
            <a:xfrm>
              <a:off x="3112" y="4050"/>
              <a:ext cx="32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t>101</a:t>
              </a:r>
              <a:endParaRPr lang="en-US" b="0"/>
            </a:p>
          </p:txBody>
        </p:sp>
      </p:grpSp>
      <p:sp>
        <p:nvSpPr>
          <p:cNvPr id="78882" name="Line 34"/>
          <p:cNvSpPr>
            <a:spLocks noChangeShapeType="1"/>
          </p:cNvSpPr>
          <p:nvPr/>
        </p:nvSpPr>
        <p:spPr bwMode="auto">
          <a:xfrm>
            <a:off x="4276725" y="4586288"/>
            <a:ext cx="0" cy="900112"/>
          </a:xfrm>
          <a:prstGeom prst="line">
            <a:avLst/>
          </a:prstGeom>
          <a:noFill/>
          <a:ln w="76200">
            <a:solidFill>
              <a:srgbClr val="FF003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Rectangle 16"/>
          <p:cNvSpPr>
            <a:spLocks noChangeArrowheads="1"/>
          </p:cNvSpPr>
          <p:nvPr/>
        </p:nvSpPr>
        <p:spPr bwMode="auto">
          <a:xfrm>
            <a:off x="1447800" y="3352800"/>
            <a:ext cx="6281738"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dirty="0"/>
              <a:t>1          	  2          	     3                  4                   5                 6</a:t>
            </a:r>
            <a:endParaRPr lang="en-US" b="0" dirty="0"/>
          </a:p>
        </p:txBody>
      </p:sp>
      <p:cxnSp>
        <p:nvCxnSpPr>
          <p:cNvPr id="4" name="Straight Connector 3"/>
          <p:cNvCxnSpPr/>
          <p:nvPr/>
        </p:nvCxnSpPr>
        <p:spPr>
          <a:xfrm>
            <a:off x="1981200" y="3779837"/>
            <a:ext cx="0" cy="715963"/>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2971800" y="3810000"/>
            <a:ext cx="0" cy="715963"/>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114800" y="3810000"/>
            <a:ext cx="0" cy="715963"/>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5181600" y="3810000"/>
            <a:ext cx="0" cy="715963"/>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6400800" y="3810000"/>
            <a:ext cx="0" cy="715963"/>
          </a:xfrm>
          <a:prstGeom prst="line">
            <a:avLst/>
          </a:prstGeom>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a:xfrm>
            <a:off x="3124200" y="6492875"/>
            <a:ext cx="2895600" cy="365125"/>
          </a:xfrm>
        </p:spPr>
        <p:txBody>
          <a:bodyPr/>
          <a:lstStyle/>
          <a:p>
            <a:r>
              <a:rPr lang="en-US" dirty="0" err="1"/>
              <a:t>Jendi</a:t>
            </a:r>
            <a:r>
              <a:rPr lang="en-US" dirty="0"/>
              <a:t> Bade </a:t>
            </a:r>
            <a:r>
              <a:rPr lang="en-US" dirty="0" err="1"/>
              <a:t>Shrestha</a:t>
            </a:r>
            <a:endParaRPr lang="en-US" dirty="0"/>
          </a:p>
        </p:txBody>
      </p:sp>
      <p:sp>
        <p:nvSpPr>
          <p:cNvPr id="3" name="Slide Number Placeholder 2"/>
          <p:cNvSpPr>
            <a:spLocks noGrp="1"/>
          </p:cNvSpPr>
          <p:nvPr>
            <p:ph type="sldNum" sz="quarter" idx="12"/>
          </p:nvPr>
        </p:nvSpPr>
        <p:spPr/>
        <p:txBody>
          <a:bodyPr/>
          <a:lstStyle/>
          <a:p>
            <a:fld id="{EFA6E869-1081-411C-AE09-8F3422A5DF0F}" type="slidenum">
              <a:rPr lang="en-US" smtClean="0"/>
              <a:t>1</a:t>
            </a:fld>
            <a:endParaRPr lang="en-US"/>
          </a:p>
        </p:txBody>
      </p:sp>
    </p:spTree>
    <p:extLst>
      <p:ext uri="{BB962C8B-B14F-4D97-AF65-F5344CB8AC3E}">
        <p14:creationId xmlns:p14="http://schemas.microsoft.com/office/powerpoint/2010/main" val="37688248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781800"/>
          </a:xfrm>
        </p:spPr>
        <p:txBody>
          <a:bodyPr>
            <a:normAutofit/>
          </a:bodyPr>
          <a:lstStyle/>
          <a:p>
            <a:pPr marL="0" indent="0">
              <a:buNone/>
            </a:pPr>
            <a:endParaRPr lang="en-US" sz="2800" dirty="0">
              <a:latin typeface="Bookman Old Style" pitchFamily="18" charset="0"/>
            </a:endParaRPr>
          </a:p>
          <a:p>
            <a:pPr marL="0" indent="0">
              <a:buNone/>
            </a:pPr>
            <a:r>
              <a:rPr lang="en-US" sz="2800" dirty="0">
                <a:latin typeface="Bookman Old Style" pitchFamily="18" charset="0"/>
              </a:rPr>
              <a:t>For a given input size of n, following will be the time and space complexity for selection sort algorithm:</a:t>
            </a:r>
          </a:p>
          <a:p>
            <a:r>
              <a:rPr lang="en-US" sz="2800" dirty="0">
                <a:latin typeface="Bookman Old Style" pitchFamily="18" charset="0"/>
              </a:rPr>
              <a:t>Worst Case Time Complexity [ Big-O ]: </a:t>
            </a:r>
            <a:r>
              <a:rPr lang="en-US" sz="2800" b="1" dirty="0">
                <a:latin typeface="Bookman Old Style" pitchFamily="18" charset="0"/>
              </a:rPr>
              <a:t>O(n</a:t>
            </a:r>
            <a:r>
              <a:rPr lang="en-US" sz="2800" b="1" baseline="30000" dirty="0">
                <a:latin typeface="Bookman Old Style" pitchFamily="18" charset="0"/>
              </a:rPr>
              <a:t>2</a:t>
            </a:r>
            <a:r>
              <a:rPr lang="en-US" sz="2800" b="1" dirty="0">
                <a:latin typeface="Bookman Old Style" pitchFamily="18" charset="0"/>
              </a:rPr>
              <a:t>)</a:t>
            </a:r>
          </a:p>
          <a:p>
            <a:endParaRPr lang="en-US" sz="2800" dirty="0">
              <a:latin typeface="Bookman Old Style" pitchFamily="18" charset="0"/>
            </a:endParaRPr>
          </a:p>
          <a:p>
            <a:r>
              <a:rPr lang="en-US" sz="2800" dirty="0">
                <a:latin typeface="Bookman Old Style" pitchFamily="18" charset="0"/>
              </a:rPr>
              <a:t>Best Case Time Complexity [Big-omega]: </a:t>
            </a:r>
            <a:r>
              <a:rPr lang="en-US" sz="2800" b="1" dirty="0">
                <a:latin typeface="Bookman Old Style" pitchFamily="18" charset="0"/>
              </a:rPr>
              <a:t>O(n</a:t>
            </a:r>
            <a:r>
              <a:rPr lang="en-US" sz="2800" b="1" baseline="30000" dirty="0">
                <a:latin typeface="Bookman Old Style" pitchFamily="18" charset="0"/>
              </a:rPr>
              <a:t>2</a:t>
            </a:r>
            <a:r>
              <a:rPr lang="en-US" sz="2800" b="1" dirty="0">
                <a:latin typeface="Bookman Old Style" pitchFamily="18" charset="0"/>
              </a:rPr>
              <a:t>)</a:t>
            </a:r>
          </a:p>
          <a:p>
            <a:endParaRPr lang="en-US" sz="2800" dirty="0">
              <a:latin typeface="Bookman Old Style" pitchFamily="18" charset="0"/>
            </a:endParaRPr>
          </a:p>
          <a:p>
            <a:r>
              <a:rPr lang="en-US" sz="2800" dirty="0">
                <a:latin typeface="Bookman Old Style" pitchFamily="18" charset="0"/>
              </a:rPr>
              <a:t>Average Time Complexity [Big-theta]: </a:t>
            </a:r>
            <a:r>
              <a:rPr lang="en-US" sz="2800" b="1" dirty="0">
                <a:latin typeface="Bookman Old Style" pitchFamily="18" charset="0"/>
              </a:rPr>
              <a:t>O(n</a:t>
            </a:r>
            <a:r>
              <a:rPr lang="en-US" sz="2800" b="1" baseline="30000" dirty="0">
                <a:latin typeface="Bookman Old Style" pitchFamily="18" charset="0"/>
              </a:rPr>
              <a:t>2</a:t>
            </a:r>
            <a:r>
              <a:rPr lang="en-US" sz="2800" b="1" dirty="0">
                <a:latin typeface="Bookman Old Style" pitchFamily="18" charset="0"/>
              </a:rPr>
              <a:t>)</a:t>
            </a:r>
          </a:p>
          <a:p>
            <a:endParaRPr lang="en-US" sz="2800" dirty="0">
              <a:latin typeface="Bookman Old Style" pitchFamily="18" charset="0"/>
            </a:endParaRPr>
          </a:p>
          <a:p>
            <a:r>
              <a:rPr lang="en-US" sz="2800" dirty="0">
                <a:latin typeface="Bookman Old Style" pitchFamily="18" charset="0"/>
              </a:rPr>
              <a:t>Space Complexity: </a:t>
            </a:r>
            <a:r>
              <a:rPr lang="en-US" sz="2800" b="1" dirty="0">
                <a:latin typeface="Bookman Old Style" pitchFamily="18" charset="0"/>
              </a:rPr>
              <a:t>O(1)</a:t>
            </a:r>
            <a:endParaRPr lang="en-US" sz="2800" dirty="0">
              <a:latin typeface="Bookman Old Style" pitchFamily="18" charset="0"/>
            </a:endParaRPr>
          </a:p>
          <a:p>
            <a:pPr marL="0" indent="0">
              <a:buNone/>
            </a:pPr>
            <a:endParaRPr lang="en-US" sz="2800" dirty="0">
              <a:latin typeface="Bookman Old Style" pitchFamily="18" charset="0"/>
            </a:endParaRPr>
          </a:p>
        </p:txBody>
      </p:sp>
      <p:sp>
        <p:nvSpPr>
          <p:cNvPr id="4" name="Slide Number Placeholder 3"/>
          <p:cNvSpPr>
            <a:spLocks noGrp="1"/>
          </p:cNvSpPr>
          <p:nvPr>
            <p:ph type="sldNum" sz="quarter" idx="12"/>
          </p:nvPr>
        </p:nvSpPr>
        <p:spPr/>
        <p:txBody>
          <a:bodyPr/>
          <a:lstStyle/>
          <a:p>
            <a:fld id="{EFA6E869-1081-411C-AE09-8F3422A5DF0F}" type="slidenum">
              <a:rPr lang="en-US" smtClean="0"/>
              <a:t>10</a:t>
            </a:fld>
            <a:endParaRPr lang="en-US"/>
          </a:p>
        </p:txBody>
      </p:sp>
      <p:sp>
        <p:nvSpPr>
          <p:cNvPr id="5" name="Footer Placeholder 4"/>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266765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839200" cy="4876800"/>
          </a:xfrm>
        </p:spPr>
        <p:txBody>
          <a:bodyPr>
            <a:normAutofit/>
          </a:bodyPr>
          <a:lstStyle/>
          <a:p>
            <a:pPr marL="0" indent="0">
              <a:buNone/>
            </a:pPr>
            <a:r>
              <a:rPr lang="en-US" sz="2400" b="1" dirty="0">
                <a:solidFill>
                  <a:srgbClr val="FF0000"/>
                </a:solidFill>
                <a:latin typeface="Bookman Old Style" pitchFamily="18" charset="0"/>
              </a:rPr>
              <a:t>Q.   Sort the following number using selection sort:</a:t>
            </a:r>
          </a:p>
          <a:p>
            <a:pPr marL="0" indent="0">
              <a:buNone/>
            </a:pPr>
            <a:r>
              <a:rPr lang="en-US" sz="2400" b="1" dirty="0">
                <a:solidFill>
                  <a:srgbClr val="FF0000"/>
                </a:solidFill>
                <a:latin typeface="Bookman Old Style" pitchFamily="18" charset="0"/>
              </a:rPr>
              <a:t>	20	35	40	100	  3	10	15</a:t>
            </a:r>
          </a:p>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Q.   Sort the following number using selection sort:</a:t>
            </a:r>
          </a:p>
          <a:p>
            <a:pPr marL="0" indent="0">
              <a:buNone/>
            </a:pPr>
            <a:r>
              <a:rPr lang="en-US" sz="2400" dirty="0">
                <a:solidFill>
                  <a:srgbClr val="FF0000"/>
                </a:solidFill>
                <a:latin typeface="Bookman Old Style" pitchFamily="18" charset="0"/>
              </a:rPr>
              <a:t>	</a:t>
            </a:r>
            <a:r>
              <a:rPr lang="en-US" sz="2400" b="1" dirty="0">
                <a:solidFill>
                  <a:srgbClr val="FF0000"/>
                </a:solidFill>
                <a:latin typeface="Bookman Old Style" pitchFamily="18" charset="0"/>
              </a:rPr>
              <a:t>5, 1, 6, 2, 4, 3</a:t>
            </a: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11</a:t>
            </a:fld>
            <a:endParaRPr lang="en-US"/>
          </a:p>
        </p:txBody>
      </p:sp>
    </p:spTree>
    <p:extLst>
      <p:ext uri="{BB962C8B-B14F-4D97-AF65-F5344CB8AC3E}">
        <p14:creationId xmlns:p14="http://schemas.microsoft.com/office/powerpoint/2010/main" val="17347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1027"/>
          <p:cNvSpPr>
            <a:spLocks noGrp="1" noChangeArrowheads="1"/>
          </p:cNvSpPr>
          <p:nvPr>
            <p:ph type="body"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cs typeface="Times New Roman" pitchFamily="18" charset="0"/>
              </a:rPr>
              <a:t>2. </a:t>
            </a:r>
            <a:r>
              <a:rPr lang="en-US" sz="2400" b="1" dirty="0">
                <a:solidFill>
                  <a:srgbClr val="FF0000"/>
                </a:solidFill>
                <a:latin typeface="Bookman Old Style" pitchFamily="18" charset="0"/>
              </a:rPr>
              <a:t>Bubble Sort Algorithm</a:t>
            </a:r>
          </a:p>
          <a:p>
            <a:pPr>
              <a:buFont typeface="Wingdings" pitchFamily="2" charset="2"/>
              <a:buChar char="§"/>
            </a:pPr>
            <a:r>
              <a:rPr lang="en-US" sz="2400" b="1" dirty="0">
                <a:latin typeface="Bookman Old Style" pitchFamily="18" charset="0"/>
              </a:rPr>
              <a:t>Bubble Sort</a:t>
            </a:r>
            <a:r>
              <a:rPr lang="en-US" sz="2400" dirty="0">
                <a:latin typeface="Bookman Old Style" pitchFamily="18" charset="0"/>
              </a:rPr>
              <a:t> is a simple algorithm which is used to sort a given set of n elements provided in form of an array with n number of elements. </a:t>
            </a:r>
          </a:p>
          <a:p>
            <a:pPr>
              <a:buFont typeface="Wingdings" pitchFamily="2" charset="2"/>
              <a:buChar char="§"/>
            </a:pPr>
            <a:r>
              <a:rPr lang="en-US" sz="2400" dirty="0">
                <a:latin typeface="Bookman Old Style" pitchFamily="18" charset="0"/>
              </a:rPr>
              <a:t>Bubble Sort compares all the element one by one and sort them based on their values.</a:t>
            </a:r>
          </a:p>
          <a:p>
            <a:pPr>
              <a:buFont typeface="Wingdings" pitchFamily="2" charset="2"/>
              <a:buChar char="§"/>
            </a:pPr>
            <a:r>
              <a:rPr lang="en-US" sz="2400" dirty="0">
                <a:latin typeface="Bookman Old Style" pitchFamily="18" charset="0"/>
              </a:rPr>
              <a:t>If the given array has to be sorted in ascending order, then bubble sort will start by comparing the first element of the array with the second element, if the first element is greater than the second element, it will </a:t>
            </a:r>
            <a:r>
              <a:rPr lang="en-US" sz="2400" b="1" dirty="0">
                <a:latin typeface="Bookman Old Style" pitchFamily="18" charset="0"/>
              </a:rPr>
              <a:t>swap</a:t>
            </a:r>
            <a:r>
              <a:rPr lang="en-US" sz="2400" dirty="0">
                <a:latin typeface="Bookman Old Style" pitchFamily="18" charset="0"/>
              </a:rPr>
              <a:t> both the elements, and then move on to compare the second and the third element, and so on.</a:t>
            </a:r>
          </a:p>
          <a:p>
            <a:pPr>
              <a:buFont typeface="Wingdings" pitchFamily="2" charset="2"/>
              <a:buChar char="§"/>
            </a:pPr>
            <a:r>
              <a:rPr lang="en-US" sz="2400" dirty="0">
                <a:latin typeface="Bookman Old Style" pitchFamily="18" charset="0"/>
              </a:rPr>
              <a:t>If we have total n elements, then we need to repeat this process for n-1 times.</a:t>
            </a:r>
          </a:p>
          <a:p>
            <a:pPr marL="0" indent="0">
              <a:buNone/>
            </a:pPr>
            <a:endParaRPr lang="en-US" sz="2000" dirty="0">
              <a:latin typeface="Bookman Old Style"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12</a:t>
            </a:fld>
            <a:endParaRPr lang="en-US"/>
          </a:p>
        </p:txBody>
      </p:sp>
    </p:spTree>
    <p:extLst>
      <p:ext uri="{BB962C8B-B14F-4D97-AF65-F5344CB8AC3E}">
        <p14:creationId xmlns:p14="http://schemas.microsoft.com/office/powerpoint/2010/main" val="1201430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normAutofit lnSpcReduction="10000"/>
          </a:bodyPr>
          <a:lstStyle/>
          <a:p>
            <a:pPr>
              <a:buFont typeface="Wingdings" pitchFamily="2" charset="2"/>
              <a:buChar char="§"/>
            </a:pPr>
            <a:r>
              <a:rPr lang="en-US" sz="2400" dirty="0">
                <a:latin typeface="Bookman Old Style" pitchFamily="18" charset="0"/>
              </a:rPr>
              <a:t>It is known as </a:t>
            </a:r>
            <a:r>
              <a:rPr lang="en-US" sz="2400" b="1" dirty="0">
                <a:latin typeface="Bookman Old Style" pitchFamily="18" charset="0"/>
              </a:rPr>
              <a:t>bubble sort</a:t>
            </a:r>
            <a:r>
              <a:rPr lang="en-US" sz="2400" dirty="0">
                <a:latin typeface="Bookman Old Style" pitchFamily="18" charset="0"/>
              </a:rPr>
              <a:t>, because with every complete iteration the largest element in the given array, bubbles up towards the last place or the highest index, just like a water bubble rises up to the water surface.</a:t>
            </a:r>
          </a:p>
          <a:p>
            <a:pPr marL="0" indent="0">
              <a:buNone/>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Sorting takes place by stepping through all the elements one-by-one and comparing it with the adjacent element and swapping them if required.</a:t>
            </a:r>
          </a:p>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Implementing Bubble Sort Algorithm</a:t>
            </a:r>
          </a:p>
          <a:p>
            <a:pPr marL="0" indent="0">
              <a:buNone/>
            </a:pPr>
            <a:r>
              <a:rPr lang="en-US" sz="2400" dirty="0">
                <a:latin typeface="Bookman Old Style" pitchFamily="18" charset="0"/>
              </a:rPr>
              <a:t>Following are the steps involved in bubble sort(for sorting a given array in ascending order):</a:t>
            </a:r>
          </a:p>
          <a:p>
            <a:pPr>
              <a:buFont typeface="Wingdings" pitchFamily="2" charset="2"/>
              <a:buChar char="§"/>
            </a:pPr>
            <a:r>
              <a:rPr lang="en-US" sz="2400" dirty="0">
                <a:latin typeface="Bookman Old Style" pitchFamily="18" charset="0"/>
              </a:rPr>
              <a:t>Starting with the first element(index = 0), compare the current element with the next element of the array.</a:t>
            </a:r>
          </a:p>
          <a:p>
            <a:pPr>
              <a:buFont typeface="Wingdings" pitchFamily="2" charset="2"/>
              <a:buChar char="§"/>
            </a:pPr>
            <a:r>
              <a:rPr lang="en-US" sz="2400" dirty="0">
                <a:latin typeface="Bookman Old Style" pitchFamily="18" charset="0"/>
              </a:rPr>
              <a:t>If the current element is greater than the next element of the array, swap them.</a:t>
            </a:r>
          </a:p>
          <a:p>
            <a:pPr>
              <a:buFont typeface="Wingdings" pitchFamily="2" charset="2"/>
              <a:buChar char="§"/>
            </a:pPr>
            <a:r>
              <a:rPr lang="en-US" sz="2400" dirty="0">
                <a:latin typeface="Bookman Old Style" pitchFamily="18" charset="0"/>
              </a:rPr>
              <a:t>If the current element is less than the next element, move to the next element. </a:t>
            </a:r>
            <a:r>
              <a:rPr lang="en-US" sz="2400" b="1" dirty="0">
                <a:latin typeface="Bookman Old Style" pitchFamily="18" charset="0"/>
              </a:rPr>
              <a:t>Repeat Step 1</a:t>
            </a:r>
            <a:endParaRPr lang="en-US" sz="2400" dirty="0">
              <a:latin typeface="Bookman Old Style" pitchFamily="18" charset="0"/>
            </a:endParaRPr>
          </a:p>
          <a:p>
            <a:pPr marL="0" indent="0">
              <a:buNone/>
            </a:pPr>
            <a:endParaRPr lang="en-US" sz="2400" dirty="0">
              <a:latin typeface="Bookman Old Style"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13</a:t>
            </a:fld>
            <a:endParaRPr lang="en-US"/>
          </a:p>
        </p:txBody>
      </p:sp>
    </p:spTree>
    <p:extLst>
      <p:ext uri="{BB962C8B-B14F-4D97-AF65-F5344CB8AC3E}">
        <p14:creationId xmlns:p14="http://schemas.microsoft.com/office/powerpoint/2010/main" val="1510815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400" b="1" dirty="0">
                <a:solidFill>
                  <a:srgbClr val="FF0000"/>
                </a:solidFill>
                <a:latin typeface="Bookman Old Style" pitchFamily="18" charset="0"/>
                <a:cs typeface="Times New Roman" pitchFamily="18" charset="0"/>
              </a:rPr>
              <a:t>Q. Sort the numbers using bubble sort: </a:t>
            </a:r>
          </a:p>
          <a:p>
            <a:pPr marL="406400">
              <a:lnSpc>
                <a:spcPct val="90000"/>
              </a:lnSpc>
              <a:buNone/>
            </a:pPr>
            <a:r>
              <a:rPr lang="en-US" sz="2400" b="1" dirty="0">
                <a:solidFill>
                  <a:srgbClr val="FF0000"/>
                </a:solidFill>
                <a:latin typeface="Bookman Old Style" pitchFamily="18" charset="0"/>
                <a:cs typeface="Times New Roman" pitchFamily="18" charset="0"/>
              </a:rPr>
              <a:t>89   45   68   90  29   34   17</a:t>
            </a:r>
          </a:p>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1</a:t>
            </a: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618531450"/>
              </p:ext>
            </p:extLst>
          </p:nvPr>
        </p:nvGraphicFramePr>
        <p:xfrm>
          <a:off x="76200" y="1219198"/>
          <a:ext cx="8991598" cy="5105401"/>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20000"/>
                    </a:ext>
                  </a:extLst>
                </a:gridCol>
                <a:gridCol w="1284514">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gridCol w="1284514">
                  <a:extLst>
                    <a:ext uri="{9D8B030D-6E8A-4147-A177-3AD203B41FA5}">
                      <a16:colId xmlns:a16="http://schemas.microsoft.com/office/drawing/2014/main" val="20003"/>
                    </a:ext>
                  </a:extLst>
                </a:gridCol>
                <a:gridCol w="1284514">
                  <a:extLst>
                    <a:ext uri="{9D8B030D-6E8A-4147-A177-3AD203B41FA5}">
                      <a16:colId xmlns:a16="http://schemas.microsoft.com/office/drawing/2014/main" val="20004"/>
                    </a:ext>
                  </a:extLst>
                </a:gridCol>
                <a:gridCol w="1284514">
                  <a:extLst>
                    <a:ext uri="{9D8B030D-6E8A-4147-A177-3AD203B41FA5}">
                      <a16:colId xmlns:a16="http://schemas.microsoft.com/office/drawing/2014/main" val="20005"/>
                    </a:ext>
                  </a:extLst>
                </a:gridCol>
                <a:gridCol w="1284514">
                  <a:extLst>
                    <a:ext uri="{9D8B030D-6E8A-4147-A177-3AD203B41FA5}">
                      <a16:colId xmlns:a16="http://schemas.microsoft.com/office/drawing/2014/main" val="20006"/>
                    </a:ext>
                  </a:extLst>
                </a:gridCol>
              </a:tblGrid>
              <a:tr h="729343">
                <a:tc>
                  <a:txBody>
                    <a:bodyPr/>
                    <a:lstStyle/>
                    <a:p>
                      <a:r>
                        <a:rPr lang="en-US" sz="2400" dirty="0">
                          <a:solidFill>
                            <a:srgbClr val="C00000"/>
                          </a:solidFill>
                          <a:latin typeface="Bookman Old Style" pitchFamily="18" charset="0"/>
                        </a:rPr>
                        <a:t>89</a:t>
                      </a:r>
                    </a:p>
                  </a:txBody>
                  <a:tcPr/>
                </a:tc>
                <a:tc>
                  <a:txBody>
                    <a:bodyPr/>
                    <a:lstStyle/>
                    <a:p>
                      <a:r>
                        <a:rPr lang="en-US" sz="2400" dirty="0">
                          <a:solidFill>
                            <a:srgbClr val="C00000"/>
                          </a:solidFill>
                          <a:latin typeface="Bookman Old Style" pitchFamily="18" charset="0"/>
                        </a:rPr>
                        <a:t>45</a:t>
                      </a:r>
                    </a:p>
                  </a:txBody>
                  <a:tcPr/>
                </a:tc>
                <a:tc>
                  <a:txBody>
                    <a:bodyPr/>
                    <a:lstStyle/>
                    <a:p>
                      <a:r>
                        <a:rPr lang="en-US" sz="2400" dirty="0">
                          <a:latin typeface="Bookman Old Style" pitchFamily="18" charset="0"/>
                        </a:rPr>
                        <a:t>68</a:t>
                      </a:r>
                    </a:p>
                  </a:txBody>
                  <a:tcPr/>
                </a:tc>
                <a:tc>
                  <a:txBody>
                    <a:bodyPr/>
                    <a:lstStyle/>
                    <a:p>
                      <a:r>
                        <a:rPr lang="en-US" sz="2400" dirty="0">
                          <a:latin typeface="Bookman Old Style" pitchFamily="18" charset="0"/>
                        </a:rPr>
                        <a:t>90</a:t>
                      </a:r>
                    </a:p>
                  </a:txBody>
                  <a:tcPr/>
                </a:tc>
                <a:tc>
                  <a:txBody>
                    <a:bodyPr/>
                    <a:lstStyle/>
                    <a:p>
                      <a:r>
                        <a:rPr lang="en-US" sz="2400" dirty="0">
                          <a:latin typeface="Bookman Old Style" pitchFamily="18" charset="0"/>
                        </a:rPr>
                        <a:t>29</a:t>
                      </a:r>
                    </a:p>
                  </a:txBody>
                  <a:tcPr/>
                </a:tc>
                <a:tc>
                  <a:txBody>
                    <a:bodyPr/>
                    <a:lstStyle/>
                    <a:p>
                      <a:r>
                        <a:rPr lang="en-US" sz="2400" dirty="0">
                          <a:latin typeface="Bookman Old Style" pitchFamily="18" charset="0"/>
                        </a:rPr>
                        <a:t>34</a:t>
                      </a:r>
                    </a:p>
                  </a:txBody>
                  <a:tcPr/>
                </a:tc>
                <a:tc>
                  <a:txBody>
                    <a:bodyPr/>
                    <a:lstStyle/>
                    <a:p>
                      <a:r>
                        <a:rPr lang="en-US" sz="2400" dirty="0">
                          <a:latin typeface="Bookman Old Style" pitchFamily="18" charset="0"/>
                        </a:rPr>
                        <a:t>17</a:t>
                      </a:r>
                    </a:p>
                  </a:txBody>
                  <a:tcPr/>
                </a:tc>
                <a:extLst>
                  <a:ext uri="{0D108BD9-81ED-4DB2-BD59-A6C34878D82A}">
                    <a16:rowId xmlns:a16="http://schemas.microsoft.com/office/drawing/2014/main" val="10000"/>
                  </a:ext>
                </a:extLst>
              </a:tr>
              <a:tr h="729343">
                <a:tc>
                  <a:txBody>
                    <a:bodyPr/>
                    <a:lstStyle/>
                    <a:p>
                      <a:r>
                        <a:rPr lang="en-US" sz="2400" b="0" dirty="0">
                          <a:solidFill>
                            <a:schemeClr val="tx1"/>
                          </a:solidFill>
                          <a:latin typeface="Bookman Old Style" pitchFamily="18" charset="0"/>
                        </a:rPr>
                        <a:t>45</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dirty="0">
                          <a:latin typeface="Bookman Old Style" pitchFamily="18" charset="0"/>
                        </a:rPr>
                        <a:t>90</a:t>
                      </a:r>
                    </a:p>
                  </a:txBody>
                  <a:tcPr/>
                </a:tc>
                <a:tc>
                  <a:txBody>
                    <a:bodyPr/>
                    <a:lstStyle/>
                    <a:p>
                      <a:r>
                        <a:rPr lang="en-US" sz="2400" dirty="0">
                          <a:latin typeface="Bookman Old Style" pitchFamily="18" charset="0"/>
                        </a:rPr>
                        <a:t>29</a:t>
                      </a:r>
                    </a:p>
                  </a:txBody>
                  <a:tcPr/>
                </a:tc>
                <a:tc>
                  <a:txBody>
                    <a:bodyPr/>
                    <a:lstStyle/>
                    <a:p>
                      <a:r>
                        <a:rPr lang="en-US" sz="2400" dirty="0">
                          <a:latin typeface="Bookman Old Style" pitchFamily="18" charset="0"/>
                        </a:rPr>
                        <a:t>34</a:t>
                      </a:r>
                    </a:p>
                  </a:txBody>
                  <a:tcPr/>
                </a:tc>
                <a:tc>
                  <a:txBody>
                    <a:bodyPr/>
                    <a:lstStyle/>
                    <a:p>
                      <a:r>
                        <a:rPr lang="en-US" sz="2400" dirty="0">
                          <a:latin typeface="Bookman Old Style" pitchFamily="18" charset="0"/>
                        </a:rPr>
                        <a:t>17</a:t>
                      </a:r>
                    </a:p>
                  </a:txBody>
                  <a:tcPr/>
                </a:tc>
                <a:extLst>
                  <a:ext uri="{0D108BD9-81ED-4DB2-BD59-A6C34878D82A}">
                    <a16:rowId xmlns:a16="http://schemas.microsoft.com/office/drawing/2014/main" val="10001"/>
                  </a:ext>
                </a:extLst>
              </a:tr>
              <a:tr h="729343">
                <a:tc>
                  <a:txBody>
                    <a:bodyPr/>
                    <a:lstStyle/>
                    <a:p>
                      <a:r>
                        <a:rPr lang="en-US" sz="2400" dirty="0">
                          <a:latin typeface="Bookman Old Style" pitchFamily="18" charset="0"/>
                        </a:rPr>
                        <a:t>45</a:t>
                      </a:r>
                    </a:p>
                  </a:txBody>
                  <a:tcPr/>
                </a:tc>
                <a:tc>
                  <a:txBody>
                    <a:bodyPr/>
                    <a:lstStyle/>
                    <a:p>
                      <a:r>
                        <a:rPr lang="en-US" sz="2400" dirty="0">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tc>
                  <a:txBody>
                    <a:bodyPr/>
                    <a:lstStyle/>
                    <a:p>
                      <a:r>
                        <a:rPr lang="en-US" sz="2400" dirty="0">
                          <a:latin typeface="Bookman Old Style" pitchFamily="18" charset="0"/>
                        </a:rPr>
                        <a:t>29</a:t>
                      </a:r>
                    </a:p>
                  </a:txBody>
                  <a:tcPr/>
                </a:tc>
                <a:tc>
                  <a:txBody>
                    <a:bodyPr/>
                    <a:lstStyle/>
                    <a:p>
                      <a:r>
                        <a:rPr lang="en-US" sz="2400" dirty="0">
                          <a:latin typeface="Bookman Old Style" pitchFamily="18" charset="0"/>
                        </a:rPr>
                        <a:t>34</a:t>
                      </a:r>
                    </a:p>
                  </a:txBody>
                  <a:tcPr/>
                </a:tc>
                <a:tc>
                  <a:txBody>
                    <a:bodyPr/>
                    <a:lstStyle/>
                    <a:p>
                      <a:r>
                        <a:rPr lang="en-US" sz="2400" dirty="0">
                          <a:latin typeface="Bookman Old Style" pitchFamily="18" charset="0"/>
                        </a:rPr>
                        <a:t>17</a:t>
                      </a:r>
                    </a:p>
                  </a:txBody>
                  <a:tcPr/>
                </a:tc>
                <a:extLst>
                  <a:ext uri="{0D108BD9-81ED-4DB2-BD59-A6C34878D82A}">
                    <a16:rowId xmlns:a16="http://schemas.microsoft.com/office/drawing/2014/main" val="10002"/>
                  </a:ext>
                </a:extLst>
              </a:tr>
              <a:tr h="729343">
                <a:tc>
                  <a:txBody>
                    <a:bodyPr/>
                    <a:lstStyle/>
                    <a:p>
                      <a:r>
                        <a:rPr lang="en-US" sz="2400" dirty="0">
                          <a:latin typeface="Bookman Old Style" pitchFamily="18" charset="0"/>
                        </a:rPr>
                        <a:t>45</a:t>
                      </a:r>
                    </a:p>
                  </a:txBody>
                  <a:tcPr/>
                </a:tc>
                <a:tc>
                  <a:txBody>
                    <a:bodyPr/>
                    <a:lstStyle/>
                    <a:p>
                      <a:r>
                        <a:rPr lang="en-US" sz="2400" dirty="0">
                          <a:latin typeface="Bookman Old Style" pitchFamily="18" charset="0"/>
                        </a:rPr>
                        <a:t>68</a:t>
                      </a:r>
                    </a:p>
                  </a:txBody>
                  <a:tcPr/>
                </a:tc>
                <a:tc>
                  <a:txBody>
                    <a:bodyPr/>
                    <a:lstStyle/>
                    <a:p>
                      <a:r>
                        <a:rPr lang="en-US" sz="2400" dirty="0">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tc>
                  <a:txBody>
                    <a:bodyPr/>
                    <a:lstStyle/>
                    <a:p>
                      <a:r>
                        <a:rPr lang="en-US" sz="2400" b="1" dirty="0">
                          <a:solidFill>
                            <a:srgbClr val="C00000"/>
                          </a:solidFill>
                          <a:latin typeface="Bookman Old Style" pitchFamily="18" charset="0"/>
                        </a:rPr>
                        <a:t>29</a:t>
                      </a:r>
                    </a:p>
                  </a:txBody>
                  <a:tcPr/>
                </a:tc>
                <a:tc>
                  <a:txBody>
                    <a:bodyPr/>
                    <a:lstStyle/>
                    <a:p>
                      <a:r>
                        <a:rPr lang="en-US" sz="2400" dirty="0">
                          <a:latin typeface="Bookman Old Style" pitchFamily="18" charset="0"/>
                        </a:rPr>
                        <a:t>34</a:t>
                      </a:r>
                    </a:p>
                  </a:txBody>
                  <a:tcPr/>
                </a:tc>
                <a:tc>
                  <a:txBody>
                    <a:bodyPr/>
                    <a:lstStyle/>
                    <a:p>
                      <a:r>
                        <a:rPr lang="en-US" sz="2400" dirty="0">
                          <a:latin typeface="Bookman Old Style" pitchFamily="18" charset="0"/>
                        </a:rPr>
                        <a:t>17</a:t>
                      </a:r>
                    </a:p>
                  </a:txBody>
                  <a:tcPr/>
                </a:tc>
                <a:extLst>
                  <a:ext uri="{0D108BD9-81ED-4DB2-BD59-A6C34878D82A}">
                    <a16:rowId xmlns:a16="http://schemas.microsoft.com/office/drawing/2014/main" val="10003"/>
                  </a:ext>
                </a:extLst>
              </a:tr>
              <a:tr h="729343">
                <a:tc>
                  <a:txBody>
                    <a:bodyPr/>
                    <a:lstStyle/>
                    <a:p>
                      <a:r>
                        <a:rPr lang="en-US" sz="2400" dirty="0">
                          <a:latin typeface="Bookman Old Style" pitchFamily="18" charset="0"/>
                        </a:rPr>
                        <a:t>45</a:t>
                      </a:r>
                    </a:p>
                  </a:txBody>
                  <a:tcPr/>
                </a:tc>
                <a:tc>
                  <a:txBody>
                    <a:bodyPr/>
                    <a:lstStyle/>
                    <a:p>
                      <a:r>
                        <a:rPr lang="en-US" sz="2400">
                          <a:latin typeface="Bookman Old Style" pitchFamily="18" charset="0"/>
                        </a:rPr>
                        <a:t>68</a:t>
                      </a:r>
                      <a:endParaRPr lang="en-US" sz="2400" dirty="0">
                        <a:latin typeface="Bookman Old Style" pitchFamily="18" charset="0"/>
                      </a:endParaRPr>
                    </a:p>
                  </a:txBody>
                  <a:tcPr/>
                </a:tc>
                <a:tc>
                  <a:txBody>
                    <a:bodyPr/>
                    <a:lstStyle/>
                    <a:p>
                      <a:r>
                        <a:rPr lang="en-US" sz="2400">
                          <a:latin typeface="Bookman Old Style" pitchFamily="18" charset="0"/>
                        </a:rPr>
                        <a:t>89</a:t>
                      </a:r>
                      <a:endParaRPr lang="en-US" sz="2400" dirty="0">
                        <a:latin typeface="Bookman Old Style" pitchFamily="18" charset="0"/>
                      </a:endParaRPr>
                    </a:p>
                  </a:txBody>
                  <a:tcPr/>
                </a:tc>
                <a:tc>
                  <a:txBody>
                    <a:bodyPr/>
                    <a:lstStyle/>
                    <a:p>
                      <a:r>
                        <a:rPr lang="en-US" sz="2400" dirty="0">
                          <a:latin typeface="Bookman Old Style" pitchFamily="18" charset="0"/>
                        </a:rPr>
                        <a:t>29</a:t>
                      </a:r>
                    </a:p>
                  </a:txBody>
                  <a:tcPr/>
                </a:tc>
                <a:tc>
                  <a:txBody>
                    <a:bodyPr/>
                    <a:lstStyle/>
                    <a:p>
                      <a:r>
                        <a:rPr lang="en-US" sz="2400" b="1" dirty="0">
                          <a:solidFill>
                            <a:srgbClr val="C00000"/>
                          </a:solidFill>
                          <a:latin typeface="Bookman Old Style" pitchFamily="18" charset="0"/>
                        </a:rPr>
                        <a:t>90</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dirty="0">
                          <a:latin typeface="Bookman Old Style" pitchFamily="18" charset="0"/>
                        </a:rPr>
                        <a:t>17</a:t>
                      </a:r>
                    </a:p>
                  </a:txBody>
                  <a:tcPr/>
                </a:tc>
                <a:extLst>
                  <a:ext uri="{0D108BD9-81ED-4DB2-BD59-A6C34878D82A}">
                    <a16:rowId xmlns:a16="http://schemas.microsoft.com/office/drawing/2014/main" val="10004"/>
                  </a:ext>
                </a:extLst>
              </a:tr>
              <a:tr h="729343">
                <a:tc>
                  <a:txBody>
                    <a:bodyPr/>
                    <a:lstStyle/>
                    <a:p>
                      <a:r>
                        <a:rPr lang="en-US" sz="2400" dirty="0">
                          <a:latin typeface="Bookman Old Style" pitchFamily="18" charset="0"/>
                        </a:rPr>
                        <a:t>45</a:t>
                      </a:r>
                    </a:p>
                  </a:txBody>
                  <a:tcPr/>
                </a:tc>
                <a:tc>
                  <a:txBody>
                    <a:bodyPr/>
                    <a:lstStyle/>
                    <a:p>
                      <a:r>
                        <a:rPr lang="en-US" sz="2400">
                          <a:latin typeface="Bookman Old Style" pitchFamily="18" charset="0"/>
                        </a:rPr>
                        <a:t>68</a:t>
                      </a:r>
                      <a:endParaRPr lang="en-US" sz="2400" dirty="0">
                        <a:latin typeface="Bookman Old Style" pitchFamily="18" charset="0"/>
                      </a:endParaRPr>
                    </a:p>
                  </a:txBody>
                  <a:tcPr/>
                </a:tc>
                <a:tc>
                  <a:txBody>
                    <a:bodyPr/>
                    <a:lstStyle/>
                    <a:p>
                      <a:r>
                        <a:rPr lang="en-US" sz="2400">
                          <a:latin typeface="Bookman Old Style" pitchFamily="18" charset="0"/>
                        </a:rPr>
                        <a:t>89</a:t>
                      </a:r>
                      <a:endParaRPr lang="en-US" sz="2400" dirty="0">
                        <a:latin typeface="Bookman Old Style" pitchFamily="18" charset="0"/>
                      </a:endParaRPr>
                    </a:p>
                  </a:txBody>
                  <a:tcPr/>
                </a:tc>
                <a:tc>
                  <a:txBody>
                    <a:bodyPr/>
                    <a:lstStyle/>
                    <a:p>
                      <a:r>
                        <a:rPr lang="en-US" sz="2400">
                          <a:latin typeface="Bookman Old Style" pitchFamily="18" charset="0"/>
                        </a:rPr>
                        <a:t>29</a:t>
                      </a:r>
                      <a:endParaRPr lang="en-US" sz="2400" dirty="0">
                        <a:latin typeface="Bookman Old Style" pitchFamily="18" charset="0"/>
                      </a:endParaRPr>
                    </a:p>
                  </a:txBody>
                  <a:tcPr/>
                </a:tc>
                <a:tc>
                  <a:txBody>
                    <a:bodyPr/>
                    <a:lstStyle/>
                    <a:p>
                      <a:r>
                        <a:rPr lang="en-US" sz="2400" dirty="0">
                          <a:latin typeface="Bookman Old Style" pitchFamily="18" charset="0"/>
                        </a:rPr>
                        <a:t>34</a:t>
                      </a:r>
                    </a:p>
                  </a:txBody>
                  <a:tcPr/>
                </a:tc>
                <a:tc>
                  <a:txBody>
                    <a:bodyPr/>
                    <a:lstStyle/>
                    <a:p>
                      <a:r>
                        <a:rPr lang="en-US" sz="2400" b="1" dirty="0">
                          <a:solidFill>
                            <a:srgbClr val="C00000"/>
                          </a:solidFill>
                          <a:latin typeface="Bookman Old Style" pitchFamily="18" charset="0"/>
                        </a:rPr>
                        <a:t>90</a:t>
                      </a:r>
                    </a:p>
                  </a:txBody>
                  <a:tcPr/>
                </a:tc>
                <a:tc>
                  <a:txBody>
                    <a:bodyPr/>
                    <a:lstStyle/>
                    <a:p>
                      <a:r>
                        <a:rPr lang="en-US" sz="2400" b="1" dirty="0">
                          <a:solidFill>
                            <a:srgbClr val="C00000"/>
                          </a:solidFill>
                          <a:latin typeface="Bookman Old Style" pitchFamily="18" charset="0"/>
                        </a:rPr>
                        <a:t>17</a:t>
                      </a:r>
                    </a:p>
                  </a:txBody>
                  <a:tcPr/>
                </a:tc>
                <a:extLst>
                  <a:ext uri="{0D108BD9-81ED-4DB2-BD59-A6C34878D82A}">
                    <a16:rowId xmlns:a16="http://schemas.microsoft.com/office/drawing/2014/main" val="10005"/>
                  </a:ext>
                </a:extLst>
              </a:tr>
              <a:tr h="729343">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896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2</a:t>
            </a: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79143754"/>
              </p:ext>
            </p:extLst>
          </p:nvPr>
        </p:nvGraphicFramePr>
        <p:xfrm>
          <a:off x="76200" y="685806"/>
          <a:ext cx="8991598" cy="5638794"/>
        </p:xfrm>
        <a:graphic>
          <a:graphicData uri="http://schemas.openxmlformats.org/drawingml/2006/table">
            <a:tbl>
              <a:tblPr firstRow="1" bandRow="1">
                <a:tableStyleId>{5C22544A-7EE6-4342-B048-85BDC9FD1C3A}</a:tableStyleId>
              </a:tblPr>
              <a:tblGrid>
                <a:gridCol w="1284514">
                  <a:extLst>
                    <a:ext uri="{9D8B030D-6E8A-4147-A177-3AD203B41FA5}">
                      <a16:colId xmlns:a16="http://schemas.microsoft.com/office/drawing/2014/main" val="20000"/>
                    </a:ext>
                  </a:extLst>
                </a:gridCol>
                <a:gridCol w="1284514">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gridCol w="1284514">
                  <a:extLst>
                    <a:ext uri="{9D8B030D-6E8A-4147-A177-3AD203B41FA5}">
                      <a16:colId xmlns:a16="http://schemas.microsoft.com/office/drawing/2014/main" val="20003"/>
                    </a:ext>
                  </a:extLst>
                </a:gridCol>
                <a:gridCol w="1284514">
                  <a:extLst>
                    <a:ext uri="{9D8B030D-6E8A-4147-A177-3AD203B41FA5}">
                      <a16:colId xmlns:a16="http://schemas.microsoft.com/office/drawing/2014/main" val="20004"/>
                    </a:ext>
                  </a:extLst>
                </a:gridCol>
                <a:gridCol w="1284514">
                  <a:extLst>
                    <a:ext uri="{9D8B030D-6E8A-4147-A177-3AD203B41FA5}">
                      <a16:colId xmlns:a16="http://schemas.microsoft.com/office/drawing/2014/main" val="20005"/>
                    </a:ext>
                  </a:extLst>
                </a:gridCol>
                <a:gridCol w="1284514">
                  <a:extLst>
                    <a:ext uri="{9D8B030D-6E8A-4147-A177-3AD203B41FA5}">
                      <a16:colId xmlns:a16="http://schemas.microsoft.com/office/drawing/2014/main" val="20006"/>
                    </a:ext>
                  </a:extLst>
                </a:gridCol>
              </a:tblGrid>
              <a:tr h="805542">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0"/>
                  </a:ext>
                </a:extLst>
              </a:tr>
              <a:tr h="805542">
                <a:tc>
                  <a:txBody>
                    <a:bodyPr/>
                    <a:lstStyle/>
                    <a:p>
                      <a:r>
                        <a:rPr lang="en-US" sz="2400" b="1" dirty="0">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latin typeface="Bookman Old Style" pitchFamily="18" charset="0"/>
                        </a:rPr>
                        <a:t>29</a:t>
                      </a:r>
                    </a:p>
                  </a:txBody>
                  <a:tcPr/>
                </a:tc>
                <a:tc>
                  <a:txBody>
                    <a:bodyPr/>
                    <a:lstStyle/>
                    <a:p>
                      <a:r>
                        <a:rPr lang="en-US" sz="2400" b="1" dirty="0">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1"/>
                  </a:ext>
                </a:extLst>
              </a:tr>
              <a:tr h="805542">
                <a:tc>
                  <a:txBody>
                    <a:bodyPr/>
                    <a:lstStyle/>
                    <a:p>
                      <a:r>
                        <a:rPr lang="en-US" sz="2400" b="1" dirty="0">
                          <a:latin typeface="Bookman Old Style" pitchFamily="18" charset="0"/>
                        </a:rPr>
                        <a:t>45</a:t>
                      </a:r>
                    </a:p>
                  </a:txBody>
                  <a:tcPr/>
                </a:tc>
                <a:tc>
                  <a:txBody>
                    <a:bodyPr/>
                    <a:lstStyle/>
                    <a:p>
                      <a:r>
                        <a:rPr lang="en-US" sz="2400" b="1" dirty="0">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29</a:t>
                      </a:r>
                    </a:p>
                  </a:txBody>
                  <a:tcPr/>
                </a:tc>
                <a:tc>
                  <a:txBody>
                    <a:bodyPr/>
                    <a:lstStyle/>
                    <a:p>
                      <a:r>
                        <a:rPr lang="en-US" sz="2400" b="1" dirty="0">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2"/>
                  </a:ext>
                </a:extLst>
              </a:tr>
              <a:tr h="805542">
                <a:tc>
                  <a:txBody>
                    <a:bodyPr/>
                    <a:lstStyle/>
                    <a:p>
                      <a:r>
                        <a:rPr lang="en-US" sz="2400" b="1" dirty="0">
                          <a:latin typeface="Bookman Old Style" pitchFamily="18" charset="0"/>
                        </a:rPr>
                        <a:t>45</a:t>
                      </a:r>
                    </a:p>
                  </a:txBody>
                  <a:tcPr/>
                </a:tc>
                <a:tc>
                  <a:txBody>
                    <a:bodyPr/>
                    <a:lstStyle/>
                    <a:p>
                      <a:r>
                        <a:rPr lang="en-US" sz="2400" b="1" dirty="0">
                          <a:latin typeface="Bookman Old Style" pitchFamily="18" charset="0"/>
                        </a:rPr>
                        <a:t>68</a:t>
                      </a:r>
                    </a:p>
                  </a:txBody>
                  <a:tcPr/>
                </a:tc>
                <a:tc>
                  <a:txBody>
                    <a:bodyPr/>
                    <a:lstStyle/>
                    <a:p>
                      <a:r>
                        <a:rPr lang="en-US" sz="2400" b="1" dirty="0">
                          <a:latin typeface="Bookman Old Style" pitchFamily="18" charset="0"/>
                        </a:rPr>
                        <a:t>29</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3"/>
                  </a:ext>
                </a:extLst>
              </a:tr>
              <a:tr h="805542">
                <a:tc>
                  <a:txBody>
                    <a:bodyPr/>
                    <a:lstStyle/>
                    <a:p>
                      <a:r>
                        <a:rPr lang="en-US" sz="2400" b="1" dirty="0">
                          <a:latin typeface="Bookman Old Style" pitchFamily="18" charset="0"/>
                        </a:rPr>
                        <a:t>45</a:t>
                      </a:r>
                    </a:p>
                  </a:txBody>
                  <a:tcPr/>
                </a:tc>
                <a:tc>
                  <a:txBody>
                    <a:bodyPr/>
                    <a:lstStyle/>
                    <a:p>
                      <a:r>
                        <a:rPr lang="en-US" sz="2400" b="1" dirty="0">
                          <a:latin typeface="Bookman Old Style" pitchFamily="18" charset="0"/>
                        </a:rPr>
                        <a:t>68</a:t>
                      </a:r>
                    </a:p>
                  </a:txBody>
                  <a:tcPr/>
                </a:tc>
                <a:tc>
                  <a:txBody>
                    <a:bodyPr/>
                    <a:lstStyle/>
                    <a:p>
                      <a:r>
                        <a:rPr lang="en-US" sz="2400" b="1" dirty="0">
                          <a:latin typeface="Bookman Old Style" pitchFamily="18" charset="0"/>
                        </a:rPr>
                        <a:t>29</a:t>
                      </a:r>
                    </a:p>
                  </a:txBody>
                  <a:tcPr/>
                </a:tc>
                <a:tc>
                  <a:txBody>
                    <a:bodyPr/>
                    <a:lstStyle/>
                    <a:p>
                      <a:r>
                        <a:rPr lang="en-US" sz="2400" b="1" dirty="0">
                          <a:latin typeface="Bookman Old Style" pitchFamily="18" charset="0"/>
                        </a:rPr>
                        <a:t>34</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17</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4"/>
                  </a:ext>
                </a:extLst>
              </a:tr>
              <a:tr h="805542">
                <a:tc>
                  <a:txBody>
                    <a:bodyPr/>
                    <a:lstStyle/>
                    <a:p>
                      <a:r>
                        <a:rPr lang="en-US" sz="2400" b="1" dirty="0">
                          <a:latin typeface="Bookman Old Style" pitchFamily="18" charset="0"/>
                        </a:rPr>
                        <a:t>45</a:t>
                      </a:r>
                    </a:p>
                  </a:txBody>
                  <a:tcPr/>
                </a:tc>
                <a:tc>
                  <a:txBody>
                    <a:bodyPr/>
                    <a:lstStyle/>
                    <a:p>
                      <a:r>
                        <a:rPr lang="en-US" sz="2400" b="1" dirty="0">
                          <a:latin typeface="Bookman Old Style" pitchFamily="18" charset="0"/>
                        </a:rPr>
                        <a:t>68</a:t>
                      </a:r>
                    </a:p>
                  </a:txBody>
                  <a:tcPr/>
                </a:tc>
                <a:tc>
                  <a:txBody>
                    <a:bodyPr/>
                    <a:lstStyle/>
                    <a:p>
                      <a:r>
                        <a:rPr lang="en-US" sz="2400" b="1" dirty="0">
                          <a:latin typeface="Bookman Old Style" pitchFamily="18" charset="0"/>
                        </a:rPr>
                        <a:t>29</a:t>
                      </a:r>
                    </a:p>
                  </a:txBody>
                  <a:tcPr/>
                </a:tc>
                <a:tc>
                  <a:txBody>
                    <a:bodyPr/>
                    <a:lstStyle/>
                    <a:p>
                      <a:r>
                        <a:rPr lang="en-US" sz="2400" b="1" dirty="0">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extLst>
                  <a:ext uri="{0D108BD9-81ED-4DB2-BD59-A6C34878D82A}">
                    <a16:rowId xmlns:a16="http://schemas.microsoft.com/office/drawing/2014/main" val="10005"/>
                  </a:ext>
                </a:extLst>
              </a:tr>
              <a:tr h="805542">
                <a:tc>
                  <a:txBody>
                    <a:bodyPr/>
                    <a:lstStyle/>
                    <a:p>
                      <a:r>
                        <a:rPr lang="en-US" sz="2400" b="1">
                          <a:solidFill>
                            <a:srgbClr val="FFC000"/>
                          </a:solidFill>
                          <a:latin typeface="Bookman Old Style" pitchFamily="18" charset="0"/>
                        </a:rPr>
                        <a:t>45</a:t>
                      </a:r>
                      <a:endParaRPr lang="en-US" sz="2400" b="1" dirty="0">
                        <a:solidFill>
                          <a:srgbClr val="FFC000"/>
                        </a:solidFill>
                        <a:latin typeface="Bookman Old Style" pitchFamily="18" charset="0"/>
                      </a:endParaRPr>
                    </a:p>
                  </a:txBody>
                  <a:tcPr/>
                </a:tc>
                <a:tc>
                  <a:txBody>
                    <a:bodyPr/>
                    <a:lstStyle/>
                    <a:p>
                      <a:r>
                        <a:rPr lang="en-US" sz="2400" b="1">
                          <a:solidFill>
                            <a:srgbClr val="FFC000"/>
                          </a:solidFill>
                          <a:latin typeface="Bookman Old Style" pitchFamily="18" charset="0"/>
                        </a:rPr>
                        <a:t>68</a:t>
                      </a:r>
                      <a:endParaRPr lang="en-US" sz="2400" b="1" dirty="0">
                        <a:solidFill>
                          <a:srgbClr val="FFC000"/>
                        </a:solidFill>
                        <a:latin typeface="Bookman Old Style" pitchFamily="18" charset="0"/>
                      </a:endParaRPr>
                    </a:p>
                  </a:txBody>
                  <a:tcPr/>
                </a:tc>
                <a:tc>
                  <a:txBody>
                    <a:bodyPr/>
                    <a:lstStyle/>
                    <a:p>
                      <a:r>
                        <a:rPr lang="en-US" sz="2400" b="1">
                          <a:solidFill>
                            <a:srgbClr val="FFC000"/>
                          </a:solidFill>
                          <a:latin typeface="Bookman Old Style" pitchFamily="18" charset="0"/>
                        </a:rPr>
                        <a:t>29</a:t>
                      </a:r>
                      <a:endParaRPr lang="en-US" sz="2400" b="1" dirty="0">
                        <a:solidFill>
                          <a:srgbClr val="FFC000"/>
                        </a:solidFill>
                        <a:latin typeface="Bookman Old Style" pitchFamily="18" charset="0"/>
                      </a:endParaRPr>
                    </a:p>
                  </a:txBody>
                  <a:tcPr/>
                </a:tc>
                <a:tc>
                  <a:txBody>
                    <a:bodyPr/>
                    <a:lstStyle/>
                    <a:p>
                      <a:r>
                        <a:rPr lang="en-US" sz="2400" b="1">
                          <a:solidFill>
                            <a:srgbClr val="FFC000"/>
                          </a:solidFill>
                          <a:latin typeface="Bookman Old Style" pitchFamily="18" charset="0"/>
                        </a:rPr>
                        <a:t>34</a:t>
                      </a:r>
                      <a:endParaRPr lang="en-US" sz="2400" b="1" dirty="0">
                        <a:solidFill>
                          <a:srgbClr val="FFC000"/>
                        </a:solidFill>
                        <a:latin typeface="Bookman Old Style" pitchFamily="18" charset="0"/>
                      </a:endParaRPr>
                    </a:p>
                  </a:txBody>
                  <a:tcPr/>
                </a:tc>
                <a:tc>
                  <a:txBody>
                    <a:bodyPr/>
                    <a:lstStyle/>
                    <a:p>
                      <a:r>
                        <a:rPr lang="en-US" sz="2400" b="1">
                          <a:solidFill>
                            <a:srgbClr val="FFC000"/>
                          </a:solidFill>
                          <a:latin typeface="Bookman Old Style" pitchFamily="18" charset="0"/>
                        </a:rPr>
                        <a:t>17</a:t>
                      </a:r>
                      <a:endParaRPr lang="en-US" sz="2400" b="1" dirty="0">
                        <a:solidFill>
                          <a:srgbClr val="FFC000"/>
                        </a:solidFill>
                        <a:latin typeface="Bookman Old Style" pitchFamily="18" charset="0"/>
                      </a:endParaRPr>
                    </a:p>
                  </a:txBody>
                  <a:tcPr/>
                </a:tc>
                <a:tc>
                  <a:txBody>
                    <a:bodyPr/>
                    <a:lstStyle/>
                    <a:p>
                      <a:r>
                        <a:rPr lang="en-US" sz="2400" b="1">
                          <a:solidFill>
                            <a:srgbClr val="FFC000"/>
                          </a:solidFill>
                          <a:latin typeface="Bookman Old Style" pitchFamily="18" charset="0"/>
                        </a:rPr>
                        <a:t>89</a:t>
                      </a:r>
                      <a:endParaRPr lang="en-US" sz="2400" b="1" dirty="0">
                        <a:solidFill>
                          <a:srgbClr val="FFC000"/>
                        </a:solidFill>
                        <a:latin typeface="Bookman Old Style" pitchFamily="18" charset="0"/>
                      </a:endParaRP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19652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3</a:t>
            </a: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353287419"/>
              </p:ext>
            </p:extLst>
          </p:nvPr>
        </p:nvGraphicFramePr>
        <p:xfrm>
          <a:off x="76200" y="685793"/>
          <a:ext cx="8915403" cy="5562606"/>
        </p:xfrm>
        <a:graphic>
          <a:graphicData uri="http://schemas.openxmlformats.org/drawingml/2006/table">
            <a:tbl>
              <a:tblPr firstRow="1" bandRow="1">
                <a:tableStyleId>{5C22544A-7EE6-4342-B048-85BDC9FD1C3A}</a:tableStyleId>
              </a:tblPr>
              <a:tblGrid>
                <a:gridCol w="1273629">
                  <a:extLst>
                    <a:ext uri="{9D8B030D-6E8A-4147-A177-3AD203B41FA5}">
                      <a16:colId xmlns:a16="http://schemas.microsoft.com/office/drawing/2014/main" val="20000"/>
                    </a:ext>
                  </a:extLst>
                </a:gridCol>
                <a:gridCol w="1273629">
                  <a:extLst>
                    <a:ext uri="{9D8B030D-6E8A-4147-A177-3AD203B41FA5}">
                      <a16:colId xmlns:a16="http://schemas.microsoft.com/office/drawing/2014/main" val="20001"/>
                    </a:ext>
                  </a:extLst>
                </a:gridCol>
                <a:gridCol w="1273629">
                  <a:extLst>
                    <a:ext uri="{9D8B030D-6E8A-4147-A177-3AD203B41FA5}">
                      <a16:colId xmlns:a16="http://schemas.microsoft.com/office/drawing/2014/main" val="20002"/>
                    </a:ext>
                  </a:extLst>
                </a:gridCol>
                <a:gridCol w="1273629">
                  <a:extLst>
                    <a:ext uri="{9D8B030D-6E8A-4147-A177-3AD203B41FA5}">
                      <a16:colId xmlns:a16="http://schemas.microsoft.com/office/drawing/2014/main" val="20003"/>
                    </a:ext>
                  </a:extLst>
                </a:gridCol>
                <a:gridCol w="1273629">
                  <a:extLst>
                    <a:ext uri="{9D8B030D-6E8A-4147-A177-3AD203B41FA5}">
                      <a16:colId xmlns:a16="http://schemas.microsoft.com/office/drawing/2014/main" val="20004"/>
                    </a:ext>
                  </a:extLst>
                </a:gridCol>
                <a:gridCol w="1273629">
                  <a:extLst>
                    <a:ext uri="{9D8B030D-6E8A-4147-A177-3AD203B41FA5}">
                      <a16:colId xmlns:a16="http://schemas.microsoft.com/office/drawing/2014/main" val="20005"/>
                    </a:ext>
                  </a:extLst>
                </a:gridCol>
                <a:gridCol w="1273629">
                  <a:extLst>
                    <a:ext uri="{9D8B030D-6E8A-4147-A177-3AD203B41FA5}">
                      <a16:colId xmlns:a16="http://schemas.microsoft.com/office/drawing/2014/main" val="20006"/>
                    </a:ext>
                  </a:extLst>
                </a:gridCol>
              </a:tblGrid>
              <a:tr h="794658">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0"/>
                  </a:ext>
                </a:extLst>
              </a:tr>
              <a:tr h="794658">
                <a:tc>
                  <a:txBody>
                    <a:bodyPr/>
                    <a:lstStyle/>
                    <a:p>
                      <a:r>
                        <a:rPr lang="en-US" sz="2400" b="1" dirty="0">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29</a:t>
                      </a:r>
                    </a:p>
                  </a:txBody>
                  <a:tcPr/>
                </a:tc>
                <a:tc>
                  <a:txBody>
                    <a:bodyPr/>
                    <a:lstStyle/>
                    <a:p>
                      <a:r>
                        <a:rPr lang="en-US" sz="2400" b="1" dirty="0">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1"/>
                  </a:ext>
                </a:extLst>
              </a:tr>
              <a:tr h="794658">
                <a:tc>
                  <a:txBody>
                    <a:bodyPr/>
                    <a:lstStyle/>
                    <a:p>
                      <a:r>
                        <a:rPr lang="en-US" sz="2400" b="1" dirty="0">
                          <a:latin typeface="Bookman Old Style" pitchFamily="18" charset="0"/>
                        </a:rPr>
                        <a:t>45</a:t>
                      </a:r>
                    </a:p>
                  </a:txBody>
                  <a:tcPr/>
                </a:tc>
                <a:tc>
                  <a:txBody>
                    <a:bodyPr/>
                    <a:lstStyle/>
                    <a:p>
                      <a:r>
                        <a:rPr lang="en-US" sz="2400" b="1" dirty="0">
                          <a:latin typeface="Bookman Old Style" pitchFamily="18" charset="0"/>
                        </a:rPr>
                        <a:t>29</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2"/>
                  </a:ext>
                </a:extLst>
              </a:tr>
              <a:tr h="794658">
                <a:tc>
                  <a:txBody>
                    <a:bodyPr/>
                    <a:lstStyle/>
                    <a:p>
                      <a:r>
                        <a:rPr lang="en-US" sz="2400" b="1" dirty="0">
                          <a:latin typeface="Bookman Old Style" pitchFamily="18" charset="0"/>
                        </a:rPr>
                        <a:t>45</a:t>
                      </a:r>
                    </a:p>
                  </a:txBody>
                  <a:tcPr/>
                </a:tc>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dirty="0">
                          <a:latin typeface="Bookman Old Style" pitchFamily="18" charset="0"/>
                        </a:rPr>
                        <a:t>34</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17</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3"/>
                  </a:ext>
                </a:extLst>
              </a:tr>
              <a:tr h="794658">
                <a:tc>
                  <a:txBody>
                    <a:bodyPr/>
                    <a:lstStyle/>
                    <a:p>
                      <a:r>
                        <a:rPr lang="en-US" sz="2400" b="1" dirty="0">
                          <a:latin typeface="Bookman Old Style" pitchFamily="18" charset="0"/>
                        </a:rPr>
                        <a:t>45</a:t>
                      </a:r>
                    </a:p>
                  </a:txBody>
                  <a:tcPr/>
                </a:tc>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a:latin typeface="Bookman Old Style" pitchFamily="18" charset="0"/>
                        </a:rPr>
                        <a:t>34</a:t>
                      </a:r>
                      <a:endParaRPr lang="en-US" sz="2400" b="1" dirty="0">
                        <a:latin typeface="Bookman Old Style" pitchFamily="18" charset="0"/>
                      </a:endParaRPr>
                    </a:p>
                  </a:txBody>
                  <a:tcPr/>
                </a:tc>
                <a:tc>
                  <a:txBody>
                    <a:bodyPr/>
                    <a:lstStyle/>
                    <a:p>
                      <a:r>
                        <a:rPr lang="en-US" sz="2400" b="1" dirty="0">
                          <a:latin typeface="Bookman Old Style" pitchFamily="18" charset="0"/>
                        </a:rPr>
                        <a:t>17</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4"/>
                  </a:ext>
                </a:extLst>
              </a:tr>
              <a:tr h="794658">
                <a:tc>
                  <a:txBody>
                    <a:bodyPr/>
                    <a:lstStyle/>
                    <a:p>
                      <a:r>
                        <a:rPr lang="en-US" sz="2400" b="1" dirty="0">
                          <a:latin typeface="Bookman Old Style" pitchFamily="18" charset="0"/>
                        </a:rPr>
                        <a:t>45</a:t>
                      </a:r>
                    </a:p>
                  </a:txBody>
                  <a:tcPr/>
                </a:tc>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a:latin typeface="Bookman Old Style" pitchFamily="18" charset="0"/>
                        </a:rPr>
                        <a:t>34</a:t>
                      </a:r>
                      <a:endParaRPr lang="en-US" sz="2400" b="1" dirty="0">
                        <a:latin typeface="Bookman Old Style" pitchFamily="18" charset="0"/>
                      </a:endParaRPr>
                    </a:p>
                  </a:txBody>
                  <a:tcPr/>
                </a:tc>
                <a:tc>
                  <a:txBody>
                    <a:bodyPr/>
                    <a:lstStyle/>
                    <a:p>
                      <a:r>
                        <a:rPr lang="en-US" sz="2400" b="1">
                          <a:latin typeface="Bookman Old Style" pitchFamily="18" charset="0"/>
                        </a:rPr>
                        <a:t>17</a:t>
                      </a:r>
                      <a:endParaRPr lang="en-US" sz="2400" b="1" dirty="0">
                        <a:latin typeface="Bookman Old Style" pitchFamily="18" charset="0"/>
                      </a:endParaRPr>
                    </a:p>
                  </a:txBody>
                  <a:tcPr/>
                </a:tc>
                <a:tc>
                  <a:txBody>
                    <a:bodyPr/>
                    <a:lstStyle/>
                    <a:p>
                      <a:r>
                        <a:rPr lang="en-US" sz="2400" b="1" dirty="0">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extLst>
                  <a:ext uri="{0D108BD9-81ED-4DB2-BD59-A6C34878D82A}">
                    <a16:rowId xmlns:a16="http://schemas.microsoft.com/office/drawing/2014/main" val="10005"/>
                  </a:ext>
                </a:extLst>
              </a:tr>
              <a:tr h="794658">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6427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4</a:t>
            </a: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15845725"/>
              </p:ext>
            </p:extLst>
          </p:nvPr>
        </p:nvGraphicFramePr>
        <p:xfrm>
          <a:off x="152403" y="838197"/>
          <a:ext cx="8915396" cy="5410202"/>
        </p:xfrm>
        <a:graphic>
          <a:graphicData uri="http://schemas.openxmlformats.org/drawingml/2006/table">
            <a:tbl>
              <a:tblPr firstRow="1" bandRow="1">
                <a:tableStyleId>{5C22544A-7EE6-4342-B048-85BDC9FD1C3A}</a:tableStyleId>
              </a:tblPr>
              <a:tblGrid>
                <a:gridCol w="1273628">
                  <a:extLst>
                    <a:ext uri="{9D8B030D-6E8A-4147-A177-3AD203B41FA5}">
                      <a16:colId xmlns:a16="http://schemas.microsoft.com/office/drawing/2014/main" val="20000"/>
                    </a:ext>
                  </a:extLst>
                </a:gridCol>
                <a:gridCol w="1273628">
                  <a:extLst>
                    <a:ext uri="{9D8B030D-6E8A-4147-A177-3AD203B41FA5}">
                      <a16:colId xmlns:a16="http://schemas.microsoft.com/office/drawing/2014/main" val="20001"/>
                    </a:ext>
                  </a:extLst>
                </a:gridCol>
                <a:gridCol w="1273628">
                  <a:extLst>
                    <a:ext uri="{9D8B030D-6E8A-4147-A177-3AD203B41FA5}">
                      <a16:colId xmlns:a16="http://schemas.microsoft.com/office/drawing/2014/main" val="20002"/>
                    </a:ext>
                  </a:extLst>
                </a:gridCol>
                <a:gridCol w="1273628">
                  <a:extLst>
                    <a:ext uri="{9D8B030D-6E8A-4147-A177-3AD203B41FA5}">
                      <a16:colId xmlns:a16="http://schemas.microsoft.com/office/drawing/2014/main" val="20003"/>
                    </a:ext>
                  </a:extLst>
                </a:gridCol>
                <a:gridCol w="1273628">
                  <a:extLst>
                    <a:ext uri="{9D8B030D-6E8A-4147-A177-3AD203B41FA5}">
                      <a16:colId xmlns:a16="http://schemas.microsoft.com/office/drawing/2014/main" val="20004"/>
                    </a:ext>
                  </a:extLst>
                </a:gridCol>
                <a:gridCol w="1273628">
                  <a:extLst>
                    <a:ext uri="{9D8B030D-6E8A-4147-A177-3AD203B41FA5}">
                      <a16:colId xmlns:a16="http://schemas.microsoft.com/office/drawing/2014/main" val="20005"/>
                    </a:ext>
                  </a:extLst>
                </a:gridCol>
                <a:gridCol w="1273628">
                  <a:extLst>
                    <a:ext uri="{9D8B030D-6E8A-4147-A177-3AD203B41FA5}">
                      <a16:colId xmlns:a16="http://schemas.microsoft.com/office/drawing/2014/main" val="20006"/>
                    </a:ext>
                  </a:extLst>
                </a:gridCol>
              </a:tblGrid>
              <a:tr h="772886">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0"/>
                  </a:ext>
                </a:extLst>
              </a:tr>
              <a:tr h="772886">
                <a:tc>
                  <a:txBody>
                    <a:bodyPr/>
                    <a:lstStyle/>
                    <a:p>
                      <a:r>
                        <a:rPr lang="en-US" sz="2400" b="1" dirty="0">
                          <a:latin typeface="Bookman Old Style" pitchFamily="18" charset="0"/>
                        </a:rPr>
                        <a:t>29</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latin typeface="Bookman Old Style" pitchFamily="18" charset="0"/>
                        </a:rPr>
                        <a:t>17</a:t>
                      </a:r>
                    </a:p>
                  </a:txBody>
                  <a:tcPr/>
                </a:tc>
                <a:tc>
                  <a:txBody>
                    <a:bodyPr/>
                    <a:lstStyle/>
                    <a:p>
                      <a:r>
                        <a:rPr lang="en-US" sz="2400" b="1" dirty="0">
                          <a:latin typeface="Bookman Old Style" pitchFamily="18" charset="0"/>
                        </a:rPr>
                        <a:t>68</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1"/>
                  </a:ext>
                </a:extLst>
              </a:tr>
              <a:tr h="772886">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dirty="0">
                          <a:latin typeface="Bookman Old Style" pitchFamily="18" charset="0"/>
                        </a:rPr>
                        <a:t>34</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17</a:t>
                      </a:r>
                    </a:p>
                  </a:txBody>
                  <a:tcPr/>
                </a:tc>
                <a:tc>
                  <a:txBody>
                    <a:bodyPr/>
                    <a:lstStyle/>
                    <a:p>
                      <a:r>
                        <a:rPr lang="en-US" sz="2400" b="1" dirty="0">
                          <a:latin typeface="Bookman Old Style" pitchFamily="18" charset="0"/>
                        </a:rPr>
                        <a:t>68</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2"/>
                  </a:ext>
                </a:extLst>
              </a:tr>
              <a:tr h="772886">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a:latin typeface="Bookman Old Style" pitchFamily="18" charset="0"/>
                        </a:rPr>
                        <a:t>34</a:t>
                      </a:r>
                      <a:endParaRPr lang="en-US" sz="2400" b="1" dirty="0">
                        <a:latin typeface="Bookman Old Style" pitchFamily="18" charset="0"/>
                      </a:endParaRPr>
                    </a:p>
                  </a:txBody>
                  <a:tcPr/>
                </a:tc>
                <a:tc>
                  <a:txBody>
                    <a:bodyPr/>
                    <a:lstStyle/>
                    <a:p>
                      <a:r>
                        <a:rPr lang="en-US" sz="2400" b="1" dirty="0">
                          <a:latin typeface="Bookman Old Style" pitchFamily="18" charset="0"/>
                        </a:rPr>
                        <a:t>17</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3"/>
                  </a:ext>
                </a:extLst>
              </a:tr>
              <a:tr h="772886">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a:latin typeface="Bookman Old Style" pitchFamily="18" charset="0"/>
                        </a:rPr>
                        <a:t>34</a:t>
                      </a:r>
                      <a:endParaRPr lang="en-US" sz="2400" b="1" dirty="0">
                        <a:latin typeface="Bookman Old Style" pitchFamily="18" charset="0"/>
                      </a:endParaRPr>
                    </a:p>
                  </a:txBody>
                  <a:tcPr/>
                </a:tc>
                <a:tc>
                  <a:txBody>
                    <a:bodyPr/>
                    <a:lstStyle/>
                    <a:p>
                      <a:r>
                        <a:rPr lang="en-US" sz="2400" b="1">
                          <a:latin typeface="Bookman Old Style" pitchFamily="18" charset="0"/>
                        </a:rPr>
                        <a:t>17</a:t>
                      </a:r>
                      <a:endParaRPr lang="en-US" sz="2400" b="1" dirty="0">
                        <a:latin typeface="Bookman Old Style" pitchFamily="18" charset="0"/>
                      </a:endParaRPr>
                    </a:p>
                  </a:txBody>
                  <a:tcPr/>
                </a:tc>
                <a:tc>
                  <a:txBody>
                    <a:bodyPr/>
                    <a:lstStyle/>
                    <a:p>
                      <a:r>
                        <a:rPr lang="en-US" sz="2400" b="1" dirty="0">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latin typeface="Bookman Old Style" pitchFamily="18" charset="0"/>
                        </a:rPr>
                        <a:t>90</a:t>
                      </a:r>
                    </a:p>
                  </a:txBody>
                  <a:tcPr/>
                </a:tc>
                <a:extLst>
                  <a:ext uri="{0D108BD9-81ED-4DB2-BD59-A6C34878D82A}">
                    <a16:rowId xmlns:a16="http://schemas.microsoft.com/office/drawing/2014/main" val="10004"/>
                  </a:ext>
                </a:extLst>
              </a:tr>
              <a:tr h="772886">
                <a:tc>
                  <a:txBody>
                    <a:bodyPr/>
                    <a:lstStyle/>
                    <a:p>
                      <a:r>
                        <a:rPr lang="en-US" sz="2400" b="1">
                          <a:latin typeface="Bookman Old Style" pitchFamily="18" charset="0"/>
                        </a:rPr>
                        <a:t>29</a:t>
                      </a:r>
                      <a:endParaRPr lang="en-US" sz="2400" b="1" dirty="0">
                        <a:latin typeface="Bookman Old Style" pitchFamily="18" charset="0"/>
                      </a:endParaRPr>
                    </a:p>
                  </a:txBody>
                  <a:tcPr/>
                </a:tc>
                <a:tc>
                  <a:txBody>
                    <a:bodyPr/>
                    <a:lstStyle/>
                    <a:p>
                      <a:r>
                        <a:rPr lang="en-US" sz="2400" b="1">
                          <a:latin typeface="Bookman Old Style" pitchFamily="18" charset="0"/>
                        </a:rPr>
                        <a:t>34</a:t>
                      </a:r>
                      <a:endParaRPr lang="en-US" sz="2400" b="1" dirty="0">
                        <a:latin typeface="Bookman Old Style" pitchFamily="18" charset="0"/>
                      </a:endParaRPr>
                    </a:p>
                  </a:txBody>
                  <a:tcPr/>
                </a:tc>
                <a:tc>
                  <a:txBody>
                    <a:bodyPr/>
                    <a:lstStyle/>
                    <a:p>
                      <a:r>
                        <a:rPr lang="en-US" sz="2400" b="1">
                          <a:latin typeface="Bookman Old Style" pitchFamily="18" charset="0"/>
                        </a:rPr>
                        <a:t>17</a:t>
                      </a:r>
                      <a:endParaRPr lang="en-US" sz="2400" b="1" dirty="0">
                        <a:latin typeface="Bookman Old Style" pitchFamily="18" charset="0"/>
                      </a:endParaRPr>
                    </a:p>
                  </a:txBody>
                  <a:tcPr/>
                </a:tc>
                <a:tc>
                  <a:txBody>
                    <a:bodyPr/>
                    <a:lstStyle/>
                    <a:p>
                      <a:r>
                        <a:rPr lang="en-US" sz="2400" b="1">
                          <a:latin typeface="Bookman Old Style" pitchFamily="18" charset="0"/>
                        </a:rPr>
                        <a:t>45</a:t>
                      </a:r>
                      <a:endParaRPr lang="en-US" sz="2400" b="1" dirty="0">
                        <a:latin typeface="Bookman Old Style" pitchFamily="18" charset="0"/>
                      </a:endParaRPr>
                    </a:p>
                  </a:txBody>
                  <a:tcPr/>
                </a:tc>
                <a:tc>
                  <a:txBody>
                    <a:bodyPr/>
                    <a:lstStyle/>
                    <a:p>
                      <a:r>
                        <a:rPr lang="en-US" sz="2400" b="1" dirty="0">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extLst>
                  <a:ext uri="{0D108BD9-81ED-4DB2-BD59-A6C34878D82A}">
                    <a16:rowId xmlns:a16="http://schemas.microsoft.com/office/drawing/2014/main" val="10005"/>
                  </a:ext>
                </a:extLst>
              </a:tr>
              <a:tr h="772886">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4660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5</a:t>
            </a: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770251581"/>
              </p:ext>
            </p:extLst>
          </p:nvPr>
        </p:nvGraphicFramePr>
        <p:xfrm>
          <a:off x="152403" y="838197"/>
          <a:ext cx="8915396" cy="5410202"/>
        </p:xfrm>
        <a:graphic>
          <a:graphicData uri="http://schemas.openxmlformats.org/drawingml/2006/table">
            <a:tbl>
              <a:tblPr firstRow="1" bandRow="1">
                <a:tableStyleId>{5C22544A-7EE6-4342-B048-85BDC9FD1C3A}</a:tableStyleId>
              </a:tblPr>
              <a:tblGrid>
                <a:gridCol w="1273628">
                  <a:extLst>
                    <a:ext uri="{9D8B030D-6E8A-4147-A177-3AD203B41FA5}">
                      <a16:colId xmlns:a16="http://schemas.microsoft.com/office/drawing/2014/main" val="20000"/>
                    </a:ext>
                  </a:extLst>
                </a:gridCol>
                <a:gridCol w="1273628">
                  <a:extLst>
                    <a:ext uri="{9D8B030D-6E8A-4147-A177-3AD203B41FA5}">
                      <a16:colId xmlns:a16="http://schemas.microsoft.com/office/drawing/2014/main" val="20001"/>
                    </a:ext>
                  </a:extLst>
                </a:gridCol>
                <a:gridCol w="1273628">
                  <a:extLst>
                    <a:ext uri="{9D8B030D-6E8A-4147-A177-3AD203B41FA5}">
                      <a16:colId xmlns:a16="http://schemas.microsoft.com/office/drawing/2014/main" val="20002"/>
                    </a:ext>
                  </a:extLst>
                </a:gridCol>
                <a:gridCol w="1273628">
                  <a:extLst>
                    <a:ext uri="{9D8B030D-6E8A-4147-A177-3AD203B41FA5}">
                      <a16:colId xmlns:a16="http://schemas.microsoft.com/office/drawing/2014/main" val="20003"/>
                    </a:ext>
                  </a:extLst>
                </a:gridCol>
                <a:gridCol w="1273628">
                  <a:extLst>
                    <a:ext uri="{9D8B030D-6E8A-4147-A177-3AD203B41FA5}">
                      <a16:colId xmlns:a16="http://schemas.microsoft.com/office/drawing/2014/main" val="20004"/>
                    </a:ext>
                  </a:extLst>
                </a:gridCol>
                <a:gridCol w="1273628">
                  <a:extLst>
                    <a:ext uri="{9D8B030D-6E8A-4147-A177-3AD203B41FA5}">
                      <a16:colId xmlns:a16="http://schemas.microsoft.com/office/drawing/2014/main" val="20005"/>
                    </a:ext>
                  </a:extLst>
                </a:gridCol>
                <a:gridCol w="1273628">
                  <a:extLst>
                    <a:ext uri="{9D8B030D-6E8A-4147-A177-3AD203B41FA5}">
                      <a16:colId xmlns:a16="http://schemas.microsoft.com/office/drawing/2014/main" val="20006"/>
                    </a:ext>
                  </a:extLst>
                </a:gridCol>
              </a:tblGrid>
              <a:tr h="772886">
                <a:tc>
                  <a:txBody>
                    <a:bodyPr/>
                    <a:lstStyle/>
                    <a:p>
                      <a:r>
                        <a:rPr lang="en-US" sz="2400" b="1" dirty="0">
                          <a:solidFill>
                            <a:srgbClr val="C00000"/>
                          </a:solidFill>
                          <a:latin typeface="Bookman Old Style" pitchFamily="18" charset="0"/>
                        </a:rPr>
                        <a:t>29</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0"/>
                  </a:ext>
                </a:extLst>
              </a:tr>
              <a:tr h="772886">
                <a:tc>
                  <a:txBody>
                    <a:bodyPr/>
                    <a:lstStyle/>
                    <a:p>
                      <a:r>
                        <a:rPr lang="en-US" sz="2400" b="1" dirty="0">
                          <a:solidFill>
                            <a:schemeClr val="tx1"/>
                          </a:solidFill>
                          <a:latin typeface="Bookman Old Style" pitchFamily="18" charset="0"/>
                        </a:rPr>
                        <a:t>29</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solidFill>
                            <a:srgbClr val="C00000"/>
                          </a:solidFill>
                          <a:latin typeface="Bookman Old Style" pitchFamily="18" charset="0"/>
                        </a:rPr>
                        <a:t>17</a:t>
                      </a: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1"/>
                  </a:ext>
                </a:extLst>
              </a:tr>
              <a:tr h="772886">
                <a:tc>
                  <a:txBody>
                    <a:bodyPr/>
                    <a:lstStyle/>
                    <a:p>
                      <a:r>
                        <a:rPr lang="en-US" sz="2400" b="1" dirty="0">
                          <a:solidFill>
                            <a:schemeClr val="tx1"/>
                          </a:solidFill>
                          <a:latin typeface="Bookman Old Style" pitchFamily="18" charset="0"/>
                        </a:rPr>
                        <a:t>29</a:t>
                      </a:r>
                    </a:p>
                  </a:txBody>
                  <a:tcPr/>
                </a:tc>
                <a:tc>
                  <a:txBody>
                    <a:bodyPr/>
                    <a:lstStyle/>
                    <a:p>
                      <a:r>
                        <a:rPr lang="en-US" sz="2400" b="1" dirty="0">
                          <a:solidFill>
                            <a:schemeClr val="tx1"/>
                          </a:solidFill>
                          <a:latin typeface="Bookman Old Style" pitchFamily="18" charset="0"/>
                        </a:rPr>
                        <a:t>17</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2"/>
                  </a:ext>
                </a:extLst>
              </a:tr>
              <a:tr h="772886">
                <a:tc>
                  <a:txBody>
                    <a:bodyPr/>
                    <a:lstStyle/>
                    <a:p>
                      <a:r>
                        <a:rPr lang="en-US" sz="2400" b="1" dirty="0">
                          <a:solidFill>
                            <a:schemeClr val="tx1"/>
                          </a:solidFill>
                          <a:latin typeface="Bookman Old Style" pitchFamily="18" charset="0"/>
                        </a:rPr>
                        <a:t>29</a:t>
                      </a:r>
                    </a:p>
                  </a:txBody>
                  <a:tcPr/>
                </a:tc>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34</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3"/>
                  </a:ext>
                </a:extLst>
              </a:tr>
              <a:tr h="772886">
                <a:tc>
                  <a:txBody>
                    <a:bodyPr/>
                    <a:lstStyle/>
                    <a:p>
                      <a:r>
                        <a:rPr lang="en-US" sz="2400" b="1" dirty="0">
                          <a:solidFill>
                            <a:schemeClr val="tx1"/>
                          </a:solidFill>
                          <a:latin typeface="Bookman Old Style" pitchFamily="18" charset="0"/>
                        </a:rPr>
                        <a:t>29</a:t>
                      </a:r>
                    </a:p>
                  </a:txBody>
                  <a:tcPr/>
                </a:tc>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34</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4"/>
                  </a:ext>
                </a:extLst>
              </a:tr>
              <a:tr h="772886">
                <a:tc>
                  <a:txBody>
                    <a:bodyPr/>
                    <a:lstStyle/>
                    <a:p>
                      <a:r>
                        <a:rPr lang="en-US" sz="2400" b="1" dirty="0">
                          <a:solidFill>
                            <a:schemeClr val="tx1"/>
                          </a:solidFill>
                          <a:latin typeface="Bookman Old Style" pitchFamily="18" charset="0"/>
                        </a:rPr>
                        <a:t>29</a:t>
                      </a:r>
                    </a:p>
                  </a:txBody>
                  <a:tcPr/>
                </a:tc>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34</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extLst>
                  <a:ext uri="{0D108BD9-81ED-4DB2-BD59-A6C34878D82A}">
                    <a16:rowId xmlns:a16="http://schemas.microsoft.com/office/drawing/2014/main" val="10005"/>
                  </a:ext>
                </a:extLst>
              </a:tr>
              <a:tr h="772886">
                <a:tc>
                  <a:txBody>
                    <a:bodyPr/>
                    <a:lstStyle/>
                    <a:p>
                      <a:r>
                        <a:rPr lang="en-US" sz="2400" b="1" dirty="0">
                          <a:solidFill>
                            <a:srgbClr val="FFC000"/>
                          </a:solidFill>
                          <a:latin typeface="Bookman Old Style" pitchFamily="18" charset="0"/>
                        </a:rPr>
                        <a:t>29</a:t>
                      </a:r>
                    </a:p>
                  </a:txBody>
                  <a:tcPr/>
                </a:tc>
                <a:tc>
                  <a:txBody>
                    <a:bodyPr/>
                    <a:lstStyle/>
                    <a:p>
                      <a:r>
                        <a:rPr lang="en-US" sz="2400" b="1" dirty="0">
                          <a:solidFill>
                            <a:srgbClr val="FFC000"/>
                          </a:solidFill>
                          <a:latin typeface="Bookman Old Style" pitchFamily="18" charset="0"/>
                        </a:rPr>
                        <a:t>17</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39772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0" y="0"/>
            <a:ext cx="9144000" cy="6781800"/>
          </a:xfrm>
        </p:spPr>
        <p:txBody>
          <a:bodyPr>
            <a:noAutofit/>
          </a:bodyPr>
          <a:lstStyle/>
          <a:p>
            <a:pPr marL="406400">
              <a:lnSpc>
                <a:spcPct val="90000"/>
              </a:lnSpc>
              <a:buNone/>
            </a:pPr>
            <a:r>
              <a:rPr lang="en-US" sz="2000" dirty="0">
                <a:latin typeface="Times New Roman" pitchFamily="18" charset="0"/>
                <a:cs typeface="Times New Roman" pitchFamily="18" charset="0"/>
              </a:rPr>
              <a:t> </a:t>
            </a:r>
            <a:r>
              <a:rPr lang="en-US" sz="2400" b="1" dirty="0">
                <a:solidFill>
                  <a:srgbClr val="FF0000"/>
                </a:solidFill>
                <a:latin typeface="Bookman Old Style" pitchFamily="18" charset="0"/>
                <a:cs typeface="Times New Roman" pitchFamily="18" charset="0"/>
              </a:rPr>
              <a:t>Pass 6</a:t>
            </a:r>
            <a:r>
              <a:rPr lang="en-US" sz="2400" dirty="0">
                <a:latin typeface="Bookman Old Style" pitchFamily="18" charset="0"/>
                <a:cs typeface="Times New Roman" pitchFamily="18" charset="0"/>
              </a:rPr>
              <a:t>   </a:t>
            </a: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endParaRPr lang="en-US" sz="2400" dirty="0">
              <a:latin typeface="Bookman Old Style" pitchFamily="18" charset="0"/>
              <a:cs typeface="Times New Roman" pitchFamily="18" charset="0"/>
            </a:endParaRPr>
          </a:p>
          <a:p>
            <a:pPr marL="406400">
              <a:lnSpc>
                <a:spcPct val="90000"/>
              </a:lnSpc>
              <a:buNone/>
            </a:pPr>
            <a:r>
              <a:rPr lang="en-US" sz="2400" b="1" dirty="0">
                <a:latin typeface="Bookman Old Style" pitchFamily="18" charset="0"/>
              </a:rPr>
              <a:t>	Hence the sorted data using bubble sort is:17    29    34    45    68    89    90</a:t>
            </a:r>
          </a:p>
          <a:p>
            <a:pPr marL="406400">
              <a:lnSpc>
                <a:spcPct val="90000"/>
              </a:lnSpc>
              <a:buNone/>
            </a:pPr>
            <a:r>
              <a:rPr lang="en-US" sz="2400" dirty="0">
                <a:latin typeface="Bookman Old Style" pitchFamily="18" charset="0"/>
                <a:cs typeface="Times New Roman" pitchFamily="18" charset="0"/>
              </a:rPr>
              <a:t>   </a:t>
            </a:r>
            <a:endParaRPr lang="en-US" sz="2000" dirty="0">
              <a:latin typeface="Bookman Old Style" pitchFamily="18" charset="0"/>
              <a:cs typeface="Times New Roman" pitchFamily="18" charset="0"/>
            </a:endParaRPr>
          </a:p>
          <a:p>
            <a:pPr marL="406400" indent="-342900" eaLnBrk="1" hangingPunct="1">
              <a:lnSpc>
                <a:spcPct val="90000"/>
              </a:lnSpc>
              <a:buFont typeface="Wingdings" pitchFamily="2" charset="2"/>
              <a:buNone/>
            </a:pPr>
            <a:r>
              <a:rPr lang="en-US" sz="2000" dirty="0">
                <a:latin typeface="Times New Roman" pitchFamily="18" charset="0"/>
                <a:cs typeface="Times New Roman" pitchFamily="18" charset="0"/>
              </a:rPr>
              <a:t>  </a:t>
            </a: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endParaRPr lang="en-US" sz="1800" dirty="0">
              <a:latin typeface="Times New Roman" pitchFamily="18" charset="0"/>
              <a:cs typeface="Times New Roman" pitchFamily="18" charset="0"/>
            </a:endParaRPr>
          </a:p>
          <a:p>
            <a:pPr marL="406400" indent="-342900" eaLnBrk="1" hangingPunct="1">
              <a:lnSpc>
                <a:spcPct val="90000"/>
              </a:lnSpc>
              <a:buFont typeface="Wingdings" pitchFamily="2" charset="2"/>
              <a:buNone/>
            </a:pPr>
            <a:r>
              <a:rPr lang="en-US" sz="2800" dirty="0">
                <a:latin typeface="Times New Roman" pitchFamily="18" charset="0"/>
                <a:cs typeface="Times New Roman" pitchFamily="18" charset="0"/>
              </a:rPr>
              <a:t>                                                                                                     </a:t>
            </a:r>
            <a:endParaRPr lang="en-US" sz="2800" dirty="0">
              <a:solidFill>
                <a:srgbClr val="A30501"/>
              </a:solidFill>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6446154"/>
              </p:ext>
            </p:extLst>
          </p:nvPr>
        </p:nvGraphicFramePr>
        <p:xfrm>
          <a:off x="152393" y="914400"/>
          <a:ext cx="8763006" cy="4343402"/>
        </p:xfrm>
        <a:graphic>
          <a:graphicData uri="http://schemas.openxmlformats.org/drawingml/2006/table">
            <a:tbl>
              <a:tblPr firstRow="1" bandRow="1">
                <a:tableStyleId>{5C22544A-7EE6-4342-B048-85BDC9FD1C3A}</a:tableStyleId>
              </a:tblPr>
              <a:tblGrid>
                <a:gridCol w="1251858">
                  <a:extLst>
                    <a:ext uri="{9D8B030D-6E8A-4147-A177-3AD203B41FA5}">
                      <a16:colId xmlns:a16="http://schemas.microsoft.com/office/drawing/2014/main" val="20000"/>
                    </a:ext>
                  </a:extLst>
                </a:gridCol>
                <a:gridCol w="1251858">
                  <a:extLst>
                    <a:ext uri="{9D8B030D-6E8A-4147-A177-3AD203B41FA5}">
                      <a16:colId xmlns:a16="http://schemas.microsoft.com/office/drawing/2014/main" val="20001"/>
                    </a:ext>
                  </a:extLst>
                </a:gridCol>
                <a:gridCol w="1251858">
                  <a:extLst>
                    <a:ext uri="{9D8B030D-6E8A-4147-A177-3AD203B41FA5}">
                      <a16:colId xmlns:a16="http://schemas.microsoft.com/office/drawing/2014/main" val="20002"/>
                    </a:ext>
                  </a:extLst>
                </a:gridCol>
                <a:gridCol w="1251858">
                  <a:extLst>
                    <a:ext uri="{9D8B030D-6E8A-4147-A177-3AD203B41FA5}">
                      <a16:colId xmlns:a16="http://schemas.microsoft.com/office/drawing/2014/main" val="20003"/>
                    </a:ext>
                  </a:extLst>
                </a:gridCol>
                <a:gridCol w="1251858">
                  <a:extLst>
                    <a:ext uri="{9D8B030D-6E8A-4147-A177-3AD203B41FA5}">
                      <a16:colId xmlns:a16="http://schemas.microsoft.com/office/drawing/2014/main" val="20004"/>
                    </a:ext>
                  </a:extLst>
                </a:gridCol>
                <a:gridCol w="1251858">
                  <a:extLst>
                    <a:ext uri="{9D8B030D-6E8A-4147-A177-3AD203B41FA5}">
                      <a16:colId xmlns:a16="http://schemas.microsoft.com/office/drawing/2014/main" val="20005"/>
                    </a:ext>
                  </a:extLst>
                </a:gridCol>
                <a:gridCol w="1251858">
                  <a:extLst>
                    <a:ext uri="{9D8B030D-6E8A-4147-A177-3AD203B41FA5}">
                      <a16:colId xmlns:a16="http://schemas.microsoft.com/office/drawing/2014/main" val="20006"/>
                    </a:ext>
                  </a:extLst>
                </a:gridCol>
              </a:tblGrid>
              <a:tr h="620486">
                <a:tc>
                  <a:txBody>
                    <a:bodyPr/>
                    <a:lstStyle/>
                    <a:p>
                      <a:r>
                        <a:rPr lang="en-US" sz="2400" b="1" dirty="0">
                          <a:solidFill>
                            <a:srgbClr val="C00000"/>
                          </a:solidFill>
                          <a:latin typeface="Bookman Old Style" pitchFamily="18" charset="0"/>
                        </a:rPr>
                        <a:t>29</a:t>
                      </a:r>
                    </a:p>
                  </a:txBody>
                  <a:tcPr/>
                </a:tc>
                <a:tc>
                  <a:txBody>
                    <a:bodyPr/>
                    <a:lstStyle/>
                    <a:p>
                      <a:r>
                        <a:rPr lang="en-US" sz="2400" b="1" dirty="0">
                          <a:solidFill>
                            <a:srgbClr val="C00000"/>
                          </a:solidFill>
                          <a:latin typeface="Bookman Old Style" pitchFamily="18" charset="0"/>
                        </a:rPr>
                        <a:t>17</a:t>
                      </a:r>
                    </a:p>
                  </a:txBody>
                  <a:tcPr/>
                </a:tc>
                <a:tc>
                  <a:txBody>
                    <a:bodyPr/>
                    <a:lstStyle/>
                    <a:p>
                      <a:r>
                        <a:rPr lang="en-US" sz="2400" b="1" dirty="0">
                          <a:solidFill>
                            <a:srgbClr val="FFC000"/>
                          </a:solidFill>
                          <a:latin typeface="Bookman Old Style" pitchFamily="18" charset="0"/>
                        </a:rPr>
                        <a:t>34</a:t>
                      </a:r>
                    </a:p>
                  </a:txBody>
                  <a:tcPr/>
                </a:tc>
                <a:tc>
                  <a:txBody>
                    <a:bodyPr/>
                    <a:lstStyle/>
                    <a:p>
                      <a:r>
                        <a:rPr lang="en-US" sz="2400" b="1" dirty="0">
                          <a:solidFill>
                            <a:srgbClr val="FFC000"/>
                          </a:solidFill>
                          <a:latin typeface="Bookman Old Style" pitchFamily="18" charset="0"/>
                        </a:rPr>
                        <a:t>45</a:t>
                      </a:r>
                    </a:p>
                  </a:txBody>
                  <a:tcPr/>
                </a:tc>
                <a:tc>
                  <a:txBody>
                    <a:bodyPr/>
                    <a:lstStyle/>
                    <a:p>
                      <a:r>
                        <a:rPr lang="en-US" sz="2400" b="1" dirty="0">
                          <a:solidFill>
                            <a:srgbClr val="FFC000"/>
                          </a:solidFill>
                          <a:latin typeface="Bookman Old Style" pitchFamily="18" charset="0"/>
                        </a:rPr>
                        <a:t>68</a:t>
                      </a:r>
                    </a:p>
                  </a:txBody>
                  <a:tcPr/>
                </a:tc>
                <a:tc>
                  <a:txBody>
                    <a:bodyPr/>
                    <a:lstStyle/>
                    <a:p>
                      <a:r>
                        <a:rPr lang="en-US" sz="2400" b="1" dirty="0">
                          <a:solidFill>
                            <a:srgbClr val="FFC000"/>
                          </a:solidFill>
                          <a:latin typeface="Bookman Old Style" pitchFamily="18" charset="0"/>
                        </a:rPr>
                        <a:t>89</a:t>
                      </a:r>
                    </a:p>
                  </a:txBody>
                  <a:tcPr/>
                </a:tc>
                <a:tc>
                  <a:txBody>
                    <a:bodyPr/>
                    <a:lstStyle/>
                    <a:p>
                      <a:r>
                        <a:rPr lang="en-US" sz="2400" b="1" dirty="0">
                          <a:solidFill>
                            <a:srgbClr val="FFC000"/>
                          </a:solidFill>
                          <a:latin typeface="Bookman Old Style" pitchFamily="18" charset="0"/>
                        </a:rPr>
                        <a:t>90</a:t>
                      </a:r>
                    </a:p>
                  </a:txBody>
                  <a:tcPr/>
                </a:tc>
                <a:extLst>
                  <a:ext uri="{0D108BD9-81ED-4DB2-BD59-A6C34878D82A}">
                    <a16:rowId xmlns:a16="http://schemas.microsoft.com/office/drawing/2014/main" val="10000"/>
                  </a:ext>
                </a:extLst>
              </a:tr>
              <a:tr h="620486">
                <a:tc>
                  <a:txBody>
                    <a:bodyPr/>
                    <a:lstStyle/>
                    <a:p>
                      <a:r>
                        <a:rPr lang="en-US" sz="2400" b="1" dirty="0">
                          <a:solidFill>
                            <a:schemeClr val="tx1"/>
                          </a:solidFill>
                          <a:latin typeface="Bookman Old Style" pitchFamily="18" charset="0"/>
                        </a:rPr>
                        <a:t>17</a:t>
                      </a:r>
                    </a:p>
                  </a:txBody>
                  <a:tcPr/>
                </a:tc>
                <a:tc>
                  <a:txBody>
                    <a:bodyPr/>
                    <a:lstStyle/>
                    <a:p>
                      <a:r>
                        <a:rPr lang="en-US" sz="2400" b="1" dirty="0">
                          <a:solidFill>
                            <a:srgbClr val="C00000"/>
                          </a:solidFill>
                          <a:latin typeface="Bookman Old Style" pitchFamily="18" charset="0"/>
                        </a:rPr>
                        <a:t>29</a:t>
                      </a: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1"/>
                  </a:ext>
                </a:extLst>
              </a:tr>
              <a:tr h="620486">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29</a:t>
                      </a:r>
                      <a:endParaRPr lang="en-US" sz="2400" b="1" dirty="0">
                        <a:solidFill>
                          <a:schemeClr val="tx1"/>
                        </a:solidFill>
                        <a:latin typeface="Bookman Old Style" pitchFamily="18" charset="0"/>
                      </a:endParaRPr>
                    </a:p>
                  </a:txBody>
                  <a:tcPr/>
                </a:tc>
                <a:tc>
                  <a:txBody>
                    <a:bodyPr/>
                    <a:lstStyle/>
                    <a:p>
                      <a:r>
                        <a:rPr lang="en-US" sz="2400" b="1" dirty="0">
                          <a:solidFill>
                            <a:srgbClr val="C00000"/>
                          </a:solidFill>
                          <a:latin typeface="Bookman Old Style" pitchFamily="18" charset="0"/>
                        </a:rPr>
                        <a:t>34</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2"/>
                  </a:ext>
                </a:extLst>
              </a:tr>
              <a:tr h="620486">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29</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34</a:t>
                      </a:r>
                    </a:p>
                  </a:txBody>
                  <a:tcPr/>
                </a:tc>
                <a:tc>
                  <a:txBody>
                    <a:bodyPr/>
                    <a:lstStyle/>
                    <a:p>
                      <a:r>
                        <a:rPr lang="en-US" sz="2400" b="1" dirty="0">
                          <a:solidFill>
                            <a:srgbClr val="C00000"/>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chemeClr val="tx1"/>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3"/>
                  </a:ext>
                </a:extLst>
              </a:tr>
              <a:tr h="620486">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29</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34</a:t>
                      </a: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rgbClr val="C00000"/>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chemeClr val="tx1"/>
                          </a:solidFill>
                          <a:latin typeface="Bookman Old Style" pitchFamily="18" charset="0"/>
                        </a:rPr>
                        <a:t>90</a:t>
                      </a:r>
                    </a:p>
                  </a:txBody>
                  <a:tcPr/>
                </a:tc>
                <a:extLst>
                  <a:ext uri="{0D108BD9-81ED-4DB2-BD59-A6C34878D82A}">
                    <a16:rowId xmlns:a16="http://schemas.microsoft.com/office/drawing/2014/main" val="10004"/>
                  </a:ext>
                </a:extLst>
              </a:tr>
              <a:tr h="620486">
                <a:tc>
                  <a:txBody>
                    <a:bodyPr/>
                    <a:lstStyle/>
                    <a:p>
                      <a:r>
                        <a:rPr lang="en-US" sz="2400" b="1">
                          <a:solidFill>
                            <a:schemeClr val="tx1"/>
                          </a:solidFill>
                          <a:latin typeface="Bookman Old Style" pitchFamily="18" charset="0"/>
                        </a:rPr>
                        <a:t>17</a:t>
                      </a:r>
                      <a:endParaRPr lang="en-US" sz="2400" b="1" dirty="0">
                        <a:solidFill>
                          <a:schemeClr val="tx1"/>
                        </a:solidFill>
                        <a:latin typeface="Bookman Old Style" pitchFamily="18" charset="0"/>
                      </a:endParaRPr>
                    </a:p>
                  </a:txBody>
                  <a:tcPr/>
                </a:tc>
                <a:tc>
                  <a:txBody>
                    <a:bodyPr/>
                    <a:lstStyle/>
                    <a:p>
                      <a:r>
                        <a:rPr lang="en-US" sz="2400" b="1">
                          <a:solidFill>
                            <a:schemeClr val="tx1"/>
                          </a:solidFill>
                          <a:latin typeface="Bookman Old Style" pitchFamily="18" charset="0"/>
                        </a:rPr>
                        <a:t>29</a:t>
                      </a:r>
                      <a:endParaRPr lang="en-US" sz="2400" b="1" dirty="0">
                        <a:solidFill>
                          <a:schemeClr val="tx1"/>
                        </a:solidFill>
                        <a:latin typeface="Bookman Old Style" pitchFamily="18" charset="0"/>
                      </a:endParaRPr>
                    </a:p>
                  </a:txBody>
                  <a:tcPr/>
                </a:tc>
                <a:tc>
                  <a:txBody>
                    <a:bodyPr/>
                    <a:lstStyle/>
                    <a:p>
                      <a:r>
                        <a:rPr lang="en-US" sz="2400" b="1" dirty="0">
                          <a:solidFill>
                            <a:schemeClr val="tx1"/>
                          </a:solidFill>
                          <a:latin typeface="Bookman Old Style" pitchFamily="18" charset="0"/>
                        </a:rPr>
                        <a:t>34</a:t>
                      </a:r>
                    </a:p>
                  </a:txBody>
                  <a:tcPr/>
                </a:tc>
                <a:tc>
                  <a:txBody>
                    <a:bodyPr/>
                    <a:lstStyle/>
                    <a:p>
                      <a:r>
                        <a:rPr lang="en-US" sz="2400" b="1" dirty="0">
                          <a:solidFill>
                            <a:schemeClr val="tx1"/>
                          </a:solidFill>
                          <a:latin typeface="Bookman Old Style" pitchFamily="18" charset="0"/>
                        </a:rPr>
                        <a:t>45</a:t>
                      </a:r>
                    </a:p>
                  </a:txBody>
                  <a:tcPr/>
                </a:tc>
                <a:tc>
                  <a:txBody>
                    <a:bodyPr/>
                    <a:lstStyle/>
                    <a:p>
                      <a:r>
                        <a:rPr lang="en-US" sz="2400" b="1" dirty="0">
                          <a:solidFill>
                            <a:schemeClr val="tx1"/>
                          </a:solidFill>
                          <a:latin typeface="Bookman Old Style" pitchFamily="18" charset="0"/>
                        </a:rPr>
                        <a:t>68</a:t>
                      </a:r>
                    </a:p>
                  </a:txBody>
                  <a:tcPr/>
                </a:tc>
                <a:tc>
                  <a:txBody>
                    <a:bodyPr/>
                    <a:lstStyle/>
                    <a:p>
                      <a:r>
                        <a:rPr lang="en-US" sz="2400" b="1" dirty="0">
                          <a:solidFill>
                            <a:srgbClr val="C00000"/>
                          </a:solidFill>
                          <a:latin typeface="Bookman Old Style" pitchFamily="18" charset="0"/>
                        </a:rPr>
                        <a:t>89</a:t>
                      </a:r>
                    </a:p>
                  </a:txBody>
                  <a:tcPr/>
                </a:tc>
                <a:tc>
                  <a:txBody>
                    <a:bodyPr/>
                    <a:lstStyle/>
                    <a:p>
                      <a:r>
                        <a:rPr lang="en-US" sz="2400" b="1" dirty="0">
                          <a:solidFill>
                            <a:srgbClr val="C00000"/>
                          </a:solidFill>
                          <a:latin typeface="Bookman Old Style" pitchFamily="18" charset="0"/>
                        </a:rPr>
                        <a:t>90</a:t>
                      </a:r>
                    </a:p>
                  </a:txBody>
                  <a:tcPr/>
                </a:tc>
                <a:extLst>
                  <a:ext uri="{0D108BD9-81ED-4DB2-BD59-A6C34878D82A}">
                    <a16:rowId xmlns:a16="http://schemas.microsoft.com/office/drawing/2014/main" val="10005"/>
                  </a:ext>
                </a:extLst>
              </a:tr>
              <a:tr h="620486">
                <a:tc>
                  <a:txBody>
                    <a:bodyPr/>
                    <a:lstStyle/>
                    <a:p>
                      <a:r>
                        <a:rPr lang="en-US" sz="2400" b="1" dirty="0">
                          <a:solidFill>
                            <a:srgbClr val="00B050"/>
                          </a:solidFill>
                          <a:latin typeface="Bookman Old Style" pitchFamily="18" charset="0"/>
                        </a:rPr>
                        <a:t>17</a:t>
                      </a:r>
                    </a:p>
                  </a:txBody>
                  <a:tcPr/>
                </a:tc>
                <a:tc>
                  <a:txBody>
                    <a:bodyPr/>
                    <a:lstStyle/>
                    <a:p>
                      <a:r>
                        <a:rPr lang="en-US" sz="2400" b="1" dirty="0">
                          <a:solidFill>
                            <a:srgbClr val="00B050"/>
                          </a:solidFill>
                          <a:latin typeface="Bookman Old Style" pitchFamily="18" charset="0"/>
                        </a:rPr>
                        <a:t>29</a:t>
                      </a:r>
                    </a:p>
                  </a:txBody>
                  <a:tcPr/>
                </a:tc>
                <a:tc>
                  <a:txBody>
                    <a:bodyPr/>
                    <a:lstStyle/>
                    <a:p>
                      <a:r>
                        <a:rPr lang="en-US" sz="2400" b="1" dirty="0">
                          <a:solidFill>
                            <a:srgbClr val="00B050"/>
                          </a:solidFill>
                          <a:latin typeface="Bookman Old Style" pitchFamily="18" charset="0"/>
                        </a:rPr>
                        <a:t>34</a:t>
                      </a:r>
                    </a:p>
                  </a:txBody>
                  <a:tcPr/>
                </a:tc>
                <a:tc>
                  <a:txBody>
                    <a:bodyPr/>
                    <a:lstStyle/>
                    <a:p>
                      <a:r>
                        <a:rPr lang="en-US" sz="2400" b="1" dirty="0">
                          <a:solidFill>
                            <a:srgbClr val="00B050"/>
                          </a:solidFill>
                          <a:latin typeface="Bookman Old Style" pitchFamily="18" charset="0"/>
                        </a:rPr>
                        <a:t>45</a:t>
                      </a:r>
                    </a:p>
                  </a:txBody>
                  <a:tcPr/>
                </a:tc>
                <a:tc>
                  <a:txBody>
                    <a:bodyPr/>
                    <a:lstStyle/>
                    <a:p>
                      <a:r>
                        <a:rPr lang="en-US" sz="2400" b="1" dirty="0">
                          <a:solidFill>
                            <a:srgbClr val="00B050"/>
                          </a:solidFill>
                          <a:latin typeface="Bookman Old Style" pitchFamily="18" charset="0"/>
                        </a:rPr>
                        <a:t>68</a:t>
                      </a:r>
                    </a:p>
                  </a:txBody>
                  <a:tcPr/>
                </a:tc>
                <a:tc>
                  <a:txBody>
                    <a:bodyPr/>
                    <a:lstStyle/>
                    <a:p>
                      <a:r>
                        <a:rPr lang="en-US" sz="2400" b="1" dirty="0">
                          <a:solidFill>
                            <a:srgbClr val="00B050"/>
                          </a:solidFill>
                          <a:latin typeface="Bookman Old Style" pitchFamily="18" charset="0"/>
                        </a:rPr>
                        <a:t>89</a:t>
                      </a:r>
                    </a:p>
                  </a:txBody>
                  <a:tcPr/>
                </a:tc>
                <a:tc>
                  <a:txBody>
                    <a:bodyPr/>
                    <a:lstStyle/>
                    <a:p>
                      <a:r>
                        <a:rPr lang="en-US" sz="2400" b="1" dirty="0">
                          <a:solidFill>
                            <a:srgbClr val="00B050"/>
                          </a:solidFill>
                          <a:latin typeface="Bookman Old Style" pitchFamily="18" charset="0"/>
                        </a:rPr>
                        <a:t>90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9276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7"/>
          <p:cNvSpPr>
            <a:spLocks noGrp="1" noChangeArrowheads="1"/>
          </p:cNvSpPr>
          <p:nvPr>
            <p:ph type="body" idx="1"/>
          </p:nvPr>
        </p:nvSpPr>
        <p:spPr>
          <a:xfrm>
            <a:off x="0" y="0"/>
            <a:ext cx="9144000" cy="6858000"/>
          </a:xfrm>
        </p:spPr>
        <p:txBody>
          <a:bodyPr>
            <a:noAutofit/>
          </a:bodyPr>
          <a:lstStyle/>
          <a:p>
            <a:pPr marL="0" indent="0" eaLnBrk="1" hangingPunct="1">
              <a:buNone/>
            </a:pPr>
            <a:r>
              <a:rPr lang="en-AU" sz="2400" b="1" dirty="0">
                <a:latin typeface="Bookman Old Style" pitchFamily="18" charset="0"/>
                <a:cs typeface="Times New Roman" pitchFamily="18" charset="0"/>
              </a:rPr>
              <a:t>Examples of Sorting:</a:t>
            </a:r>
          </a:p>
          <a:p>
            <a:pPr lvl="1"/>
            <a:r>
              <a:rPr lang="en-US" sz="2400" dirty="0">
                <a:latin typeface="Bookman Old Style" pitchFamily="18" charset="0"/>
                <a:cs typeface="Times New Roman" pitchFamily="18" charset="0"/>
              </a:rPr>
              <a:t>Words in a dictionary are sorted </a:t>
            </a:r>
            <a:r>
              <a:rPr lang="en-US" sz="2400" dirty="0">
                <a:latin typeface="Bookman Old Style" pitchFamily="18" charset="0"/>
              </a:rPr>
              <a:t>so that searching of any word becomes easy.</a:t>
            </a:r>
            <a:r>
              <a:rPr lang="en-US" sz="2400" dirty="0">
                <a:latin typeface="Bookman Old Style" pitchFamily="18" charset="0"/>
                <a:cs typeface="Times New Roman" pitchFamily="18" charset="0"/>
              </a:rPr>
              <a:t> </a:t>
            </a:r>
          </a:p>
          <a:p>
            <a:pPr lvl="1" eaLnBrk="1" hangingPunct="1"/>
            <a:r>
              <a:rPr lang="en-US" sz="2400" dirty="0">
                <a:latin typeface="Bookman Old Style" pitchFamily="18" charset="0"/>
                <a:cs typeface="Times New Roman" pitchFamily="18" charset="0"/>
              </a:rPr>
              <a:t>Files in a directory are often listed in sorted order.</a:t>
            </a:r>
          </a:p>
          <a:p>
            <a:pPr lvl="1" eaLnBrk="1" hangingPunct="1"/>
            <a:r>
              <a:rPr lang="en-US" sz="2400" dirty="0">
                <a:latin typeface="Bookman Old Style" pitchFamily="18" charset="0"/>
                <a:cs typeface="Times New Roman" pitchFamily="18" charset="0"/>
              </a:rPr>
              <a:t>The index of a book is sorted. </a:t>
            </a:r>
          </a:p>
          <a:p>
            <a:pPr lvl="1" eaLnBrk="1" hangingPunct="1"/>
            <a:r>
              <a:rPr lang="en-US" sz="2400" dirty="0">
                <a:latin typeface="Bookman Old Style" pitchFamily="18" charset="0"/>
                <a:cs typeface="Times New Roman" pitchFamily="18" charset="0"/>
              </a:rPr>
              <a:t>Many banks provide statements that list cheque in increasing order (by cheque number).</a:t>
            </a:r>
          </a:p>
          <a:p>
            <a:pPr lvl="1"/>
            <a:r>
              <a:rPr lang="en-US" sz="2400" dirty="0">
                <a:latin typeface="Bookman Old Style" pitchFamily="18" charset="0"/>
              </a:rPr>
              <a:t>records in database.</a:t>
            </a:r>
          </a:p>
          <a:p>
            <a:pPr lvl="1"/>
            <a:r>
              <a:rPr lang="en-US" sz="2400" dirty="0">
                <a:latin typeface="Bookman Old Style" pitchFamily="18" charset="0"/>
              </a:rPr>
              <a:t>telephone number in telephone directory.</a:t>
            </a:r>
          </a:p>
          <a:p>
            <a:pPr lvl="1"/>
            <a:endParaRPr lang="en-US" sz="2400" dirty="0">
              <a:latin typeface="Bookman Old Style" pitchFamily="18" charset="0"/>
              <a:cs typeface="Times New Roman" pitchFamily="18" charset="0"/>
            </a:endParaRPr>
          </a:p>
          <a:p>
            <a:pPr marL="0" indent="0" eaLnBrk="1" hangingPunct="1">
              <a:buNone/>
            </a:pPr>
            <a:r>
              <a:rPr lang="en-AU" sz="2400" b="1" dirty="0">
                <a:latin typeface="Bookman Old Style" pitchFamily="18" charset="0"/>
                <a:cs typeface="Times New Roman" pitchFamily="18" charset="0"/>
              </a:rPr>
              <a:t>Why Sorting?</a:t>
            </a:r>
            <a:endParaRPr lang="en-US" sz="2400" b="1" dirty="0">
              <a:latin typeface="Bookman Old Style" pitchFamily="18" charset="0"/>
              <a:cs typeface="Times New Roman" pitchFamily="18" charset="0"/>
            </a:endParaRPr>
          </a:p>
          <a:p>
            <a:pPr lvl="1" eaLnBrk="1" hangingPunct="1"/>
            <a:r>
              <a:rPr lang="en-AU" sz="2400" dirty="0">
                <a:latin typeface="Bookman Old Style" pitchFamily="18" charset="0"/>
                <a:cs typeface="Times New Roman" pitchFamily="18" charset="0"/>
              </a:rPr>
              <a:t>Imagine finding the phone number of your friend in your mobile phone, but the phone book is not sorted.</a:t>
            </a:r>
          </a:p>
          <a:p>
            <a:pPr lvl="1"/>
            <a:r>
              <a:rPr lang="en-AU" sz="2400" dirty="0">
                <a:latin typeface="Bookman Old Style" pitchFamily="18" charset="0"/>
                <a:cs typeface="Times New Roman" pitchFamily="18" charset="0"/>
              </a:rPr>
              <a:t>Imagine finding the meaning of particular words in a dictionary but it is not sorted.</a:t>
            </a:r>
          </a:p>
          <a:p>
            <a:pPr lvl="1" eaLnBrk="1" hangingPunct="1">
              <a:lnSpc>
                <a:spcPct val="70000"/>
              </a:lnSpc>
            </a:pPr>
            <a:endParaRPr lang="en-AU" sz="2400" dirty="0">
              <a:latin typeface="Bookman Old Style"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err="1"/>
              <a:t>Jendi</a:t>
            </a:r>
            <a:r>
              <a:rPr lang="en-US" dirty="0"/>
              <a:t> Bade </a:t>
            </a:r>
            <a:r>
              <a:rPr lang="en-US" dirty="0" err="1"/>
              <a:t>Shrestha</a:t>
            </a:r>
            <a:endParaRPr lang="en-US" dirty="0"/>
          </a:p>
        </p:txBody>
      </p:sp>
      <p:sp>
        <p:nvSpPr>
          <p:cNvPr id="3" name="Slide Number Placeholder 2"/>
          <p:cNvSpPr>
            <a:spLocks noGrp="1"/>
          </p:cNvSpPr>
          <p:nvPr>
            <p:ph type="sldNum" sz="quarter" idx="12"/>
          </p:nvPr>
        </p:nvSpPr>
        <p:spPr/>
        <p:txBody>
          <a:bodyPr/>
          <a:lstStyle/>
          <a:p>
            <a:fld id="{EFA6E869-1081-411C-AE09-8F3422A5DF0F}" type="slidenum">
              <a:rPr lang="en-US" smtClean="0"/>
              <a:t>2</a:t>
            </a:fld>
            <a:endParaRPr lang="en-US"/>
          </a:p>
        </p:txBody>
      </p:sp>
    </p:spTree>
    <p:extLst>
      <p:ext uri="{BB962C8B-B14F-4D97-AF65-F5344CB8AC3E}">
        <p14:creationId xmlns:p14="http://schemas.microsoft.com/office/powerpoint/2010/main" val="38152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839200" cy="4876800"/>
          </a:xfrm>
        </p:spPr>
        <p:txBody>
          <a:bodyPr>
            <a:normAutofit/>
          </a:bodyPr>
          <a:lstStyle/>
          <a:p>
            <a:pPr marL="0" indent="0">
              <a:buNone/>
            </a:pPr>
            <a:r>
              <a:rPr lang="en-US" sz="2400" b="1" dirty="0">
                <a:solidFill>
                  <a:srgbClr val="FF0000"/>
                </a:solidFill>
                <a:latin typeface="Bookman Old Style" pitchFamily="18" charset="0"/>
              </a:rPr>
              <a:t>Q.   Sort the following number using bubble sort:</a:t>
            </a:r>
          </a:p>
          <a:p>
            <a:pPr marL="0" indent="0">
              <a:buNone/>
            </a:pPr>
            <a:r>
              <a:rPr lang="en-US" sz="2400" b="1" dirty="0">
                <a:solidFill>
                  <a:srgbClr val="FF0000"/>
                </a:solidFill>
                <a:latin typeface="Bookman Old Style" pitchFamily="18" charset="0"/>
              </a:rPr>
              <a:t>	20	35	40	100	  3	10	15</a:t>
            </a:r>
          </a:p>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Q.   Sort the following number using bubble sort:</a:t>
            </a:r>
          </a:p>
          <a:p>
            <a:pPr marL="0" indent="0">
              <a:buNone/>
            </a:pPr>
            <a:r>
              <a:rPr lang="en-US" sz="2400" dirty="0">
                <a:solidFill>
                  <a:srgbClr val="FF0000"/>
                </a:solidFill>
                <a:latin typeface="Bookman Old Style" pitchFamily="18" charset="0"/>
              </a:rPr>
              <a:t>	</a:t>
            </a:r>
            <a:r>
              <a:rPr lang="en-US" sz="2400" b="1" dirty="0">
                <a:solidFill>
                  <a:srgbClr val="FF0000"/>
                </a:solidFill>
                <a:latin typeface="Bookman Old Style" pitchFamily="18" charset="0"/>
              </a:rPr>
              <a:t>5, 1, 6, 2, 4, 3</a:t>
            </a: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20</a:t>
            </a:fld>
            <a:endParaRPr lang="en-US"/>
          </a:p>
        </p:txBody>
      </p:sp>
    </p:spTree>
    <p:extLst>
      <p:ext uri="{BB962C8B-B14F-4D97-AF65-F5344CB8AC3E}">
        <p14:creationId xmlns:p14="http://schemas.microsoft.com/office/powerpoint/2010/main" val="515342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6781800"/>
          </a:xfrm>
        </p:spPr>
        <p:txBody>
          <a:bodyPr numCol="2">
            <a:noAutofit/>
          </a:bodyPr>
          <a:lstStyle/>
          <a:p>
            <a:pPr marL="0" indent="0">
              <a:buNone/>
            </a:pPr>
            <a:r>
              <a:rPr lang="en-US" sz="1200" b="1" dirty="0">
                <a:latin typeface="Verdana" pitchFamily="34" charset="0"/>
                <a:ea typeface="Verdana" pitchFamily="34" charset="0"/>
              </a:rPr>
              <a:t>// program for bubble sort(bubble2.cpp)</a:t>
            </a:r>
          </a:p>
          <a:p>
            <a:pPr marL="0" indent="0">
              <a:buNone/>
            </a:pPr>
            <a:r>
              <a:rPr lang="en-US" sz="1200" dirty="0">
                <a:latin typeface="Verdana" pitchFamily="34" charset="0"/>
                <a:ea typeface="Verdana" pitchFamily="34" charset="0"/>
              </a:rPr>
              <a:t>#include &lt;</a:t>
            </a:r>
            <a:r>
              <a:rPr lang="en-US" sz="1200" dirty="0" err="1">
                <a:latin typeface="Verdana" pitchFamily="34" charset="0"/>
                <a:ea typeface="Verdana" pitchFamily="34" charset="0"/>
              </a:rPr>
              <a:t>stdio.h</a:t>
            </a:r>
            <a:r>
              <a:rPr lang="en-US" sz="1200" dirty="0">
                <a:latin typeface="Verdana" pitchFamily="34" charset="0"/>
                <a:ea typeface="Verdana" pitchFamily="34" charset="0"/>
              </a:rPr>
              <a:t>&gt;</a:t>
            </a:r>
          </a:p>
          <a:p>
            <a:pPr marL="0" indent="0">
              <a:buNone/>
            </a:pPr>
            <a:r>
              <a:rPr lang="en-US" sz="1200" dirty="0">
                <a:latin typeface="Verdana" pitchFamily="34" charset="0"/>
                <a:ea typeface="Verdana" pitchFamily="34" charset="0"/>
              </a:rPr>
              <a:t>#include &lt;</a:t>
            </a:r>
            <a:r>
              <a:rPr lang="en-US" sz="1200" dirty="0" err="1">
                <a:latin typeface="Verdana" pitchFamily="34" charset="0"/>
                <a:ea typeface="Verdana" pitchFamily="34" charset="0"/>
              </a:rPr>
              <a:t>conio.h</a:t>
            </a:r>
            <a:r>
              <a:rPr lang="en-US" sz="1200" dirty="0">
                <a:latin typeface="Verdana" pitchFamily="34" charset="0"/>
                <a:ea typeface="Verdana" pitchFamily="34" charset="0"/>
              </a:rPr>
              <a:t>&gt;</a:t>
            </a:r>
          </a:p>
          <a:p>
            <a:pPr marL="0" indent="0">
              <a:buNone/>
            </a:pPr>
            <a:r>
              <a:rPr lang="en-US" sz="1200" dirty="0">
                <a:latin typeface="Verdana" pitchFamily="34" charset="0"/>
                <a:ea typeface="Verdana" pitchFamily="34" charset="0"/>
              </a:rPr>
              <a:t> </a:t>
            </a:r>
          </a:p>
          <a:p>
            <a:pPr marL="0" indent="0">
              <a:buNone/>
            </a:pPr>
            <a:r>
              <a:rPr lang="en-US" sz="1200" dirty="0">
                <a:latin typeface="Verdana" pitchFamily="34" charset="0"/>
                <a:ea typeface="Verdana" pitchFamily="34" charset="0"/>
              </a:rPr>
              <a:t>void </a:t>
            </a:r>
            <a:r>
              <a:rPr lang="en-US" sz="1200" dirty="0" err="1">
                <a:latin typeface="Verdana" pitchFamily="34" charset="0"/>
                <a:ea typeface="Verdana" pitchFamily="34" charset="0"/>
              </a:rPr>
              <a:t>bubbleSort</a:t>
            </a:r>
            <a:r>
              <a:rPr lang="en-US" sz="1200" dirty="0">
                <a:latin typeface="Verdana" pitchFamily="34" charset="0"/>
                <a:ea typeface="Verdana" pitchFamily="34" charset="0"/>
              </a:rPr>
              <a:t>(</a:t>
            </a:r>
            <a:r>
              <a:rPr lang="en-US" sz="1200" dirty="0" err="1">
                <a:latin typeface="Verdana" pitchFamily="34" charset="0"/>
                <a:ea typeface="Verdana" pitchFamily="34" charset="0"/>
              </a:rPr>
              <a:t>int</a:t>
            </a:r>
            <a:r>
              <a:rPr lang="en-US" sz="1200" dirty="0">
                <a:latin typeface="Verdana" pitchFamily="34" charset="0"/>
                <a:ea typeface="Verdana" pitchFamily="34" charset="0"/>
              </a:rPr>
              <a:t> </a:t>
            </a:r>
            <a:r>
              <a:rPr lang="en-US" sz="1200" dirty="0" err="1">
                <a:latin typeface="Verdana" pitchFamily="34" charset="0"/>
                <a:ea typeface="Verdana" pitchFamily="34" charset="0"/>
              </a:rPr>
              <a:t>arr</a:t>
            </a:r>
            <a:r>
              <a:rPr lang="en-US" sz="1200" dirty="0">
                <a:latin typeface="Verdana" pitchFamily="34" charset="0"/>
                <a:ea typeface="Verdana" pitchFamily="34" charset="0"/>
              </a:rPr>
              <a:t>[], </a:t>
            </a:r>
            <a:r>
              <a:rPr lang="en-US" sz="1200" dirty="0" err="1">
                <a:latin typeface="Verdana" pitchFamily="34" charset="0"/>
                <a:ea typeface="Verdana" pitchFamily="34" charset="0"/>
              </a:rPr>
              <a:t>int</a:t>
            </a:r>
            <a:r>
              <a:rPr lang="en-US" sz="1200" dirty="0">
                <a:latin typeface="Verdana" pitchFamily="34" charset="0"/>
                <a:ea typeface="Verdana" pitchFamily="34" charset="0"/>
              </a:rPr>
              <a:t> n)</a:t>
            </a:r>
          </a:p>
          <a:p>
            <a:pPr marL="0" indent="0">
              <a:buNone/>
            </a:pPr>
            <a:r>
              <a:rPr lang="en-US" sz="1200" dirty="0">
                <a:latin typeface="Verdana" pitchFamily="34" charset="0"/>
                <a:ea typeface="Verdana" pitchFamily="34" charset="0"/>
              </a:rPr>
              <a:t>{</a:t>
            </a:r>
          </a:p>
          <a:p>
            <a:pPr marL="0" indent="0">
              <a:buNone/>
            </a:pPr>
            <a:r>
              <a:rPr lang="en-US" sz="1200" dirty="0" err="1">
                <a:latin typeface="Verdana" pitchFamily="34" charset="0"/>
                <a:ea typeface="Verdana" pitchFamily="34" charset="0"/>
              </a:rPr>
              <a:t>int</a:t>
            </a:r>
            <a:r>
              <a:rPr lang="en-US" sz="1200" dirty="0">
                <a:latin typeface="Verdana" pitchFamily="34" charset="0"/>
                <a:ea typeface="Verdana" pitchFamily="34" charset="0"/>
              </a:rPr>
              <a:t> i, j, temp, flag=0;</a:t>
            </a:r>
          </a:p>
          <a:p>
            <a:pPr marL="0" indent="0">
              <a:buNone/>
            </a:pPr>
            <a:r>
              <a:rPr lang="en-US" sz="1200" dirty="0">
                <a:latin typeface="Verdana" pitchFamily="34" charset="0"/>
                <a:ea typeface="Verdana" pitchFamily="34" charset="0"/>
              </a:rPr>
              <a:t>for(i = 0; i &lt; n; i++)</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for(j = 0; j &lt; n-i-1; j++)</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introducing a flag to monitor swapping</a:t>
            </a:r>
          </a:p>
          <a:p>
            <a:pPr marL="0" indent="0">
              <a:buNone/>
            </a:pPr>
            <a:r>
              <a:rPr lang="en-US" sz="1200" dirty="0">
                <a:latin typeface="Verdana" pitchFamily="34" charset="0"/>
                <a:ea typeface="Verdana" pitchFamily="34" charset="0"/>
              </a:rPr>
              <a:t>if( </a:t>
            </a:r>
            <a:r>
              <a:rPr lang="en-US" sz="1200" dirty="0" err="1">
                <a:latin typeface="Verdana" pitchFamily="34" charset="0"/>
                <a:ea typeface="Verdana" pitchFamily="34" charset="0"/>
              </a:rPr>
              <a:t>arr</a:t>
            </a:r>
            <a:r>
              <a:rPr lang="en-US" sz="1200" dirty="0">
                <a:latin typeface="Verdana" pitchFamily="34" charset="0"/>
                <a:ea typeface="Verdana" pitchFamily="34" charset="0"/>
              </a:rPr>
              <a:t>[j] &gt; </a:t>
            </a:r>
            <a:r>
              <a:rPr lang="en-US" sz="1200" dirty="0" err="1">
                <a:latin typeface="Verdana" pitchFamily="34" charset="0"/>
                <a:ea typeface="Verdana" pitchFamily="34" charset="0"/>
              </a:rPr>
              <a:t>arr</a:t>
            </a:r>
            <a:r>
              <a:rPr lang="en-US" sz="1200" dirty="0">
                <a:latin typeface="Verdana" pitchFamily="34" charset="0"/>
                <a:ea typeface="Verdana" pitchFamily="34" charset="0"/>
              </a:rPr>
              <a:t>[j+1])</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swap the elements</a:t>
            </a:r>
          </a:p>
          <a:p>
            <a:pPr marL="0" indent="0">
              <a:buNone/>
            </a:pPr>
            <a:r>
              <a:rPr lang="en-US" sz="1200" dirty="0">
                <a:latin typeface="Verdana" pitchFamily="34" charset="0"/>
                <a:ea typeface="Verdana" pitchFamily="34" charset="0"/>
              </a:rPr>
              <a:t>temp = </a:t>
            </a:r>
            <a:r>
              <a:rPr lang="en-US" sz="1200" dirty="0" err="1">
                <a:latin typeface="Verdana" pitchFamily="34" charset="0"/>
                <a:ea typeface="Verdana" pitchFamily="34" charset="0"/>
              </a:rPr>
              <a:t>arr</a:t>
            </a:r>
            <a:r>
              <a:rPr lang="en-US" sz="1200" dirty="0">
                <a:latin typeface="Verdana" pitchFamily="34" charset="0"/>
                <a:ea typeface="Verdana" pitchFamily="34" charset="0"/>
              </a:rPr>
              <a:t>[j];</a:t>
            </a:r>
          </a:p>
          <a:p>
            <a:pPr marL="0" indent="0">
              <a:buNone/>
            </a:pPr>
            <a:r>
              <a:rPr lang="en-US" sz="1200" dirty="0" err="1">
                <a:latin typeface="Verdana" pitchFamily="34" charset="0"/>
                <a:ea typeface="Verdana" pitchFamily="34" charset="0"/>
              </a:rPr>
              <a:t>arr</a:t>
            </a:r>
            <a:r>
              <a:rPr lang="en-US" sz="1200" dirty="0">
                <a:latin typeface="Verdana" pitchFamily="34" charset="0"/>
                <a:ea typeface="Verdana" pitchFamily="34" charset="0"/>
              </a:rPr>
              <a:t>[j] = </a:t>
            </a:r>
            <a:r>
              <a:rPr lang="en-US" sz="1200" dirty="0" err="1">
                <a:latin typeface="Verdana" pitchFamily="34" charset="0"/>
                <a:ea typeface="Verdana" pitchFamily="34" charset="0"/>
              </a:rPr>
              <a:t>arr</a:t>
            </a:r>
            <a:r>
              <a:rPr lang="en-US" sz="1200" dirty="0">
                <a:latin typeface="Verdana" pitchFamily="34" charset="0"/>
                <a:ea typeface="Verdana" pitchFamily="34" charset="0"/>
              </a:rPr>
              <a:t>[j+1];</a:t>
            </a:r>
          </a:p>
          <a:p>
            <a:pPr marL="0" indent="0">
              <a:buNone/>
            </a:pPr>
            <a:r>
              <a:rPr lang="en-US" sz="1200" dirty="0" err="1">
                <a:latin typeface="Verdana" pitchFamily="34" charset="0"/>
                <a:ea typeface="Verdana" pitchFamily="34" charset="0"/>
              </a:rPr>
              <a:t>arr</a:t>
            </a:r>
            <a:r>
              <a:rPr lang="en-US" sz="1200" dirty="0">
                <a:latin typeface="Verdana" pitchFamily="34" charset="0"/>
                <a:ea typeface="Verdana" pitchFamily="34" charset="0"/>
              </a:rPr>
              <a:t>[j+1] = temp;</a:t>
            </a:r>
          </a:p>
          <a:p>
            <a:pPr marL="0" indent="0">
              <a:buNone/>
            </a:pPr>
            <a:r>
              <a:rPr lang="en-US" sz="1200" dirty="0">
                <a:latin typeface="Verdana" pitchFamily="34" charset="0"/>
                <a:ea typeface="Verdana" pitchFamily="34" charset="0"/>
              </a:rPr>
              <a:t>// if swapping happens update flag to 1</a:t>
            </a:r>
          </a:p>
          <a:p>
            <a:pPr marL="0" indent="0">
              <a:buNone/>
            </a:pPr>
            <a:r>
              <a:rPr lang="en-US" sz="1200" dirty="0">
                <a:latin typeface="Verdana" pitchFamily="34" charset="0"/>
                <a:ea typeface="Verdana" pitchFamily="34" charset="0"/>
              </a:rPr>
              <a:t>flag = 1;</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if value of flag is zero after all the iterations of inner loop</a:t>
            </a:r>
          </a:p>
          <a:p>
            <a:pPr marL="0" indent="0">
              <a:buNone/>
            </a:pPr>
            <a:r>
              <a:rPr lang="en-US" sz="1200" dirty="0">
                <a:latin typeface="Verdana" pitchFamily="34" charset="0"/>
                <a:ea typeface="Verdana" pitchFamily="34" charset="0"/>
              </a:rPr>
              <a:t>// then break out</a:t>
            </a:r>
          </a:p>
          <a:p>
            <a:pPr marL="0" indent="0">
              <a:buNone/>
            </a:pPr>
            <a:r>
              <a:rPr lang="en-US" sz="1200" dirty="0">
                <a:latin typeface="Verdana" pitchFamily="34" charset="0"/>
                <a:ea typeface="Verdana" pitchFamily="34" charset="0"/>
              </a:rPr>
              <a:t>if(flag==0)</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break;</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a:t>
            </a:r>
          </a:p>
          <a:p>
            <a:pPr marL="0" indent="0">
              <a:buNone/>
            </a:pPr>
            <a:r>
              <a:rPr lang="en-US" sz="1200" dirty="0">
                <a:latin typeface="Verdana" pitchFamily="34" charset="0"/>
                <a:ea typeface="Verdana" pitchFamily="34" charset="0"/>
              </a:rPr>
              <a:t>// print the sorted array</a:t>
            </a:r>
          </a:p>
          <a:p>
            <a:pPr marL="0" indent="0">
              <a:buNone/>
            </a:pPr>
            <a:r>
              <a:rPr lang="en-US" sz="1200" dirty="0" err="1">
                <a:latin typeface="Verdana" pitchFamily="34" charset="0"/>
                <a:ea typeface="Verdana" pitchFamily="34" charset="0"/>
              </a:rPr>
              <a:t>printf</a:t>
            </a:r>
            <a:r>
              <a:rPr lang="en-US" sz="1200" dirty="0">
                <a:latin typeface="Verdana" pitchFamily="34" charset="0"/>
                <a:ea typeface="Verdana" pitchFamily="34" charset="0"/>
              </a:rPr>
              <a:t>("Sorted Data in Array are: ");</a:t>
            </a:r>
          </a:p>
          <a:p>
            <a:pPr marL="0" indent="0">
              <a:buNone/>
            </a:pPr>
            <a:r>
              <a:rPr lang="en-US" sz="1200" dirty="0">
                <a:latin typeface="Verdana" pitchFamily="34" charset="0"/>
                <a:ea typeface="Verdana" pitchFamily="34" charset="0"/>
              </a:rPr>
              <a:t>for(i = 0; i &lt; n; i++)</a:t>
            </a:r>
          </a:p>
          <a:p>
            <a:pPr marL="0" indent="0">
              <a:buNone/>
            </a:pPr>
            <a:r>
              <a:rPr lang="en-US" sz="1200" dirty="0">
                <a:latin typeface="Verdana" pitchFamily="34" charset="0"/>
                <a:ea typeface="Verdana" pitchFamily="34" charset="0"/>
              </a:rPr>
              <a:t>{</a:t>
            </a:r>
          </a:p>
          <a:p>
            <a:pPr marL="0" indent="0">
              <a:buNone/>
            </a:pPr>
            <a:r>
              <a:rPr lang="en-US" sz="1200" dirty="0" err="1">
                <a:latin typeface="Verdana" pitchFamily="34" charset="0"/>
                <a:ea typeface="Verdana" pitchFamily="34" charset="0"/>
              </a:rPr>
              <a:t>printf</a:t>
            </a:r>
            <a:r>
              <a:rPr lang="en-US" sz="1200" dirty="0">
                <a:latin typeface="Verdana" pitchFamily="34" charset="0"/>
                <a:ea typeface="Verdana" pitchFamily="34" charset="0"/>
              </a:rPr>
              <a:t>("%d  ", </a:t>
            </a:r>
            <a:r>
              <a:rPr lang="en-US" sz="1200" dirty="0" err="1">
                <a:latin typeface="Verdana" pitchFamily="34" charset="0"/>
                <a:ea typeface="Verdana" pitchFamily="34" charset="0"/>
              </a:rPr>
              <a:t>arr</a:t>
            </a:r>
            <a:r>
              <a:rPr lang="en-US" sz="1200" dirty="0">
                <a:latin typeface="Verdana" pitchFamily="34" charset="0"/>
                <a:ea typeface="Verdana" pitchFamily="34" charset="0"/>
              </a:rPr>
              <a:t>[i]);</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a:t>
            </a:r>
          </a:p>
          <a:p>
            <a:pPr marL="0" indent="0">
              <a:buNone/>
            </a:pPr>
            <a:r>
              <a:rPr lang="en-US" sz="1200" dirty="0" err="1">
                <a:latin typeface="Verdana" pitchFamily="34" charset="0"/>
                <a:ea typeface="Verdana" pitchFamily="34" charset="0"/>
              </a:rPr>
              <a:t>int</a:t>
            </a:r>
            <a:r>
              <a:rPr lang="en-US" sz="1200" dirty="0">
                <a:latin typeface="Verdana" pitchFamily="34" charset="0"/>
                <a:ea typeface="Verdana" pitchFamily="34" charset="0"/>
              </a:rPr>
              <a:t> main()</a:t>
            </a:r>
          </a:p>
          <a:p>
            <a:pPr marL="0" indent="0">
              <a:buNone/>
            </a:pPr>
            <a:r>
              <a:rPr lang="en-US" sz="1200" dirty="0">
                <a:latin typeface="Verdana" pitchFamily="34" charset="0"/>
                <a:ea typeface="Verdana" pitchFamily="34" charset="0"/>
              </a:rPr>
              <a:t>{</a:t>
            </a:r>
          </a:p>
          <a:p>
            <a:pPr marL="0" indent="0">
              <a:buNone/>
            </a:pPr>
            <a:r>
              <a:rPr lang="en-US" sz="1200" dirty="0" err="1">
                <a:latin typeface="Verdana" pitchFamily="34" charset="0"/>
                <a:ea typeface="Verdana" pitchFamily="34" charset="0"/>
              </a:rPr>
              <a:t>int</a:t>
            </a:r>
            <a:r>
              <a:rPr lang="en-US" sz="1200" dirty="0">
                <a:latin typeface="Verdana" pitchFamily="34" charset="0"/>
                <a:ea typeface="Verdana" pitchFamily="34" charset="0"/>
              </a:rPr>
              <a:t> </a:t>
            </a:r>
            <a:r>
              <a:rPr lang="en-US" sz="1200" dirty="0" err="1">
                <a:latin typeface="Verdana" pitchFamily="34" charset="0"/>
                <a:ea typeface="Verdana" pitchFamily="34" charset="0"/>
              </a:rPr>
              <a:t>arr</a:t>
            </a:r>
            <a:r>
              <a:rPr lang="en-US" sz="1200" dirty="0">
                <a:latin typeface="Verdana" pitchFamily="34" charset="0"/>
                <a:ea typeface="Verdana" pitchFamily="34" charset="0"/>
              </a:rPr>
              <a:t>[100], i, n, step, temp;</a:t>
            </a:r>
          </a:p>
          <a:p>
            <a:pPr marL="0" indent="0">
              <a:buNone/>
            </a:pPr>
            <a:r>
              <a:rPr lang="en-US" sz="1200" dirty="0" err="1">
                <a:latin typeface="Verdana" pitchFamily="34" charset="0"/>
                <a:ea typeface="Verdana" pitchFamily="34" charset="0"/>
              </a:rPr>
              <a:t>clrscr</a:t>
            </a: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ask user for number of elements to be sorted</a:t>
            </a:r>
          </a:p>
          <a:p>
            <a:pPr marL="0" indent="0">
              <a:buNone/>
            </a:pPr>
            <a:r>
              <a:rPr lang="en-US" sz="1200" dirty="0" err="1">
                <a:latin typeface="Verdana" pitchFamily="34" charset="0"/>
                <a:ea typeface="Verdana" pitchFamily="34" charset="0"/>
              </a:rPr>
              <a:t>printf</a:t>
            </a:r>
            <a:r>
              <a:rPr lang="en-US" sz="1200" dirty="0">
                <a:latin typeface="Verdana" pitchFamily="34" charset="0"/>
                <a:ea typeface="Verdana" pitchFamily="34" charset="0"/>
              </a:rPr>
              <a:t>("Enter the number of elements to be sorted: ");</a:t>
            </a:r>
          </a:p>
          <a:p>
            <a:pPr marL="0" indent="0">
              <a:buNone/>
            </a:pPr>
            <a:r>
              <a:rPr lang="en-US" sz="1200" dirty="0" err="1">
                <a:latin typeface="Verdana" pitchFamily="34" charset="0"/>
                <a:ea typeface="Verdana" pitchFamily="34" charset="0"/>
              </a:rPr>
              <a:t>scanf</a:t>
            </a:r>
            <a:r>
              <a:rPr lang="en-US" sz="1200" dirty="0">
                <a:latin typeface="Verdana" pitchFamily="34" charset="0"/>
                <a:ea typeface="Verdana" pitchFamily="34" charset="0"/>
              </a:rPr>
              <a:t>("%d", &amp;n);</a:t>
            </a:r>
          </a:p>
          <a:p>
            <a:pPr marL="0" indent="0">
              <a:buNone/>
            </a:pPr>
            <a:r>
              <a:rPr lang="en-US" sz="1200" dirty="0">
                <a:latin typeface="Verdana" pitchFamily="34" charset="0"/>
                <a:ea typeface="Verdana" pitchFamily="34" charset="0"/>
              </a:rPr>
              <a:t>// input elements if the array</a:t>
            </a:r>
          </a:p>
          <a:p>
            <a:pPr marL="0" indent="0">
              <a:buNone/>
            </a:pPr>
            <a:r>
              <a:rPr lang="en-US" sz="1200" dirty="0">
                <a:latin typeface="Verdana" pitchFamily="34" charset="0"/>
                <a:ea typeface="Verdana" pitchFamily="34" charset="0"/>
              </a:rPr>
              <a:t>for(i = 0; i &lt; n; i++)</a:t>
            </a:r>
          </a:p>
          <a:p>
            <a:pPr marL="0" indent="0">
              <a:buNone/>
            </a:pPr>
            <a:r>
              <a:rPr lang="en-US" sz="1200" dirty="0">
                <a:latin typeface="Verdana" pitchFamily="34" charset="0"/>
                <a:ea typeface="Verdana" pitchFamily="34" charset="0"/>
              </a:rPr>
              <a:t>{</a:t>
            </a:r>
          </a:p>
          <a:p>
            <a:pPr marL="0" indent="0">
              <a:buNone/>
            </a:pPr>
            <a:r>
              <a:rPr lang="en-US" sz="1200" dirty="0" err="1">
                <a:latin typeface="Verdana" pitchFamily="34" charset="0"/>
                <a:ea typeface="Verdana" pitchFamily="34" charset="0"/>
              </a:rPr>
              <a:t>printf</a:t>
            </a:r>
            <a:r>
              <a:rPr lang="en-US" sz="1200" dirty="0">
                <a:latin typeface="Verdana" pitchFamily="34" charset="0"/>
                <a:ea typeface="Verdana" pitchFamily="34" charset="0"/>
              </a:rPr>
              <a:t>("Enter element no. %d: ", i+1);</a:t>
            </a:r>
          </a:p>
          <a:p>
            <a:pPr marL="0" indent="0">
              <a:buNone/>
            </a:pPr>
            <a:r>
              <a:rPr lang="en-US" sz="1200" dirty="0" err="1">
                <a:latin typeface="Verdana" pitchFamily="34" charset="0"/>
                <a:ea typeface="Verdana" pitchFamily="34" charset="0"/>
              </a:rPr>
              <a:t>scanf</a:t>
            </a:r>
            <a:r>
              <a:rPr lang="en-US" sz="1200" dirty="0">
                <a:latin typeface="Verdana" pitchFamily="34" charset="0"/>
                <a:ea typeface="Verdana" pitchFamily="34" charset="0"/>
              </a:rPr>
              <a:t>("%d", &amp;</a:t>
            </a:r>
            <a:r>
              <a:rPr lang="en-US" sz="1200" dirty="0" err="1">
                <a:latin typeface="Verdana" pitchFamily="34" charset="0"/>
                <a:ea typeface="Verdana" pitchFamily="34" charset="0"/>
              </a:rPr>
              <a:t>arr</a:t>
            </a:r>
            <a:r>
              <a:rPr lang="en-US" sz="1200" dirty="0">
                <a:latin typeface="Verdana" pitchFamily="34" charset="0"/>
                <a:ea typeface="Verdana" pitchFamily="34" charset="0"/>
              </a:rPr>
              <a:t>[i]);</a:t>
            </a:r>
          </a:p>
          <a:p>
            <a:pPr marL="0" indent="0">
              <a:buNone/>
            </a:pP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 call the function </a:t>
            </a:r>
            <a:r>
              <a:rPr lang="en-US" sz="1200" dirty="0" err="1">
                <a:latin typeface="Verdana" pitchFamily="34" charset="0"/>
                <a:ea typeface="Verdana" pitchFamily="34" charset="0"/>
              </a:rPr>
              <a:t>bubbleSort</a:t>
            </a:r>
            <a:endParaRPr lang="en-US" sz="1200" dirty="0">
              <a:latin typeface="Verdana" pitchFamily="34" charset="0"/>
              <a:ea typeface="Verdana" pitchFamily="34" charset="0"/>
            </a:endParaRPr>
          </a:p>
          <a:p>
            <a:pPr marL="0" indent="0">
              <a:buNone/>
            </a:pPr>
            <a:r>
              <a:rPr lang="en-US" sz="1200" dirty="0" err="1">
                <a:latin typeface="Verdana" pitchFamily="34" charset="0"/>
                <a:ea typeface="Verdana" pitchFamily="34" charset="0"/>
              </a:rPr>
              <a:t>bubbleSort</a:t>
            </a:r>
            <a:r>
              <a:rPr lang="en-US" sz="1200" dirty="0">
                <a:latin typeface="Verdana" pitchFamily="34" charset="0"/>
                <a:ea typeface="Verdana" pitchFamily="34" charset="0"/>
              </a:rPr>
              <a:t>(</a:t>
            </a:r>
            <a:r>
              <a:rPr lang="en-US" sz="1200" dirty="0" err="1">
                <a:latin typeface="Verdana" pitchFamily="34" charset="0"/>
                <a:ea typeface="Verdana" pitchFamily="34" charset="0"/>
              </a:rPr>
              <a:t>arr</a:t>
            </a:r>
            <a:r>
              <a:rPr lang="en-US" sz="1200" dirty="0">
                <a:latin typeface="Verdana" pitchFamily="34" charset="0"/>
                <a:ea typeface="Verdana" pitchFamily="34" charset="0"/>
              </a:rPr>
              <a:t>, n);</a:t>
            </a:r>
          </a:p>
          <a:p>
            <a:pPr marL="0" indent="0">
              <a:buNone/>
            </a:pPr>
            <a:r>
              <a:rPr lang="en-US" sz="1200" dirty="0" err="1">
                <a:latin typeface="Verdana" pitchFamily="34" charset="0"/>
                <a:ea typeface="Verdana" pitchFamily="34" charset="0"/>
              </a:rPr>
              <a:t>getch</a:t>
            </a:r>
            <a:r>
              <a:rPr lang="en-US" sz="1200" dirty="0">
                <a:latin typeface="Verdana" pitchFamily="34" charset="0"/>
                <a:ea typeface="Verdana" pitchFamily="34" charset="0"/>
              </a:rPr>
              <a:t>();</a:t>
            </a:r>
          </a:p>
          <a:p>
            <a:pPr marL="0" indent="0">
              <a:buNone/>
            </a:pPr>
            <a:r>
              <a:rPr lang="en-US" sz="1200" dirty="0">
                <a:latin typeface="Verdana" pitchFamily="34" charset="0"/>
                <a:ea typeface="Verdana" pitchFamily="34" charset="0"/>
              </a:rPr>
              <a:t>return 0;</a:t>
            </a:r>
          </a:p>
          <a:p>
            <a:pPr marL="0" indent="0">
              <a:buNone/>
            </a:pPr>
            <a:r>
              <a:rPr lang="en-US" sz="1200" dirty="0">
                <a:latin typeface="Verdana" pitchFamily="34" charset="0"/>
                <a:ea typeface="Verdana" pitchFamily="34" charset="0"/>
              </a:rPr>
              <a:t>}</a:t>
            </a:r>
          </a:p>
          <a:p>
            <a:pPr marL="0" indent="0">
              <a:buNone/>
            </a:pPr>
            <a:endParaRPr lang="en-US" sz="1200" dirty="0">
              <a:latin typeface="Verdana" pitchFamily="34" charset="0"/>
              <a:ea typeface="Verdana" pitchFamily="34"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21</a:t>
            </a:fld>
            <a:endParaRPr lang="en-US"/>
          </a:p>
        </p:txBody>
      </p:sp>
    </p:spTree>
    <p:extLst>
      <p:ext uri="{BB962C8B-B14F-4D97-AF65-F5344CB8AC3E}">
        <p14:creationId xmlns:p14="http://schemas.microsoft.com/office/powerpoint/2010/main" val="388778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numCol="2">
            <a:normAutofit fontScale="55000" lnSpcReduction="20000"/>
          </a:bodyPr>
          <a:lstStyle/>
          <a:p>
            <a:pPr marL="0" indent="0">
              <a:buNone/>
            </a:pPr>
            <a:r>
              <a:rPr lang="en-US" b="1" dirty="0"/>
              <a:t>// a simple C program for bubble sort</a:t>
            </a:r>
          </a:p>
          <a:p>
            <a:pPr marL="0" indent="0">
              <a:buNone/>
            </a:pPr>
            <a:r>
              <a:rPr lang="en-US" b="1" dirty="0"/>
              <a:t>//bubble.cpp</a:t>
            </a:r>
          </a:p>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 </a:t>
            </a:r>
          </a:p>
          <a:p>
            <a:pPr marL="0" indent="0">
              <a:buNone/>
            </a:pPr>
            <a:r>
              <a:rPr lang="en-US" dirty="0"/>
              <a:t>void </a:t>
            </a:r>
            <a:r>
              <a:rPr lang="en-US" dirty="0" err="1"/>
              <a:t>bubble_sort</a:t>
            </a:r>
            <a:r>
              <a:rPr lang="en-US" dirty="0"/>
              <a:t>(</a:t>
            </a:r>
            <a:r>
              <a:rPr lang="en-US" dirty="0" err="1"/>
              <a:t>int</a:t>
            </a:r>
            <a:r>
              <a:rPr lang="en-US" dirty="0"/>
              <a:t> a[], </a:t>
            </a:r>
            <a:r>
              <a:rPr lang="en-US" dirty="0" err="1"/>
              <a:t>int</a:t>
            </a:r>
            <a:r>
              <a:rPr lang="en-US" dirty="0"/>
              <a:t> n)</a:t>
            </a:r>
          </a:p>
          <a:p>
            <a:pPr marL="0" indent="0">
              <a:buNone/>
            </a:pPr>
            <a:r>
              <a:rPr lang="en-US" dirty="0"/>
              <a:t>{</a:t>
            </a:r>
          </a:p>
          <a:p>
            <a:pPr marL="0" indent="0">
              <a:buNone/>
            </a:pPr>
            <a:r>
              <a:rPr lang="en-US" dirty="0" err="1"/>
              <a:t>int</a:t>
            </a:r>
            <a:r>
              <a:rPr lang="en-US" dirty="0"/>
              <a:t> i, j, t;</a:t>
            </a:r>
          </a:p>
          <a:p>
            <a:pPr marL="0" indent="0">
              <a:buNone/>
            </a:pPr>
            <a:r>
              <a:rPr lang="en-US" dirty="0">
                <a:solidFill>
                  <a:srgbClr val="FF0000"/>
                </a:solidFill>
              </a:rPr>
              <a:t>for(i = 0; i &lt; n; i++)</a:t>
            </a:r>
          </a:p>
          <a:p>
            <a:pPr marL="0" indent="0">
              <a:buNone/>
            </a:pPr>
            <a:r>
              <a:rPr lang="en-US" dirty="0">
                <a:solidFill>
                  <a:srgbClr val="FF0000"/>
                </a:solidFill>
              </a:rPr>
              <a:t>{</a:t>
            </a:r>
          </a:p>
          <a:p>
            <a:pPr marL="0" indent="0">
              <a:buNone/>
            </a:pPr>
            <a:r>
              <a:rPr lang="en-US" dirty="0">
                <a:solidFill>
                  <a:srgbClr val="FF0000"/>
                </a:solidFill>
              </a:rPr>
              <a:t>for(j = 0; j &lt; n-i-1; j++)</a:t>
            </a:r>
          </a:p>
          <a:p>
            <a:pPr marL="0" indent="0">
              <a:buNone/>
            </a:pPr>
            <a:r>
              <a:rPr lang="en-US" dirty="0">
                <a:solidFill>
                  <a:srgbClr val="FF0000"/>
                </a:solidFill>
              </a:rPr>
              <a:t>{</a:t>
            </a:r>
          </a:p>
          <a:p>
            <a:pPr marL="0" indent="0">
              <a:buNone/>
            </a:pPr>
            <a:r>
              <a:rPr lang="en-US" dirty="0">
                <a:solidFill>
                  <a:srgbClr val="FF0000"/>
                </a:solidFill>
              </a:rPr>
              <a:t>if( </a:t>
            </a:r>
            <a:r>
              <a:rPr lang="en-US" dirty="0" err="1">
                <a:solidFill>
                  <a:srgbClr val="FF0000"/>
                </a:solidFill>
              </a:rPr>
              <a:t>arr</a:t>
            </a:r>
            <a:r>
              <a:rPr lang="en-US" dirty="0">
                <a:solidFill>
                  <a:srgbClr val="FF0000"/>
                </a:solidFill>
              </a:rPr>
              <a:t>[j] &gt; </a:t>
            </a:r>
            <a:r>
              <a:rPr lang="en-US" dirty="0" err="1">
                <a:solidFill>
                  <a:srgbClr val="FF0000"/>
                </a:solidFill>
              </a:rPr>
              <a:t>arr</a:t>
            </a:r>
            <a:r>
              <a:rPr lang="en-US" dirty="0">
                <a:solidFill>
                  <a:srgbClr val="FF0000"/>
                </a:solidFill>
              </a:rPr>
              <a:t>[j+1])</a:t>
            </a:r>
          </a:p>
          <a:p>
            <a:pPr marL="0" indent="0">
              <a:buNone/>
            </a:pPr>
            <a:r>
              <a:rPr lang="en-US" dirty="0">
                <a:solidFill>
                  <a:srgbClr val="FF0000"/>
                </a:solidFill>
              </a:rPr>
              <a:t>{</a:t>
            </a:r>
          </a:p>
          <a:p>
            <a:pPr marL="0" indent="0">
              <a:buNone/>
            </a:pPr>
            <a:r>
              <a:rPr lang="en-US" dirty="0"/>
              <a:t>// swap the elements</a:t>
            </a:r>
          </a:p>
          <a:p>
            <a:pPr marL="0" indent="0">
              <a:buNone/>
            </a:pPr>
            <a:r>
              <a:rPr lang="en-US" dirty="0"/>
              <a:t>t = </a:t>
            </a:r>
            <a:r>
              <a:rPr lang="en-US" dirty="0" err="1"/>
              <a:t>arr</a:t>
            </a:r>
            <a:r>
              <a:rPr lang="en-US" dirty="0"/>
              <a:t>[j];</a:t>
            </a:r>
          </a:p>
          <a:p>
            <a:pPr marL="0" indent="0">
              <a:buNone/>
            </a:pPr>
            <a:r>
              <a:rPr lang="en-US" dirty="0" err="1"/>
              <a:t>arr</a:t>
            </a:r>
            <a:r>
              <a:rPr lang="en-US" dirty="0"/>
              <a:t>[j] = </a:t>
            </a:r>
            <a:r>
              <a:rPr lang="en-US" dirty="0" err="1"/>
              <a:t>arr</a:t>
            </a:r>
            <a:r>
              <a:rPr lang="en-US" dirty="0"/>
              <a:t>[j+1];</a:t>
            </a:r>
          </a:p>
          <a:p>
            <a:pPr marL="0" indent="0">
              <a:buNone/>
            </a:pPr>
            <a:r>
              <a:rPr lang="en-US" dirty="0" err="1"/>
              <a:t>arr</a:t>
            </a:r>
            <a:r>
              <a:rPr lang="en-US" dirty="0"/>
              <a:t>[j+1] = temp;</a:t>
            </a:r>
          </a:p>
          <a:p>
            <a:pPr marL="0" indent="0">
              <a:buNone/>
            </a:pPr>
            <a:r>
              <a:rPr lang="en-US" dirty="0"/>
              <a:t>}</a:t>
            </a:r>
          </a:p>
          <a:p>
            <a:pPr marL="0" indent="0">
              <a:buNone/>
            </a:pPr>
            <a:r>
              <a:rPr lang="en-US" dirty="0"/>
              <a:t>}</a:t>
            </a:r>
          </a:p>
          <a:p>
            <a:pPr marL="0" indent="0">
              <a:buNone/>
            </a:pPr>
            <a:r>
              <a:rPr lang="en-US" dirty="0"/>
              <a:t>}</a:t>
            </a:r>
          </a:p>
          <a:p>
            <a:pPr marL="0" indent="0">
              <a:buNone/>
            </a:pPr>
            <a:r>
              <a:rPr lang="en-US" dirty="0"/>
              <a:t> </a:t>
            </a:r>
          </a:p>
          <a:p>
            <a:pPr marL="0" indent="0">
              <a:buNone/>
            </a:pPr>
            <a:r>
              <a:rPr lang="en-US" dirty="0"/>
              <a:t>// print the sorted array</a:t>
            </a:r>
          </a:p>
          <a:p>
            <a:pPr marL="0" indent="0">
              <a:buNone/>
            </a:pPr>
            <a:r>
              <a:rPr lang="en-US" dirty="0" err="1"/>
              <a:t>printf</a:t>
            </a:r>
            <a:r>
              <a:rPr lang="en-US" dirty="0"/>
              <a:t>("Sorted Array:\n");</a:t>
            </a:r>
          </a:p>
          <a:p>
            <a:pPr marL="0" indent="0">
              <a:buNone/>
            </a:pPr>
            <a:r>
              <a:rPr lang="en-US" dirty="0"/>
              <a:t>for(i = 0; i &lt; n; i++)</a:t>
            </a:r>
          </a:p>
          <a:p>
            <a:pPr marL="0" indent="0">
              <a:buNone/>
            </a:pPr>
            <a:r>
              <a:rPr lang="en-US" dirty="0"/>
              <a:t>{</a:t>
            </a:r>
          </a:p>
          <a:p>
            <a:pPr marL="0" indent="0">
              <a:buNone/>
            </a:pPr>
            <a:r>
              <a:rPr lang="en-US" dirty="0" err="1"/>
              <a:t>printf</a:t>
            </a:r>
            <a:r>
              <a:rPr lang="en-US" dirty="0"/>
              <a:t>("%d\n", a[i]);</a:t>
            </a:r>
          </a:p>
          <a:p>
            <a:pPr marL="0" indent="0">
              <a:buNone/>
            </a:pPr>
            <a:r>
              <a:rPr lang="en-US" dirty="0"/>
              <a:t>}</a:t>
            </a:r>
          </a:p>
          <a:p>
            <a:pPr marL="0" indent="0">
              <a:buNone/>
            </a:pPr>
            <a:r>
              <a:rPr lang="en-US" dirty="0"/>
              <a:t>}</a:t>
            </a:r>
          </a:p>
          <a:p>
            <a:pPr marL="0" indent="0">
              <a:buNone/>
            </a:pPr>
            <a:r>
              <a:rPr lang="en-US" dirty="0"/>
              <a:t> </a:t>
            </a:r>
          </a:p>
          <a:p>
            <a:pPr marL="0" indent="0">
              <a:buNone/>
            </a:pPr>
            <a:r>
              <a:rPr lang="en-US" dirty="0" err="1"/>
              <a:t>int</a:t>
            </a:r>
            <a:r>
              <a:rPr lang="en-US" dirty="0"/>
              <a:t> main()</a:t>
            </a:r>
          </a:p>
          <a:p>
            <a:pPr marL="0" indent="0">
              <a:buNone/>
            </a:pPr>
            <a:r>
              <a:rPr lang="en-US" dirty="0"/>
              <a:t>{</a:t>
            </a:r>
          </a:p>
          <a:p>
            <a:pPr marL="0" indent="0">
              <a:buNone/>
            </a:pPr>
            <a:r>
              <a:rPr lang="en-US" dirty="0" err="1"/>
              <a:t>int</a:t>
            </a:r>
            <a:r>
              <a:rPr lang="en-US" dirty="0"/>
              <a:t> </a:t>
            </a:r>
            <a:r>
              <a:rPr lang="en-US" dirty="0" err="1"/>
              <a:t>arr</a:t>
            </a:r>
            <a:r>
              <a:rPr lang="en-US" dirty="0"/>
              <a:t>[100], i, n;</a:t>
            </a:r>
          </a:p>
          <a:p>
            <a:pPr marL="0" indent="0">
              <a:buNone/>
            </a:pPr>
            <a:r>
              <a:rPr lang="en-US" dirty="0" err="1"/>
              <a:t>clrscr</a:t>
            </a:r>
            <a:r>
              <a:rPr lang="en-US" dirty="0"/>
              <a:t>();</a:t>
            </a:r>
          </a:p>
          <a:p>
            <a:pPr marL="0" indent="0">
              <a:buNone/>
            </a:pPr>
            <a:r>
              <a:rPr lang="en-US" dirty="0" err="1"/>
              <a:t>printf</a:t>
            </a:r>
            <a:r>
              <a:rPr lang="en-US" dirty="0"/>
              <a:t>("Enter the number of elements to be sorted: ");</a:t>
            </a:r>
          </a:p>
          <a:p>
            <a:pPr marL="0" indent="0">
              <a:buNone/>
            </a:pPr>
            <a:r>
              <a:rPr lang="en-US" dirty="0" err="1"/>
              <a:t>scanf</a:t>
            </a:r>
            <a:r>
              <a:rPr lang="en-US" dirty="0"/>
              <a:t>("%d", &amp;n);</a:t>
            </a:r>
          </a:p>
          <a:p>
            <a:pPr marL="0" indent="0">
              <a:buNone/>
            </a:pPr>
            <a:r>
              <a:rPr lang="en-US" dirty="0" err="1"/>
              <a:t>Printf</a:t>
            </a:r>
            <a:r>
              <a:rPr lang="en-US" dirty="0"/>
              <a:t>(“Enter %d </a:t>
            </a:r>
            <a:r>
              <a:rPr lang="en-US" dirty="0" err="1"/>
              <a:t>numbers”,n</a:t>
            </a:r>
            <a:r>
              <a:rPr lang="en-US" dirty="0"/>
              <a:t>);</a:t>
            </a:r>
          </a:p>
          <a:p>
            <a:pPr marL="0" indent="0">
              <a:buNone/>
            </a:pPr>
            <a:r>
              <a:rPr lang="en-US" dirty="0"/>
              <a:t>for(i = 0; i &lt; n; i++)</a:t>
            </a:r>
          </a:p>
          <a:p>
            <a:pPr marL="0" indent="0">
              <a:buNone/>
            </a:pPr>
            <a:r>
              <a:rPr lang="en-US" dirty="0"/>
              <a:t>{</a:t>
            </a:r>
          </a:p>
          <a:p>
            <a:pPr marL="0" indent="0">
              <a:buNone/>
            </a:pPr>
            <a:r>
              <a:rPr lang="en-US" dirty="0" err="1"/>
              <a:t>scanf</a:t>
            </a:r>
            <a:r>
              <a:rPr lang="en-US" dirty="0"/>
              <a:t>("%d", &amp;a[i]);</a:t>
            </a:r>
          </a:p>
          <a:p>
            <a:pPr marL="0" indent="0">
              <a:buNone/>
            </a:pPr>
            <a:r>
              <a:rPr lang="en-US" dirty="0"/>
              <a:t>}</a:t>
            </a:r>
          </a:p>
          <a:p>
            <a:pPr marL="0" indent="0">
              <a:buNone/>
            </a:pPr>
            <a:r>
              <a:rPr lang="en-US" dirty="0"/>
              <a:t> </a:t>
            </a:r>
          </a:p>
          <a:p>
            <a:pPr marL="0" indent="0">
              <a:buNone/>
            </a:pPr>
            <a:r>
              <a:rPr lang="en-US" dirty="0" err="1"/>
              <a:t>bubble_sort</a:t>
            </a:r>
            <a:r>
              <a:rPr lang="en-US" dirty="0"/>
              <a:t>(a, n);</a:t>
            </a:r>
          </a:p>
          <a:p>
            <a:pPr marL="0" indent="0">
              <a:buNone/>
            </a:pPr>
            <a:r>
              <a:rPr lang="en-US" dirty="0" err="1"/>
              <a:t>getch</a:t>
            </a:r>
            <a:r>
              <a:rPr lang="en-US" dirty="0"/>
              <a:t>();</a:t>
            </a:r>
          </a:p>
          <a:p>
            <a:pPr marL="0" indent="0">
              <a:buNone/>
            </a:pPr>
            <a:r>
              <a:rPr lang="en-US" dirty="0"/>
              <a:t>return 0;</a:t>
            </a:r>
          </a:p>
          <a:p>
            <a:pPr marL="0" indent="0">
              <a:buNone/>
            </a:pP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22</a:t>
            </a:fld>
            <a:endParaRPr lang="en-US"/>
          </a:p>
        </p:txBody>
      </p:sp>
    </p:spTree>
    <p:extLst>
      <p:ext uri="{BB962C8B-B14F-4D97-AF65-F5344CB8AC3E}">
        <p14:creationId xmlns:p14="http://schemas.microsoft.com/office/powerpoint/2010/main" val="2393475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Autofit/>
          </a:bodyPr>
          <a:lstStyle/>
          <a:p>
            <a:pPr marL="0" indent="0">
              <a:buNone/>
            </a:pPr>
            <a:r>
              <a:rPr lang="en-US" sz="2400" b="1" dirty="0">
                <a:solidFill>
                  <a:srgbClr val="FF0000"/>
                </a:solidFill>
                <a:latin typeface="Bookman Old Style" pitchFamily="18" charset="0"/>
              </a:rPr>
              <a:t>Complexity Analysis of Bubble Sort</a:t>
            </a:r>
          </a:p>
          <a:p>
            <a:r>
              <a:rPr lang="en-US" sz="2400" dirty="0">
                <a:latin typeface="Bookman Old Style" pitchFamily="18" charset="0"/>
              </a:rPr>
              <a:t>In Bubble Sort, n-1 comparisons will be done in the 1st pass, n-2 in 2nd pass, n-3 in 3rd pass and so on. So the total number of comparisons will be,</a:t>
            </a: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r>
              <a:rPr lang="en-US" sz="2400" dirty="0">
                <a:latin typeface="Bookman Old Style" pitchFamily="18" charset="0"/>
              </a:rPr>
              <a:t>Hence the </a:t>
            </a:r>
            <a:r>
              <a:rPr lang="en-US" sz="2400" b="1" dirty="0">
                <a:latin typeface="Bookman Old Style" pitchFamily="18" charset="0"/>
              </a:rPr>
              <a:t>time complexity</a:t>
            </a:r>
            <a:r>
              <a:rPr lang="en-US" sz="2400" dirty="0">
                <a:latin typeface="Bookman Old Style" pitchFamily="18" charset="0"/>
              </a:rPr>
              <a:t> of Bubble Sort is </a:t>
            </a:r>
            <a:r>
              <a:rPr lang="en-US" sz="2400" b="1" dirty="0">
                <a:latin typeface="Bookman Old Style" pitchFamily="18" charset="0"/>
              </a:rPr>
              <a:t>O(n</a:t>
            </a:r>
            <a:r>
              <a:rPr lang="en-US" sz="2400" b="1" baseline="30000" dirty="0">
                <a:latin typeface="Bookman Old Style" pitchFamily="18" charset="0"/>
              </a:rPr>
              <a:t>2</a:t>
            </a:r>
            <a:r>
              <a:rPr lang="en-US" sz="2400" b="1" dirty="0">
                <a:latin typeface="Bookman Old Style" pitchFamily="18" charset="0"/>
              </a:rPr>
              <a:t>)</a:t>
            </a:r>
            <a:r>
              <a:rPr lang="en-US" sz="2400" dirty="0">
                <a:latin typeface="Bookman Old Style" pitchFamily="18" charset="0"/>
              </a:rPr>
              <a:t>.</a:t>
            </a:r>
          </a:p>
          <a:p>
            <a:r>
              <a:rPr lang="en-US" sz="2400" dirty="0">
                <a:latin typeface="Bookman Old Style" pitchFamily="18" charset="0"/>
              </a:rPr>
              <a:t>The </a:t>
            </a:r>
            <a:r>
              <a:rPr lang="en-US" sz="2400" b="1" dirty="0">
                <a:latin typeface="Bookman Old Style" pitchFamily="18" charset="0"/>
              </a:rPr>
              <a:t>space complexity</a:t>
            </a:r>
            <a:r>
              <a:rPr lang="en-US" sz="2400" dirty="0">
                <a:latin typeface="Bookman Old Style" pitchFamily="18" charset="0"/>
              </a:rPr>
              <a:t> for Bubble Sort is </a:t>
            </a:r>
            <a:r>
              <a:rPr lang="en-US" sz="2400" b="1" dirty="0">
                <a:latin typeface="Bookman Old Style" pitchFamily="18" charset="0"/>
              </a:rPr>
              <a:t>O(1)</a:t>
            </a:r>
            <a:r>
              <a:rPr lang="en-US" sz="2400" dirty="0">
                <a:latin typeface="Bookman Old Style" pitchFamily="18" charset="0"/>
              </a:rPr>
              <a:t>, because only a single additional memory space is required i.e. for temp variable.</a:t>
            </a:r>
          </a:p>
          <a:p>
            <a:r>
              <a:rPr lang="en-US" sz="2400" dirty="0">
                <a:latin typeface="Bookman Old Style" pitchFamily="18" charset="0"/>
              </a:rPr>
              <a:t>Also, the </a:t>
            </a:r>
            <a:r>
              <a:rPr lang="en-US" sz="2400" b="1" dirty="0">
                <a:latin typeface="Bookman Old Style" pitchFamily="18" charset="0"/>
              </a:rPr>
              <a:t>best case time complexity</a:t>
            </a:r>
            <a:r>
              <a:rPr lang="en-US" sz="2400" dirty="0">
                <a:latin typeface="Bookman Old Style" pitchFamily="18" charset="0"/>
              </a:rPr>
              <a:t> will be </a:t>
            </a:r>
            <a:r>
              <a:rPr lang="en-US" sz="2400" b="1" dirty="0">
                <a:latin typeface="Bookman Old Style" pitchFamily="18" charset="0"/>
              </a:rPr>
              <a:t>O(n)</a:t>
            </a:r>
            <a:r>
              <a:rPr lang="en-US" sz="2400" dirty="0">
                <a:latin typeface="Bookman Old Style" pitchFamily="18" charset="0"/>
              </a:rPr>
              <a:t>, it is when the list is already sorted.</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05659"/>
            <a:ext cx="4800600" cy="1851941"/>
          </a:xfrm>
          <a:prstGeom prst="rect">
            <a:avLst/>
          </a:prstGeom>
        </p:spPr>
      </p:pic>
    </p:spTree>
    <p:extLst>
      <p:ext uri="{BB962C8B-B14F-4D97-AF65-F5344CB8AC3E}">
        <p14:creationId xmlns:p14="http://schemas.microsoft.com/office/powerpoint/2010/main" val="2606700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991600" cy="6629400"/>
          </a:xfrm>
        </p:spPr>
        <p:txBody>
          <a:bodyPr>
            <a:normAutofit/>
          </a:bodyPr>
          <a:lstStyle/>
          <a:p>
            <a:pPr marL="0" indent="0">
              <a:buNone/>
            </a:pPr>
            <a:endParaRPr lang="en-US" sz="2400" b="1" dirty="0">
              <a:latin typeface="Bookman Old Style" pitchFamily="18" charset="0"/>
            </a:endParaRPr>
          </a:p>
          <a:p>
            <a:pPr marL="0" indent="0">
              <a:buNone/>
            </a:pPr>
            <a:r>
              <a:rPr lang="en-US" sz="2400" b="1" dirty="0">
                <a:latin typeface="Bookman Old Style" pitchFamily="18" charset="0"/>
              </a:rPr>
              <a:t>Following are the Time and Space complexity for the Bubble Sort algorithm.</a:t>
            </a:r>
          </a:p>
          <a:p>
            <a:pPr>
              <a:buFont typeface="Wingdings" pitchFamily="2" charset="2"/>
              <a:buChar char="§"/>
            </a:pPr>
            <a:r>
              <a:rPr lang="en-US" sz="2400" dirty="0">
                <a:latin typeface="Bookman Old Style" pitchFamily="18" charset="0"/>
              </a:rPr>
              <a:t>Worst Case Time Complexity [ Big-O ]: </a:t>
            </a:r>
            <a:r>
              <a:rPr lang="en-US" sz="2400" b="1" dirty="0">
                <a:latin typeface="Bookman Old Style" pitchFamily="18" charset="0"/>
              </a:rPr>
              <a:t>O(n</a:t>
            </a:r>
            <a:r>
              <a:rPr lang="en-US" sz="2400" b="1" baseline="30000" dirty="0">
                <a:latin typeface="Bookman Old Style" pitchFamily="18" charset="0"/>
              </a:rPr>
              <a:t>2</a:t>
            </a:r>
            <a:r>
              <a:rPr lang="en-US" sz="2400" b="1" dirty="0">
                <a:latin typeface="Bookman Old Style" pitchFamily="18" charset="0"/>
              </a:rPr>
              <a:t>)</a:t>
            </a: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Best Case Time Complexity [Big-omega]: </a:t>
            </a:r>
            <a:r>
              <a:rPr lang="en-US" sz="2400" b="1" dirty="0">
                <a:latin typeface="Bookman Old Style" pitchFamily="18" charset="0"/>
              </a:rPr>
              <a:t>O(n)</a:t>
            </a: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Average Time Complexity [Big-theta]: </a:t>
            </a:r>
            <a:r>
              <a:rPr lang="en-US" sz="2400" b="1" dirty="0">
                <a:latin typeface="Bookman Old Style" pitchFamily="18" charset="0"/>
              </a:rPr>
              <a:t>O(n</a:t>
            </a:r>
            <a:r>
              <a:rPr lang="en-US" sz="2400" b="1" baseline="30000" dirty="0">
                <a:latin typeface="Bookman Old Style" pitchFamily="18" charset="0"/>
              </a:rPr>
              <a:t>2</a:t>
            </a:r>
            <a:r>
              <a:rPr lang="en-US" sz="2400" b="1" dirty="0">
                <a:latin typeface="Bookman Old Style" pitchFamily="18" charset="0"/>
              </a:rPr>
              <a:t>)</a:t>
            </a: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Space Complexity: </a:t>
            </a:r>
            <a:r>
              <a:rPr lang="en-US" sz="2400" b="1" dirty="0">
                <a:latin typeface="Bookman Old Style" pitchFamily="18" charset="0"/>
              </a:rPr>
              <a:t>O(1)</a:t>
            </a:r>
            <a:endParaRPr lang="en-US" sz="2400" dirty="0">
              <a:latin typeface="Bookman Old Style" pitchFamily="18" charset="0"/>
            </a:endParaRPr>
          </a:p>
          <a:p>
            <a:pPr marL="0" indent="0">
              <a:buNone/>
            </a:pPr>
            <a:endParaRPr lang="en-US" sz="24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24</a:t>
            </a:fld>
            <a:endParaRPr lang="en-US"/>
          </a:p>
        </p:txBody>
      </p:sp>
    </p:spTree>
    <p:extLst>
      <p:ext uri="{BB962C8B-B14F-4D97-AF65-F5344CB8AC3E}">
        <p14:creationId xmlns:p14="http://schemas.microsoft.com/office/powerpoint/2010/main" val="3804752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3. Insertion Sort Algorithm</a:t>
            </a:r>
          </a:p>
          <a:p>
            <a:pPr>
              <a:buFont typeface="Wingdings" pitchFamily="2" charset="2"/>
              <a:buChar char="§"/>
            </a:pPr>
            <a:r>
              <a:rPr lang="en-US" sz="2400" dirty="0">
                <a:latin typeface="Bookman Old Style" pitchFamily="18" charset="0"/>
              </a:rPr>
              <a:t>Consider you have 10 cards out of a deck of cards in your hand. And they are sorted, or arranged in the ascending order of their numbers.</a:t>
            </a:r>
          </a:p>
          <a:p>
            <a:pPr>
              <a:buFont typeface="Wingdings" pitchFamily="2" charset="2"/>
              <a:buChar char="§"/>
            </a:pPr>
            <a:r>
              <a:rPr lang="en-US" sz="2400" dirty="0">
                <a:latin typeface="Bookman Old Style" pitchFamily="18" charset="0"/>
              </a:rPr>
              <a:t>If I give you another card, and ask you to </a:t>
            </a:r>
            <a:r>
              <a:rPr lang="en-US" sz="2400" b="1" dirty="0">
                <a:latin typeface="Bookman Old Style" pitchFamily="18" charset="0"/>
              </a:rPr>
              <a:t>insert</a:t>
            </a:r>
            <a:r>
              <a:rPr lang="en-US" sz="2400" dirty="0">
                <a:latin typeface="Bookman Old Style" pitchFamily="18" charset="0"/>
              </a:rPr>
              <a:t> the card in just the right position, so that the cards in your hand are still sorted. What will you do?</a:t>
            </a:r>
          </a:p>
          <a:p>
            <a:pPr>
              <a:buFont typeface="Wingdings" pitchFamily="2" charset="2"/>
              <a:buChar char="§"/>
            </a:pPr>
            <a:r>
              <a:rPr lang="en-US" sz="2400" dirty="0">
                <a:latin typeface="Bookman Old Style" pitchFamily="18" charset="0"/>
              </a:rPr>
              <a:t>Well, you will have to go through each card from the starting or the back and find the right position for the new card, comparing it's value with each card. Once you find the right position, you will </a:t>
            </a:r>
            <a:r>
              <a:rPr lang="en-US" sz="2400" b="1" dirty="0">
                <a:latin typeface="Bookman Old Style" pitchFamily="18" charset="0"/>
              </a:rPr>
              <a:t>insert</a:t>
            </a:r>
            <a:r>
              <a:rPr lang="en-US" sz="2400" dirty="0">
                <a:latin typeface="Bookman Old Style" pitchFamily="18" charset="0"/>
              </a:rPr>
              <a:t> the card there.</a:t>
            </a:r>
          </a:p>
          <a:p>
            <a:pPr>
              <a:buFont typeface="Wingdings" pitchFamily="2" charset="2"/>
              <a:buChar char="§"/>
            </a:pPr>
            <a:r>
              <a:rPr lang="en-US" sz="2400" dirty="0">
                <a:latin typeface="Bookman Old Style" pitchFamily="18" charset="0"/>
              </a:rPr>
              <a:t>Similarly, if more new cards are provided to you, you can easily repeat the same process and insert the new cards and keep the cards sorted too.</a:t>
            </a:r>
          </a:p>
          <a:p>
            <a:pPr>
              <a:buFont typeface="Wingdings" pitchFamily="2" charset="2"/>
              <a:buChar char="§"/>
            </a:pPr>
            <a:r>
              <a:rPr lang="en-US" sz="2400" dirty="0">
                <a:latin typeface="Bookman Old Style" pitchFamily="18" charset="0"/>
              </a:rPr>
              <a:t>This is exactly how </a:t>
            </a:r>
            <a:r>
              <a:rPr lang="en-US" sz="2400" b="1" dirty="0">
                <a:latin typeface="Bookman Old Style" pitchFamily="18" charset="0"/>
              </a:rPr>
              <a:t>insertion sort</a:t>
            </a:r>
            <a:r>
              <a:rPr lang="en-US" sz="2400" dirty="0">
                <a:latin typeface="Bookman Old Style" pitchFamily="18" charset="0"/>
              </a:rPr>
              <a:t> works. It is efficient for smaller data sets, but very inefficient for larger lists.</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25</a:t>
            </a:fld>
            <a:endParaRPr lang="en-US"/>
          </a:p>
        </p:txBody>
      </p:sp>
    </p:spTree>
    <p:extLst>
      <p:ext uri="{BB962C8B-B14F-4D97-AF65-F5344CB8AC3E}">
        <p14:creationId xmlns:p14="http://schemas.microsoft.com/office/powerpoint/2010/main" val="2652181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400" b="1" dirty="0">
                <a:solidFill>
                  <a:srgbClr val="FF0000"/>
                </a:solidFill>
                <a:latin typeface="Bookman Old Style" pitchFamily="18" charset="0"/>
              </a:rPr>
              <a:t>How Insertion Sort Works?</a:t>
            </a:r>
          </a:p>
          <a:p>
            <a:pPr>
              <a:buFont typeface="Wingdings" pitchFamily="2" charset="2"/>
              <a:buChar char="§"/>
            </a:pPr>
            <a:r>
              <a:rPr lang="en-US" sz="2400" dirty="0">
                <a:latin typeface="Bookman Old Style" pitchFamily="18" charset="0"/>
              </a:rPr>
              <a:t>We start by making the second element of the given array, i.e. element at index 1, the key. The key element here is the new card that we need to add to our existing set of cards.</a:t>
            </a:r>
          </a:p>
          <a:p>
            <a:pPr>
              <a:buFont typeface="Wingdings" pitchFamily="2" charset="2"/>
              <a:buChar char="§"/>
            </a:pPr>
            <a:r>
              <a:rPr lang="en-US" sz="2400" dirty="0">
                <a:latin typeface="Bookman Old Style" pitchFamily="18" charset="0"/>
              </a:rPr>
              <a:t>We compare the key element with the element(s) before it, in this case, element at index 0:</a:t>
            </a:r>
          </a:p>
          <a:p>
            <a:pPr lvl="1">
              <a:buFont typeface="Wingdings" pitchFamily="2" charset="2"/>
              <a:buChar char="§"/>
            </a:pPr>
            <a:r>
              <a:rPr lang="en-US" sz="2000" dirty="0">
                <a:latin typeface="Bookman Old Style" pitchFamily="18" charset="0"/>
              </a:rPr>
              <a:t>If the key element is less than the first element, we insert the key element before the first element.</a:t>
            </a:r>
          </a:p>
          <a:p>
            <a:pPr lvl="1">
              <a:buFont typeface="Wingdings" pitchFamily="2" charset="2"/>
              <a:buChar char="§"/>
            </a:pPr>
            <a:r>
              <a:rPr lang="en-US" sz="2000" dirty="0">
                <a:latin typeface="Bookman Old Style" pitchFamily="18" charset="0"/>
              </a:rPr>
              <a:t>If the key element is greater than the first element, then we insert it after the first element.</a:t>
            </a:r>
          </a:p>
          <a:p>
            <a:pPr>
              <a:buFont typeface="Wingdings" pitchFamily="2" charset="2"/>
              <a:buChar char="§"/>
            </a:pPr>
            <a:r>
              <a:rPr lang="en-US" sz="2400" dirty="0">
                <a:latin typeface="Bookman Old Style" pitchFamily="18" charset="0"/>
              </a:rPr>
              <a:t>Then, we make the third element of the array as key and will compare it with elements to it's left and insert it at the right position.</a:t>
            </a:r>
          </a:p>
          <a:p>
            <a:pPr>
              <a:buFont typeface="Wingdings" pitchFamily="2" charset="2"/>
              <a:buChar char="§"/>
            </a:pPr>
            <a:r>
              <a:rPr lang="en-US" sz="2400" dirty="0">
                <a:latin typeface="Bookman Old Style" pitchFamily="18" charset="0"/>
              </a:rPr>
              <a:t>And we go on repeating this, until the array is sorted.</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26</a:t>
            </a:fld>
            <a:endParaRPr lang="en-US"/>
          </a:p>
        </p:txBody>
      </p:sp>
    </p:spTree>
    <p:extLst>
      <p:ext uri="{BB962C8B-B14F-4D97-AF65-F5344CB8AC3E}">
        <p14:creationId xmlns:p14="http://schemas.microsoft.com/office/powerpoint/2010/main" val="2942944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rmAutofit/>
          </a:bodyPr>
          <a:lstStyle/>
          <a:p>
            <a:pPr>
              <a:buFont typeface="Wingdings" pitchFamily="2" charset="2"/>
              <a:buChar char="§"/>
            </a:pPr>
            <a:r>
              <a:rPr lang="en-US" sz="2400" dirty="0">
                <a:latin typeface="Bookman Old Style" pitchFamily="18" charset="0"/>
              </a:rPr>
              <a:t>Let’s understand it with an example. Just carefully read the steps in the image below and you will be able to visualize the concept of this algorithm.</a:t>
            </a:r>
          </a:p>
          <a:p>
            <a:pPr>
              <a:buFont typeface="Wingdings" pitchFamily="2" charset="2"/>
              <a:buChar char="§"/>
            </a:pPr>
            <a:endParaRPr lang="en-US" sz="2400" dirty="0">
              <a:latin typeface="Bookman Old Style" pitchFamily="18" charset="0"/>
            </a:endParaRP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47800"/>
            <a:ext cx="6781800" cy="5300193"/>
          </a:xfrm>
          <a:prstGeom prst="rect">
            <a:avLst/>
          </a:prstGeom>
        </p:spPr>
      </p:pic>
    </p:spTree>
    <p:extLst>
      <p:ext uri="{BB962C8B-B14F-4D97-AF65-F5344CB8AC3E}">
        <p14:creationId xmlns:p14="http://schemas.microsoft.com/office/powerpoint/2010/main" val="257345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228600"/>
            <a:ext cx="8229600" cy="1189038"/>
          </a:xfrm>
        </p:spPr>
        <p:txBody>
          <a:bodyPr>
            <a:noAutofit/>
          </a:bodyPr>
          <a:lstStyle/>
          <a:p>
            <a:pPr lvl="1" algn="l" rtl="0">
              <a:spcBef>
                <a:spcPct val="0"/>
              </a:spcBef>
            </a:pPr>
            <a:r>
              <a:rPr lang="en-US" sz="2400" b="1" dirty="0">
                <a:latin typeface="Bookman Old Style" pitchFamily="18" charset="0"/>
              </a:rPr>
              <a:t>Sort the following number using insertion sort:</a:t>
            </a:r>
            <a:br>
              <a:rPr lang="en-US" sz="2400" b="1" dirty="0">
                <a:latin typeface="Bookman Old Style" pitchFamily="18" charset="0"/>
              </a:rPr>
            </a:br>
            <a:r>
              <a:rPr lang="en-US" sz="2800" b="1" dirty="0">
                <a:latin typeface="Courier New" pitchFamily="49" charset="0"/>
              </a:rPr>
              <a:t>8, 5, 9, 2, 6, 3</a:t>
            </a:r>
            <a:br>
              <a:rPr lang="en-US" sz="2800" b="1" dirty="0">
                <a:latin typeface="Courier New" pitchFamily="49" charset="0"/>
              </a:rPr>
            </a:br>
            <a:endParaRPr lang="en-US" sz="2400" b="1" dirty="0">
              <a:latin typeface="Bookman Old Style" pitchFamily="18" charset="0"/>
            </a:endParaRPr>
          </a:p>
        </p:txBody>
      </p:sp>
      <p:sp>
        <p:nvSpPr>
          <p:cNvPr id="17412" name="Rectangle 3"/>
          <p:cNvSpPr>
            <a:spLocks noGrp="1" noChangeArrowheads="1"/>
          </p:cNvSpPr>
          <p:nvPr>
            <p:ph type="body" idx="1"/>
          </p:nvPr>
        </p:nvSpPr>
        <p:spPr>
          <a:xfrm>
            <a:off x="0" y="1600200"/>
            <a:ext cx="9144000" cy="4525963"/>
          </a:xfrm>
        </p:spPr>
        <p:txBody>
          <a:bodyPr/>
          <a:lstStyle/>
          <a:p>
            <a:pPr marL="457200" lvl="1" indent="0" eaLnBrk="1" hangingPunct="1">
              <a:buNone/>
            </a:pPr>
            <a:r>
              <a:rPr lang="en-US" sz="2800" b="1" dirty="0">
                <a:latin typeface="Courier New" pitchFamily="49" charset="0"/>
              </a:rPr>
              <a:t>Step-1: 8 | 5 9 2 6 3</a:t>
            </a:r>
          </a:p>
          <a:p>
            <a:pPr marL="457200" lvl="1" indent="0">
              <a:buNone/>
            </a:pPr>
            <a:r>
              <a:rPr lang="en-US" b="1" dirty="0">
                <a:latin typeface="Courier New" pitchFamily="49" charset="0"/>
              </a:rPr>
              <a:t>Step-1: 5 </a:t>
            </a:r>
            <a:r>
              <a:rPr lang="en-US" sz="2800" b="1" dirty="0">
                <a:latin typeface="Courier New" pitchFamily="49" charset="0"/>
              </a:rPr>
              <a:t>8 | 9 2 6 3</a:t>
            </a:r>
          </a:p>
          <a:p>
            <a:pPr marL="457200" lvl="1" indent="0">
              <a:buNone/>
            </a:pPr>
            <a:r>
              <a:rPr lang="en-US" b="1" dirty="0">
                <a:latin typeface="Courier New" pitchFamily="49" charset="0"/>
              </a:rPr>
              <a:t>Step-1: 5 </a:t>
            </a:r>
            <a:r>
              <a:rPr lang="en-US" sz="2800" b="1" dirty="0">
                <a:latin typeface="Courier New" pitchFamily="49" charset="0"/>
              </a:rPr>
              <a:t>8 9 | 2 6 3</a:t>
            </a:r>
          </a:p>
          <a:p>
            <a:pPr marL="457200" lvl="1" indent="0">
              <a:buNone/>
            </a:pPr>
            <a:r>
              <a:rPr lang="en-US" b="1" dirty="0">
                <a:latin typeface="Courier New" pitchFamily="49" charset="0"/>
              </a:rPr>
              <a:t>Step-1: 2 </a:t>
            </a:r>
            <a:r>
              <a:rPr lang="en-US" sz="2800" b="1" dirty="0">
                <a:latin typeface="Courier New" pitchFamily="49" charset="0"/>
              </a:rPr>
              <a:t>5 8 9 | 6 3</a:t>
            </a:r>
          </a:p>
          <a:p>
            <a:pPr marL="457200" lvl="1" indent="0">
              <a:buNone/>
            </a:pPr>
            <a:r>
              <a:rPr lang="en-US" b="1" dirty="0">
                <a:latin typeface="Courier New" pitchFamily="49" charset="0"/>
              </a:rPr>
              <a:t>Step-1: 2 </a:t>
            </a:r>
            <a:r>
              <a:rPr lang="en-US" sz="2800" b="1" dirty="0">
                <a:latin typeface="Courier New" pitchFamily="49" charset="0"/>
              </a:rPr>
              <a:t>5 6 8 9 | 3</a:t>
            </a:r>
          </a:p>
          <a:p>
            <a:pPr marL="457200" lvl="1" indent="0">
              <a:buNone/>
            </a:pPr>
            <a:r>
              <a:rPr lang="en-US" b="1" dirty="0">
                <a:latin typeface="Courier New" pitchFamily="49" charset="0"/>
              </a:rPr>
              <a:t>Step-1: 2 </a:t>
            </a:r>
            <a:r>
              <a:rPr lang="en-US" sz="2800" b="1" dirty="0">
                <a:latin typeface="Courier New" pitchFamily="49" charset="0"/>
              </a:rPr>
              <a:t>3 5 6 8 9 |</a:t>
            </a:r>
          </a:p>
        </p:txBody>
      </p:sp>
      <p:sp>
        <p:nvSpPr>
          <p:cNvPr id="2" name="Footer Placeholder 1"/>
          <p:cNvSpPr>
            <a:spLocks noGrp="1"/>
          </p:cNvSpPr>
          <p:nvPr>
            <p:ph type="ftr" sz="quarter" idx="11"/>
          </p:nvPr>
        </p:nvSpPr>
        <p:spPr/>
        <p:txBody>
          <a:bodyPr/>
          <a:lstStyle/>
          <a:p>
            <a:r>
              <a:rPr lang="en-US"/>
              <a:t>Jendi Bade Shrestha</a:t>
            </a:r>
          </a:p>
        </p:txBody>
      </p:sp>
      <p:sp>
        <p:nvSpPr>
          <p:cNvPr id="3" name="Slide Number Placeholder 2"/>
          <p:cNvSpPr>
            <a:spLocks noGrp="1"/>
          </p:cNvSpPr>
          <p:nvPr>
            <p:ph type="sldNum" sz="quarter" idx="12"/>
          </p:nvPr>
        </p:nvSpPr>
        <p:spPr/>
        <p:txBody>
          <a:bodyPr/>
          <a:lstStyle/>
          <a:p>
            <a:fld id="{EFA6E869-1081-411C-AE09-8F3422A5DF0F}" type="slidenum">
              <a:rPr lang="en-US" smtClean="0"/>
              <a:t>28</a:t>
            </a:fld>
            <a:endParaRPr lang="en-US"/>
          </a:p>
        </p:txBody>
      </p:sp>
    </p:spTree>
    <p:extLst>
      <p:ext uri="{BB962C8B-B14F-4D97-AF65-F5344CB8AC3E}">
        <p14:creationId xmlns:p14="http://schemas.microsoft.com/office/powerpoint/2010/main" val="1048427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numCol="2">
            <a:normAutofit fontScale="70000" lnSpcReduction="20000"/>
          </a:bodyPr>
          <a:lstStyle/>
          <a:p>
            <a:pPr marL="0" indent="0">
              <a:buNone/>
            </a:pPr>
            <a:r>
              <a:rPr lang="en-US" b="1" dirty="0"/>
              <a:t>//Sort elements of an array in ascending order using insertion sort algorithm</a:t>
            </a:r>
          </a:p>
          <a:p>
            <a:pPr marL="0" indent="0">
              <a:buNone/>
            </a:pPr>
            <a:r>
              <a:rPr lang="en-US" dirty="0"/>
              <a:t>#include&lt;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void main()</a:t>
            </a:r>
          </a:p>
          <a:p>
            <a:pPr marL="0" indent="0">
              <a:buNone/>
            </a:pPr>
            <a:r>
              <a:rPr lang="en-US" dirty="0"/>
              <a:t>{</a:t>
            </a:r>
          </a:p>
          <a:p>
            <a:pPr marL="0" indent="0">
              <a:buNone/>
            </a:pPr>
            <a:r>
              <a:rPr lang="en-US" dirty="0" err="1"/>
              <a:t>int</a:t>
            </a:r>
            <a:r>
              <a:rPr lang="en-US" dirty="0"/>
              <a:t> data[100],</a:t>
            </a:r>
            <a:r>
              <a:rPr lang="en-US" dirty="0" err="1"/>
              <a:t>n,temp,i,j</a:t>
            </a:r>
            <a:r>
              <a:rPr lang="en-US" dirty="0"/>
              <a:t>;</a:t>
            </a:r>
          </a:p>
          <a:p>
            <a:pPr marL="0" indent="0">
              <a:buNone/>
            </a:pPr>
            <a:r>
              <a:rPr lang="en-US" dirty="0" err="1"/>
              <a:t>clrscr</a:t>
            </a:r>
            <a:r>
              <a:rPr lang="en-US" dirty="0"/>
              <a:t>();</a:t>
            </a:r>
          </a:p>
          <a:p>
            <a:pPr marL="0" indent="0">
              <a:buNone/>
            </a:pPr>
            <a:r>
              <a:rPr lang="en-US" dirty="0" err="1"/>
              <a:t>printf</a:t>
            </a:r>
            <a:r>
              <a:rPr lang="en-US" dirty="0"/>
              <a:t>("Enter number of terms(should be less than 100): ");</a:t>
            </a:r>
          </a:p>
          <a:p>
            <a:pPr marL="0" indent="0">
              <a:buNone/>
            </a:pPr>
            <a:r>
              <a:rPr lang="en-US" dirty="0" err="1"/>
              <a:t>scanf</a:t>
            </a:r>
            <a:r>
              <a:rPr lang="en-US" dirty="0"/>
              <a:t>("%</a:t>
            </a:r>
            <a:r>
              <a:rPr lang="en-US" dirty="0" err="1"/>
              <a:t>d",&amp;n</a:t>
            </a:r>
            <a:r>
              <a:rPr lang="en-US" dirty="0"/>
              <a:t>);</a:t>
            </a:r>
          </a:p>
          <a:p>
            <a:pPr marL="0" indent="0">
              <a:buNone/>
            </a:pPr>
            <a:r>
              <a:rPr lang="en-US" dirty="0" err="1"/>
              <a:t>printf</a:t>
            </a:r>
            <a:r>
              <a:rPr lang="en-US" dirty="0"/>
              <a:t>("Enter %d elements:\</a:t>
            </a:r>
            <a:r>
              <a:rPr lang="en-US" dirty="0" err="1"/>
              <a:t>n",n</a:t>
            </a:r>
            <a:r>
              <a:rPr lang="en-US" dirty="0"/>
              <a:t>);</a:t>
            </a:r>
          </a:p>
          <a:p>
            <a:pPr marL="0" indent="0">
              <a:buNone/>
            </a:pPr>
            <a:r>
              <a:rPr lang="en-US" dirty="0"/>
              <a:t>for(i=0;i&lt;</a:t>
            </a:r>
            <a:r>
              <a:rPr lang="en-US" dirty="0" err="1"/>
              <a:t>n;i</a:t>
            </a:r>
            <a:r>
              <a:rPr lang="en-US" dirty="0"/>
              <a:t>++)</a:t>
            </a:r>
          </a:p>
          <a:p>
            <a:pPr marL="0" indent="0">
              <a:buNone/>
            </a:pPr>
            <a:r>
              <a:rPr lang="en-US" dirty="0"/>
              <a:t>{</a:t>
            </a:r>
          </a:p>
          <a:p>
            <a:pPr marL="0" indent="0">
              <a:buNone/>
            </a:pPr>
            <a:r>
              <a:rPr lang="en-US" dirty="0" err="1"/>
              <a:t>scanf</a:t>
            </a:r>
            <a:r>
              <a:rPr lang="en-US" dirty="0"/>
              <a:t>("%</a:t>
            </a:r>
            <a:r>
              <a:rPr lang="en-US" dirty="0" err="1"/>
              <a:t>d",&amp;data</a:t>
            </a:r>
            <a:r>
              <a:rPr lang="en-US" dirty="0"/>
              <a:t>[i]);</a:t>
            </a:r>
          </a:p>
          <a:p>
            <a:pPr marL="0" indent="0">
              <a:buNone/>
            </a:pPr>
            <a:r>
              <a:rPr lang="en-US" dirty="0"/>
              <a:t>}</a:t>
            </a:r>
          </a:p>
          <a:p>
            <a:pPr marL="0" indent="0">
              <a:buNone/>
            </a:pPr>
            <a:r>
              <a:rPr lang="en-US" dirty="0"/>
              <a:t>for(i=1;i&lt;</a:t>
            </a:r>
            <a:r>
              <a:rPr lang="en-US" dirty="0" err="1"/>
              <a:t>n;i</a:t>
            </a:r>
            <a:r>
              <a:rPr lang="en-US" dirty="0"/>
              <a:t>++)</a:t>
            </a:r>
          </a:p>
          <a:p>
            <a:pPr marL="0" indent="0">
              <a:buNone/>
            </a:pPr>
            <a:r>
              <a:rPr lang="en-US" dirty="0"/>
              <a:t>{</a:t>
            </a:r>
          </a:p>
          <a:p>
            <a:pPr marL="0" indent="0">
              <a:buNone/>
            </a:pPr>
            <a:r>
              <a:rPr lang="en-US" dirty="0"/>
              <a:t>temp = data[i];</a:t>
            </a:r>
          </a:p>
          <a:p>
            <a:pPr marL="0" indent="0">
              <a:buNone/>
            </a:pPr>
            <a:r>
              <a:rPr lang="en-US" dirty="0"/>
              <a:t>j=i-1;</a:t>
            </a:r>
          </a:p>
          <a:p>
            <a:pPr marL="0" indent="0">
              <a:buNone/>
            </a:pPr>
            <a:r>
              <a:rPr lang="en-US" dirty="0"/>
              <a:t>while(temp&lt;data[j] &amp;&amp; j&gt;=0)</a:t>
            </a:r>
          </a:p>
          <a:p>
            <a:pPr marL="0" indent="0">
              <a:buNone/>
            </a:pPr>
            <a:r>
              <a:rPr lang="en-US" dirty="0"/>
              <a:t>/*To sort elements in descending order, change temp&lt;data[j]</a:t>
            </a:r>
          </a:p>
          <a:p>
            <a:pPr marL="0" indent="0">
              <a:buNone/>
            </a:pPr>
            <a:r>
              <a:rPr lang="en-US" dirty="0"/>
              <a:t>to temp&gt;data[j] in above line.*/</a:t>
            </a:r>
          </a:p>
          <a:p>
            <a:pPr marL="0" indent="0">
              <a:buNone/>
            </a:pPr>
            <a:r>
              <a:rPr lang="en-US" dirty="0"/>
              <a:t>{</a:t>
            </a:r>
          </a:p>
          <a:p>
            <a:pPr marL="0" indent="0">
              <a:buNone/>
            </a:pPr>
            <a:r>
              <a:rPr lang="en-US" dirty="0"/>
              <a:t>data[j+1] = data[j];</a:t>
            </a:r>
          </a:p>
          <a:p>
            <a:pPr marL="0" indent="0">
              <a:buNone/>
            </a:pPr>
            <a:r>
              <a:rPr lang="en-US" dirty="0"/>
              <a:t>--j;</a:t>
            </a:r>
          </a:p>
          <a:p>
            <a:pPr marL="0" indent="0">
              <a:buNone/>
            </a:pPr>
            <a:r>
              <a:rPr lang="en-US" dirty="0"/>
              <a:t>}</a:t>
            </a:r>
          </a:p>
          <a:p>
            <a:pPr marL="0" indent="0">
              <a:buNone/>
            </a:pPr>
            <a:r>
              <a:rPr lang="en-US" dirty="0"/>
              <a:t>data[j+1]=temp;</a:t>
            </a:r>
          </a:p>
          <a:p>
            <a:pPr marL="0" indent="0">
              <a:buNone/>
            </a:pPr>
            <a:r>
              <a:rPr lang="en-US" dirty="0"/>
              <a:t>}</a:t>
            </a:r>
          </a:p>
          <a:p>
            <a:pPr marL="0" indent="0">
              <a:buNone/>
            </a:pPr>
            <a:r>
              <a:rPr lang="en-US" dirty="0" err="1"/>
              <a:t>printf</a:t>
            </a:r>
            <a:r>
              <a:rPr lang="en-US" dirty="0"/>
              <a:t>("the data in ascending order are as follows:\n");</a:t>
            </a:r>
          </a:p>
          <a:p>
            <a:pPr marL="0" indent="0">
              <a:buNone/>
            </a:pPr>
            <a:r>
              <a:rPr lang="en-US" dirty="0"/>
              <a:t>for(i=0; i&lt;n; i++)</a:t>
            </a:r>
          </a:p>
          <a:p>
            <a:pPr marL="0" indent="0">
              <a:buNone/>
            </a:pPr>
            <a:r>
              <a:rPr lang="en-US" dirty="0" err="1"/>
              <a:t>printf</a:t>
            </a:r>
            <a:r>
              <a:rPr lang="en-US" dirty="0"/>
              <a:t>("%d\</a:t>
            </a:r>
            <a:r>
              <a:rPr lang="en-US" dirty="0" err="1"/>
              <a:t>n",data</a:t>
            </a:r>
            <a:r>
              <a:rPr lang="en-US" dirty="0"/>
              <a:t>[i]);</a:t>
            </a:r>
          </a:p>
          <a:p>
            <a:pPr marL="0" indent="0">
              <a:buNone/>
            </a:pPr>
            <a:r>
              <a:rPr lang="en-US" dirty="0" err="1"/>
              <a:t>getch</a:t>
            </a:r>
            <a:r>
              <a:rPr lang="en-US" dirty="0"/>
              <a:t>();</a:t>
            </a:r>
          </a:p>
          <a:p>
            <a:pPr marL="0" indent="0">
              <a:buNone/>
            </a:pP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29</a:t>
            </a:fld>
            <a:endParaRPr lang="en-US"/>
          </a:p>
        </p:txBody>
      </p:sp>
    </p:spTree>
    <p:extLst>
      <p:ext uri="{BB962C8B-B14F-4D97-AF65-F5344CB8AC3E}">
        <p14:creationId xmlns:p14="http://schemas.microsoft.com/office/powerpoint/2010/main" val="4059779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Different Sorting Algorithms</a:t>
            </a:r>
          </a:p>
          <a:p>
            <a:pPr>
              <a:buFont typeface="Wingdings" pitchFamily="2" charset="2"/>
              <a:buChar char="§"/>
            </a:pPr>
            <a:r>
              <a:rPr lang="en-US" sz="2400" dirty="0">
                <a:latin typeface="Bookman Old Style" pitchFamily="18" charset="0"/>
              </a:rPr>
              <a:t>There are many different techniques available for sorting, differentiated by their efficiency (time complexity and space requirement).</a:t>
            </a:r>
          </a:p>
          <a:p>
            <a:pPr>
              <a:buFont typeface="Wingdings" pitchFamily="2" charset="2"/>
              <a:buChar char="§"/>
            </a:pPr>
            <a:r>
              <a:rPr lang="en-US" sz="2400" dirty="0">
                <a:latin typeface="Bookman Old Style" pitchFamily="18" charset="0"/>
              </a:rPr>
              <a:t>Following are some types of sorting techniques:</a:t>
            </a:r>
          </a:p>
          <a:p>
            <a:pPr marL="0" indent="0">
              <a:buNone/>
            </a:pPr>
            <a:r>
              <a:rPr lang="en-US" sz="2400" b="1" dirty="0">
                <a:latin typeface="Bookman Old Style" pitchFamily="18" charset="0"/>
              </a:rPr>
              <a:t>Comparison sorting algorithm</a:t>
            </a:r>
          </a:p>
          <a:p>
            <a:pPr marL="457200" indent="-457200">
              <a:buFont typeface="+mj-lt"/>
              <a:buAutoNum type="arabicPeriod"/>
            </a:pPr>
            <a:r>
              <a:rPr lang="en-US" sz="2400" dirty="0">
                <a:latin typeface="Bookman Old Style" pitchFamily="18" charset="0"/>
              </a:rPr>
              <a:t>Selection Sort</a:t>
            </a:r>
          </a:p>
          <a:p>
            <a:pPr marL="457200" indent="-457200">
              <a:buFont typeface="+mj-lt"/>
              <a:buAutoNum type="arabicPeriod"/>
            </a:pPr>
            <a:r>
              <a:rPr lang="en-US" sz="2400" dirty="0">
                <a:latin typeface="Bookman Old Style" pitchFamily="18" charset="0"/>
              </a:rPr>
              <a:t>Bubble Sort</a:t>
            </a:r>
          </a:p>
          <a:p>
            <a:pPr marL="457200" indent="-457200">
              <a:buFont typeface="+mj-lt"/>
              <a:buAutoNum type="arabicPeriod"/>
            </a:pPr>
            <a:r>
              <a:rPr lang="en-US" sz="2400" dirty="0">
                <a:latin typeface="Bookman Old Style" pitchFamily="18" charset="0"/>
              </a:rPr>
              <a:t>Insertion Sort</a:t>
            </a:r>
          </a:p>
          <a:p>
            <a:pPr marL="457200" indent="-457200">
              <a:buFont typeface="+mj-lt"/>
              <a:buAutoNum type="arabicPeriod"/>
            </a:pPr>
            <a:r>
              <a:rPr lang="en-US" sz="2400" dirty="0">
                <a:latin typeface="Bookman Old Style" pitchFamily="18" charset="0"/>
              </a:rPr>
              <a:t>Shell Sort</a:t>
            </a:r>
          </a:p>
          <a:p>
            <a:pPr marL="0" indent="0">
              <a:buNone/>
            </a:pPr>
            <a:r>
              <a:rPr lang="en-US" sz="2400" b="1" dirty="0">
                <a:latin typeface="Bookman Old Style" pitchFamily="18" charset="0"/>
              </a:rPr>
              <a:t>Divide and Conquer sorting algorithm</a:t>
            </a:r>
          </a:p>
          <a:p>
            <a:pPr marL="457200" indent="-457200">
              <a:buFont typeface="+mj-lt"/>
              <a:buAutoNum type="arabicPeriod"/>
            </a:pPr>
            <a:r>
              <a:rPr lang="en-US" sz="2400" dirty="0">
                <a:latin typeface="Bookman Old Style" pitchFamily="18" charset="0"/>
              </a:rPr>
              <a:t>Merge Sort</a:t>
            </a:r>
          </a:p>
          <a:p>
            <a:pPr marL="457200" indent="-457200">
              <a:buFont typeface="+mj-lt"/>
              <a:buAutoNum type="arabicPeriod"/>
            </a:pPr>
            <a:r>
              <a:rPr lang="en-US" sz="2400" dirty="0">
                <a:latin typeface="Bookman Old Style" pitchFamily="18" charset="0"/>
              </a:rPr>
              <a:t>Heap Sort</a:t>
            </a:r>
          </a:p>
          <a:p>
            <a:pPr marL="0" indent="0">
              <a:buNone/>
            </a:pPr>
            <a:endParaRPr lang="en-US" sz="2400" dirty="0">
              <a:latin typeface="Bookman Old Style" pitchFamily="18" charset="0"/>
            </a:endParaRPr>
          </a:p>
        </p:txBody>
      </p:sp>
      <p:sp>
        <p:nvSpPr>
          <p:cNvPr id="5" name="Slide Number Placeholder 4"/>
          <p:cNvSpPr>
            <a:spLocks noGrp="1"/>
          </p:cNvSpPr>
          <p:nvPr>
            <p:ph type="sldNum" sz="quarter" idx="12"/>
          </p:nvPr>
        </p:nvSpPr>
        <p:spPr/>
        <p:txBody>
          <a:bodyPr/>
          <a:lstStyle/>
          <a:p>
            <a:fld id="{EFA6E869-1081-411C-AE09-8F3422A5DF0F}" type="slidenum">
              <a:rPr lang="en-US" smtClean="0"/>
              <a:t>3</a:t>
            </a:fld>
            <a:endParaRPr lang="en-US"/>
          </a:p>
        </p:txBody>
      </p:sp>
      <p:sp>
        <p:nvSpPr>
          <p:cNvPr id="2" name="Footer Placeholder 1"/>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2684234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endParaRPr lang="en-US" sz="2400" b="1" dirty="0">
              <a:latin typeface="Bookman Old Style" pitchFamily="18" charset="0"/>
            </a:endParaRPr>
          </a:p>
          <a:p>
            <a:pPr marL="0" indent="0">
              <a:buNone/>
            </a:pPr>
            <a:endParaRPr lang="en-US" sz="2400" b="1" dirty="0">
              <a:latin typeface="Bookman Old Style" pitchFamily="18" charset="0"/>
            </a:endParaRPr>
          </a:p>
          <a:p>
            <a:pPr marL="0" indent="0">
              <a:buNone/>
            </a:pPr>
            <a:r>
              <a:rPr lang="en-US" sz="2400" b="1" dirty="0">
                <a:latin typeface="Bookman Old Style" pitchFamily="18" charset="0"/>
              </a:rPr>
              <a:t>Q. Sort the following number using insertion sort:</a:t>
            </a:r>
          </a:p>
          <a:p>
            <a:pPr marL="0" indent="0">
              <a:buNone/>
            </a:pPr>
            <a:r>
              <a:rPr lang="en-US" sz="2400" b="1" dirty="0">
                <a:latin typeface="Bookman Old Style" pitchFamily="18" charset="0"/>
              </a:rPr>
              <a:t>	20	35	40	100	  3	10	15</a:t>
            </a:r>
          </a:p>
          <a:p>
            <a:pPr marL="0" indent="0">
              <a:buNone/>
            </a:pPr>
            <a:endParaRPr lang="en-US" sz="2400" b="1" dirty="0">
              <a:latin typeface="Bookman Old Style" pitchFamily="18" charset="0"/>
            </a:endParaRPr>
          </a:p>
          <a:p>
            <a:pPr marL="0" indent="0">
              <a:buNone/>
            </a:pPr>
            <a:endParaRPr lang="en-US" sz="2400" b="1" dirty="0">
              <a:latin typeface="Bookman Old Style" pitchFamily="18" charset="0"/>
            </a:endParaRPr>
          </a:p>
          <a:p>
            <a:pPr marL="0" indent="0">
              <a:buNone/>
            </a:pPr>
            <a:r>
              <a:rPr lang="en-US" sz="2400" b="1" dirty="0">
                <a:latin typeface="Bookman Old Style" pitchFamily="18" charset="0"/>
              </a:rPr>
              <a:t>Q. Sort the following number using insertion sort:</a:t>
            </a:r>
          </a:p>
          <a:p>
            <a:pPr marL="0" indent="0">
              <a:buNone/>
            </a:pPr>
            <a:r>
              <a:rPr lang="en-US" sz="2400" b="1" dirty="0">
                <a:latin typeface="Bookman Old Style" pitchFamily="18" charset="0"/>
              </a:rPr>
              <a:t>	23	78	45	  8      32       56</a:t>
            </a:r>
          </a:p>
          <a:p>
            <a:pPr marL="0" indent="0">
              <a:buNone/>
            </a:pPr>
            <a:endParaRPr lang="en-US" sz="2400" dirty="0">
              <a:latin typeface="Bookman Old Style"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30</a:t>
            </a:fld>
            <a:endParaRPr lang="en-US"/>
          </a:p>
        </p:txBody>
      </p:sp>
    </p:spTree>
    <p:extLst>
      <p:ext uri="{BB962C8B-B14F-4D97-AF65-F5344CB8AC3E}">
        <p14:creationId xmlns:p14="http://schemas.microsoft.com/office/powerpoint/2010/main" val="187123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a:t>Shell Sort</a:t>
            </a:r>
          </a:p>
        </p:txBody>
      </p:sp>
      <p:sp>
        <p:nvSpPr>
          <p:cNvPr id="3" name="Content Placeholder 2"/>
          <p:cNvSpPr>
            <a:spLocks noGrp="1"/>
          </p:cNvSpPr>
          <p:nvPr>
            <p:ph idx="1"/>
          </p:nvPr>
        </p:nvSpPr>
        <p:spPr/>
        <p:txBody>
          <a:bodyPr/>
          <a:lstStyle/>
          <a:p>
            <a:endParaRPr lang="en-GB"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31</a:t>
            </a:fld>
            <a:endParaRPr lang="en-US"/>
          </a:p>
        </p:txBody>
      </p:sp>
    </p:spTree>
    <p:extLst>
      <p:ext uri="{BB962C8B-B14F-4D97-AF65-F5344CB8AC3E}">
        <p14:creationId xmlns:p14="http://schemas.microsoft.com/office/powerpoint/2010/main" val="238739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4. Merge Sort Algorithm</a:t>
            </a:r>
          </a:p>
          <a:p>
            <a:pPr>
              <a:buFont typeface="Wingdings" pitchFamily="2" charset="2"/>
              <a:buChar char="§"/>
            </a:pPr>
            <a:r>
              <a:rPr lang="en-US" sz="2400" dirty="0">
                <a:latin typeface="Bookman Old Style" pitchFamily="18" charset="0"/>
              </a:rPr>
              <a:t>Merge Sort follows the rule of </a:t>
            </a:r>
            <a:r>
              <a:rPr lang="en-US" sz="2400" b="1" dirty="0">
                <a:latin typeface="Bookman Old Style" pitchFamily="18" charset="0"/>
              </a:rPr>
              <a:t>Divide and Conquer</a:t>
            </a:r>
            <a:r>
              <a:rPr lang="en-US" sz="2400" dirty="0">
                <a:latin typeface="Bookman Old Style" pitchFamily="18" charset="0"/>
              </a:rPr>
              <a:t> to sort a given set of numbers/elements.</a:t>
            </a: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The concept of Divide and Conquer involves three steps:</a:t>
            </a:r>
          </a:p>
          <a:p>
            <a:pPr marL="0" indent="0">
              <a:buNone/>
            </a:pPr>
            <a:r>
              <a:rPr lang="en-US" sz="2400" b="1" dirty="0">
                <a:latin typeface="Bookman Old Style" pitchFamily="18" charset="0"/>
              </a:rPr>
              <a:t>a. Divide: </a:t>
            </a:r>
            <a:r>
              <a:rPr lang="en-US" sz="2400" dirty="0">
                <a:latin typeface="Bookman Old Style" pitchFamily="18" charset="0"/>
              </a:rPr>
              <a:t>break the problem into multiple sub problems.</a:t>
            </a:r>
          </a:p>
          <a:p>
            <a:pPr marL="0" indent="0">
              <a:buNone/>
            </a:pPr>
            <a:r>
              <a:rPr lang="en-US" sz="2400" b="1" dirty="0">
                <a:latin typeface="Bookman Old Style" pitchFamily="18" charset="0"/>
              </a:rPr>
              <a:t>b. Conquer: </a:t>
            </a:r>
            <a:r>
              <a:rPr lang="en-US" sz="2400" dirty="0">
                <a:latin typeface="Bookman Old Style" pitchFamily="18" charset="0"/>
              </a:rPr>
              <a:t>solve the sub-problems.</a:t>
            </a:r>
          </a:p>
          <a:p>
            <a:pPr marL="0" indent="0">
              <a:buNone/>
            </a:pPr>
            <a:r>
              <a:rPr lang="en-US" sz="2400" b="1" dirty="0">
                <a:latin typeface="Bookman Old Style" pitchFamily="18" charset="0"/>
              </a:rPr>
              <a:t>c. Combine</a:t>
            </a:r>
            <a:r>
              <a:rPr lang="en-US" sz="2400" dirty="0">
                <a:latin typeface="Bookman Old Style" pitchFamily="18" charset="0"/>
              </a:rPr>
              <a:t>: arrange the solutions of the sub-problems to 		find the solution of the actual problem.</a:t>
            </a:r>
          </a:p>
          <a:p>
            <a:pPr marL="0" indent="0">
              <a:buNone/>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In </a:t>
            </a:r>
            <a:r>
              <a:rPr lang="en-US" sz="2400" b="1" dirty="0">
                <a:latin typeface="Bookman Old Style" pitchFamily="18" charset="0"/>
              </a:rPr>
              <a:t>Merge Sort</a:t>
            </a:r>
            <a:r>
              <a:rPr lang="en-US" sz="2400" dirty="0">
                <a:latin typeface="Bookman Old Style" pitchFamily="18" charset="0"/>
              </a:rPr>
              <a:t>, the given unsorted array with n elements, is divided into n sub-arrays, each having </a:t>
            </a:r>
            <a:r>
              <a:rPr lang="en-US" sz="2400" b="1" dirty="0">
                <a:latin typeface="Bookman Old Style" pitchFamily="18" charset="0"/>
              </a:rPr>
              <a:t>one</a:t>
            </a:r>
            <a:r>
              <a:rPr lang="en-US" sz="2400" dirty="0">
                <a:latin typeface="Bookman Old Style" pitchFamily="18" charset="0"/>
              </a:rPr>
              <a:t> element, because a single element is always sorted in itself. Then, it repeatedly merges these sub-arrays, to produce new sorted sub-arrays, and in the end, one complete sorted array is produced.</a:t>
            </a:r>
            <a:endParaRPr lang="en-US" sz="2400" b="1" dirty="0">
              <a:solidFill>
                <a:srgbClr val="FF0000"/>
              </a:solidFill>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32</a:t>
            </a:fld>
            <a:endParaRPr lang="en-US"/>
          </a:p>
        </p:txBody>
      </p:sp>
    </p:spTree>
    <p:extLst>
      <p:ext uri="{BB962C8B-B14F-4D97-AF65-F5344CB8AC3E}">
        <p14:creationId xmlns:p14="http://schemas.microsoft.com/office/powerpoint/2010/main" val="1168525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69" y="304800"/>
            <a:ext cx="9021861" cy="5867400"/>
          </a:xfrm>
        </p:spPr>
      </p:pic>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33</a:t>
            </a:fld>
            <a:endParaRPr lang="en-US"/>
          </a:p>
        </p:txBody>
      </p:sp>
    </p:spTree>
    <p:extLst>
      <p:ext uri="{BB962C8B-B14F-4D97-AF65-F5344CB8AC3E}">
        <p14:creationId xmlns:p14="http://schemas.microsoft.com/office/powerpoint/2010/main" val="3169182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How Merge Sort Works?</a:t>
            </a:r>
          </a:p>
          <a:p>
            <a:r>
              <a:rPr lang="en-US" sz="2400" dirty="0">
                <a:latin typeface="Bookman Old Style" pitchFamily="18" charset="0"/>
              </a:rPr>
              <a:t>In merge sort, we break the given array midway, for example if the original array had 6 elements, then merge sort will break it down into two sub-arrays with 3 elements each.</a:t>
            </a:r>
          </a:p>
          <a:p>
            <a:r>
              <a:rPr lang="en-US" sz="2400" dirty="0">
                <a:latin typeface="Bookman Old Style" pitchFamily="18" charset="0"/>
              </a:rPr>
              <a:t>But breaking the original array into 2 smaller sub-arrays is not helping us in sorting the array.</a:t>
            </a:r>
          </a:p>
          <a:p>
            <a:r>
              <a:rPr lang="en-US" sz="2400" dirty="0">
                <a:latin typeface="Bookman Old Style" pitchFamily="18" charset="0"/>
              </a:rPr>
              <a:t>So we will break these sub-arrays into even smaller sub-arrays, until we have multiple sub-arrays with </a:t>
            </a:r>
            <a:r>
              <a:rPr lang="en-US" sz="2400" b="1" dirty="0">
                <a:latin typeface="Bookman Old Style" pitchFamily="18" charset="0"/>
              </a:rPr>
              <a:t>single element</a:t>
            </a:r>
            <a:r>
              <a:rPr lang="en-US" sz="2400" dirty="0">
                <a:latin typeface="Bookman Old Style" pitchFamily="18" charset="0"/>
              </a:rPr>
              <a:t> in them. Now, the idea here is that an array with a single element is already sorted, so once we break the original array into sub-arrays which has only a single element, we have successfully broken down our problem.</a:t>
            </a:r>
          </a:p>
          <a:p>
            <a:r>
              <a:rPr lang="en-US" sz="2400" dirty="0">
                <a:latin typeface="Bookman Old Style" pitchFamily="18" charset="0"/>
              </a:rPr>
              <a:t>And then we have to merge all these sorted sub-arrays, step by step to form one single sorted array.</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34</a:t>
            </a:fld>
            <a:endParaRPr lang="en-US"/>
          </a:p>
        </p:txBody>
      </p:sp>
    </p:spTree>
    <p:extLst>
      <p:ext uri="{BB962C8B-B14F-4D97-AF65-F5344CB8AC3E}">
        <p14:creationId xmlns:p14="http://schemas.microsoft.com/office/powerpoint/2010/main" val="1168525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endParaRPr lang="en-US" sz="2400" dirty="0">
              <a:latin typeface="Bookman Old Style" pitchFamily="18" charset="0"/>
            </a:endParaRPr>
          </a:p>
          <a:p>
            <a:pPr marL="0" indent="0">
              <a:buNone/>
            </a:pPr>
            <a:r>
              <a:rPr lang="en-US" sz="2400" b="1" dirty="0">
                <a:latin typeface="Bookman Old Style" pitchFamily="18" charset="0"/>
              </a:rPr>
              <a:t>In merge sort we follow the following steps:</a:t>
            </a:r>
          </a:p>
          <a:p>
            <a:r>
              <a:rPr lang="en-US" sz="2400" dirty="0">
                <a:latin typeface="Bookman Old Style" pitchFamily="18" charset="0"/>
              </a:rPr>
              <a:t>We take a variable p and store the starting index of our array in this. And we take another variable r and store the last index of array in it.</a:t>
            </a:r>
          </a:p>
          <a:p>
            <a:r>
              <a:rPr lang="en-US" sz="2400" dirty="0">
                <a:latin typeface="Bookman Old Style" pitchFamily="18" charset="0"/>
              </a:rPr>
              <a:t>Then we find the middle of the array using the formula (p + r)/2 and mark the middle index as q, and break the array into two sub-arrays, from p to q and from q + 1 to r index.</a:t>
            </a:r>
          </a:p>
          <a:p>
            <a:r>
              <a:rPr lang="en-US" sz="2400" dirty="0">
                <a:latin typeface="Bookman Old Style" pitchFamily="18" charset="0"/>
              </a:rPr>
              <a:t>Then we divide these 2 sub-arrays again, just like we divided our main array and this continues.</a:t>
            </a:r>
          </a:p>
          <a:p>
            <a:r>
              <a:rPr lang="en-US" sz="2400" dirty="0">
                <a:latin typeface="Bookman Old Style" pitchFamily="18" charset="0"/>
              </a:rPr>
              <a:t>Once we have divided the main array into sub-arrays with single elements, then we start merging the sub-arrays.</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35</a:t>
            </a:fld>
            <a:endParaRPr lang="en-US"/>
          </a:p>
        </p:txBody>
      </p:sp>
    </p:spTree>
    <p:extLst>
      <p:ext uri="{BB962C8B-B14F-4D97-AF65-F5344CB8AC3E}">
        <p14:creationId xmlns:p14="http://schemas.microsoft.com/office/powerpoint/2010/main" val="1253075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solidFill>
                  <a:srgbClr val="FF0000"/>
                </a:solidFill>
                <a:latin typeface="Bookman Old Style" pitchFamily="18" charset="0"/>
              </a:rPr>
              <a:t>Example1: </a:t>
            </a:r>
          </a:p>
          <a:p>
            <a:pPr marL="0" indent="0">
              <a:buNone/>
            </a:pPr>
            <a:r>
              <a:rPr lang="en-US" sz="2000" dirty="0">
                <a:latin typeface="Bookman Old Style" pitchFamily="18" charset="0"/>
              </a:rPr>
              <a:t>Let's consider an array with values 38, 27, 43, 3, 9, 82, 10. Below, we have a pictorial representation of how merge sort will sort the given array.</a:t>
            </a: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36</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6096000" cy="5562600"/>
          </a:xfrm>
          <a:prstGeom prst="rect">
            <a:avLst/>
          </a:prstGeom>
        </p:spPr>
      </p:pic>
    </p:spTree>
    <p:extLst>
      <p:ext uri="{BB962C8B-B14F-4D97-AF65-F5344CB8AC3E}">
        <p14:creationId xmlns:p14="http://schemas.microsoft.com/office/powerpoint/2010/main" val="1168525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r>
              <a:rPr lang="en-US" sz="2000" b="1" dirty="0">
                <a:solidFill>
                  <a:srgbClr val="FF0000"/>
                </a:solidFill>
                <a:latin typeface="Bookman Old Style" pitchFamily="18" charset="0"/>
              </a:rPr>
              <a:t>Example2: </a:t>
            </a:r>
          </a:p>
          <a:p>
            <a:pPr marL="0" indent="0">
              <a:buNone/>
            </a:pPr>
            <a:r>
              <a:rPr lang="en-US" sz="2000" dirty="0">
                <a:latin typeface="Bookman Old Style" pitchFamily="18" charset="0"/>
              </a:rPr>
              <a:t>Let's consider an array with values 5, 2, 9, 5, 3, 1, 8. Below, we have a pictorial representation of how merge sort will sort the given array.</a:t>
            </a:r>
          </a:p>
          <a:p>
            <a:pPr marL="0" indent="0">
              <a:buNone/>
            </a:pPr>
            <a:endParaRPr lang="en-US" sz="20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6600039" cy="5334000"/>
          </a:xfrm>
          <a:prstGeom prst="rect">
            <a:avLst/>
          </a:prstGeom>
        </p:spPr>
      </p:pic>
    </p:spTree>
    <p:extLst>
      <p:ext uri="{BB962C8B-B14F-4D97-AF65-F5344CB8AC3E}">
        <p14:creationId xmlns:p14="http://schemas.microsoft.com/office/powerpoint/2010/main" val="1017688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r>
              <a:rPr lang="en-US" sz="2000" b="1" dirty="0">
                <a:solidFill>
                  <a:srgbClr val="FF0000"/>
                </a:solidFill>
                <a:latin typeface="Bookman Old Style" pitchFamily="18" charset="0"/>
              </a:rPr>
              <a:t>Example3: </a:t>
            </a:r>
          </a:p>
          <a:p>
            <a:pPr marL="0" indent="0">
              <a:buNone/>
            </a:pPr>
            <a:r>
              <a:rPr lang="en-US" sz="2000" dirty="0">
                <a:latin typeface="Bookman Old Style" pitchFamily="18" charset="0"/>
              </a:rPr>
              <a:t>Let's consider an array with values 7, 3, 2, 16, 24, 4, 11, 9. Below, we have a pictorial representation of how merge sort will sort the given array.</a:t>
            </a:r>
          </a:p>
          <a:p>
            <a:pPr marL="0" indent="0">
              <a:buNone/>
            </a:pPr>
            <a:endParaRPr lang="en-US" sz="2000" dirty="0">
              <a:latin typeface="Bookman Old Style" pitchFamily="18" charset="0"/>
            </a:endParaRPr>
          </a:p>
          <a:p>
            <a:pPr marL="0" indent="0">
              <a:buNone/>
            </a:pPr>
            <a:endParaRPr lang="en-US" sz="20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38</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506071"/>
            <a:ext cx="7258050" cy="5123329"/>
          </a:xfrm>
          <a:prstGeom prst="rect">
            <a:avLst/>
          </a:prstGeom>
        </p:spPr>
      </p:pic>
    </p:spTree>
    <p:extLst>
      <p:ext uri="{BB962C8B-B14F-4D97-AF65-F5344CB8AC3E}">
        <p14:creationId xmlns:p14="http://schemas.microsoft.com/office/powerpoint/2010/main" val="251762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r>
              <a:rPr lang="en-US" sz="2000" b="1" dirty="0">
                <a:solidFill>
                  <a:srgbClr val="FF0000"/>
                </a:solidFill>
                <a:latin typeface="Bookman Old Style" pitchFamily="18" charset="0"/>
              </a:rPr>
              <a:t>Example4: </a:t>
            </a:r>
          </a:p>
          <a:p>
            <a:pPr marL="0" indent="0">
              <a:buNone/>
            </a:pPr>
            <a:r>
              <a:rPr lang="en-US" sz="2000" dirty="0">
                <a:latin typeface="Bookman Old Style" pitchFamily="18" charset="0"/>
              </a:rPr>
              <a:t>Let's consider an array with values 5, 2, 4, 7, 1, 3, 2, 6. Below, we have a pictorial representation of how merge sort will sort the given array.</a:t>
            </a:r>
          </a:p>
          <a:p>
            <a:pPr marL="0" indent="0">
              <a:buNone/>
            </a:pPr>
            <a:endParaRPr lang="en-US" sz="20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39</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23987"/>
            <a:ext cx="6408774" cy="5281613"/>
          </a:xfrm>
          <a:prstGeom prst="rect">
            <a:avLst/>
          </a:prstGeom>
        </p:spPr>
      </p:pic>
    </p:spTree>
    <p:extLst>
      <p:ext uri="{BB962C8B-B14F-4D97-AF65-F5344CB8AC3E}">
        <p14:creationId xmlns:p14="http://schemas.microsoft.com/office/powerpoint/2010/main" val="251762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1. Selection Sort Algorithm</a:t>
            </a:r>
            <a:endParaRPr lang="en-US" sz="2400" dirty="0">
              <a:latin typeface="Bookman Old Style" pitchFamily="18" charset="0"/>
            </a:endParaRPr>
          </a:p>
          <a:p>
            <a:pPr>
              <a:buFont typeface="Wingdings" pitchFamily="2" charset="2"/>
              <a:buChar char="§"/>
            </a:pPr>
            <a:r>
              <a:rPr lang="en-US" sz="2400" dirty="0">
                <a:latin typeface="Bookman Old Style" pitchFamily="18" charset="0"/>
              </a:rPr>
              <a:t>Selection sort is conceptually the most simplest sorting algorithm.</a:t>
            </a:r>
          </a:p>
          <a:p>
            <a:pPr marL="0" indent="0">
              <a:buNone/>
            </a:pPr>
            <a:r>
              <a:rPr lang="en-US" sz="2400" dirty="0">
                <a:latin typeface="Bookman Old Style" pitchFamily="18" charset="0"/>
              </a:rPr>
              <a:t> </a:t>
            </a:r>
          </a:p>
          <a:p>
            <a:pPr>
              <a:buFont typeface="Wingdings" pitchFamily="2" charset="2"/>
              <a:buChar char="§"/>
            </a:pPr>
            <a:r>
              <a:rPr lang="en-US" sz="2400" dirty="0">
                <a:latin typeface="Bookman Old Style" pitchFamily="18" charset="0"/>
              </a:rPr>
              <a:t>This algorithm will first find the </a:t>
            </a:r>
            <a:r>
              <a:rPr lang="en-US" sz="2400" b="1" dirty="0">
                <a:latin typeface="Bookman Old Style" pitchFamily="18" charset="0"/>
              </a:rPr>
              <a:t>smallest</a:t>
            </a:r>
            <a:r>
              <a:rPr lang="en-US" sz="2400" dirty="0">
                <a:latin typeface="Bookman Old Style" pitchFamily="18" charset="0"/>
              </a:rPr>
              <a:t> element in the array and swap it with the element in the </a:t>
            </a:r>
            <a:r>
              <a:rPr lang="en-US" sz="2400" b="1" dirty="0">
                <a:latin typeface="Bookman Old Style" pitchFamily="18" charset="0"/>
              </a:rPr>
              <a:t>first</a:t>
            </a:r>
            <a:r>
              <a:rPr lang="en-US" sz="2400" dirty="0">
                <a:latin typeface="Bookman Old Style" pitchFamily="18" charset="0"/>
              </a:rPr>
              <a:t> position, then it will find the </a:t>
            </a:r>
            <a:r>
              <a:rPr lang="en-US" sz="2400" b="1" dirty="0">
                <a:latin typeface="Bookman Old Style" pitchFamily="18" charset="0"/>
              </a:rPr>
              <a:t>second smallest</a:t>
            </a:r>
            <a:r>
              <a:rPr lang="en-US" sz="2400" dirty="0">
                <a:latin typeface="Bookman Old Style" pitchFamily="18" charset="0"/>
              </a:rPr>
              <a:t> element and swap it with the element in the </a:t>
            </a:r>
            <a:r>
              <a:rPr lang="en-US" sz="2400" b="1" dirty="0">
                <a:latin typeface="Bookman Old Style" pitchFamily="18" charset="0"/>
              </a:rPr>
              <a:t>second</a:t>
            </a:r>
            <a:r>
              <a:rPr lang="en-US" sz="2400" dirty="0">
                <a:latin typeface="Bookman Old Style" pitchFamily="18" charset="0"/>
              </a:rPr>
              <a:t> position, and it will keep on doing this until the entire array is sorted.</a:t>
            </a: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It is called selection sort because it repeatedly </a:t>
            </a:r>
            <a:r>
              <a:rPr lang="en-US" sz="2400" b="1" dirty="0">
                <a:latin typeface="Bookman Old Style" pitchFamily="18" charset="0"/>
              </a:rPr>
              <a:t>selects</a:t>
            </a:r>
            <a:r>
              <a:rPr lang="en-US" sz="2400" dirty="0">
                <a:latin typeface="Bookman Old Style" pitchFamily="18" charset="0"/>
              </a:rPr>
              <a:t> the next-smallest element and swaps it into the right place.</a:t>
            </a:r>
          </a:p>
          <a:p>
            <a:pPr marL="0" indent="0">
              <a:buNone/>
            </a:pPr>
            <a:endParaRPr lang="en-US" sz="2400" dirty="0">
              <a:latin typeface="Bookman Old Style" pitchFamily="18" charset="0"/>
            </a:endParaRPr>
          </a:p>
        </p:txBody>
      </p:sp>
      <p:sp>
        <p:nvSpPr>
          <p:cNvPr id="4" name="Slide Number Placeholder 3"/>
          <p:cNvSpPr>
            <a:spLocks noGrp="1"/>
          </p:cNvSpPr>
          <p:nvPr>
            <p:ph type="sldNum" sz="quarter" idx="12"/>
          </p:nvPr>
        </p:nvSpPr>
        <p:spPr/>
        <p:txBody>
          <a:bodyPr/>
          <a:lstStyle/>
          <a:p>
            <a:fld id="{EFA6E869-1081-411C-AE09-8F3422A5DF0F}" type="slidenum">
              <a:rPr lang="en-US" smtClean="0"/>
              <a:t>4</a:t>
            </a:fld>
            <a:endParaRPr lang="en-US"/>
          </a:p>
        </p:txBody>
      </p:sp>
      <p:sp>
        <p:nvSpPr>
          <p:cNvPr id="5" name="Footer Placeholder 4"/>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2474683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numCol="2">
            <a:normAutofit fontScale="47500" lnSpcReduction="20000"/>
          </a:bodyPr>
          <a:lstStyle/>
          <a:p>
            <a:pPr marL="0" indent="0">
              <a:buNone/>
            </a:pPr>
            <a:r>
              <a:rPr lang="en-US" b="1" dirty="0"/>
              <a:t>//Sort elements of an array in ascending order using merge sort algorithm</a:t>
            </a:r>
          </a:p>
          <a:p>
            <a:pPr marL="0" indent="0">
              <a:buNone/>
            </a:pPr>
            <a:r>
              <a:rPr lang="en-US" dirty="0"/>
              <a:t>#include &lt;</a:t>
            </a:r>
            <a:r>
              <a:rPr lang="en-US" dirty="0" err="1"/>
              <a:t>stdio.h</a:t>
            </a:r>
            <a:r>
              <a:rPr lang="en-US" dirty="0"/>
              <a:t>&gt;</a:t>
            </a:r>
          </a:p>
          <a:p>
            <a:pPr marL="0" indent="0">
              <a:buNone/>
            </a:pPr>
            <a:r>
              <a:rPr lang="en-US" dirty="0"/>
              <a:t>#include&lt;</a:t>
            </a:r>
            <a:r>
              <a:rPr lang="en-US" dirty="0" err="1"/>
              <a:t>conio.h</a:t>
            </a:r>
            <a:r>
              <a:rPr lang="en-US" dirty="0"/>
              <a:t>&gt;</a:t>
            </a:r>
          </a:p>
          <a:p>
            <a:pPr marL="0" indent="0">
              <a:buNone/>
            </a:pPr>
            <a:r>
              <a:rPr lang="en-US" dirty="0"/>
              <a:t>#define max 10</a:t>
            </a:r>
          </a:p>
          <a:p>
            <a:pPr marL="0" indent="0">
              <a:buNone/>
            </a:pPr>
            <a:r>
              <a:rPr lang="en-US" dirty="0" err="1"/>
              <a:t>int</a:t>
            </a:r>
            <a:r>
              <a:rPr lang="en-US" dirty="0"/>
              <a:t> a[11] = { 10, 14, 19, 26, 27, 31, 33, 35, 42, 44, 0 };</a:t>
            </a:r>
          </a:p>
          <a:p>
            <a:pPr marL="0" indent="0">
              <a:buNone/>
            </a:pPr>
            <a:r>
              <a:rPr lang="en-US" dirty="0" err="1"/>
              <a:t>int</a:t>
            </a:r>
            <a:r>
              <a:rPr lang="en-US" dirty="0"/>
              <a:t> b[10];</a:t>
            </a:r>
          </a:p>
          <a:p>
            <a:pPr marL="0" indent="0">
              <a:buNone/>
            </a:pPr>
            <a:r>
              <a:rPr lang="en-US" dirty="0"/>
              <a:t>void merging(</a:t>
            </a:r>
            <a:r>
              <a:rPr lang="en-US" dirty="0" err="1"/>
              <a:t>int</a:t>
            </a:r>
            <a:r>
              <a:rPr lang="en-US" dirty="0"/>
              <a:t> low, </a:t>
            </a:r>
            <a:r>
              <a:rPr lang="en-US" dirty="0" err="1"/>
              <a:t>int</a:t>
            </a:r>
            <a:r>
              <a:rPr lang="en-US" dirty="0"/>
              <a:t> mid, </a:t>
            </a:r>
            <a:r>
              <a:rPr lang="en-US" dirty="0" err="1"/>
              <a:t>int</a:t>
            </a:r>
            <a:r>
              <a:rPr lang="en-US" dirty="0"/>
              <a:t> high)</a:t>
            </a:r>
          </a:p>
          <a:p>
            <a:pPr marL="0" indent="0">
              <a:buNone/>
            </a:pPr>
            <a:r>
              <a:rPr lang="en-US" dirty="0"/>
              <a:t>{</a:t>
            </a:r>
          </a:p>
          <a:p>
            <a:pPr marL="0" indent="0">
              <a:buNone/>
            </a:pPr>
            <a:r>
              <a:rPr lang="en-US" dirty="0"/>
              <a:t>   </a:t>
            </a:r>
            <a:r>
              <a:rPr lang="en-US" dirty="0" err="1"/>
              <a:t>int</a:t>
            </a:r>
            <a:r>
              <a:rPr lang="en-US" dirty="0"/>
              <a:t> l1, l2, i;</a:t>
            </a:r>
          </a:p>
          <a:p>
            <a:pPr marL="0" indent="0">
              <a:buNone/>
            </a:pPr>
            <a:r>
              <a:rPr lang="en-US" dirty="0"/>
              <a:t>   for(l1 = low, l2 = mid + 1, i = low; l1 &lt;= mid &amp;&amp; l2 &lt;= high; i++)</a:t>
            </a:r>
          </a:p>
          <a:p>
            <a:pPr marL="0" indent="0">
              <a:buNone/>
            </a:pPr>
            <a:r>
              <a:rPr lang="en-US" dirty="0"/>
              <a:t>   {</a:t>
            </a:r>
          </a:p>
          <a:p>
            <a:pPr marL="0" indent="0">
              <a:buNone/>
            </a:pPr>
            <a:r>
              <a:rPr lang="en-US" dirty="0"/>
              <a:t>      if(a[l1] &lt;= a[l2])</a:t>
            </a:r>
          </a:p>
          <a:p>
            <a:pPr marL="0" indent="0">
              <a:buNone/>
            </a:pPr>
            <a:r>
              <a:rPr lang="en-US" dirty="0"/>
              <a:t>	 b[i] = a[l1++];</a:t>
            </a:r>
          </a:p>
          <a:p>
            <a:pPr marL="0" indent="0">
              <a:buNone/>
            </a:pPr>
            <a:r>
              <a:rPr lang="en-US" dirty="0"/>
              <a:t>      else</a:t>
            </a:r>
          </a:p>
          <a:p>
            <a:pPr marL="0" indent="0">
              <a:buNone/>
            </a:pPr>
            <a:r>
              <a:rPr lang="en-US" dirty="0"/>
              <a:t>	 b[i] = a[l2++];</a:t>
            </a:r>
          </a:p>
          <a:p>
            <a:pPr marL="0" indent="0">
              <a:buNone/>
            </a:pPr>
            <a:r>
              <a:rPr lang="en-US" dirty="0"/>
              <a:t>   }</a:t>
            </a:r>
          </a:p>
          <a:p>
            <a:pPr marL="0" indent="0">
              <a:buNone/>
            </a:pPr>
            <a:r>
              <a:rPr lang="en-US" dirty="0"/>
              <a:t> </a:t>
            </a:r>
          </a:p>
          <a:p>
            <a:pPr marL="0" indent="0">
              <a:buNone/>
            </a:pPr>
            <a:r>
              <a:rPr lang="en-US" dirty="0"/>
              <a:t>   while(l1 &lt;= mid)</a:t>
            </a:r>
          </a:p>
          <a:p>
            <a:pPr marL="0" indent="0">
              <a:buNone/>
            </a:pPr>
            <a:r>
              <a:rPr lang="en-US" dirty="0"/>
              <a:t>      b[i++] = a[l1++];</a:t>
            </a:r>
          </a:p>
          <a:p>
            <a:pPr marL="0" indent="0">
              <a:buNone/>
            </a:pPr>
            <a:r>
              <a:rPr lang="en-US" dirty="0"/>
              <a:t>   while(l2 &lt;= high)</a:t>
            </a:r>
          </a:p>
          <a:p>
            <a:pPr marL="0" indent="0">
              <a:buNone/>
            </a:pPr>
            <a:r>
              <a:rPr lang="en-US" dirty="0"/>
              <a:t>      b[i++] = a[l2++];</a:t>
            </a:r>
          </a:p>
          <a:p>
            <a:pPr marL="0" indent="0">
              <a:buNone/>
            </a:pPr>
            <a:r>
              <a:rPr lang="en-US" dirty="0"/>
              <a:t>   for(i = low; i &lt;= high; i++)</a:t>
            </a:r>
          </a:p>
          <a:p>
            <a:pPr marL="0" indent="0">
              <a:buNone/>
            </a:pPr>
            <a:r>
              <a:rPr lang="en-US" dirty="0"/>
              <a:t>      a[i] = b[i];</a:t>
            </a:r>
          </a:p>
          <a:p>
            <a:pPr marL="0" indent="0">
              <a:buNone/>
            </a:pPr>
            <a:r>
              <a:rPr lang="en-US" dirty="0"/>
              <a:t>}</a:t>
            </a:r>
          </a:p>
          <a:p>
            <a:pPr marL="0" indent="0">
              <a:buNone/>
            </a:pPr>
            <a:r>
              <a:rPr lang="en-US" dirty="0"/>
              <a:t>void sort(</a:t>
            </a:r>
            <a:r>
              <a:rPr lang="en-US" dirty="0" err="1"/>
              <a:t>int</a:t>
            </a:r>
            <a:r>
              <a:rPr lang="en-US" dirty="0"/>
              <a:t> low, </a:t>
            </a:r>
            <a:r>
              <a:rPr lang="en-US" dirty="0" err="1"/>
              <a:t>int</a:t>
            </a:r>
            <a:r>
              <a:rPr lang="en-US" dirty="0"/>
              <a:t> high)</a:t>
            </a:r>
          </a:p>
          <a:p>
            <a:pPr marL="0" indent="0">
              <a:buNone/>
            </a:pPr>
            <a:r>
              <a:rPr lang="en-US" dirty="0"/>
              <a:t>{</a:t>
            </a:r>
          </a:p>
          <a:p>
            <a:pPr marL="0" indent="0">
              <a:buNone/>
            </a:pPr>
            <a:r>
              <a:rPr lang="en-US" dirty="0"/>
              <a:t>   </a:t>
            </a:r>
            <a:r>
              <a:rPr lang="en-US" dirty="0" err="1"/>
              <a:t>int</a:t>
            </a:r>
            <a:r>
              <a:rPr lang="en-US" dirty="0"/>
              <a:t> mid;</a:t>
            </a:r>
          </a:p>
          <a:p>
            <a:pPr marL="0" indent="0">
              <a:buNone/>
            </a:pPr>
            <a:r>
              <a:rPr lang="en-US" dirty="0"/>
              <a:t>   if(low &lt; high)</a:t>
            </a:r>
          </a:p>
          <a:p>
            <a:pPr marL="0" indent="0">
              <a:buNone/>
            </a:pPr>
            <a:r>
              <a:rPr lang="en-US" dirty="0"/>
              <a:t>   {</a:t>
            </a:r>
          </a:p>
          <a:p>
            <a:pPr marL="0" indent="0">
              <a:buNone/>
            </a:pPr>
            <a:r>
              <a:rPr lang="en-US" dirty="0"/>
              <a:t>      mid = (low + high) / 2;</a:t>
            </a:r>
          </a:p>
          <a:p>
            <a:pPr marL="0" indent="0">
              <a:buNone/>
            </a:pPr>
            <a:r>
              <a:rPr lang="en-US" dirty="0"/>
              <a:t>      sort(low, mid);</a:t>
            </a:r>
          </a:p>
          <a:p>
            <a:pPr marL="0" indent="0">
              <a:buNone/>
            </a:pPr>
            <a:r>
              <a:rPr lang="en-US" dirty="0"/>
              <a:t>      sort(mid+1, high);</a:t>
            </a:r>
          </a:p>
          <a:p>
            <a:pPr marL="0" indent="0">
              <a:buNone/>
            </a:pPr>
            <a:r>
              <a:rPr lang="en-US" dirty="0"/>
              <a:t>      merging(low, mid, high);</a:t>
            </a:r>
          </a:p>
          <a:p>
            <a:pPr marL="0" indent="0">
              <a:buNone/>
            </a:pPr>
            <a:r>
              <a:rPr lang="en-US" dirty="0"/>
              <a:t>   }</a:t>
            </a:r>
          </a:p>
          <a:p>
            <a:pPr marL="0" indent="0">
              <a:buNone/>
            </a:pPr>
            <a:r>
              <a:rPr lang="en-US" dirty="0"/>
              <a:t>    else</a:t>
            </a:r>
          </a:p>
          <a:p>
            <a:pPr marL="0" indent="0">
              <a:buNone/>
            </a:pPr>
            <a:r>
              <a:rPr lang="en-US" dirty="0"/>
              <a:t>   {</a:t>
            </a:r>
          </a:p>
          <a:p>
            <a:pPr marL="0" indent="0">
              <a:buNone/>
            </a:pPr>
            <a:r>
              <a:rPr lang="en-US" dirty="0"/>
              <a:t>      return;</a:t>
            </a:r>
          </a:p>
          <a:p>
            <a:pPr marL="0" indent="0">
              <a:buNone/>
            </a:pPr>
            <a:r>
              <a:rPr lang="en-US" dirty="0"/>
              <a:t>   }</a:t>
            </a:r>
          </a:p>
          <a:p>
            <a:pPr marL="0" indent="0">
              <a:buNone/>
            </a:pPr>
            <a:r>
              <a:rPr lang="en-US" dirty="0"/>
              <a:t>}</a:t>
            </a:r>
          </a:p>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t>int</a:t>
            </a:r>
            <a:r>
              <a:rPr lang="en-US" dirty="0"/>
              <a:t> i;</a:t>
            </a:r>
          </a:p>
          <a:p>
            <a:pPr marL="0" indent="0">
              <a:buNone/>
            </a:pPr>
            <a:r>
              <a:rPr lang="en-US" dirty="0"/>
              <a:t>   </a:t>
            </a:r>
            <a:r>
              <a:rPr lang="en-US" dirty="0" err="1"/>
              <a:t>clrscr</a:t>
            </a:r>
            <a:r>
              <a:rPr lang="en-US" dirty="0"/>
              <a:t>();</a:t>
            </a:r>
          </a:p>
          <a:p>
            <a:pPr marL="0" indent="0">
              <a:buNone/>
            </a:pPr>
            <a:r>
              <a:rPr lang="en-US" dirty="0"/>
              <a:t>   </a:t>
            </a:r>
            <a:r>
              <a:rPr lang="en-US" dirty="0" err="1"/>
              <a:t>printf</a:t>
            </a:r>
            <a:r>
              <a:rPr lang="en-US" dirty="0"/>
              <a:t>("List before sorting\n");</a:t>
            </a:r>
          </a:p>
          <a:p>
            <a:pPr marL="0" indent="0">
              <a:buNone/>
            </a:pPr>
            <a:r>
              <a:rPr lang="en-US" dirty="0"/>
              <a:t>   for(i = 0; i &lt;= max; i++)</a:t>
            </a:r>
          </a:p>
          <a:p>
            <a:pPr marL="0" indent="0">
              <a:buNone/>
            </a:pPr>
            <a:r>
              <a:rPr lang="en-US" dirty="0"/>
              <a:t>      </a:t>
            </a:r>
            <a:r>
              <a:rPr lang="en-US" dirty="0" err="1"/>
              <a:t>printf</a:t>
            </a:r>
            <a:r>
              <a:rPr lang="en-US" dirty="0"/>
              <a:t>("%d ", a[i]);</a:t>
            </a:r>
          </a:p>
          <a:p>
            <a:pPr marL="0" indent="0">
              <a:buNone/>
            </a:pPr>
            <a:r>
              <a:rPr lang="en-US" dirty="0"/>
              <a:t>   sort(0, max);</a:t>
            </a:r>
          </a:p>
          <a:p>
            <a:pPr marL="0" indent="0">
              <a:buNone/>
            </a:pPr>
            <a:r>
              <a:rPr lang="en-US" dirty="0"/>
              <a:t>      </a:t>
            </a:r>
            <a:r>
              <a:rPr lang="en-US" dirty="0" err="1"/>
              <a:t>printf</a:t>
            </a:r>
            <a:r>
              <a:rPr lang="en-US" dirty="0"/>
              <a:t>("\</a:t>
            </a:r>
            <a:r>
              <a:rPr lang="en-US" dirty="0" err="1"/>
              <a:t>nList</a:t>
            </a:r>
            <a:r>
              <a:rPr lang="en-US" dirty="0"/>
              <a:t> after sorting\n");</a:t>
            </a:r>
          </a:p>
          <a:p>
            <a:pPr marL="0" indent="0">
              <a:buNone/>
            </a:pPr>
            <a:r>
              <a:rPr lang="en-US" dirty="0"/>
              <a:t>   for(i = 0; i &lt;= max; i++)</a:t>
            </a:r>
          </a:p>
          <a:p>
            <a:pPr marL="0" indent="0">
              <a:buNone/>
            </a:pPr>
            <a:r>
              <a:rPr lang="en-US" dirty="0"/>
              <a:t>      </a:t>
            </a:r>
            <a:r>
              <a:rPr lang="en-US" dirty="0" err="1"/>
              <a:t>printf</a:t>
            </a:r>
            <a:r>
              <a:rPr lang="en-US" dirty="0"/>
              <a:t>("%d ", a[i]);</a:t>
            </a:r>
          </a:p>
          <a:p>
            <a:pPr marL="0" indent="0">
              <a:buNone/>
            </a:pPr>
            <a:r>
              <a:rPr lang="en-US" dirty="0" err="1"/>
              <a:t>getch</a:t>
            </a:r>
            <a:r>
              <a:rPr lang="en-US" dirty="0"/>
              <a:t>();</a:t>
            </a:r>
          </a:p>
          <a:p>
            <a:pPr marL="0" indent="0">
              <a:buNone/>
            </a:pPr>
            <a:r>
              <a:rPr lang="en-US" dirty="0"/>
              <a:t>}</a:t>
            </a:r>
          </a:p>
          <a:p>
            <a:pPr marL="514350" indent="-514350">
              <a:buFont typeface="+mj-lt"/>
              <a:buAutoNum type="arabicPeriod"/>
            </a:pPr>
            <a:endParaRPr lang="en-US"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40</a:t>
            </a:fld>
            <a:endParaRPr lang="en-US"/>
          </a:p>
        </p:txBody>
      </p:sp>
    </p:spTree>
    <p:extLst>
      <p:ext uri="{BB962C8B-B14F-4D97-AF65-F5344CB8AC3E}">
        <p14:creationId xmlns:p14="http://schemas.microsoft.com/office/powerpoint/2010/main" val="2517623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r>
              <a:rPr lang="en-US" sz="2400" b="1" dirty="0">
                <a:solidFill>
                  <a:srgbClr val="FF0000"/>
                </a:solidFill>
                <a:latin typeface="Bookman Old Style" pitchFamily="18" charset="0"/>
              </a:rPr>
              <a:t>5. Quick Sort Algorithm</a:t>
            </a:r>
          </a:p>
          <a:p>
            <a:pPr>
              <a:buFont typeface="Wingdings" pitchFamily="2" charset="2"/>
              <a:buChar char="§"/>
            </a:pPr>
            <a:r>
              <a:rPr lang="en-US" sz="2400" dirty="0">
                <a:latin typeface="Bookman Old Style" pitchFamily="18" charset="0"/>
              </a:rPr>
              <a:t>Quick Sort Sorting Technique is based on the concept of </a:t>
            </a:r>
            <a:r>
              <a:rPr lang="en-US" sz="2400" b="1" dirty="0">
                <a:latin typeface="Bookman Old Style" pitchFamily="18" charset="0"/>
              </a:rPr>
              <a:t>Divide and Conquer</a:t>
            </a:r>
            <a:r>
              <a:rPr lang="en-US" sz="2400" dirty="0">
                <a:latin typeface="Bookman Old Style" pitchFamily="18" charset="0"/>
              </a:rPr>
              <a:t>, just like merge sort.</a:t>
            </a:r>
          </a:p>
          <a:p>
            <a:pPr marL="0" indent="0">
              <a:buNone/>
            </a:pPr>
            <a:r>
              <a:rPr lang="en-US" sz="2400" dirty="0">
                <a:latin typeface="Bookman Old Style" pitchFamily="18" charset="0"/>
              </a:rPr>
              <a:t> </a:t>
            </a:r>
          </a:p>
          <a:p>
            <a:pPr>
              <a:buFont typeface="Wingdings" pitchFamily="2" charset="2"/>
              <a:buChar char="§"/>
            </a:pPr>
            <a:r>
              <a:rPr lang="en-US" sz="2400" dirty="0">
                <a:latin typeface="Bookman Old Style" pitchFamily="18" charset="0"/>
              </a:rPr>
              <a:t>It is also called </a:t>
            </a:r>
            <a:r>
              <a:rPr lang="en-US" sz="2400" b="1" dirty="0">
                <a:latin typeface="Bookman Old Style" pitchFamily="18" charset="0"/>
              </a:rPr>
              <a:t>partition-exchange sort</a:t>
            </a:r>
            <a:r>
              <a:rPr lang="en-US" sz="2400" dirty="0">
                <a:latin typeface="Bookman Old Style" pitchFamily="18" charset="0"/>
              </a:rPr>
              <a:t>. This algorithm divides the list into three main parts:</a:t>
            </a:r>
          </a:p>
          <a:p>
            <a:pPr marL="457200" indent="-457200">
              <a:buFont typeface="+mj-lt"/>
              <a:buAutoNum type="alphaLcPeriod"/>
            </a:pPr>
            <a:r>
              <a:rPr lang="en-US" sz="2400" dirty="0">
                <a:latin typeface="Bookman Old Style" pitchFamily="18" charset="0"/>
              </a:rPr>
              <a:t>Elements less than the </a:t>
            </a:r>
            <a:r>
              <a:rPr lang="en-US" sz="2400" b="1" dirty="0">
                <a:latin typeface="Bookman Old Style" pitchFamily="18" charset="0"/>
              </a:rPr>
              <a:t>Pivot</a:t>
            </a:r>
            <a:r>
              <a:rPr lang="en-US" sz="2400" dirty="0">
                <a:latin typeface="Bookman Old Style" pitchFamily="18" charset="0"/>
              </a:rPr>
              <a:t> element</a:t>
            </a:r>
          </a:p>
          <a:p>
            <a:pPr marL="457200" indent="-457200">
              <a:buFont typeface="+mj-lt"/>
              <a:buAutoNum type="alphaLcPeriod"/>
            </a:pPr>
            <a:r>
              <a:rPr lang="en-US" sz="2400" dirty="0">
                <a:latin typeface="Bookman Old Style" pitchFamily="18" charset="0"/>
              </a:rPr>
              <a:t>Pivot element(Central element)</a:t>
            </a:r>
          </a:p>
          <a:p>
            <a:pPr marL="457200" indent="-457200">
              <a:buFont typeface="+mj-lt"/>
              <a:buAutoNum type="alphaLcPeriod"/>
            </a:pPr>
            <a:r>
              <a:rPr lang="en-US" sz="2400" dirty="0">
                <a:latin typeface="Bookman Old Style" pitchFamily="18" charset="0"/>
              </a:rPr>
              <a:t>Elements greater than the pivot element</a:t>
            </a:r>
          </a:p>
          <a:p>
            <a:pPr marL="457200" indent="-457200">
              <a:buFont typeface="+mj-lt"/>
              <a:buAutoNum type="alphaLcPeriod"/>
            </a:pPr>
            <a:endParaRPr lang="en-US" sz="2400" dirty="0">
              <a:latin typeface="Bookman Old Style" pitchFamily="18" charset="0"/>
            </a:endParaRPr>
          </a:p>
          <a:p>
            <a:pPr>
              <a:buFont typeface="Wingdings" pitchFamily="2" charset="2"/>
              <a:buChar char="§"/>
            </a:pPr>
            <a:r>
              <a:rPr lang="en-US" sz="2400" b="1" dirty="0">
                <a:latin typeface="Bookman Old Style" pitchFamily="18" charset="0"/>
              </a:rPr>
              <a:t>Pivot</a:t>
            </a:r>
            <a:r>
              <a:rPr lang="en-US" sz="2400" dirty="0">
                <a:latin typeface="Bookman Old Style" pitchFamily="18" charset="0"/>
              </a:rPr>
              <a:t> element can be any element from the array, it can be the first element, the last element or any random element. </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41</a:t>
            </a:fld>
            <a:endParaRPr lang="en-US"/>
          </a:p>
        </p:txBody>
      </p:sp>
    </p:spTree>
    <p:extLst>
      <p:ext uri="{BB962C8B-B14F-4D97-AF65-F5344CB8AC3E}">
        <p14:creationId xmlns:p14="http://schemas.microsoft.com/office/powerpoint/2010/main" val="251762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How Quick Sorting Works?</a:t>
            </a:r>
          </a:p>
          <a:p>
            <a:r>
              <a:rPr lang="en-US" sz="2400" dirty="0">
                <a:latin typeface="Bookman Old Style" pitchFamily="18" charset="0"/>
              </a:rPr>
              <a:t>Following are the steps involved in quick sort algorithm:</a:t>
            </a:r>
          </a:p>
          <a:p>
            <a:pPr marL="457200" indent="-457200">
              <a:buFont typeface="+mj-lt"/>
              <a:buAutoNum type="arabicPeriod"/>
            </a:pPr>
            <a:r>
              <a:rPr lang="en-US" sz="2400" dirty="0">
                <a:latin typeface="Bookman Old Style" pitchFamily="18" charset="0"/>
              </a:rPr>
              <a:t>After selecting an element as </a:t>
            </a:r>
            <a:r>
              <a:rPr lang="en-US" sz="2400" b="1" dirty="0">
                <a:latin typeface="Bookman Old Style" pitchFamily="18" charset="0"/>
              </a:rPr>
              <a:t>pivot, </a:t>
            </a:r>
            <a:r>
              <a:rPr lang="en-US" sz="2400" dirty="0">
                <a:latin typeface="Bookman Old Style" pitchFamily="18" charset="0"/>
              </a:rPr>
              <a:t>we have to divide the array. </a:t>
            </a:r>
          </a:p>
          <a:p>
            <a:pPr marL="457200" indent="-457200">
              <a:buFont typeface="+mj-lt"/>
              <a:buAutoNum type="arabicPeriod"/>
            </a:pPr>
            <a:r>
              <a:rPr lang="en-US" sz="2400" dirty="0">
                <a:latin typeface="Bookman Old Style" pitchFamily="18" charset="0"/>
              </a:rPr>
              <a:t>In quick sort, we call this </a:t>
            </a:r>
            <a:r>
              <a:rPr lang="en-US" sz="2400" b="1" dirty="0">
                <a:latin typeface="Bookman Old Style" pitchFamily="18" charset="0"/>
              </a:rPr>
              <a:t>partitioning</a:t>
            </a:r>
            <a:r>
              <a:rPr lang="en-US" sz="2400" dirty="0">
                <a:latin typeface="Bookman Old Style" pitchFamily="18" charset="0"/>
              </a:rPr>
              <a:t>. It is not simple breaking down of array into 2 sub-arrays, but in case of partitioning, the array elements are so positioned that all the elements smaller than the </a:t>
            </a:r>
            <a:r>
              <a:rPr lang="en-US" sz="2400" b="1" dirty="0">
                <a:latin typeface="Bookman Old Style" pitchFamily="18" charset="0"/>
              </a:rPr>
              <a:t>pivot</a:t>
            </a:r>
            <a:r>
              <a:rPr lang="en-US" sz="2400" dirty="0">
                <a:latin typeface="Bookman Old Style" pitchFamily="18" charset="0"/>
              </a:rPr>
              <a:t> will be on the left side of the pivot and all the elements greater than the pivot will be on the right side of it.</a:t>
            </a:r>
          </a:p>
          <a:p>
            <a:pPr marL="457200" indent="-457200">
              <a:buFont typeface="+mj-lt"/>
              <a:buAutoNum type="arabicPeriod"/>
            </a:pPr>
            <a:r>
              <a:rPr lang="en-US" sz="2400" dirty="0">
                <a:latin typeface="Bookman Old Style" pitchFamily="18" charset="0"/>
              </a:rPr>
              <a:t>And the </a:t>
            </a:r>
            <a:r>
              <a:rPr lang="en-US" sz="2400" b="1" dirty="0">
                <a:latin typeface="Bookman Old Style" pitchFamily="18" charset="0"/>
              </a:rPr>
              <a:t>pivot</a:t>
            </a:r>
            <a:r>
              <a:rPr lang="en-US" sz="2400" dirty="0">
                <a:latin typeface="Bookman Old Style" pitchFamily="18" charset="0"/>
              </a:rPr>
              <a:t> element will be at its final </a:t>
            </a:r>
            <a:r>
              <a:rPr lang="en-US" sz="2400" b="1" dirty="0">
                <a:latin typeface="Bookman Old Style" pitchFamily="18" charset="0"/>
              </a:rPr>
              <a:t>sorted</a:t>
            </a:r>
            <a:r>
              <a:rPr lang="en-US" sz="2400" dirty="0">
                <a:latin typeface="Bookman Old Style" pitchFamily="18" charset="0"/>
              </a:rPr>
              <a:t> position.</a:t>
            </a:r>
          </a:p>
          <a:p>
            <a:pPr marL="457200" indent="-457200">
              <a:buFont typeface="+mj-lt"/>
              <a:buAutoNum type="arabicPeriod"/>
            </a:pPr>
            <a:r>
              <a:rPr lang="en-US" sz="2400" dirty="0">
                <a:latin typeface="Bookman Old Style" pitchFamily="18" charset="0"/>
              </a:rPr>
              <a:t>The elements to the left and right, may not be sorted.</a:t>
            </a:r>
          </a:p>
          <a:p>
            <a:pPr marL="457200" indent="-457200">
              <a:buFont typeface="+mj-lt"/>
              <a:buAutoNum type="arabicPeriod"/>
            </a:pPr>
            <a:r>
              <a:rPr lang="en-US" sz="2400" dirty="0">
                <a:latin typeface="Bookman Old Style" pitchFamily="18" charset="0"/>
              </a:rPr>
              <a:t>Then we pick sub-arrays, elements on the left of </a:t>
            </a:r>
            <a:r>
              <a:rPr lang="en-US" sz="2400" b="1" dirty="0">
                <a:latin typeface="Bookman Old Style" pitchFamily="18" charset="0"/>
              </a:rPr>
              <a:t>pivot</a:t>
            </a:r>
            <a:r>
              <a:rPr lang="en-US" sz="2400" dirty="0">
                <a:latin typeface="Bookman Old Style" pitchFamily="18" charset="0"/>
              </a:rPr>
              <a:t> and elements on the right of </a:t>
            </a:r>
            <a:r>
              <a:rPr lang="en-US" sz="2400" b="1" dirty="0">
                <a:latin typeface="Bookman Old Style" pitchFamily="18" charset="0"/>
              </a:rPr>
              <a:t>pivot</a:t>
            </a:r>
            <a:r>
              <a:rPr lang="en-US" sz="2400" dirty="0">
                <a:latin typeface="Bookman Old Style" pitchFamily="18" charset="0"/>
              </a:rPr>
              <a:t>, and we perform </a:t>
            </a:r>
            <a:r>
              <a:rPr lang="en-US" sz="2400" b="1" dirty="0">
                <a:latin typeface="Bookman Old Style" pitchFamily="18" charset="0"/>
              </a:rPr>
              <a:t>partitioning</a:t>
            </a:r>
            <a:r>
              <a:rPr lang="en-US" sz="2400" dirty="0">
                <a:latin typeface="Bookman Old Style" pitchFamily="18" charset="0"/>
              </a:rPr>
              <a:t> on them by choosing a </a:t>
            </a:r>
            <a:r>
              <a:rPr lang="en-US" sz="2400" b="1" dirty="0">
                <a:latin typeface="Bookman Old Style" pitchFamily="18" charset="0"/>
              </a:rPr>
              <a:t>pivot</a:t>
            </a:r>
            <a:r>
              <a:rPr lang="en-US" sz="2400" dirty="0">
                <a:latin typeface="Bookman Old Style" pitchFamily="18" charset="0"/>
              </a:rPr>
              <a:t> in the sub-arrays.</a:t>
            </a:r>
          </a:p>
          <a:p>
            <a:endParaRPr lang="en-US" sz="2400" dirty="0">
              <a:latin typeface="Bookman Old Style" pitchFamily="18" charset="0"/>
            </a:endParaRP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42</a:t>
            </a:fld>
            <a:endParaRPr lang="en-US"/>
          </a:p>
        </p:txBody>
      </p:sp>
    </p:spTree>
    <p:extLst>
      <p:ext uri="{BB962C8B-B14F-4D97-AF65-F5344CB8AC3E}">
        <p14:creationId xmlns:p14="http://schemas.microsoft.com/office/powerpoint/2010/main" val="1168144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705600"/>
          </a:xfrm>
        </p:spPr>
        <p:txBody>
          <a:bodyPr>
            <a:normAutofit/>
          </a:bodyPr>
          <a:lstStyle/>
          <a:p>
            <a:pPr marL="0" indent="0">
              <a:buNone/>
            </a:pPr>
            <a:r>
              <a:rPr lang="en-US" sz="2400" b="1" dirty="0">
                <a:solidFill>
                  <a:srgbClr val="FF0000"/>
                </a:solidFill>
                <a:latin typeface="Bookman Old Style" pitchFamily="18" charset="0"/>
              </a:rPr>
              <a:t>Quick Sort Algorithm</a:t>
            </a:r>
          </a:p>
          <a:p>
            <a:pPr marL="0" indent="0">
              <a:buNone/>
            </a:pPr>
            <a:r>
              <a:rPr lang="en-US" sz="2400" b="1" dirty="0">
                <a:latin typeface="Bookman Old Style" pitchFamily="18" charset="0"/>
              </a:rPr>
              <a:t>Step 1</a:t>
            </a:r>
            <a:r>
              <a:rPr lang="en-US" sz="2400" dirty="0">
                <a:latin typeface="Bookman Old Style" pitchFamily="18" charset="0"/>
              </a:rPr>
              <a:t> − Choose the highest index value as pivot </a:t>
            </a:r>
          </a:p>
          <a:p>
            <a:pPr marL="0" indent="0">
              <a:buNone/>
            </a:pPr>
            <a:r>
              <a:rPr lang="en-US" sz="2400" b="1" dirty="0">
                <a:latin typeface="Bookman Old Style" pitchFamily="18" charset="0"/>
              </a:rPr>
              <a:t>Step 2</a:t>
            </a:r>
            <a:r>
              <a:rPr lang="en-US" sz="2400" dirty="0">
                <a:latin typeface="Bookman Old Style" pitchFamily="18" charset="0"/>
              </a:rPr>
              <a:t> − Take two variables to point left and right of the 	list excluding pivot</a:t>
            </a:r>
          </a:p>
          <a:p>
            <a:pPr marL="0" indent="0">
              <a:buNone/>
            </a:pPr>
            <a:r>
              <a:rPr lang="en-US" sz="2400" b="1" dirty="0">
                <a:latin typeface="Bookman Old Style" pitchFamily="18" charset="0"/>
              </a:rPr>
              <a:t>Step 3</a:t>
            </a:r>
            <a:r>
              <a:rPr lang="en-US" sz="2400" dirty="0">
                <a:latin typeface="Bookman Old Style" pitchFamily="18" charset="0"/>
              </a:rPr>
              <a:t> − left points to the low index </a:t>
            </a:r>
          </a:p>
          <a:p>
            <a:pPr marL="0" indent="0">
              <a:buNone/>
            </a:pPr>
            <a:r>
              <a:rPr lang="en-US" sz="2400" b="1" dirty="0">
                <a:latin typeface="Bookman Old Style" pitchFamily="18" charset="0"/>
              </a:rPr>
              <a:t>Step 4</a:t>
            </a:r>
            <a:r>
              <a:rPr lang="en-US" sz="2400" dirty="0">
                <a:latin typeface="Bookman Old Style" pitchFamily="18" charset="0"/>
              </a:rPr>
              <a:t> − right points to the high </a:t>
            </a:r>
          </a:p>
          <a:p>
            <a:pPr marL="0" indent="0">
              <a:buNone/>
            </a:pPr>
            <a:r>
              <a:rPr lang="en-US" sz="2400" b="1" dirty="0">
                <a:latin typeface="Bookman Old Style" pitchFamily="18" charset="0"/>
              </a:rPr>
              <a:t>Step 5</a:t>
            </a:r>
            <a:r>
              <a:rPr lang="en-US" sz="2400" dirty="0">
                <a:latin typeface="Bookman Old Style" pitchFamily="18" charset="0"/>
              </a:rPr>
              <a:t> − while value at left is less than pivot move right </a:t>
            </a:r>
            <a:r>
              <a:rPr lang="en-US" sz="2400" b="1" dirty="0">
                <a:latin typeface="Bookman Old Style" pitchFamily="18" charset="0"/>
              </a:rPr>
              <a:t>Step 6</a:t>
            </a:r>
            <a:r>
              <a:rPr lang="en-US" sz="2400" dirty="0">
                <a:latin typeface="Bookman Old Style" pitchFamily="18" charset="0"/>
              </a:rPr>
              <a:t> − while value at right is greater than pivot move left </a:t>
            </a:r>
          </a:p>
          <a:p>
            <a:pPr marL="0" indent="0">
              <a:buNone/>
            </a:pPr>
            <a:r>
              <a:rPr lang="en-US" sz="2400" b="1" dirty="0">
                <a:latin typeface="Bookman Old Style" pitchFamily="18" charset="0"/>
              </a:rPr>
              <a:t>Step 7</a:t>
            </a:r>
            <a:r>
              <a:rPr lang="en-US" sz="2400" dirty="0">
                <a:latin typeface="Bookman Old Style" pitchFamily="18" charset="0"/>
              </a:rPr>
              <a:t> − if both step 5 and step 6 does not match swap left and right </a:t>
            </a:r>
          </a:p>
          <a:p>
            <a:pPr marL="0" indent="0">
              <a:buNone/>
            </a:pPr>
            <a:r>
              <a:rPr lang="en-US" sz="2400" b="1" dirty="0">
                <a:latin typeface="Bookman Old Style" pitchFamily="18" charset="0"/>
              </a:rPr>
              <a:t>Step 8</a:t>
            </a:r>
            <a:r>
              <a:rPr lang="en-US" sz="2400" dirty="0">
                <a:latin typeface="Bookman Old Style" pitchFamily="18" charset="0"/>
              </a:rPr>
              <a:t> − if left ≥ right, the point where they met is new pivot</a:t>
            </a: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43</a:t>
            </a:fld>
            <a:endParaRPr lang="en-US"/>
          </a:p>
        </p:txBody>
      </p:sp>
    </p:spTree>
    <p:extLst>
      <p:ext uri="{BB962C8B-B14F-4D97-AF65-F5344CB8AC3E}">
        <p14:creationId xmlns:p14="http://schemas.microsoft.com/office/powerpoint/2010/main" val="4175914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44</a:t>
            </a:fld>
            <a:endParaRPr lang="en-US"/>
          </a:p>
        </p:txBody>
      </p:sp>
      <p:sp>
        <p:nvSpPr>
          <p:cNvPr id="6" name="Content Placeholder 5"/>
          <p:cNvSpPr>
            <a:spLocks noGrp="1"/>
          </p:cNvSpPr>
          <p:nvPr>
            <p:ph idx="1"/>
          </p:nvPr>
        </p:nvSpPr>
        <p:spPr/>
        <p:txBody>
          <a:bodyPr/>
          <a:lstStyle/>
          <a:p>
            <a:endParaRPr lang="en-GB"/>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031" t="16324" r="7660" b="7596"/>
          <a:stretch/>
        </p:blipFill>
        <p:spPr bwMode="auto">
          <a:xfrm>
            <a:off x="-7716" y="1066800"/>
            <a:ext cx="9067800" cy="477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332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dirty="0">
                <a:solidFill>
                  <a:srgbClr val="FF0000"/>
                </a:solidFill>
                <a:latin typeface="Bookman Old Style" pitchFamily="18" charset="0"/>
              </a:rPr>
              <a:t>Q1. The elements in the array as follows: 7, 1, 3, 5, 2, 6, 4 and sort these elements using quick sort method.</a:t>
            </a:r>
          </a:p>
          <a:p>
            <a:pPr marL="0" indent="0">
              <a:buNone/>
            </a:pPr>
            <a:endParaRPr lang="en-US"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45</a:t>
            </a:fld>
            <a:endParaRPr lang="en-US"/>
          </a:p>
        </p:txBody>
      </p:sp>
    </p:spTree>
    <p:extLst>
      <p:ext uri="{BB962C8B-B14F-4D97-AF65-F5344CB8AC3E}">
        <p14:creationId xmlns:p14="http://schemas.microsoft.com/office/powerpoint/2010/main" val="3708728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47765"/>
          </a:xfrm>
        </p:spPr>
        <p:txBody>
          <a:bodyPr>
            <a:normAutofit/>
          </a:bodyPr>
          <a:lstStyle/>
          <a:p>
            <a:pPr marL="0" indent="0">
              <a:buNone/>
            </a:pPr>
            <a:r>
              <a:rPr lang="en-US" sz="2400" b="1" dirty="0">
                <a:latin typeface="Bookman Old Style" pitchFamily="18" charset="0"/>
              </a:rPr>
              <a:t>Solution: METHOD1:</a:t>
            </a:r>
          </a:p>
          <a:p>
            <a:pPr marL="0" indent="0">
              <a:buNone/>
            </a:pPr>
            <a:endParaRPr lang="en-US" sz="24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46</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10813"/>
            <a:ext cx="7086600" cy="6419891"/>
          </a:xfrm>
          <a:prstGeom prst="rect">
            <a:avLst/>
          </a:prstGeom>
        </p:spPr>
      </p:pic>
    </p:spTree>
    <p:extLst>
      <p:ext uri="{BB962C8B-B14F-4D97-AF65-F5344CB8AC3E}">
        <p14:creationId xmlns:p14="http://schemas.microsoft.com/office/powerpoint/2010/main" val="2517623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304800"/>
            <a:ext cx="6387277" cy="6096000"/>
          </a:xfrm>
        </p:spPr>
      </p:pic>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47</a:t>
            </a:fld>
            <a:endParaRPr lang="en-US"/>
          </a:p>
        </p:txBody>
      </p:sp>
    </p:spTree>
    <p:extLst>
      <p:ext uri="{BB962C8B-B14F-4D97-AF65-F5344CB8AC3E}">
        <p14:creationId xmlns:p14="http://schemas.microsoft.com/office/powerpoint/2010/main" val="709350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2400" y="152400"/>
            <a:ext cx="6062943" cy="6248400"/>
          </a:xfrm>
        </p:spPr>
      </p:pic>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48</a:t>
            </a:fld>
            <a:endParaRPr lang="en-US"/>
          </a:p>
        </p:txBody>
      </p:sp>
    </p:spTree>
    <p:extLst>
      <p:ext uri="{BB962C8B-B14F-4D97-AF65-F5344CB8AC3E}">
        <p14:creationId xmlns:p14="http://schemas.microsoft.com/office/powerpoint/2010/main" val="1522416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 y="0"/>
            <a:ext cx="5309552" cy="6477000"/>
          </a:xfrm>
        </p:spPr>
      </p:pic>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49</a:t>
            </a:fld>
            <a:endParaRPr lang="en-US"/>
          </a:p>
        </p:txBody>
      </p:sp>
    </p:spTree>
    <p:extLst>
      <p:ext uri="{BB962C8B-B14F-4D97-AF65-F5344CB8AC3E}">
        <p14:creationId xmlns:p14="http://schemas.microsoft.com/office/powerpoint/2010/main" val="152241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0" y="0"/>
            <a:ext cx="9144000" cy="6858000"/>
          </a:xfrm>
        </p:spPr>
        <p:txBody>
          <a:bodyPr>
            <a:normAutofit/>
          </a:bodyPr>
          <a:lstStyle/>
          <a:p>
            <a:pPr marL="406400" indent="-342900" eaLnBrk="1" hangingPunct="1">
              <a:lnSpc>
                <a:spcPct val="90000"/>
              </a:lnSpc>
              <a:buFont typeface="Wingdings" pitchFamily="2" charset="2"/>
              <a:buNone/>
            </a:pPr>
            <a:r>
              <a:rPr lang="en-US" sz="2400" b="1" dirty="0">
                <a:solidFill>
                  <a:srgbClr val="FF0000"/>
                </a:solidFill>
                <a:latin typeface="Bookman Old Style" pitchFamily="18" charset="0"/>
              </a:rPr>
              <a:t>How does Selection Sort work?</a:t>
            </a:r>
          </a:p>
          <a:p>
            <a:pPr marL="406400" indent="-342900" eaLnBrk="1" hangingPunct="1">
              <a:lnSpc>
                <a:spcPct val="90000"/>
              </a:lnSpc>
              <a:buFont typeface="Wingdings" pitchFamily="2" charset="2"/>
              <a:buAutoNum type="arabicPeriod"/>
            </a:pPr>
            <a:r>
              <a:rPr lang="en-US" sz="2400" dirty="0">
                <a:latin typeface="Bookman Old Style" pitchFamily="18" charset="0"/>
              </a:rPr>
              <a:t>Start with the 1st element, scan the entire list to find its smallest element and exchange it with  the 1st element.</a:t>
            </a:r>
          </a:p>
          <a:p>
            <a:pPr marL="406400" indent="-342900" eaLnBrk="1" hangingPunct="1">
              <a:lnSpc>
                <a:spcPct val="90000"/>
              </a:lnSpc>
              <a:buFont typeface="Wingdings" pitchFamily="2" charset="2"/>
              <a:buAutoNum type="arabicPeriod"/>
            </a:pPr>
            <a:r>
              <a:rPr lang="en-US" sz="2400" dirty="0">
                <a:latin typeface="Bookman Old Style" pitchFamily="18" charset="0"/>
              </a:rPr>
              <a:t>Start with the 2</a:t>
            </a:r>
            <a:r>
              <a:rPr lang="en-US" sz="2400" baseline="30000" dirty="0">
                <a:latin typeface="Bookman Old Style" pitchFamily="18" charset="0"/>
              </a:rPr>
              <a:t>nd</a:t>
            </a:r>
            <a:r>
              <a:rPr lang="en-US" sz="2400" dirty="0">
                <a:latin typeface="Bookman Old Style" pitchFamily="18" charset="0"/>
              </a:rPr>
              <a:t> element, scan the remaining list to find the smallest among the last (N-1) elements and exchange it with the 2</a:t>
            </a:r>
            <a:r>
              <a:rPr lang="en-US" sz="2400" baseline="30000" dirty="0">
                <a:latin typeface="Bookman Old Style" pitchFamily="18" charset="0"/>
              </a:rPr>
              <a:t>nd</a:t>
            </a:r>
            <a:r>
              <a:rPr lang="en-US" sz="2400" dirty="0">
                <a:latin typeface="Bookman Old Style" pitchFamily="18" charset="0"/>
              </a:rPr>
              <a:t> element.</a:t>
            </a:r>
          </a:p>
          <a:p>
            <a:pPr marL="63500" indent="0" eaLnBrk="1" hangingPunct="1">
              <a:lnSpc>
                <a:spcPct val="90000"/>
              </a:lnSpc>
              <a:buNone/>
            </a:pPr>
            <a:r>
              <a:rPr lang="en-US" sz="2400" dirty="0">
                <a:latin typeface="Bookman Old Style" pitchFamily="18" charset="0"/>
              </a:rPr>
              <a:t>3. Continue this process….</a:t>
            </a:r>
          </a:p>
          <a:p>
            <a:pPr marL="406400" indent="-342900" eaLnBrk="1" hangingPunct="1">
              <a:lnSpc>
                <a:spcPct val="90000"/>
              </a:lnSpc>
              <a:buFont typeface="Wingdings" pitchFamily="2" charset="2"/>
              <a:buNone/>
            </a:pPr>
            <a:endParaRPr lang="en-US" sz="2400" dirty="0">
              <a:latin typeface="Bookman Old Style" pitchFamily="18" charset="0"/>
            </a:endParaRPr>
          </a:p>
          <a:p>
            <a:pPr marL="406400" indent="-342900" eaLnBrk="1" hangingPunct="1">
              <a:lnSpc>
                <a:spcPct val="90000"/>
              </a:lnSpc>
              <a:buFont typeface="Wingdings" pitchFamily="2" charset="2"/>
              <a:buNone/>
            </a:pPr>
            <a:r>
              <a:rPr lang="en-US" sz="2400" dirty="0">
                <a:latin typeface="Bookman Old Style" pitchFamily="18" charset="0"/>
              </a:rPr>
              <a:t>Example</a:t>
            </a:r>
            <a:r>
              <a:rPr lang="en-US" sz="2400" b="1" dirty="0">
                <a:latin typeface="Bookman Old Style" pitchFamily="18" charset="0"/>
              </a:rPr>
              <a:t>:         89   45   68   90  29   34   17</a:t>
            </a:r>
          </a:p>
          <a:p>
            <a:pPr marL="406400" indent="-342900" eaLnBrk="1" hangingPunct="1">
              <a:lnSpc>
                <a:spcPct val="90000"/>
              </a:lnSpc>
              <a:buFont typeface="Wingdings" pitchFamily="2" charset="2"/>
              <a:buNone/>
            </a:pPr>
            <a:r>
              <a:rPr lang="en-US" sz="2400" dirty="0">
                <a:latin typeface="Bookman Old Style" pitchFamily="18" charset="0"/>
              </a:rPr>
              <a:t>                        </a:t>
            </a:r>
            <a:r>
              <a:rPr lang="en-US" sz="2400" dirty="0">
                <a:solidFill>
                  <a:srgbClr val="FF0000"/>
                </a:solidFill>
                <a:latin typeface="Bookman Old Style" pitchFamily="18" charset="0"/>
              </a:rPr>
              <a:t>17</a:t>
            </a:r>
            <a:r>
              <a:rPr lang="en-US" sz="2400" dirty="0">
                <a:latin typeface="Bookman Old Style" pitchFamily="18" charset="0"/>
              </a:rPr>
              <a:t> | 45   68   90   29   34   </a:t>
            </a:r>
            <a:r>
              <a:rPr lang="en-US" sz="2400" dirty="0">
                <a:solidFill>
                  <a:srgbClr val="A30501"/>
                </a:solidFill>
                <a:latin typeface="Bookman Old Style" pitchFamily="18" charset="0"/>
              </a:rPr>
              <a:t>89 </a:t>
            </a:r>
          </a:p>
          <a:p>
            <a:pPr marL="406400" indent="-342900" eaLnBrk="1" hangingPunct="1">
              <a:lnSpc>
                <a:spcPct val="90000"/>
              </a:lnSpc>
              <a:buFont typeface="Wingdings" pitchFamily="2" charset="2"/>
              <a:buNone/>
            </a:pPr>
            <a:r>
              <a:rPr lang="en-US" sz="2400" dirty="0">
                <a:solidFill>
                  <a:srgbClr val="A30501"/>
                </a:solidFill>
                <a:latin typeface="Bookman Old Style" pitchFamily="18" charset="0"/>
              </a:rPr>
              <a:t>                        </a:t>
            </a:r>
            <a:r>
              <a:rPr lang="en-US" sz="2400" dirty="0">
                <a:solidFill>
                  <a:srgbClr val="FF0000"/>
                </a:solidFill>
                <a:latin typeface="Bookman Old Style" pitchFamily="18" charset="0"/>
              </a:rPr>
              <a:t>17   29 </a:t>
            </a:r>
            <a:r>
              <a:rPr lang="en-US" sz="2400" dirty="0">
                <a:latin typeface="Bookman Old Style" pitchFamily="18" charset="0"/>
              </a:rPr>
              <a:t>| 68   90   45   34   89</a:t>
            </a:r>
          </a:p>
          <a:p>
            <a:pPr marL="406400" indent="-342900" eaLnBrk="1" hangingPunct="1">
              <a:lnSpc>
                <a:spcPct val="90000"/>
              </a:lnSpc>
              <a:buFont typeface="Wingdings" pitchFamily="2" charset="2"/>
              <a:buNone/>
            </a:pPr>
            <a:r>
              <a:rPr lang="en-US" sz="2400" dirty="0">
                <a:latin typeface="Bookman Old Style" pitchFamily="18" charset="0"/>
              </a:rPr>
              <a:t>                        </a:t>
            </a:r>
            <a:r>
              <a:rPr lang="en-US" sz="2400" dirty="0">
                <a:solidFill>
                  <a:srgbClr val="FF0000"/>
                </a:solidFill>
                <a:latin typeface="Bookman Old Style" pitchFamily="18" charset="0"/>
              </a:rPr>
              <a:t>17   29    34</a:t>
            </a:r>
            <a:r>
              <a:rPr lang="en-US" sz="2400" dirty="0">
                <a:latin typeface="Bookman Old Style" pitchFamily="18" charset="0"/>
              </a:rPr>
              <a:t> |90   45   68   89 </a:t>
            </a:r>
          </a:p>
          <a:p>
            <a:pPr marL="406400">
              <a:lnSpc>
                <a:spcPct val="90000"/>
              </a:lnSpc>
              <a:buNone/>
            </a:pPr>
            <a:r>
              <a:rPr lang="en-US" sz="2400" dirty="0">
                <a:latin typeface="Bookman Old Style" pitchFamily="18" charset="0"/>
              </a:rPr>
              <a:t> 			      </a:t>
            </a:r>
            <a:r>
              <a:rPr lang="en-US" sz="2400" dirty="0">
                <a:solidFill>
                  <a:srgbClr val="FF0000"/>
                </a:solidFill>
                <a:latin typeface="Bookman Old Style" pitchFamily="18" charset="0"/>
              </a:rPr>
              <a:t>17   29    34   45</a:t>
            </a:r>
            <a:r>
              <a:rPr lang="en-US" sz="2400" dirty="0">
                <a:latin typeface="Bookman Old Style" pitchFamily="18" charset="0"/>
              </a:rPr>
              <a:t> |90   68   89</a:t>
            </a:r>
          </a:p>
          <a:p>
            <a:pPr marL="406400">
              <a:lnSpc>
                <a:spcPct val="90000"/>
              </a:lnSpc>
              <a:buNone/>
            </a:pPr>
            <a:r>
              <a:rPr lang="en-US" sz="2400" dirty="0">
                <a:latin typeface="Bookman Old Style" pitchFamily="18" charset="0"/>
              </a:rPr>
              <a:t> 			      </a:t>
            </a:r>
            <a:r>
              <a:rPr lang="en-US" sz="2400" dirty="0">
                <a:solidFill>
                  <a:srgbClr val="FF0000"/>
                </a:solidFill>
                <a:latin typeface="Bookman Old Style" pitchFamily="18" charset="0"/>
              </a:rPr>
              <a:t>17   29    34   45</a:t>
            </a:r>
            <a:r>
              <a:rPr lang="en-US" sz="2400" dirty="0">
                <a:latin typeface="Bookman Old Style" pitchFamily="18" charset="0"/>
              </a:rPr>
              <a:t>   </a:t>
            </a:r>
            <a:r>
              <a:rPr lang="en-US" sz="2400" dirty="0">
                <a:solidFill>
                  <a:srgbClr val="FF0000"/>
                </a:solidFill>
                <a:latin typeface="Bookman Old Style" pitchFamily="18" charset="0"/>
              </a:rPr>
              <a:t>68 </a:t>
            </a:r>
            <a:r>
              <a:rPr lang="en-US" sz="2400" dirty="0">
                <a:latin typeface="Bookman Old Style" pitchFamily="18" charset="0"/>
              </a:rPr>
              <a:t>|90   89</a:t>
            </a:r>
          </a:p>
          <a:p>
            <a:pPr marL="406400">
              <a:lnSpc>
                <a:spcPct val="90000"/>
              </a:lnSpc>
              <a:buNone/>
            </a:pPr>
            <a:r>
              <a:rPr lang="en-US" sz="2400" dirty="0">
                <a:latin typeface="Bookman Old Style" pitchFamily="18" charset="0"/>
              </a:rPr>
              <a:t> 			      </a:t>
            </a:r>
            <a:r>
              <a:rPr lang="en-US" sz="2400" dirty="0">
                <a:solidFill>
                  <a:srgbClr val="FF0000"/>
                </a:solidFill>
                <a:latin typeface="Bookman Old Style" pitchFamily="18" charset="0"/>
              </a:rPr>
              <a:t>17   29    34   45</a:t>
            </a:r>
            <a:r>
              <a:rPr lang="en-US" sz="2400" dirty="0">
                <a:latin typeface="Bookman Old Style" pitchFamily="18" charset="0"/>
              </a:rPr>
              <a:t>   </a:t>
            </a:r>
            <a:r>
              <a:rPr lang="en-US" sz="2400" dirty="0">
                <a:solidFill>
                  <a:srgbClr val="FF0000"/>
                </a:solidFill>
                <a:latin typeface="Bookman Old Style" pitchFamily="18" charset="0"/>
              </a:rPr>
              <a:t>68   89</a:t>
            </a:r>
            <a:r>
              <a:rPr lang="en-US" sz="2400" dirty="0">
                <a:latin typeface="Bookman Old Style" pitchFamily="18" charset="0"/>
              </a:rPr>
              <a:t> |90</a:t>
            </a:r>
          </a:p>
          <a:p>
            <a:pPr marL="406400">
              <a:lnSpc>
                <a:spcPct val="90000"/>
              </a:lnSpc>
              <a:buNone/>
            </a:pPr>
            <a:r>
              <a:rPr lang="en-US" sz="2400" dirty="0">
                <a:latin typeface="Bookman Old Style" pitchFamily="18" charset="0"/>
              </a:rPr>
              <a:t>			      </a:t>
            </a:r>
            <a:r>
              <a:rPr lang="en-US" sz="2400" dirty="0">
                <a:solidFill>
                  <a:srgbClr val="FF0000"/>
                </a:solidFill>
                <a:latin typeface="Bookman Old Style" pitchFamily="18" charset="0"/>
              </a:rPr>
              <a:t>17   29    34   45</a:t>
            </a:r>
            <a:r>
              <a:rPr lang="en-US" sz="2400" dirty="0">
                <a:latin typeface="Bookman Old Style" pitchFamily="18" charset="0"/>
              </a:rPr>
              <a:t>   </a:t>
            </a:r>
            <a:r>
              <a:rPr lang="en-US" sz="2400" dirty="0">
                <a:solidFill>
                  <a:srgbClr val="FF0000"/>
                </a:solidFill>
                <a:latin typeface="Bookman Old Style" pitchFamily="18" charset="0"/>
              </a:rPr>
              <a:t>68   89</a:t>
            </a:r>
            <a:r>
              <a:rPr lang="en-US" sz="2400" dirty="0">
                <a:latin typeface="Bookman Old Style" pitchFamily="18" charset="0"/>
              </a:rPr>
              <a:t> </a:t>
            </a:r>
            <a:r>
              <a:rPr lang="en-US" sz="2400" dirty="0">
                <a:solidFill>
                  <a:srgbClr val="FF0000"/>
                </a:solidFill>
                <a:latin typeface="Bookman Old Style" pitchFamily="18" charset="0"/>
              </a:rPr>
              <a:t>  90</a:t>
            </a:r>
          </a:p>
          <a:p>
            <a:pPr marL="406400">
              <a:lnSpc>
                <a:spcPct val="90000"/>
              </a:lnSpc>
              <a:buNone/>
            </a:pPr>
            <a:endParaRPr lang="en-US" sz="2400" dirty="0">
              <a:latin typeface="Bookman Old Style" pitchFamily="18" charset="0"/>
            </a:endParaRPr>
          </a:p>
        </p:txBody>
      </p:sp>
      <p:sp>
        <p:nvSpPr>
          <p:cNvPr id="3" name="Slide Number Placeholder 2"/>
          <p:cNvSpPr>
            <a:spLocks noGrp="1"/>
          </p:cNvSpPr>
          <p:nvPr>
            <p:ph type="sldNum" sz="quarter" idx="12"/>
          </p:nvPr>
        </p:nvSpPr>
        <p:spPr/>
        <p:txBody>
          <a:bodyPr/>
          <a:lstStyle/>
          <a:p>
            <a:fld id="{EFA6E869-1081-411C-AE09-8F3422A5DF0F}" type="slidenum">
              <a:rPr lang="en-US" smtClean="0"/>
              <a:t>5</a:t>
            </a:fld>
            <a:endParaRPr lang="en-US"/>
          </a:p>
        </p:txBody>
      </p:sp>
      <p:sp>
        <p:nvSpPr>
          <p:cNvPr id="4" name="Footer Placeholder 3"/>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659636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latin typeface="Bookman Old Style" pitchFamily="18" charset="0"/>
              </a:rPr>
              <a:t>You can do like this if you don’t like to add the text.</a:t>
            </a: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50</a:t>
            </a:fld>
            <a:endParaRPr lang="en-US"/>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685800"/>
            <a:ext cx="8839200" cy="5715000"/>
          </a:xfrm>
          <a:prstGeom prst="rect">
            <a:avLst/>
          </a:prstGeom>
        </p:spPr>
      </p:pic>
    </p:spTree>
    <p:extLst>
      <p:ext uri="{BB962C8B-B14F-4D97-AF65-F5344CB8AC3E}">
        <p14:creationId xmlns:p14="http://schemas.microsoft.com/office/powerpoint/2010/main" val="19480152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Q2. The elements in the array as follows: 44,33,11,55,77,90,40,60,99,22,88,66 and sort these elements using quick sort method.</a:t>
            </a:r>
          </a:p>
          <a:p>
            <a:pPr marL="0" indent="0">
              <a:buNone/>
            </a:pPr>
            <a:r>
              <a:rPr lang="en-US" sz="2400" b="1" dirty="0">
                <a:latin typeface="Bookman Old Style" pitchFamily="18" charset="0"/>
              </a:rPr>
              <a:t>Answer: Method 2</a:t>
            </a:r>
          </a:p>
          <a:p>
            <a:pPr marL="0" indent="0">
              <a:buNone/>
            </a:pPr>
            <a:r>
              <a:rPr lang="en-US" sz="2400" b="1" dirty="0">
                <a:solidFill>
                  <a:srgbClr val="FF0000"/>
                </a:solidFill>
                <a:latin typeface="Bookman Old Style" pitchFamily="18" charset="0"/>
              </a:rPr>
              <a:t>Step1:</a:t>
            </a:r>
          </a:p>
          <a:p>
            <a:pPr marL="0" indent="0">
              <a:buNone/>
            </a:pPr>
            <a:r>
              <a:rPr lang="en-US" sz="2400" dirty="0">
                <a:latin typeface="Bookman Old Style" pitchFamily="18" charset="0"/>
              </a:rPr>
              <a:t>Mark first element as “DOWN” and last element as “UP” and we have ‘</a:t>
            </a:r>
            <a:r>
              <a:rPr lang="en-US" sz="2400" dirty="0" err="1">
                <a:latin typeface="Bookman Old Style" pitchFamily="18" charset="0"/>
              </a:rPr>
              <a:t>loc</a:t>
            </a:r>
            <a:r>
              <a:rPr lang="en-US" sz="2400" dirty="0">
                <a:latin typeface="Bookman Old Style" pitchFamily="18" charset="0"/>
              </a:rPr>
              <a:t>’ variable or PIVOT which is initially at down as shown in the array below:</a:t>
            </a:r>
          </a:p>
          <a:p>
            <a:pPr marL="0" indent="0">
              <a:buNone/>
            </a:pPr>
            <a:r>
              <a:rPr lang="en-US" sz="2400" dirty="0">
                <a:latin typeface="Bookman Old Style" pitchFamily="18" charset="0"/>
              </a:rPr>
              <a:t>   0      1     2     3     4     5     6     7      8     9     10   11</a:t>
            </a:r>
          </a:p>
          <a:p>
            <a:pPr marL="0" indent="0">
              <a:buNone/>
            </a:pP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41165856"/>
              </p:ext>
            </p:extLst>
          </p:nvPr>
        </p:nvGraphicFramePr>
        <p:xfrm>
          <a:off x="228600" y="3657600"/>
          <a:ext cx="8305800" cy="518160"/>
        </p:xfrm>
        <a:graphic>
          <a:graphicData uri="http://schemas.openxmlformats.org/drawingml/2006/table">
            <a:tbl>
              <a:tblPr firstRow="1" bandRow="1">
                <a:tableStyleId>{5C22544A-7EE6-4342-B048-85BDC9FD1C3A}</a:tableStyleId>
              </a:tblPr>
              <a:tblGrid>
                <a:gridCol w="692150">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6921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gridCol w="692150">
                  <a:extLst>
                    <a:ext uri="{9D8B030D-6E8A-4147-A177-3AD203B41FA5}">
                      <a16:colId xmlns:a16="http://schemas.microsoft.com/office/drawing/2014/main" val="20006"/>
                    </a:ext>
                  </a:extLst>
                </a:gridCol>
                <a:gridCol w="692150">
                  <a:extLst>
                    <a:ext uri="{9D8B030D-6E8A-4147-A177-3AD203B41FA5}">
                      <a16:colId xmlns:a16="http://schemas.microsoft.com/office/drawing/2014/main" val="20007"/>
                    </a:ext>
                  </a:extLst>
                </a:gridCol>
                <a:gridCol w="692150">
                  <a:extLst>
                    <a:ext uri="{9D8B030D-6E8A-4147-A177-3AD203B41FA5}">
                      <a16:colId xmlns:a16="http://schemas.microsoft.com/office/drawing/2014/main" val="20008"/>
                    </a:ext>
                  </a:extLst>
                </a:gridCol>
                <a:gridCol w="692150">
                  <a:extLst>
                    <a:ext uri="{9D8B030D-6E8A-4147-A177-3AD203B41FA5}">
                      <a16:colId xmlns:a16="http://schemas.microsoft.com/office/drawing/2014/main" val="20009"/>
                    </a:ext>
                  </a:extLst>
                </a:gridCol>
                <a:gridCol w="692150">
                  <a:extLst>
                    <a:ext uri="{9D8B030D-6E8A-4147-A177-3AD203B41FA5}">
                      <a16:colId xmlns:a16="http://schemas.microsoft.com/office/drawing/2014/main" val="20010"/>
                    </a:ext>
                  </a:extLst>
                </a:gridCol>
                <a:gridCol w="692150">
                  <a:extLst>
                    <a:ext uri="{9D8B030D-6E8A-4147-A177-3AD203B41FA5}">
                      <a16:colId xmlns:a16="http://schemas.microsoft.com/office/drawing/2014/main" val="20011"/>
                    </a:ext>
                  </a:extLst>
                </a:gridCol>
              </a:tblGrid>
              <a:tr h="518160">
                <a:tc>
                  <a:txBody>
                    <a:bodyPr/>
                    <a:lstStyle/>
                    <a:p>
                      <a:r>
                        <a:rPr lang="en-US" sz="2400" dirty="0">
                          <a:latin typeface="Bookman Old Style" pitchFamily="18" charset="0"/>
                        </a:rPr>
                        <a:t>44</a:t>
                      </a:r>
                    </a:p>
                  </a:txBody>
                  <a:tcPr/>
                </a:tc>
                <a:tc>
                  <a:txBody>
                    <a:bodyPr/>
                    <a:lstStyle/>
                    <a:p>
                      <a:r>
                        <a:rPr lang="en-US" sz="2400" dirty="0">
                          <a:latin typeface="Bookman Old Style" pitchFamily="18" charset="0"/>
                        </a:rPr>
                        <a:t>33</a:t>
                      </a:r>
                    </a:p>
                  </a:txBody>
                  <a:tcPr/>
                </a:tc>
                <a:tc>
                  <a:txBody>
                    <a:bodyPr/>
                    <a:lstStyle/>
                    <a:p>
                      <a:r>
                        <a:rPr lang="en-US" sz="2400" dirty="0">
                          <a:latin typeface="Bookman Old Style" pitchFamily="18" charset="0"/>
                        </a:rPr>
                        <a:t>11</a:t>
                      </a:r>
                    </a:p>
                  </a:txBody>
                  <a:tcPr/>
                </a:tc>
                <a:tc>
                  <a:txBody>
                    <a:bodyPr/>
                    <a:lstStyle/>
                    <a:p>
                      <a:r>
                        <a:rPr lang="en-US" sz="2400" dirty="0">
                          <a:latin typeface="Bookman Old Style" pitchFamily="18" charset="0"/>
                        </a:rPr>
                        <a:t>55</a:t>
                      </a:r>
                    </a:p>
                  </a:txBody>
                  <a:tcPr/>
                </a:tc>
                <a:tc>
                  <a:txBody>
                    <a:bodyPr/>
                    <a:lstStyle/>
                    <a:p>
                      <a:r>
                        <a:rPr lang="en-US" sz="2400" dirty="0">
                          <a:latin typeface="Bookman Old Style" pitchFamily="18" charset="0"/>
                        </a:rPr>
                        <a:t>77</a:t>
                      </a:r>
                    </a:p>
                  </a:txBody>
                  <a:tcPr/>
                </a:tc>
                <a:tc>
                  <a:txBody>
                    <a:bodyPr/>
                    <a:lstStyle/>
                    <a:p>
                      <a:r>
                        <a:rPr lang="en-US" sz="2400" dirty="0">
                          <a:latin typeface="Bookman Old Style" pitchFamily="18" charset="0"/>
                        </a:rPr>
                        <a:t>90</a:t>
                      </a:r>
                    </a:p>
                  </a:txBody>
                  <a:tcPr/>
                </a:tc>
                <a:tc>
                  <a:txBody>
                    <a:bodyPr/>
                    <a:lstStyle/>
                    <a:p>
                      <a:r>
                        <a:rPr lang="en-US" sz="2400" dirty="0">
                          <a:latin typeface="Bookman Old Style" pitchFamily="18" charset="0"/>
                        </a:rPr>
                        <a:t>40</a:t>
                      </a:r>
                    </a:p>
                  </a:txBody>
                  <a:tcPr/>
                </a:tc>
                <a:tc>
                  <a:txBody>
                    <a:bodyPr/>
                    <a:lstStyle/>
                    <a:p>
                      <a:r>
                        <a:rPr lang="en-US" sz="2400" dirty="0">
                          <a:latin typeface="Bookman Old Style" pitchFamily="18" charset="0"/>
                        </a:rPr>
                        <a:t>60</a:t>
                      </a:r>
                    </a:p>
                  </a:txBody>
                  <a:tcPr/>
                </a:tc>
                <a:tc>
                  <a:txBody>
                    <a:bodyPr/>
                    <a:lstStyle/>
                    <a:p>
                      <a:r>
                        <a:rPr lang="en-US" sz="2400" dirty="0">
                          <a:latin typeface="Bookman Old Style" pitchFamily="18" charset="0"/>
                        </a:rPr>
                        <a:t>99</a:t>
                      </a:r>
                    </a:p>
                  </a:txBody>
                  <a:tcPr/>
                </a:tc>
                <a:tc>
                  <a:txBody>
                    <a:bodyPr/>
                    <a:lstStyle/>
                    <a:p>
                      <a:r>
                        <a:rPr lang="en-US" sz="2400" dirty="0">
                          <a:latin typeface="Bookman Old Style" pitchFamily="18" charset="0"/>
                        </a:rPr>
                        <a:t>22</a:t>
                      </a:r>
                    </a:p>
                  </a:txBody>
                  <a:tcPr/>
                </a:tc>
                <a:tc>
                  <a:txBody>
                    <a:bodyPr/>
                    <a:lstStyle/>
                    <a:p>
                      <a:r>
                        <a:rPr lang="en-US" sz="2400" dirty="0">
                          <a:latin typeface="Bookman Old Style" pitchFamily="18" charset="0"/>
                        </a:rPr>
                        <a:t>88</a:t>
                      </a:r>
                    </a:p>
                  </a:txBody>
                  <a:tcPr/>
                </a:tc>
                <a:tc>
                  <a:txBody>
                    <a:bodyPr/>
                    <a:lstStyle/>
                    <a:p>
                      <a:r>
                        <a:rPr lang="en-US" sz="2400" dirty="0">
                          <a:latin typeface="Bookman Old Style" pitchFamily="18" charset="0"/>
                        </a:rPr>
                        <a:t>66</a:t>
                      </a:r>
                    </a:p>
                  </a:txBody>
                  <a:tcPr/>
                </a:tc>
                <a:extLst>
                  <a:ext uri="{0D108BD9-81ED-4DB2-BD59-A6C34878D82A}">
                    <a16:rowId xmlns:a16="http://schemas.microsoft.com/office/drawing/2014/main" val="10000"/>
                  </a:ext>
                </a:extLst>
              </a:tr>
            </a:tbl>
          </a:graphicData>
        </a:graphic>
      </p:graphicFrame>
      <p:sp>
        <p:nvSpPr>
          <p:cNvPr id="7" name="Up Arrow 6"/>
          <p:cNvSpPr/>
          <p:nvPr/>
        </p:nvSpPr>
        <p:spPr>
          <a:xfrm>
            <a:off x="304800" y="4275161"/>
            <a:ext cx="549892"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7924800" y="4223413"/>
            <a:ext cx="533399" cy="5851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2401" y="4953000"/>
            <a:ext cx="1600200" cy="646331"/>
          </a:xfrm>
          <a:prstGeom prst="rect">
            <a:avLst/>
          </a:prstGeom>
          <a:noFill/>
        </p:spPr>
        <p:txBody>
          <a:bodyPr wrap="square" rtlCol="0">
            <a:spAutoFit/>
          </a:bodyPr>
          <a:lstStyle/>
          <a:p>
            <a:r>
              <a:rPr lang="en-US" b="1" dirty="0">
                <a:latin typeface="Bookman Old Style" pitchFamily="18" charset="0"/>
              </a:rPr>
              <a:t>DOWN</a:t>
            </a:r>
          </a:p>
          <a:p>
            <a:r>
              <a:rPr lang="en-US" b="1" dirty="0">
                <a:latin typeface="Bookman Old Style" pitchFamily="18" charset="0"/>
              </a:rPr>
              <a:t>‘</a:t>
            </a:r>
            <a:r>
              <a:rPr lang="en-US" b="1" dirty="0" err="1">
                <a:latin typeface="Bookman Old Style" pitchFamily="18" charset="0"/>
              </a:rPr>
              <a:t>Loc</a:t>
            </a:r>
            <a:r>
              <a:rPr lang="en-US" b="1" dirty="0">
                <a:latin typeface="Bookman Old Style" pitchFamily="18" charset="0"/>
              </a:rPr>
              <a:t>’</a:t>
            </a:r>
          </a:p>
        </p:txBody>
      </p:sp>
      <p:sp>
        <p:nvSpPr>
          <p:cNvPr id="11" name="TextBox 10"/>
          <p:cNvSpPr txBox="1"/>
          <p:nvPr/>
        </p:nvSpPr>
        <p:spPr>
          <a:xfrm>
            <a:off x="7924800" y="4888468"/>
            <a:ext cx="1257300" cy="369332"/>
          </a:xfrm>
          <a:prstGeom prst="rect">
            <a:avLst/>
          </a:prstGeom>
          <a:noFill/>
        </p:spPr>
        <p:txBody>
          <a:bodyPr wrap="square" rtlCol="0">
            <a:spAutoFit/>
          </a:bodyPr>
          <a:lstStyle/>
          <a:p>
            <a:r>
              <a:rPr lang="en-US" b="1" dirty="0">
                <a:latin typeface="Bookman Old Style" pitchFamily="18" charset="0"/>
              </a:rPr>
              <a:t> UP</a:t>
            </a:r>
          </a:p>
        </p:txBody>
      </p:sp>
    </p:spTree>
    <p:extLst>
      <p:ext uri="{BB962C8B-B14F-4D97-AF65-F5344CB8AC3E}">
        <p14:creationId xmlns:p14="http://schemas.microsoft.com/office/powerpoint/2010/main" val="2503599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solidFill>
                  <a:srgbClr val="FF0000"/>
                </a:solidFill>
                <a:latin typeface="Bookman Old Style" pitchFamily="18" charset="0"/>
              </a:rPr>
              <a:t>Step2: </a:t>
            </a:r>
          </a:p>
          <a:p>
            <a:pPr marL="0" indent="0">
              <a:buNone/>
            </a:pPr>
            <a:r>
              <a:rPr lang="en-US" sz="2000" dirty="0">
                <a:latin typeface="Bookman Old Style" pitchFamily="18" charset="0"/>
              </a:rPr>
              <a:t>Now scan the elements of array from </a:t>
            </a:r>
            <a:r>
              <a:rPr lang="en-US" sz="2000" b="1" dirty="0">
                <a:latin typeface="Bookman Old Style" pitchFamily="18" charset="0"/>
              </a:rPr>
              <a:t>right to left </a:t>
            </a:r>
            <a:r>
              <a:rPr lang="en-US" sz="2000" dirty="0">
                <a:latin typeface="Bookman Old Style" pitchFamily="18" charset="0"/>
              </a:rPr>
              <a:t>till the number less than first is found. After scanning we found 22 is less than 44 so interchange 22 and 44 as shown in the array below:</a:t>
            </a:r>
          </a:p>
          <a:p>
            <a:pPr marL="0" indent="0">
              <a:buNone/>
            </a:pPr>
            <a:r>
              <a:rPr lang="en-US" sz="2000" dirty="0">
                <a:latin typeface="Bookman Old Style" pitchFamily="18" charset="0"/>
              </a:rPr>
              <a:t>  0       1       2       3      4      5        6     7       8       9     10      11</a:t>
            </a: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r>
              <a:rPr lang="en-US" sz="2000" b="1" dirty="0">
                <a:solidFill>
                  <a:srgbClr val="FF0000"/>
                </a:solidFill>
                <a:latin typeface="Bookman Old Style" pitchFamily="18" charset="0"/>
              </a:rPr>
              <a:t>Step3:</a:t>
            </a:r>
          </a:p>
          <a:p>
            <a:pPr marL="0" indent="0">
              <a:buNone/>
            </a:pPr>
            <a:r>
              <a:rPr lang="en-US" sz="2000" dirty="0">
                <a:latin typeface="Bookman Old Style" pitchFamily="18" charset="0"/>
              </a:rPr>
              <a:t>Now again scan the elements of array from </a:t>
            </a:r>
            <a:r>
              <a:rPr lang="en-US" sz="2000" b="1" dirty="0">
                <a:latin typeface="Bookman Old Style" pitchFamily="18" charset="0"/>
              </a:rPr>
              <a:t>left to right </a:t>
            </a:r>
            <a:r>
              <a:rPr lang="en-US" sz="2000" dirty="0">
                <a:latin typeface="Bookman Old Style" pitchFamily="18" charset="0"/>
              </a:rPr>
              <a:t>till the number greater than 44 is found. After scanning we found 55 is greater than 44 so interchange 55 and 44 as shown in the array below:</a:t>
            </a:r>
          </a:p>
          <a:p>
            <a:pPr marL="0" indent="0">
              <a:buNone/>
            </a:pPr>
            <a:r>
              <a:rPr lang="en-US" sz="2000" dirty="0">
                <a:latin typeface="Bookman Old Style" pitchFamily="18" charset="0"/>
              </a:rPr>
              <a:t> </a:t>
            </a: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541281940"/>
              </p:ext>
            </p:extLst>
          </p:nvPr>
        </p:nvGraphicFramePr>
        <p:xfrm>
          <a:off x="76200" y="1752600"/>
          <a:ext cx="8305800" cy="457200"/>
        </p:xfrm>
        <a:graphic>
          <a:graphicData uri="http://schemas.openxmlformats.org/drawingml/2006/table">
            <a:tbl>
              <a:tblPr firstRow="1" bandRow="1">
                <a:tableStyleId>{5C22544A-7EE6-4342-B048-85BDC9FD1C3A}</a:tableStyleId>
              </a:tblPr>
              <a:tblGrid>
                <a:gridCol w="692150">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6921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gridCol w="692150">
                  <a:extLst>
                    <a:ext uri="{9D8B030D-6E8A-4147-A177-3AD203B41FA5}">
                      <a16:colId xmlns:a16="http://schemas.microsoft.com/office/drawing/2014/main" val="20006"/>
                    </a:ext>
                  </a:extLst>
                </a:gridCol>
                <a:gridCol w="692150">
                  <a:extLst>
                    <a:ext uri="{9D8B030D-6E8A-4147-A177-3AD203B41FA5}">
                      <a16:colId xmlns:a16="http://schemas.microsoft.com/office/drawing/2014/main" val="20007"/>
                    </a:ext>
                  </a:extLst>
                </a:gridCol>
                <a:gridCol w="692150">
                  <a:extLst>
                    <a:ext uri="{9D8B030D-6E8A-4147-A177-3AD203B41FA5}">
                      <a16:colId xmlns:a16="http://schemas.microsoft.com/office/drawing/2014/main" val="20008"/>
                    </a:ext>
                  </a:extLst>
                </a:gridCol>
                <a:gridCol w="692150">
                  <a:extLst>
                    <a:ext uri="{9D8B030D-6E8A-4147-A177-3AD203B41FA5}">
                      <a16:colId xmlns:a16="http://schemas.microsoft.com/office/drawing/2014/main" val="20009"/>
                    </a:ext>
                  </a:extLst>
                </a:gridCol>
                <a:gridCol w="692150">
                  <a:extLst>
                    <a:ext uri="{9D8B030D-6E8A-4147-A177-3AD203B41FA5}">
                      <a16:colId xmlns:a16="http://schemas.microsoft.com/office/drawing/2014/main" val="20010"/>
                    </a:ext>
                  </a:extLst>
                </a:gridCol>
                <a:gridCol w="692150">
                  <a:extLst>
                    <a:ext uri="{9D8B030D-6E8A-4147-A177-3AD203B41FA5}">
                      <a16:colId xmlns:a16="http://schemas.microsoft.com/office/drawing/2014/main" val="20011"/>
                    </a:ext>
                  </a:extLst>
                </a:gridCol>
              </a:tblGrid>
              <a:tr h="365760">
                <a:tc>
                  <a:txBody>
                    <a:bodyPr/>
                    <a:lstStyle/>
                    <a:p>
                      <a:r>
                        <a:rPr lang="en-US" sz="2400" dirty="0">
                          <a:solidFill>
                            <a:srgbClr val="FF0000"/>
                          </a:solidFill>
                          <a:latin typeface="Bookman Old Style" pitchFamily="18" charset="0"/>
                        </a:rPr>
                        <a:t>22</a:t>
                      </a:r>
                    </a:p>
                  </a:txBody>
                  <a:tcPr/>
                </a:tc>
                <a:tc>
                  <a:txBody>
                    <a:bodyPr/>
                    <a:lstStyle/>
                    <a:p>
                      <a:r>
                        <a:rPr lang="en-US" sz="2400" dirty="0">
                          <a:latin typeface="Bookman Old Style" pitchFamily="18" charset="0"/>
                        </a:rPr>
                        <a:t>33</a:t>
                      </a:r>
                    </a:p>
                  </a:txBody>
                  <a:tcPr/>
                </a:tc>
                <a:tc>
                  <a:txBody>
                    <a:bodyPr/>
                    <a:lstStyle/>
                    <a:p>
                      <a:r>
                        <a:rPr lang="en-US" sz="2400" dirty="0">
                          <a:latin typeface="Bookman Old Style" pitchFamily="18" charset="0"/>
                        </a:rPr>
                        <a:t>11</a:t>
                      </a:r>
                    </a:p>
                  </a:txBody>
                  <a:tcPr/>
                </a:tc>
                <a:tc>
                  <a:txBody>
                    <a:bodyPr/>
                    <a:lstStyle/>
                    <a:p>
                      <a:r>
                        <a:rPr lang="en-US" sz="2400" dirty="0">
                          <a:latin typeface="Bookman Old Style" pitchFamily="18" charset="0"/>
                        </a:rPr>
                        <a:t>55</a:t>
                      </a:r>
                    </a:p>
                  </a:txBody>
                  <a:tcPr/>
                </a:tc>
                <a:tc>
                  <a:txBody>
                    <a:bodyPr/>
                    <a:lstStyle/>
                    <a:p>
                      <a:r>
                        <a:rPr lang="en-US" sz="2400" dirty="0">
                          <a:latin typeface="Bookman Old Style" pitchFamily="18" charset="0"/>
                        </a:rPr>
                        <a:t>77</a:t>
                      </a:r>
                    </a:p>
                  </a:txBody>
                  <a:tcPr/>
                </a:tc>
                <a:tc>
                  <a:txBody>
                    <a:bodyPr/>
                    <a:lstStyle/>
                    <a:p>
                      <a:r>
                        <a:rPr lang="en-US" sz="2400" dirty="0">
                          <a:latin typeface="Bookman Old Style" pitchFamily="18" charset="0"/>
                        </a:rPr>
                        <a:t>90</a:t>
                      </a:r>
                    </a:p>
                  </a:txBody>
                  <a:tcPr/>
                </a:tc>
                <a:tc>
                  <a:txBody>
                    <a:bodyPr/>
                    <a:lstStyle/>
                    <a:p>
                      <a:r>
                        <a:rPr lang="en-US" sz="2400" dirty="0">
                          <a:latin typeface="Bookman Old Style" pitchFamily="18" charset="0"/>
                        </a:rPr>
                        <a:t>40</a:t>
                      </a:r>
                    </a:p>
                  </a:txBody>
                  <a:tcPr/>
                </a:tc>
                <a:tc>
                  <a:txBody>
                    <a:bodyPr/>
                    <a:lstStyle/>
                    <a:p>
                      <a:r>
                        <a:rPr lang="en-US" sz="2400" dirty="0">
                          <a:latin typeface="Bookman Old Style" pitchFamily="18" charset="0"/>
                        </a:rPr>
                        <a:t>60</a:t>
                      </a:r>
                    </a:p>
                  </a:txBody>
                  <a:tcPr/>
                </a:tc>
                <a:tc>
                  <a:txBody>
                    <a:bodyPr/>
                    <a:lstStyle/>
                    <a:p>
                      <a:r>
                        <a:rPr lang="en-US" sz="2400" dirty="0">
                          <a:latin typeface="Bookman Old Style" pitchFamily="18" charset="0"/>
                        </a:rPr>
                        <a:t>99</a:t>
                      </a:r>
                    </a:p>
                  </a:txBody>
                  <a:tcPr/>
                </a:tc>
                <a:tc>
                  <a:txBody>
                    <a:bodyPr/>
                    <a:lstStyle/>
                    <a:p>
                      <a:r>
                        <a:rPr lang="en-US" sz="2400" dirty="0">
                          <a:solidFill>
                            <a:srgbClr val="FF0000"/>
                          </a:solidFill>
                          <a:latin typeface="Bookman Old Style" pitchFamily="18" charset="0"/>
                        </a:rPr>
                        <a:t>44</a:t>
                      </a:r>
                    </a:p>
                  </a:txBody>
                  <a:tcPr/>
                </a:tc>
                <a:tc>
                  <a:txBody>
                    <a:bodyPr/>
                    <a:lstStyle/>
                    <a:p>
                      <a:r>
                        <a:rPr lang="en-US" sz="2400" dirty="0">
                          <a:latin typeface="Bookman Old Style" pitchFamily="18" charset="0"/>
                        </a:rPr>
                        <a:t>88</a:t>
                      </a:r>
                    </a:p>
                  </a:txBody>
                  <a:tcPr/>
                </a:tc>
                <a:tc>
                  <a:txBody>
                    <a:bodyPr/>
                    <a:lstStyle/>
                    <a:p>
                      <a:r>
                        <a:rPr lang="en-US" sz="2400" dirty="0">
                          <a:latin typeface="Bookman Old Style" pitchFamily="18" charset="0"/>
                        </a:rPr>
                        <a:t>66</a:t>
                      </a:r>
                    </a:p>
                  </a:txBody>
                  <a:tcPr/>
                </a:tc>
                <a:extLst>
                  <a:ext uri="{0D108BD9-81ED-4DB2-BD59-A6C34878D82A}">
                    <a16:rowId xmlns:a16="http://schemas.microsoft.com/office/drawing/2014/main" val="10000"/>
                  </a:ext>
                </a:extLst>
              </a:tr>
            </a:tbl>
          </a:graphicData>
        </a:graphic>
      </p:graphicFrame>
      <p:sp>
        <p:nvSpPr>
          <p:cNvPr id="7" name="Up Arrow 6"/>
          <p:cNvSpPr/>
          <p:nvPr/>
        </p:nvSpPr>
        <p:spPr>
          <a:xfrm>
            <a:off x="152400" y="2342866"/>
            <a:ext cx="549892"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5209" y="2971800"/>
            <a:ext cx="1600200" cy="646331"/>
          </a:xfrm>
          <a:prstGeom prst="rect">
            <a:avLst/>
          </a:prstGeom>
          <a:noFill/>
        </p:spPr>
        <p:txBody>
          <a:bodyPr wrap="square" rtlCol="0">
            <a:spAutoFit/>
          </a:bodyPr>
          <a:lstStyle/>
          <a:p>
            <a:r>
              <a:rPr lang="en-US" b="1" dirty="0">
                <a:latin typeface="Bookman Old Style" pitchFamily="18" charset="0"/>
              </a:rPr>
              <a:t>DOWN</a:t>
            </a:r>
          </a:p>
          <a:p>
            <a:endParaRPr lang="en-US" b="1" dirty="0">
              <a:latin typeface="Bookman Old Style" pitchFamily="18" charset="0"/>
            </a:endParaRPr>
          </a:p>
        </p:txBody>
      </p:sp>
      <p:sp>
        <p:nvSpPr>
          <p:cNvPr id="9" name="TextBox 8"/>
          <p:cNvSpPr txBox="1"/>
          <p:nvPr/>
        </p:nvSpPr>
        <p:spPr>
          <a:xfrm>
            <a:off x="6400800" y="2895600"/>
            <a:ext cx="1600200" cy="646331"/>
          </a:xfrm>
          <a:prstGeom prst="rect">
            <a:avLst/>
          </a:prstGeom>
          <a:noFill/>
        </p:spPr>
        <p:txBody>
          <a:bodyPr wrap="square" rtlCol="0">
            <a:spAutoFit/>
          </a:bodyPr>
          <a:lstStyle/>
          <a:p>
            <a:r>
              <a:rPr lang="en-US" b="1" dirty="0">
                <a:latin typeface="Bookman Old Style" pitchFamily="18" charset="0"/>
              </a:rPr>
              <a:t>UP</a:t>
            </a:r>
          </a:p>
          <a:p>
            <a:r>
              <a:rPr lang="en-US" b="1" dirty="0">
                <a:latin typeface="Bookman Old Style" pitchFamily="18" charset="0"/>
              </a:rPr>
              <a:t>‘</a:t>
            </a:r>
            <a:r>
              <a:rPr lang="en-US" b="1" dirty="0" err="1">
                <a:latin typeface="Bookman Old Style" pitchFamily="18" charset="0"/>
              </a:rPr>
              <a:t>loc</a:t>
            </a:r>
            <a:r>
              <a:rPr lang="en-US" b="1" dirty="0">
                <a:latin typeface="Bookman Old Style" pitchFamily="18" charset="0"/>
              </a:rPr>
              <a:t>’</a:t>
            </a:r>
          </a:p>
        </p:txBody>
      </p:sp>
      <p:sp>
        <p:nvSpPr>
          <p:cNvPr id="10" name="Up Arrow 9"/>
          <p:cNvSpPr/>
          <p:nvPr/>
        </p:nvSpPr>
        <p:spPr>
          <a:xfrm>
            <a:off x="6400800" y="2286000"/>
            <a:ext cx="549892"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034887"/>
            <a:ext cx="8490045" cy="1746913"/>
          </a:xfrm>
          <a:prstGeom prst="rect">
            <a:avLst/>
          </a:prstGeom>
        </p:spPr>
      </p:pic>
    </p:spTree>
    <p:extLst>
      <p:ext uri="{BB962C8B-B14F-4D97-AF65-F5344CB8AC3E}">
        <p14:creationId xmlns:p14="http://schemas.microsoft.com/office/powerpoint/2010/main" val="697119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solidFill>
                  <a:srgbClr val="FF0000"/>
                </a:solidFill>
                <a:latin typeface="Bookman Old Style" pitchFamily="18" charset="0"/>
              </a:rPr>
              <a:t>Step4: </a:t>
            </a:r>
          </a:p>
          <a:p>
            <a:pPr marL="0" indent="0">
              <a:buNone/>
            </a:pPr>
            <a:r>
              <a:rPr lang="en-US" sz="2000" dirty="0">
                <a:latin typeface="Bookman Old Style" pitchFamily="18" charset="0"/>
              </a:rPr>
              <a:t>Now again scan the elements of array from </a:t>
            </a:r>
            <a:r>
              <a:rPr lang="en-US" sz="2000" b="1" dirty="0">
                <a:latin typeface="Bookman Old Style" pitchFamily="18" charset="0"/>
              </a:rPr>
              <a:t>right to left </a:t>
            </a:r>
            <a:r>
              <a:rPr lang="en-US" sz="2000" dirty="0">
                <a:latin typeface="Bookman Old Style" pitchFamily="18" charset="0"/>
              </a:rPr>
              <a:t>till the number less then 44 is found. After scanning we found 40 is less then 44 so interchange 40 and 44 as shown in the array below:</a:t>
            </a:r>
          </a:p>
          <a:p>
            <a:pPr marL="0" indent="0">
              <a:buNone/>
            </a:pPr>
            <a:r>
              <a:rPr lang="en-US" sz="2000" dirty="0">
                <a:latin typeface="Bookman Old Style" pitchFamily="18" charset="0"/>
              </a:rPr>
              <a:t>   0       1       2       3      4      5        6     7       8       9     10      11</a:t>
            </a: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r>
              <a:rPr lang="en-US" sz="2000" b="1" dirty="0">
                <a:solidFill>
                  <a:srgbClr val="FF0000"/>
                </a:solidFill>
                <a:latin typeface="Bookman Old Style" pitchFamily="18" charset="0"/>
              </a:rPr>
              <a:t>Step5:</a:t>
            </a:r>
          </a:p>
          <a:p>
            <a:pPr marL="0" indent="0">
              <a:buNone/>
            </a:pPr>
            <a:r>
              <a:rPr lang="en-US" sz="2000" dirty="0">
                <a:latin typeface="Bookman Old Style" pitchFamily="18" charset="0"/>
              </a:rPr>
              <a:t>Now again scan the elements of array from </a:t>
            </a:r>
            <a:r>
              <a:rPr lang="en-US" sz="2000" b="1" dirty="0">
                <a:latin typeface="Bookman Old Style" pitchFamily="18" charset="0"/>
              </a:rPr>
              <a:t>left to right </a:t>
            </a:r>
            <a:r>
              <a:rPr lang="en-US" sz="2000" dirty="0">
                <a:latin typeface="Bookman Old Style" pitchFamily="18" charset="0"/>
              </a:rPr>
              <a:t>till the number greater than 44 is found. After scanning we found 77 is greater than 44 so interchange 77 and 44 as shown in the array below:</a:t>
            </a:r>
          </a:p>
          <a:p>
            <a:pPr marL="0" indent="0">
              <a:buNone/>
            </a:pPr>
            <a:endParaRPr lang="en-US" sz="2000" dirty="0">
              <a:latin typeface="Bookman Old Style" pitchFamily="18" charset="0"/>
            </a:endParaRPr>
          </a:p>
          <a:p>
            <a:pPr marL="0" indent="0">
              <a:buNone/>
            </a:pPr>
            <a:endParaRPr lang="en-US" sz="20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444057203"/>
              </p:ext>
            </p:extLst>
          </p:nvPr>
        </p:nvGraphicFramePr>
        <p:xfrm>
          <a:off x="152400" y="1752600"/>
          <a:ext cx="8305800" cy="457200"/>
        </p:xfrm>
        <a:graphic>
          <a:graphicData uri="http://schemas.openxmlformats.org/drawingml/2006/table">
            <a:tbl>
              <a:tblPr firstRow="1" bandRow="1">
                <a:tableStyleId>{5C22544A-7EE6-4342-B048-85BDC9FD1C3A}</a:tableStyleId>
              </a:tblPr>
              <a:tblGrid>
                <a:gridCol w="692150">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692150">
                  <a:extLst>
                    <a:ext uri="{9D8B030D-6E8A-4147-A177-3AD203B41FA5}">
                      <a16:colId xmlns:a16="http://schemas.microsoft.com/office/drawing/2014/main" val="20002"/>
                    </a:ext>
                  </a:extLst>
                </a:gridCol>
                <a:gridCol w="692150">
                  <a:extLst>
                    <a:ext uri="{9D8B030D-6E8A-4147-A177-3AD203B41FA5}">
                      <a16:colId xmlns:a16="http://schemas.microsoft.com/office/drawing/2014/main" val="20003"/>
                    </a:ext>
                  </a:extLst>
                </a:gridCol>
                <a:gridCol w="69215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gridCol w="692150">
                  <a:extLst>
                    <a:ext uri="{9D8B030D-6E8A-4147-A177-3AD203B41FA5}">
                      <a16:colId xmlns:a16="http://schemas.microsoft.com/office/drawing/2014/main" val="20006"/>
                    </a:ext>
                  </a:extLst>
                </a:gridCol>
                <a:gridCol w="692150">
                  <a:extLst>
                    <a:ext uri="{9D8B030D-6E8A-4147-A177-3AD203B41FA5}">
                      <a16:colId xmlns:a16="http://schemas.microsoft.com/office/drawing/2014/main" val="20007"/>
                    </a:ext>
                  </a:extLst>
                </a:gridCol>
                <a:gridCol w="692150">
                  <a:extLst>
                    <a:ext uri="{9D8B030D-6E8A-4147-A177-3AD203B41FA5}">
                      <a16:colId xmlns:a16="http://schemas.microsoft.com/office/drawing/2014/main" val="20008"/>
                    </a:ext>
                  </a:extLst>
                </a:gridCol>
                <a:gridCol w="692150">
                  <a:extLst>
                    <a:ext uri="{9D8B030D-6E8A-4147-A177-3AD203B41FA5}">
                      <a16:colId xmlns:a16="http://schemas.microsoft.com/office/drawing/2014/main" val="20009"/>
                    </a:ext>
                  </a:extLst>
                </a:gridCol>
                <a:gridCol w="692150">
                  <a:extLst>
                    <a:ext uri="{9D8B030D-6E8A-4147-A177-3AD203B41FA5}">
                      <a16:colId xmlns:a16="http://schemas.microsoft.com/office/drawing/2014/main" val="20010"/>
                    </a:ext>
                  </a:extLst>
                </a:gridCol>
                <a:gridCol w="692150">
                  <a:extLst>
                    <a:ext uri="{9D8B030D-6E8A-4147-A177-3AD203B41FA5}">
                      <a16:colId xmlns:a16="http://schemas.microsoft.com/office/drawing/2014/main" val="20011"/>
                    </a:ext>
                  </a:extLst>
                </a:gridCol>
              </a:tblGrid>
              <a:tr h="365760">
                <a:tc>
                  <a:txBody>
                    <a:bodyPr/>
                    <a:lstStyle/>
                    <a:p>
                      <a:r>
                        <a:rPr lang="en-US" sz="2400" dirty="0">
                          <a:solidFill>
                            <a:srgbClr val="FFFF00"/>
                          </a:solidFill>
                          <a:latin typeface="Bookman Old Style" pitchFamily="18" charset="0"/>
                        </a:rPr>
                        <a:t>22</a:t>
                      </a:r>
                    </a:p>
                  </a:txBody>
                  <a:tcPr/>
                </a:tc>
                <a:tc>
                  <a:txBody>
                    <a:bodyPr/>
                    <a:lstStyle/>
                    <a:p>
                      <a:r>
                        <a:rPr lang="en-US" sz="2400" dirty="0">
                          <a:latin typeface="Bookman Old Style" pitchFamily="18" charset="0"/>
                        </a:rPr>
                        <a:t>33</a:t>
                      </a:r>
                    </a:p>
                  </a:txBody>
                  <a:tcPr/>
                </a:tc>
                <a:tc>
                  <a:txBody>
                    <a:bodyPr/>
                    <a:lstStyle/>
                    <a:p>
                      <a:r>
                        <a:rPr lang="en-US" sz="2400" dirty="0">
                          <a:latin typeface="Bookman Old Style" pitchFamily="18" charset="0"/>
                        </a:rPr>
                        <a:t>11</a:t>
                      </a:r>
                    </a:p>
                  </a:txBody>
                  <a:tcPr/>
                </a:tc>
                <a:tc>
                  <a:txBody>
                    <a:bodyPr/>
                    <a:lstStyle/>
                    <a:p>
                      <a:r>
                        <a:rPr lang="en-US" sz="2400" dirty="0">
                          <a:solidFill>
                            <a:srgbClr val="FF0000"/>
                          </a:solidFill>
                          <a:latin typeface="Bookman Old Style" pitchFamily="18" charset="0"/>
                        </a:rPr>
                        <a:t>40</a:t>
                      </a:r>
                    </a:p>
                  </a:txBody>
                  <a:tcPr/>
                </a:tc>
                <a:tc>
                  <a:txBody>
                    <a:bodyPr/>
                    <a:lstStyle/>
                    <a:p>
                      <a:r>
                        <a:rPr lang="en-US" sz="2400" dirty="0">
                          <a:latin typeface="Bookman Old Style" pitchFamily="18" charset="0"/>
                        </a:rPr>
                        <a:t>77</a:t>
                      </a:r>
                    </a:p>
                  </a:txBody>
                  <a:tcPr/>
                </a:tc>
                <a:tc>
                  <a:txBody>
                    <a:bodyPr/>
                    <a:lstStyle/>
                    <a:p>
                      <a:r>
                        <a:rPr lang="en-US" sz="2400" dirty="0">
                          <a:latin typeface="Bookman Old Style" pitchFamily="18" charset="0"/>
                        </a:rPr>
                        <a:t>90</a:t>
                      </a:r>
                    </a:p>
                  </a:txBody>
                  <a:tcPr/>
                </a:tc>
                <a:tc>
                  <a:txBody>
                    <a:bodyPr/>
                    <a:lstStyle/>
                    <a:p>
                      <a:r>
                        <a:rPr lang="en-US" sz="2400" dirty="0">
                          <a:solidFill>
                            <a:srgbClr val="FF0000"/>
                          </a:solidFill>
                          <a:latin typeface="Bookman Old Style" pitchFamily="18" charset="0"/>
                        </a:rPr>
                        <a:t>44</a:t>
                      </a:r>
                    </a:p>
                  </a:txBody>
                  <a:tcPr/>
                </a:tc>
                <a:tc>
                  <a:txBody>
                    <a:bodyPr/>
                    <a:lstStyle/>
                    <a:p>
                      <a:r>
                        <a:rPr lang="en-US" sz="2400" dirty="0">
                          <a:latin typeface="Bookman Old Style" pitchFamily="18" charset="0"/>
                        </a:rPr>
                        <a:t>60</a:t>
                      </a:r>
                    </a:p>
                  </a:txBody>
                  <a:tcPr/>
                </a:tc>
                <a:tc>
                  <a:txBody>
                    <a:bodyPr/>
                    <a:lstStyle/>
                    <a:p>
                      <a:r>
                        <a:rPr lang="en-US" sz="2400" dirty="0">
                          <a:latin typeface="Bookman Old Style" pitchFamily="18" charset="0"/>
                        </a:rPr>
                        <a:t>99</a:t>
                      </a:r>
                    </a:p>
                  </a:txBody>
                  <a:tcPr/>
                </a:tc>
                <a:tc>
                  <a:txBody>
                    <a:bodyPr/>
                    <a:lstStyle/>
                    <a:p>
                      <a:r>
                        <a:rPr lang="en-US" sz="2400" dirty="0">
                          <a:solidFill>
                            <a:srgbClr val="FFFF00"/>
                          </a:solidFill>
                          <a:latin typeface="Bookman Old Style" pitchFamily="18" charset="0"/>
                        </a:rPr>
                        <a:t>55</a:t>
                      </a:r>
                    </a:p>
                  </a:txBody>
                  <a:tcPr/>
                </a:tc>
                <a:tc>
                  <a:txBody>
                    <a:bodyPr/>
                    <a:lstStyle/>
                    <a:p>
                      <a:r>
                        <a:rPr lang="en-US" sz="2400" dirty="0">
                          <a:latin typeface="Bookman Old Style" pitchFamily="18" charset="0"/>
                        </a:rPr>
                        <a:t>88</a:t>
                      </a:r>
                    </a:p>
                  </a:txBody>
                  <a:tcPr/>
                </a:tc>
                <a:tc>
                  <a:txBody>
                    <a:bodyPr/>
                    <a:lstStyle/>
                    <a:p>
                      <a:r>
                        <a:rPr lang="en-US" sz="2400" dirty="0">
                          <a:latin typeface="Bookman Old Style" pitchFamily="18" charset="0"/>
                        </a:rPr>
                        <a:t>66</a:t>
                      </a:r>
                    </a:p>
                  </a:txBody>
                  <a:tcPr/>
                </a:tc>
                <a:extLst>
                  <a:ext uri="{0D108BD9-81ED-4DB2-BD59-A6C34878D82A}">
                    <a16:rowId xmlns:a16="http://schemas.microsoft.com/office/drawing/2014/main" val="10000"/>
                  </a:ext>
                </a:extLst>
              </a:tr>
            </a:tbl>
          </a:graphicData>
        </a:graphic>
      </p:graphicFrame>
      <p:sp>
        <p:nvSpPr>
          <p:cNvPr id="7" name="Up Arrow 6"/>
          <p:cNvSpPr/>
          <p:nvPr/>
        </p:nvSpPr>
        <p:spPr>
          <a:xfrm>
            <a:off x="2286000" y="2209800"/>
            <a:ext cx="549892"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800" y="2819400"/>
            <a:ext cx="1600200" cy="646331"/>
          </a:xfrm>
          <a:prstGeom prst="rect">
            <a:avLst/>
          </a:prstGeom>
          <a:noFill/>
        </p:spPr>
        <p:txBody>
          <a:bodyPr wrap="square" rtlCol="0">
            <a:spAutoFit/>
          </a:bodyPr>
          <a:lstStyle/>
          <a:p>
            <a:r>
              <a:rPr lang="en-US" b="1" dirty="0">
                <a:latin typeface="Bookman Old Style" pitchFamily="18" charset="0"/>
              </a:rPr>
              <a:t>DOWN</a:t>
            </a:r>
          </a:p>
          <a:p>
            <a:endParaRPr lang="en-US" b="1" dirty="0">
              <a:latin typeface="Bookman Old Style" pitchFamily="18" charset="0"/>
            </a:endParaRPr>
          </a:p>
        </p:txBody>
      </p:sp>
      <p:sp>
        <p:nvSpPr>
          <p:cNvPr id="9" name="Up Arrow 8"/>
          <p:cNvSpPr/>
          <p:nvPr/>
        </p:nvSpPr>
        <p:spPr>
          <a:xfrm>
            <a:off x="4343400" y="2209800"/>
            <a:ext cx="549892" cy="5334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191000" y="2819399"/>
            <a:ext cx="1600200" cy="923330"/>
          </a:xfrm>
          <a:prstGeom prst="rect">
            <a:avLst/>
          </a:prstGeom>
          <a:noFill/>
        </p:spPr>
        <p:txBody>
          <a:bodyPr wrap="square" rtlCol="0">
            <a:spAutoFit/>
          </a:bodyPr>
          <a:lstStyle/>
          <a:p>
            <a:r>
              <a:rPr lang="en-US" b="1" dirty="0">
                <a:latin typeface="Bookman Old Style" pitchFamily="18" charset="0"/>
              </a:rPr>
              <a:t>UP</a:t>
            </a:r>
          </a:p>
          <a:p>
            <a:r>
              <a:rPr lang="en-US" b="1" dirty="0">
                <a:latin typeface="Bookman Old Style" pitchFamily="18" charset="0"/>
              </a:rPr>
              <a:t>‘</a:t>
            </a:r>
            <a:r>
              <a:rPr lang="en-US" b="1" dirty="0" err="1">
                <a:latin typeface="Bookman Old Style" pitchFamily="18" charset="0"/>
              </a:rPr>
              <a:t>loc</a:t>
            </a:r>
            <a:r>
              <a:rPr lang="en-US" b="1" dirty="0">
                <a:latin typeface="Bookman Old Style" pitchFamily="18" charset="0"/>
              </a:rPr>
              <a:t>’</a:t>
            </a:r>
          </a:p>
          <a:p>
            <a:endParaRPr lang="en-US" b="1" dirty="0">
              <a:latin typeface="Bookman Old Style"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5029200"/>
            <a:ext cx="8648700" cy="1676400"/>
          </a:xfrm>
          <a:prstGeom prst="rect">
            <a:avLst/>
          </a:prstGeom>
        </p:spPr>
      </p:pic>
    </p:spTree>
    <p:extLst>
      <p:ext uri="{BB962C8B-B14F-4D97-AF65-F5344CB8AC3E}">
        <p14:creationId xmlns:p14="http://schemas.microsoft.com/office/powerpoint/2010/main" val="6971198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000" b="1" dirty="0">
                <a:solidFill>
                  <a:srgbClr val="FF0000"/>
                </a:solidFill>
                <a:latin typeface="Bookman Old Style" pitchFamily="18" charset="0"/>
              </a:rPr>
              <a:t>Step6: </a:t>
            </a:r>
          </a:p>
          <a:p>
            <a:pPr marL="0" indent="0">
              <a:buNone/>
            </a:pPr>
            <a:r>
              <a:rPr lang="en-US" sz="2000" dirty="0">
                <a:latin typeface="Bookman Old Style" pitchFamily="18" charset="0"/>
              </a:rPr>
              <a:t>Again scan the elements of array from </a:t>
            </a:r>
            <a:r>
              <a:rPr lang="en-US" sz="2000" b="1" dirty="0">
                <a:latin typeface="Bookman Old Style" pitchFamily="18" charset="0"/>
              </a:rPr>
              <a:t>right to left </a:t>
            </a:r>
            <a:r>
              <a:rPr lang="en-US" sz="2000" dirty="0">
                <a:latin typeface="Bookman Old Style" pitchFamily="18" charset="0"/>
              </a:rPr>
              <a:t>till the number less then 44 is found. After scanning there is no such number which is less than 44, so by the rule of quick sort algorithm divide the array in</a:t>
            </a:r>
            <a:r>
              <a:rPr lang="en-US" sz="2000" b="1" dirty="0">
                <a:latin typeface="Bookman Old Style" pitchFamily="18" charset="0"/>
              </a:rPr>
              <a:t> 2 half or sub-list </a:t>
            </a:r>
            <a:r>
              <a:rPr lang="en-US" sz="2000" dirty="0">
                <a:latin typeface="Bookman Old Style" pitchFamily="18" charset="0"/>
              </a:rPr>
              <a:t>so that we get elements less than element at PIVOT or </a:t>
            </a:r>
            <a:r>
              <a:rPr lang="en-US" sz="2000" dirty="0" err="1">
                <a:latin typeface="Bookman Old Style" pitchFamily="18" charset="0"/>
              </a:rPr>
              <a:t>loc</a:t>
            </a:r>
            <a:r>
              <a:rPr lang="en-US" sz="2000" dirty="0">
                <a:latin typeface="Bookman Old Style" pitchFamily="18" charset="0"/>
              </a:rPr>
              <a:t> variable comes in left sub-list and element greater than elements at PIVOT or </a:t>
            </a:r>
            <a:r>
              <a:rPr lang="en-US" sz="2000" dirty="0" err="1">
                <a:latin typeface="Bookman Old Style" pitchFamily="18" charset="0"/>
              </a:rPr>
              <a:t>loc</a:t>
            </a:r>
            <a:r>
              <a:rPr lang="en-US" sz="2000" dirty="0">
                <a:latin typeface="Bookman Old Style" pitchFamily="18" charset="0"/>
              </a:rPr>
              <a:t> variable comes in right sub list. Therefore the elements in two sub-list are as follows:</a:t>
            </a:r>
          </a:p>
          <a:p>
            <a:pPr marL="0" indent="0">
              <a:buNone/>
            </a:pPr>
            <a:endParaRPr lang="en-US" sz="2000" dirty="0">
              <a:latin typeface="Bookman Old Style" pitchFamily="18" charset="0"/>
            </a:endParaRPr>
          </a:p>
          <a:p>
            <a:pPr marL="0" indent="0">
              <a:buNone/>
            </a:pPr>
            <a:r>
              <a:rPr lang="en-US" sz="2000" b="1" dirty="0">
                <a:solidFill>
                  <a:srgbClr val="FF0000"/>
                </a:solidFill>
                <a:latin typeface="Bookman Old Style" pitchFamily="18" charset="0"/>
              </a:rPr>
              <a:t> </a:t>
            </a:r>
            <a:r>
              <a:rPr lang="en-US" sz="2000" b="1" u="sng" dirty="0">
                <a:solidFill>
                  <a:srgbClr val="FF0000"/>
                </a:solidFill>
                <a:latin typeface="Bookman Old Style" pitchFamily="18" charset="0"/>
              </a:rPr>
              <a:t>First Half or 1</a:t>
            </a:r>
            <a:r>
              <a:rPr lang="en-US" sz="2000" b="1" u="sng" baseline="30000" dirty="0">
                <a:solidFill>
                  <a:srgbClr val="FF0000"/>
                </a:solidFill>
                <a:latin typeface="Bookman Old Style" pitchFamily="18" charset="0"/>
              </a:rPr>
              <a:t>st</a:t>
            </a:r>
            <a:r>
              <a:rPr lang="en-US" sz="2000" b="1" u="sng" dirty="0">
                <a:solidFill>
                  <a:srgbClr val="FF0000"/>
                </a:solidFill>
                <a:latin typeface="Bookman Old Style" pitchFamily="18" charset="0"/>
              </a:rPr>
              <a:t> sub-list</a:t>
            </a:r>
            <a:r>
              <a:rPr lang="en-US" sz="2000" b="1" dirty="0">
                <a:solidFill>
                  <a:srgbClr val="FF0000"/>
                </a:solidFill>
                <a:latin typeface="Bookman Old Style" pitchFamily="18" charset="0"/>
              </a:rPr>
              <a:t>		</a:t>
            </a:r>
            <a:r>
              <a:rPr lang="en-US" sz="2000" b="1" u="sng" dirty="0">
                <a:solidFill>
                  <a:srgbClr val="FF0000"/>
                </a:solidFill>
                <a:latin typeface="Bookman Old Style" pitchFamily="18" charset="0"/>
              </a:rPr>
              <a:t>Second Half or 2</a:t>
            </a:r>
            <a:r>
              <a:rPr lang="en-US" sz="2000" b="1" u="sng" baseline="30000" dirty="0">
                <a:solidFill>
                  <a:srgbClr val="FF0000"/>
                </a:solidFill>
                <a:latin typeface="Bookman Old Style" pitchFamily="18" charset="0"/>
              </a:rPr>
              <a:t>nd</a:t>
            </a:r>
            <a:r>
              <a:rPr lang="en-US" sz="2000" b="1" u="sng" dirty="0">
                <a:solidFill>
                  <a:srgbClr val="FF0000"/>
                </a:solidFill>
                <a:latin typeface="Bookman Old Style" pitchFamily="18" charset="0"/>
              </a:rPr>
              <a:t> sub-list</a:t>
            </a:r>
          </a:p>
          <a:p>
            <a:pPr marL="0" indent="0">
              <a:buNone/>
            </a:pPr>
            <a:r>
              <a:rPr lang="en-US" sz="2000" dirty="0">
                <a:latin typeface="Bookman Old Style" pitchFamily="18" charset="0"/>
              </a:rPr>
              <a:t>   0       1      2      3		      0        1     2      3      4      5     6 </a:t>
            </a: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endParaRPr lang="en-US" sz="2000" dirty="0">
              <a:latin typeface="Bookman Old Style" pitchFamily="18" charset="0"/>
            </a:endParaRPr>
          </a:p>
          <a:p>
            <a:pPr marL="0" indent="0">
              <a:buNone/>
            </a:pPr>
            <a:r>
              <a:rPr lang="en-US" sz="2000" dirty="0">
                <a:latin typeface="Bookman Old Style" pitchFamily="18" charset="0"/>
              </a:rPr>
              <a:t>Similarly do the same process for both first sub list and second sub list.</a:t>
            </a:r>
          </a:p>
          <a:p>
            <a:pPr marL="0" indent="0">
              <a:buNone/>
            </a:pPr>
            <a:endParaRPr lang="en-US" sz="2000" dirty="0"/>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86880368"/>
              </p:ext>
            </p:extLst>
          </p:nvPr>
        </p:nvGraphicFramePr>
        <p:xfrm>
          <a:off x="228600" y="3683000"/>
          <a:ext cx="2514600" cy="66040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660400">
                <a:tc>
                  <a:txBody>
                    <a:bodyPr/>
                    <a:lstStyle/>
                    <a:p>
                      <a:r>
                        <a:rPr lang="en-US" sz="2400" dirty="0">
                          <a:latin typeface="Bookman Old Style" pitchFamily="18" charset="0"/>
                        </a:rPr>
                        <a:t>22</a:t>
                      </a:r>
                    </a:p>
                  </a:txBody>
                  <a:tcPr/>
                </a:tc>
                <a:tc>
                  <a:txBody>
                    <a:bodyPr/>
                    <a:lstStyle/>
                    <a:p>
                      <a:r>
                        <a:rPr lang="en-US" sz="2400" dirty="0">
                          <a:latin typeface="Bookman Old Style" pitchFamily="18" charset="0"/>
                        </a:rPr>
                        <a:t>33</a:t>
                      </a:r>
                    </a:p>
                  </a:txBody>
                  <a:tcPr/>
                </a:tc>
                <a:tc>
                  <a:txBody>
                    <a:bodyPr/>
                    <a:lstStyle/>
                    <a:p>
                      <a:r>
                        <a:rPr lang="en-US" sz="2400" dirty="0">
                          <a:latin typeface="Bookman Old Style" pitchFamily="18" charset="0"/>
                        </a:rPr>
                        <a:t>11</a:t>
                      </a:r>
                    </a:p>
                  </a:txBody>
                  <a:tcPr/>
                </a:tc>
                <a:tc>
                  <a:txBody>
                    <a:bodyPr/>
                    <a:lstStyle/>
                    <a:p>
                      <a:r>
                        <a:rPr lang="en-US" sz="2400" dirty="0">
                          <a:latin typeface="Bookman Old Style" pitchFamily="18" charset="0"/>
                        </a:rPr>
                        <a:t>40</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35458778"/>
              </p:ext>
            </p:extLst>
          </p:nvPr>
        </p:nvGraphicFramePr>
        <p:xfrm>
          <a:off x="4038600" y="3733800"/>
          <a:ext cx="4572001" cy="660400"/>
        </p:xfrm>
        <a:graphic>
          <a:graphicData uri="http://schemas.openxmlformats.org/drawingml/2006/table">
            <a:tbl>
              <a:tblPr firstRow="1" bandRow="1">
                <a:tableStyleId>{5C22544A-7EE6-4342-B048-85BDC9FD1C3A}</a:tableStyleId>
              </a:tblPr>
              <a:tblGrid>
                <a:gridCol w="653143">
                  <a:extLst>
                    <a:ext uri="{9D8B030D-6E8A-4147-A177-3AD203B41FA5}">
                      <a16:colId xmlns:a16="http://schemas.microsoft.com/office/drawing/2014/main" val="20000"/>
                    </a:ext>
                  </a:extLst>
                </a:gridCol>
                <a:gridCol w="653143">
                  <a:extLst>
                    <a:ext uri="{9D8B030D-6E8A-4147-A177-3AD203B41FA5}">
                      <a16:colId xmlns:a16="http://schemas.microsoft.com/office/drawing/2014/main" val="20001"/>
                    </a:ext>
                  </a:extLst>
                </a:gridCol>
                <a:gridCol w="653143">
                  <a:extLst>
                    <a:ext uri="{9D8B030D-6E8A-4147-A177-3AD203B41FA5}">
                      <a16:colId xmlns:a16="http://schemas.microsoft.com/office/drawing/2014/main" val="20002"/>
                    </a:ext>
                  </a:extLst>
                </a:gridCol>
                <a:gridCol w="653143">
                  <a:extLst>
                    <a:ext uri="{9D8B030D-6E8A-4147-A177-3AD203B41FA5}">
                      <a16:colId xmlns:a16="http://schemas.microsoft.com/office/drawing/2014/main" val="20003"/>
                    </a:ext>
                  </a:extLst>
                </a:gridCol>
                <a:gridCol w="653143">
                  <a:extLst>
                    <a:ext uri="{9D8B030D-6E8A-4147-A177-3AD203B41FA5}">
                      <a16:colId xmlns:a16="http://schemas.microsoft.com/office/drawing/2014/main" val="20004"/>
                    </a:ext>
                  </a:extLst>
                </a:gridCol>
                <a:gridCol w="653143">
                  <a:extLst>
                    <a:ext uri="{9D8B030D-6E8A-4147-A177-3AD203B41FA5}">
                      <a16:colId xmlns:a16="http://schemas.microsoft.com/office/drawing/2014/main" val="20005"/>
                    </a:ext>
                  </a:extLst>
                </a:gridCol>
                <a:gridCol w="653143">
                  <a:extLst>
                    <a:ext uri="{9D8B030D-6E8A-4147-A177-3AD203B41FA5}">
                      <a16:colId xmlns:a16="http://schemas.microsoft.com/office/drawing/2014/main" val="20006"/>
                    </a:ext>
                  </a:extLst>
                </a:gridCol>
              </a:tblGrid>
              <a:tr h="660400">
                <a:tc>
                  <a:txBody>
                    <a:bodyPr/>
                    <a:lstStyle/>
                    <a:p>
                      <a:r>
                        <a:rPr lang="en-US" sz="2400" dirty="0">
                          <a:latin typeface="Bookman Old Style" pitchFamily="18" charset="0"/>
                        </a:rPr>
                        <a:t>90</a:t>
                      </a:r>
                    </a:p>
                  </a:txBody>
                  <a:tcPr/>
                </a:tc>
                <a:tc>
                  <a:txBody>
                    <a:bodyPr/>
                    <a:lstStyle/>
                    <a:p>
                      <a:r>
                        <a:rPr lang="en-US" sz="2400" dirty="0">
                          <a:latin typeface="Bookman Old Style" pitchFamily="18" charset="0"/>
                        </a:rPr>
                        <a:t>77</a:t>
                      </a:r>
                    </a:p>
                  </a:txBody>
                  <a:tcPr/>
                </a:tc>
                <a:tc>
                  <a:txBody>
                    <a:bodyPr/>
                    <a:lstStyle/>
                    <a:p>
                      <a:r>
                        <a:rPr lang="en-US" sz="2400" dirty="0">
                          <a:latin typeface="Bookman Old Style" pitchFamily="18" charset="0"/>
                        </a:rPr>
                        <a:t>60</a:t>
                      </a:r>
                    </a:p>
                  </a:txBody>
                  <a:tcPr/>
                </a:tc>
                <a:tc>
                  <a:txBody>
                    <a:bodyPr/>
                    <a:lstStyle/>
                    <a:p>
                      <a:r>
                        <a:rPr lang="en-US" sz="2400" dirty="0">
                          <a:latin typeface="Bookman Old Style" pitchFamily="18" charset="0"/>
                        </a:rPr>
                        <a:t>99</a:t>
                      </a:r>
                    </a:p>
                  </a:txBody>
                  <a:tcPr/>
                </a:tc>
                <a:tc>
                  <a:txBody>
                    <a:bodyPr/>
                    <a:lstStyle/>
                    <a:p>
                      <a:r>
                        <a:rPr lang="en-US" sz="2400" dirty="0">
                          <a:latin typeface="Bookman Old Style" pitchFamily="18" charset="0"/>
                        </a:rPr>
                        <a:t>55</a:t>
                      </a:r>
                    </a:p>
                  </a:txBody>
                  <a:tcPr/>
                </a:tc>
                <a:tc>
                  <a:txBody>
                    <a:bodyPr/>
                    <a:lstStyle/>
                    <a:p>
                      <a:r>
                        <a:rPr lang="en-US" sz="2400" dirty="0">
                          <a:latin typeface="Bookman Old Style" pitchFamily="18" charset="0"/>
                        </a:rPr>
                        <a:t>88</a:t>
                      </a:r>
                    </a:p>
                  </a:txBody>
                  <a:tcPr/>
                </a:tc>
                <a:tc>
                  <a:txBody>
                    <a:bodyPr/>
                    <a:lstStyle/>
                    <a:p>
                      <a:r>
                        <a:rPr lang="en-US" sz="2400" dirty="0">
                          <a:latin typeface="Bookman Old Style" pitchFamily="18" charset="0"/>
                        </a:rPr>
                        <a:t>66</a:t>
                      </a:r>
                    </a:p>
                  </a:txBody>
                  <a:tcPr/>
                </a:tc>
                <a:extLst>
                  <a:ext uri="{0D108BD9-81ED-4DB2-BD59-A6C34878D82A}">
                    <a16:rowId xmlns:a16="http://schemas.microsoft.com/office/drawing/2014/main" val="10000"/>
                  </a:ext>
                </a:extLst>
              </a:tr>
            </a:tbl>
          </a:graphicData>
        </a:graphic>
      </p:graphicFrame>
      <p:sp>
        <p:nvSpPr>
          <p:cNvPr id="8" name="Up Arrow 7"/>
          <p:cNvSpPr/>
          <p:nvPr/>
        </p:nvSpPr>
        <p:spPr>
          <a:xfrm>
            <a:off x="342900" y="4348518"/>
            <a:ext cx="3429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8153400" y="4403110"/>
            <a:ext cx="3429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4191000" y="4403110"/>
            <a:ext cx="3429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a:off x="2209800" y="4343400"/>
            <a:ext cx="342900" cy="381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2400" y="4916269"/>
            <a:ext cx="1028700" cy="646331"/>
          </a:xfrm>
          <a:prstGeom prst="rect">
            <a:avLst/>
          </a:prstGeom>
          <a:noFill/>
        </p:spPr>
        <p:txBody>
          <a:bodyPr wrap="square" rtlCol="0">
            <a:spAutoFit/>
          </a:bodyPr>
          <a:lstStyle/>
          <a:p>
            <a:r>
              <a:rPr lang="en-US" b="1" dirty="0">
                <a:latin typeface="Bookman Old Style" pitchFamily="18" charset="0"/>
              </a:rPr>
              <a:t>DOWN</a:t>
            </a:r>
          </a:p>
          <a:p>
            <a:r>
              <a:rPr lang="en-US" b="1" dirty="0">
                <a:latin typeface="Bookman Old Style" pitchFamily="18" charset="0"/>
              </a:rPr>
              <a:t>‘</a:t>
            </a:r>
            <a:r>
              <a:rPr lang="en-US" b="1" dirty="0" err="1">
                <a:latin typeface="Bookman Old Style" pitchFamily="18" charset="0"/>
              </a:rPr>
              <a:t>loc</a:t>
            </a:r>
            <a:r>
              <a:rPr lang="en-US" b="1" dirty="0">
                <a:latin typeface="Bookman Old Style" pitchFamily="18" charset="0"/>
              </a:rPr>
              <a:t>’</a:t>
            </a:r>
          </a:p>
        </p:txBody>
      </p:sp>
      <p:sp>
        <p:nvSpPr>
          <p:cNvPr id="13" name="TextBox 12"/>
          <p:cNvSpPr txBox="1"/>
          <p:nvPr/>
        </p:nvSpPr>
        <p:spPr>
          <a:xfrm>
            <a:off x="4076700" y="4916269"/>
            <a:ext cx="1028700" cy="646331"/>
          </a:xfrm>
          <a:prstGeom prst="rect">
            <a:avLst/>
          </a:prstGeom>
          <a:noFill/>
        </p:spPr>
        <p:txBody>
          <a:bodyPr wrap="square" rtlCol="0">
            <a:spAutoFit/>
          </a:bodyPr>
          <a:lstStyle/>
          <a:p>
            <a:r>
              <a:rPr lang="en-US" b="1" dirty="0">
                <a:latin typeface="Bookman Old Style" pitchFamily="18" charset="0"/>
              </a:rPr>
              <a:t>DOWN</a:t>
            </a:r>
          </a:p>
          <a:p>
            <a:r>
              <a:rPr lang="en-US" b="1" dirty="0">
                <a:latin typeface="Bookman Old Style" pitchFamily="18" charset="0"/>
              </a:rPr>
              <a:t>‘</a:t>
            </a:r>
            <a:r>
              <a:rPr lang="en-US" b="1" dirty="0" err="1">
                <a:latin typeface="Bookman Old Style" pitchFamily="18" charset="0"/>
              </a:rPr>
              <a:t>loc</a:t>
            </a:r>
            <a:r>
              <a:rPr lang="en-US" b="1" dirty="0">
                <a:latin typeface="Bookman Old Style" pitchFamily="18" charset="0"/>
              </a:rPr>
              <a:t>’</a:t>
            </a:r>
          </a:p>
        </p:txBody>
      </p:sp>
      <p:sp>
        <p:nvSpPr>
          <p:cNvPr id="14" name="TextBox 13"/>
          <p:cNvSpPr txBox="1"/>
          <p:nvPr/>
        </p:nvSpPr>
        <p:spPr>
          <a:xfrm>
            <a:off x="2171700" y="4916265"/>
            <a:ext cx="1028700" cy="369332"/>
          </a:xfrm>
          <a:prstGeom prst="rect">
            <a:avLst/>
          </a:prstGeom>
          <a:noFill/>
        </p:spPr>
        <p:txBody>
          <a:bodyPr wrap="square" rtlCol="0">
            <a:spAutoFit/>
          </a:bodyPr>
          <a:lstStyle/>
          <a:p>
            <a:r>
              <a:rPr lang="en-US" b="1" dirty="0">
                <a:latin typeface="Bookman Old Style" pitchFamily="18" charset="0"/>
              </a:rPr>
              <a:t>UP</a:t>
            </a:r>
          </a:p>
        </p:txBody>
      </p:sp>
      <p:sp>
        <p:nvSpPr>
          <p:cNvPr id="15" name="TextBox 14"/>
          <p:cNvSpPr txBox="1"/>
          <p:nvPr/>
        </p:nvSpPr>
        <p:spPr>
          <a:xfrm>
            <a:off x="8039100" y="4916266"/>
            <a:ext cx="1028700" cy="369332"/>
          </a:xfrm>
          <a:prstGeom prst="rect">
            <a:avLst/>
          </a:prstGeom>
          <a:noFill/>
        </p:spPr>
        <p:txBody>
          <a:bodyPr wrap="square" rtlCol="0">
            <a:spAutoFit/>
          </a:bodyPr>
          <a:lstStyle/>
          <a:p>
            <a:r>
              <a:rPr lang="en-US" b="1" dirty="0">
                <a:latin typeface="Bookman Old Style" pitchFamily="18" charset="0"/>
              </a:rPr>
              <a:t>UP</a:t>
            </a:r>
          </a:p>
        </p:txBody>
      </p:sp>
    </p:spTree>
    <p:extLst>
      <p:ext uri="{BB962C8B-B14F-4D97-AF65-F5344CB8AC3E}">
        <p14:creationId xmlns:p14="http://schemas.microsoft.com/office/powerpoint/2010/main" val="69711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762000"/>
            <a:ext cx="7315200" cy="4962735"/>
          </a:xfrm>
        </p:spPr>
      </p:pic>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55</a:t>
            </a:fld>
            <a:endParaRPr lang="en-US"/>
          </a:p>
        </p:txBody>
      </p:sp>
    </p:spTree>
    <p:extLst>
      <p:ext uri="{BB962C8B-B14F-4D97-AF65-F5344CB8AC3E}">
        <p14:creationId xmlns:p14="http://schemas.microsoft.com/office/powerpoint/2010/main" val="697119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endParaRPr lang="en-US" sz="2400" dirty="0">
              <a:latin typeface="Bookman Old Style" pitchFamily="18" charset="0"/>
            </a:endParaRPr>
          </a:p>
          <a:p>
            <a:pPr marL="0" indent="0">
              <a:buNone/>
            </a:pPr>
            <a:endParaRPr lang="en-US" sz="2000" dirty="0">
              <a:latin typeface="Bookman Old Style" pitchFamily="18" charset="0"/>
            </a:endParaRPr>
          </a:p>
          <a:p>
            <a:r>
              <a:rPr lang="en-US" sz="2000" dirty="0">
                <a:latin typeface="Bookman Old Style" pitchFamily="18" charset="0"/>
              </a:rPr>
              <a:t>Hence the sorted data in the array as follows:</a:t>
            </a:r>
          </a:p>
          <a:p>
            <a:pPr marL="0" indent="0">
              <a:buNone/>
            </a:pPr>
            <a:r>
              <a:rPr lang="en-US" sz="2000" dirty="0">
                <a:latin typeface="Bookman Old Style" pitchFamily="18" charset="0"/>
              </a:rPr>
              <a:t>    0      1       2      3      4       5       6     7       8       9    10    11</a:t>
            </a:r>
          </a:p>
          <a:p>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56</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732616999"/>
              </p:ext>
            </p:extLst>
          </p:nvPr>
        </p:nvGraphicFramePr>
        <p:xfrm>
          <a:off x="228600" y="5943600"/>
          <a:ext cx="8001000" cy="457200"/>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457200">
                <a:tc>
                  <a:txBody>
                    <a:bodyPr/>
                    <a:lstStyle/>
                    <a:p>
                      <a:r>
                        <a:rPr lang="en-US" sz="2000" dirty="0">
                          <a:latin typeface="Bookman Old Style" pitchFamily="18" charset="0"/>
                        </a:rPr>
                        <a:t>11</a:t>
                      </a:r>
                    </a:p>
                  </a:txBody>
                  <a:tcPr/>
                </a:tc>
                <a:tc>
                  <a:txBody>
                    <a:bodyPr/>
                    <a:lstStyle/>
                    <a:p>
                      <a:r>
                        <a:rPr lang="en-US" sz="2000" dirty="0">
                          <a:latin typeface="Bookman Old Style" pitchFamily="18" charset="0"/>
                        </a:rPr>
                        <a:t>22</a:t>
                      </a:r>
                    </a:p>
                  </a:txBody>
                  <a:tcPr/>
                </a:tc>
                <a:tc>
                  <a:txBody>
                    <a:bodyPr/>
                    <a:lstStyle/>
                    <a:p>
                      <a:r>
                        <a:rPr lang="en-US" sz="2000" dirty="0">
                          <a:latin typeface="Bookman Old Style" pitchFamily="18" charset="0"/>
                        </a:rPr>
                        <a:t>33</a:t>
                      </a:r>
                    </a:p>
                  </a:txBody>
                  <a:tcPr/>
                </a:tc>
                <a:tc>
                  <a:txBody>
                    <a:bodyPr/>
                    <a:lstStyle/>
                    <a:p>
                      <a:r>
                        <a:rPr lang="en-US" sz="2000" dirty="0">
                          <a:latin typeface="Bookman Old Style" pitchFamily="18" charset="0"/>
                        </a:rPr>
                        <a:t>40</a:t>
                      </a:r>
                    </a:p>
                  </a:txBody>
                  <a:tcPr/>
                </a:tc>
                <a:tc>
                  <a:txBody>
                    <a:bodyPr/>
                    <a:lstStyle/>
                    <a:p>
                      <a:r>
                        <a:rPr lang="en-US" sz="2000" dirty="0">
                          <a:latin typeface="Bookman Old Style" pitchFamily="18" charset="0"/>
                        </a:rPr>
                        <a:t>44</a:t>
                      </a:r>
                    </a:p>
                  </a:txBody>
                  <a:tcPr/>
                </a:tc>
                <a:tc>
                  <a:txBody>
                    <a:bodyPr/>
                    <a:lstStyle/>
                    <a:p>
                      <a:r>
                        <a:rPr lang="en-US" sz="2000" dirty="0">
                          <a:latin typeface="Bookman Old Style" pitchFamily="18" charset="0"/>
                        </a:rPr>
                        <a:t>55</a:t>
                      </a:r>
                    </a:p>
                  </a:txBody>
                  <a:tcPr/>
                </a:tc>
                <a:tc>
                  <a:txBody>
                    <a:bodyPr/>
                    <a:lstStyle/>
                    <a:p>
                      <a:r>
                        <a:rPr lang="en-US" sz="2000" dirty="0">
                          <a:latin typeface="Bookman Old Style" pitchFamily="18" charset="0"/>
                        </a:rPr>
                        <a:t>60</a:t>
                      </a:r>
                    </a:p>
                  </a:txBody>
                  <a:tcPr/>
                </a:tc>
                <a:tc>
                  <a:txBody>
                    <a:bodyPr/>
                    <a:lstStyle/>
                    <a:p>
                      <a:r>
                        <a:rPr lang="en-US" sz="2000" dirty="0">
                          <a:latin typeface="Bookman Old Style" pitchFamily="18" charset="0"/>
                        </a:rPr>
                        <a:t>66</a:t>
                      </a:r>
                    </a:p>
                  </a:txBody>
                  <a:tcPr/>
                </a:tc>
                <a:tc>
                  <a:txBody>
                    <a:bodyPr/>
                    <a:lstStyle/>
                    <a:p>
                      <a:r>
                        <a:rPr lang="en-US" sz="2000" dirty="0">
                          <a:latin typeface="Bookman Old Style" pitchFamily="18" charset="0"/>
                        </a:rPr>
                        <a:t>77</a:t>
                      </a:r>
                    </a:p>
                  </a:txBody>
                  <a:tcPr/>
                </a:tc>
                <a:tc>
                  <a:txBody>
                    <a:bodyPr/>
                    <a:lstStyle/>
                    <a:p>
                      <a:r>
                        <a:rPr lang="en-US" sz="2000" dirty="0">
                          <a:latin typeface="Bookman Old Style" pitchFamily="18" charset="0"/>
                        </a:rPr>
                        <a:t>88</a:t>
                      </a:r>
                    </a:p>
                  </a:txBody>
                  <a:tcPr/>
                </a:tc>
                <a:tc>
                  <a:txBody>
                    <a:bodyPr/>
                    <a:lstStyle/>
                    <a:p>
                      <a:r>
                        <a:rPr lang="en-US" sz="2000" dirty="0">
                          <a:latin typeface="Bookman Old Style" pitchFamily="18" charset="0"/>
                        </a:rPr>
                        <a:t>90</a:t>
                      </a:r>
                    </a:p>
                  </a:txBody>
                  <a:tcPr/>
                </a:tc>
                <a:tc>
                  <a:txBody>
                    <a:bodyPr/>
                    <a:lstStyle/>
                    <a:p>
                      <a:r>
                        <a:rPr lang="en-US" sz="2000" dirty="0">
                          <a:latin typeface="Bookman Old Style" pitchFamily="18" charset="0"/>
                        </a:rPr>
                        <a:t>99</a:t>
                      </a:r>
                    </a:p>
                  </a:txBody>
                  <a:tcPr/>
                </a:tc>
                <a:extLst>
                  <a:ext uri="{0D108BD9-81ED-4DB2-BD59-A6C34878D82A}">
                    <a16:rowId xmlns:a16="http://schemas.microsoft.com/office/drawing/2014/main" val="10000"/>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927" y="152400"/>
            <a:ext cx="5828695" cy="4876800"/>
          </a:xfrm>
          <a:prstGeom prst="rect">
            <a:avLst/>
          </a:prstGeom>
        </p:spPr>
      </p:pic>
    </p:spTree>
    <p:extLst>
      <p:ext uri="{BB962C8B-B14F-4D97-AF65-F5344CB8AC3E}">
        <p14:creationId xmlns:p14="http://schemas.microsoft.com/office/powerpoint/2010/main" val="271231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57</a:t>
            </a:fld>
            <a:endParaRPr lang="en-US"/>
          </a:p>
        </p:txBody>
      </p:sp>
      <p:sp>
        <p:nvSpPr>
          <p:cNvPr id="2" name="Content Placeholder 1"/>
          <p:cNvSpPr>
            <a:spLocks noGrp="1"/>
          </p:cNvSpPr>
          <p:nvPr>
            <p:ph idx="1"/>
          </p:nvPr>
        </p:nvSpPr>
        <p:spPr>
          <a:xfrm>
            <a:off x="0" y="0"/>
            <a:ext cx="9144000" cy="6858000"/>
          </a:xfrm>
        </p:spPr>
        <p:txBody>
          <a:bodyPr numCol="2">
            <a:noAutofit/>
          </a:bodyPr>
          <a:lstStyle/>
          <a:p>
            <a:pPr marL="0" indent="0">
              <a:buNone/>
            </a:pPr>
            <a:r>
              <a:rPr lang="en-US" sz="1400" b="1" dirty="0"/>
              <a:t>//sort elements of an array in ascending order using quick sort algorithm</a:t>
            </a:r>
          </a:p>
          <a:p>
            <a:pPr marL="0" indent="0">
              <a:buNone/>
            </a:pPr>
            <a:r>
              <a:rPr lang="en-US" sz="1400" dirty="0"/>
              <a:t>#include&lt;</a:t>
            </a:r>
            <a:r>
              <a:rPr lang="en-US" sz="1400" dirty="0" err="1"/>
              <a:t>stdio.h</a:t>
            </a:r>
            <a:r>
              <a:rPr lang="en-US" sz="1400" dirty="0"/>
              <a:t>&gt;</a:t>
            </a:r>
          </a:p>
          <a:p>
            <a:pPr marL="0" indent="0">
              <a:buNone/>
            </a:pPr>
            <a:r>
              <a:rPr lang="en-US" sz="1400" dirty="0"/>
              <a:t>#include&lt;</a:t>
            </a:r>
            <a:r>
              <a:rPr lang="en-US" sz="1400" dirty="0" err="1"/>
              <a:t>conio.h</a:t>
            </a:r>
            <a:r>
              <a:rPr lang="en-US" sz="1400" dirty="0"/>
              <a:t>&gt;</a:t>
            </a:r>
          </a:p>
          <a:p>
            <a:pPr marL="0" indent="0">
              <a:buNone/>
            </a:pPr>
            <a:r>
              <a:rPr lang="en-US" sz="1400" dirty="0"/>
              <a:t>void quicksort(</a:t>
            </a:r>
            <a:r>
              <a:rPr lang="en-US" sz="1400" dirty="0" err="1"/>
              <a:t>int</a:t>
            </a:r>
            <a:r>
              <a:rPr lang="en-US" sz="1400" dirty="0"/>
              <a:t> number[25], </a:t>
            </a:r>
            <a:r>
              <a:rPr lang="en-US" sz="1400" dirty="0" err="1"/>
              <a:t>int</a:t>
            </a:r>
            <a:r>
              <a:rPr lang="en-US" sz="1400" dirty="0"/>
              <a:t> first, </a:t>
            </a:r>
            <a:r>
              <a:rPr lang="en-US" sz="1400" dirty="0" err="1"/>
              <a:t>int</a:t>
            </a:r>
            <a:r>
              <a:rPr lang="en-US" sz="1400" dirty="0"/>
              <a:t> last)</a:t>
            </a:r>
          </a:p>
          <a:p>
            <a:pPr marL="0" indent="0">
              <a:buNone/>
            </a:pPr>
            <a:r>
              <a:rPr lang="en-US" sz="1400" dirty="0"/>
              <a:t>{</a:t>
            </a:r>
          </a:p>
          <a:p>
            <a:pPr marL="0" indent="0">
              <a:buNone/>
            </a:pPr>
            <a:r>
              <a:rPr lang="en-US" sz="1400" dirty="0" err="1"/>
              <a:t>int</a:t>
            </a:r>
            <a:r>
              <a:rPr lang="en-US" sz="1400" dirty="0"/>
              <a:t> i, j, pivot, temp;</a:t>
            </a:r>
          </a:p>
          <a:p>
            <a:pPr marL="0" indent="0">
              <a:buNone/>
            </a:pPr>
            <a:r>
              <a:rPr lang="en-US" sz="1400" dirty="0"/>
              <a:t>if(first&lt;last)</a:t>
            </a:r>
          </a:p>
          <a:p>
            <a:pPr marL="0" indent="0">
              <a:buNone/>
            </a:pPr>
            <a:r>
              <a:rPr lang="en-US" sz="1400" dirty="0"/>
              <a:t>{</a:t>
            </a:r>
          </a:p>
          <a:p>
            <a:pPr marL="0" indent="0">
              <a:buNone/>
            </a:pPr>
            <a:r>
              <a:rPr lang="en-US" sz="1400" dirty="0"/>
              <a:t>pivot=first;</a:t>
            </a:r>
          </a:p>
          <a:p>
            <a:pPr marL="0" indent="0">
              <a:buNone/>
            </a:pPr>
            <a:r>
              <a:rPr lang="en-US" sz="1400" dirty="0"/>
              <a:t>i=first;</a:t>
            </a:r>
          </a:p>
          <a:p>
            <a:pPr marL="0" indent="0">
              <a:buNone/>
            </a:pPr>
            <a:r>
              <a:rPr lang="en-US" sz="1400" dirty="0"/>
              <a:t>j=last;</a:t>
            </a:r>
          </a:p>
          <a:p>
            <a:pPr marL="0" indent="0">
              <a:buNone/>
            </a:pPr>
            <a:r>
              <a:rPr lang="en-US" sz="1400" dirty="0"/>
              <a:t>while(i&lt;j)</a:t>
            </a:r>
          </a:p>
          <a:p>
            <a:pPr marL="0" indent="0">
              <a:buNone/>
            </a:pPr>
            <a:r>
              <a:rPr lang="en-US" sz="1400" dirty="0"/>
              <a:t>{</a:t>
            </a:r>
          </a:p>
          <a:p>
            <a:pPr marL="0" indent="0">
              <a:buNone/>
            </a:pPr>
            <a:r>
              <a:rPr lang="en-US" sz="1400" dirty="0"/>
              <a:t>while(number[i]&lt;=number[pivot]&amp;&amp;i&lt;last)</a:t>
            </a:r>
          </a:p>
          <a:p>
            <a:pPr marL="0" indent="0">
              <a:buNone/>
            </a:pPr>
            <a:r>
              <a:rPr lang="en-US" sz="1400" dirty="0"/>
              <a:t>i++;</a:t>
            </a:r>
          </a:p>
          <a:p>
            <a:pPr marL="0" indent="0">
              <a:buNone/>
            </a:pPr>
            <a:r>
              <a:rPr lang="en-US" sz="1400" dirty="0"/>
              <a:t>while(number[j]&gt;number[pivot])</a:t>
            </a:r>
          </a:p>
          <a:p>
            <a:pPr marL="0" indent="0">
              <a:buNone/>
            </a:pPr>
            <a:r>
              <a:rPr lang="en-US" sz="1400" dirty="0"/>
              <a:t>j--;</a:t>
            </a:r>
          </a:p>
          <a:p>
            <a:pPr marL="0" indent="0">
              <a:buNone/>
            </a:pPr>
            <a:r>
              <a:rPr lang="en-US" sz="1400" dirty="0"/>
              <a:t>if(i&lt;j)</a:t>
            </a:r>
          </a:p>
          <a:p>
            <a:pPr marL="0" indent="0">
              <a:buNone/>
            </a:pPr>
            <a:r>
              <a:rPr lang="en-US" sz="1400" dirty="0"/>
              <a:t>{</a:t>
            </a:r>
          </a:p>
          <a:p>
            <a:pPr marL="0" indent="0">
              <a:buNone/>
            </a:pPr>
            <a:r>
              <a:rPr lang="en-US" sz="1400" dirty="0"/>
              <a:t>temp=number[i];</a:t>
            </a:r>
          </a:p>
          <a:p>
            <a:pPr marL="0" indent="0">
              <a:buNone/>
            </a:pPr>
            <a:r>
              <a:rPr lang="en-US" sz="1400" dirty="0"/>
              <a:t>number[i]=number[j];</a:t>
            </a:r>
          </a:p>
          <a:p>
            <a:pPr marL="0" indent="0">
              <a:buNone/>
            </a:pPr>
            <a:r>
              <a:rPr lang="en-US" sz="1400" dirty="0"/>
              <a:t>number[j]=temp;</a:t>
            </a:r>
          </a:p>
          <a:p>
            <a:pPr marL="0" indent="0">
              <a:buNone/>
            </a:pPr>
            <a:r>
              <a:rPr lang="en-US" sz="1400" dirty="0"/>
              <a:t>}</a:t>
            </a:r>
          </a:p>
          <a:p>
            <a:pPr marL="0" indent="0">
              <a:buNone/>
            </a:pPr>
            <a:r>
              <a:rPr lang="en-US" sz="1400" dirty="0"/>
              <a:t>}</a:t>
            </a:r>
          </a:p>
          <a:p>
            <a:pPr marL="0" indent="0">
              <a:buNone/>
            </a:pPr>
            <a:r>
              <a:rPr lang="en-US" sz="1400" dirty="0"/>
              <a:t> </a:t>
            </a:r>
          </a:p>
          <a:p>
            <a:pPr marL="0" indent="0">
              <a:buNone/>
            </a:pPr>
            <a:r>
              <a:rPr lang="en-US" sz="1400" dirty="0"/>
              <a:t>temp=number[pivot];</a:t>
            </a:r>
          </a:p>
          <a:p>
            <a:pPr marL="0" indent="0">
              <a:buNone/>
            </a:pPr>
            <a:r>
              <a:rPr lang="en-US" sz="1400" dirty="0"/>
              <a:t>number[pivot]=number[j];</a:t>
            </a:r>
          </a:p>
          <a:p>
            <a:pPr marL="0" indent="0">
              <a:buNone/>
            </a:pPr>
            <a:r>
              <a:rPr lang="en-US" sz="1400" dirty="0"/>
              <a:t>number[j]=temp;</a:t>
            </a:r>
          </a:p>
          <a:p>
            <a:pPr marL="0" indent="0">
              <a:buNone/>
            </a:pPr>
            <a:r>
              <a:rPr lang="en-US" sz="1400" dirty="0"/>
              <a:t>quicksort(number,first,j-1);</a:t>
            </a:r>
          </a:p>
          <a:p>
            <a:pPr marL="0" indent="0">
              <a:buNone/>
            </a:pPr>
            <a:r>
              <a:rPr lang="en-US" sz="1400" dirty="0"/>
              <a:t>quicksort(number,j+1,last);</a:t>
            </a:r>
          </a:p>
          <a:p>
            <a:pPr marL="0" indent="0">
              <a:buNone/>
            </a:pPr>
            <a:r>
              <a:rPr lang="en-US" sz="1400" dirty="0"/>
              <a:t> </a:t>
            </a:r>
          </a:p>
          <a:p>
            <a:pPr marL="0" indent="0">
              <a:buNone/>
            </a:pPr>
            <a:r>
              <a:rPr lang="en-US" sz="1400" dirty="0"/>
              <a:t>}</a:t>
            </a:r>
          </a:p>
          <a:p>
            <a:pPr marL="0" indent="0">
              <a:buNone/>
            </a:pPr>
            <a:r>
              <a:rPr lang="en-US" sz="1400" dirty="0"/>
              <a:t>}</a:t>
            </a:r>
          </a:p>
          <a:p>
            <a:pPr marL="0" indent="0">
              <a:buNone/>
            </a:pPr>
            <a:r>
              <a:rPr lang="en-US" sz="1400" dirty="0"/>
              <a:t> </a:t>
            </a:r>
          </a:p>
          <a:p>
            <a:pPr marL="0" indent="0">
              <a:buNone/>
            </a:pPr>
            <a:r>
              <a:rPr lang="en-US" sz="1400" dirty="0"/>
              <a:t>void main()</a:t>
            </a:r>
          </a:p>
          <a:p>
            <a:pPr marL="0" indent="0">
              <a:buNone/>
            </a:pPr>
            <a:r>
              <a:rPr lang="en-US" sz="1400" dirty="0"/>
              <a:t>{</a:t>
            </a:r>
          </a:p>
          <a:p>
            <a:pPr marL="0" indent="0">
              <a:buNone/>
            </a:pPr>
            <a:r>
              <a:rPr lang="en-US" sz="1400" dirty="0" err="1"/>
              <a:t>int</a:t>
            </a:r>
            <a:r>
              <a:rPr lang="en-US" sz="1400" dirty="0"/>
              <a:t> i, count, number[25];</a:t>
            </a:r>
          </a:p>
          <a:p>
            <a:pPr marL="0" indent="0">
              <a:buNone/>
            </a:pPr>
            <a:r>
              <a:rPr lang="en-US" sz="1400" dirty="0" err="1"/>
              <a:t>clrscr</a:t>
            </a:r>
            <a:r>
              <a:rPr lang="en-US" sz="1400" dirty="0"/>
              <a:t>();</a:t>
            </a:r>
          </a:p>
          <a:p>
            <a:pPr marL="0" indent="0">
              <a:buNone/>
            </a:pPr>
            <a:r>
              <a:rPr lang="en-US" sz="1400" dirty="0" err="1"/>
              <a:t>printf</a:t>
            </a:r>
            <a:r>
              <a:rPr lang="en-US" sz="1400" dirty="0"/>
              <a:t>("How many elements are you going to enter?: ");</a:t>
            </a:r>
          </a:p>
          <a:p>
            <a:pPr marL="0" indent="0">
              <a:buNone/>
            </a:pPr>
            <a:r>
              <a:rPr lang="en-US" sz="1400" dirty="0" err="1"/>
              <a:t>scanf</a:t>
            </a:r>
            <a:r>
              <a:rPr lang="en-US" sz="1400" dirty="0"/>
              <a:t>("%</a:t>
            </a:r>
            <a:r>
              <a:rPr lang="en-US" sz="1400" dirty="0" err="1"/>
              <a:t>d",&amp;count</a:t>
            </a:r>
            <a:r>
              <a:rPr lang="en-US" sz="1400" dirty="0"/>
              <a:t>);</a:t>
            </a:r>
          </a:p>
          <a:p>
            <a:pPr marL="0" indent="0">
              <a:buNone/>
            </a:pPr>
            <a:r>
              <a:rPr lang="en-US" sz="1400" dirty="0" err="1"/>
              <a:t>printf</a:t>
            </a:r>
            <a:r>
              <a:rPr lang="en-US" sz="1400" dirty="0"/>
              <a:t>("Enter %d elements:\n", count);</a:t>
            </a:r>
          </a:p>
          <a:p>
            <a:pPr marL="0" indent="0">
              <a:buNone/>
            </a:pPr>
            <a:r>
              <a:rPr lang="en-US" sz="1400" dirty="0"/>
              <a:t>for(i=0;i&lt;</a:t>
            </a:r>
            <a:r>
              <a:rPr lang="en-US" sz="1400" dirty="0" err="1"/>
              <a:t>count;i</a:t>
            </a:r>
            <a:r>
              <a:rPr lang="en-US" sz="1400" dirty="0"/>
              <a:t>++)</a:t>
            </a:r>
          </a:p>
          <a:p>
            <a:pPr marL="0" indent="0">
              <a:buNone/>
            </a:pPr>
            <a:r>
              <a:rPr lang="en-US" sz="1400" dirty="0" err="1"/>
              <a:t>scanf</a:t>
            </a:r>
            <a:r>
              <a:rPr lang="en-US" sz="1400" dirty="0"/>
              <a:t>("%</a:t>
            </a:r>
            <a:r>
              <a:rPr lang="en-US" sz="1400" dirty="0" err="1"/>
              <a:t>d",&amp;number</a:t>
            </a:r>
            <a:r>
              <a:rPr lang="en-US" sz="1400" dirty="0"/>
              <a:t>[i]);</a:t>
            </a:r>
          </a:p>
          <a:p>
            <a:pPr marL="0" indent="0">
              <a:buNone/>
            </a:pPr>
            <a:r>
              <a:rPr lang="en-US" sz="1400" dirty="0"/>
              <a:t>quicksort(number,0,count-1);</a:t>
            </a:r>
          </a:p>
          <a:p>
            <a:pPr marL="0" indent="0">
              <a:buNone/>
            </a:pPr>
            <a:r>
              <a:rPr lang="en-US" sz="1400" dirty="0" err="1"/>
              <a:t>printf</a:t>
            </a:r>
            <a:r>
              <a:rPr lang="en-US" sz="1400" dirty="0"/>
              <a:t>("Order of Sorted elements are:\n");</a:t>
            </a:r>
          </a:p>
          <a:p>
            <a:pPr marL="0" indent="0">
              <a:buNone/>
            </a:pPr>
            <a:r>
              <a:rPr lang="en-US" sz="1400" dirty="0"/>
              <a:t>for(i=0;i&lt;</a:t>
            </a:r>
            <a:r>
              <a:rPr lang="en-US" sz="1400" dirty="0" err="1"/>
              <a:t>count;i</a:t>
            </a:r>
            <a:r>
              <a:rPr lang="en-US" sz="1400" dirty="0"/>
              <a:t>++)</a:t>
            </a:r>
          </a:p>
          <a:p>
            <a:pPr marL="0" indent="0">
              <a:buNone/>
            </a:pPr>
            <a:r>
              <a:rPr lang="en-US" sz="1400" dirty="0" err="1"/>
              <a:t>printf</a:t>
            </a:r>
            <a:r>
              <a:rPr lang="en-US" sz="1400" dirty="0"/>
              <a:t>("%d\</a:t>
            </a:r>
            <a:r>
              <a:rPr lang="en-US" sz="1400" dirty="0" err="1"/>
              <a:t>n",number</a:t>
            </a:r>
            <a:r>
              <a:rPr lang="en-US" sz="1400" dirty="0"/>
              <a:t>[i]);</a:t>
            </a:r>
          </a:p>
          <a:p>
            <a:pPr marL="0" indent="0">
              <a:buNone/>
            </a:pPr>
            <a:r>
              <a:rPr lang="en-US" sz="1400" dirty="0" err="1"/>
              <a:t>getch</a:t>
            </a:r>
            <a:r>
              <a:rPr lang="en-US" sz="1400" dirty="0"/>
              <a:t>();</a:t>
            </a:r>
          </a:p>
          <a:p>
            <a:pPr marL="0" indent="0">
              <a:buNone/>
            </a:pPr>
            <a:r>
              <a:rPr lang="en-US" sz="1400" dirty="0"/>
              <a:t>}</a:t>
            </a:r>
          </a:p>
          <a:p>
            <a:pPr marL="0" indent="0">
              <a:buNone/>
            </a:pPr>
            <a:endParaRPr lang="en-US" sz="1400" dirty="0"/>
          </a:p>
        </p:txBody>
      </p:sp>
    </p:spTree>
    <p:extLst>
      <p:ext uri="{BB962C8B-B14F-4D97-AF65-F5344CB8AC3E}">
        <p14:creationId xmlns:p14="http://schemas.microsoft.com/office/powerpoint/2010/main" val="3089681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Heap Sort:-</a:t>
            </a:r>
            <a:endParaRPr lang="en-GB" dirty="0"/>
          </a:p>
        </p:txBody>
      </p:sp>
      <p:sp>
        <p:nvSpPr>
          <p:cNvPr id="3" name="Content Placeholder 2"/>
          <p:cNvSpPr>
            <a:spLocks noGrp="1"/>
          </p:cNvSpPr>
          <p:nvPr>
            <p:ph idx="1"/>
          </p:nvPr>
        </p:nvSpPr>
        <p:spPr>
          <a:xfrm>
            <a:off x="457200" y="1447800"/>
            <a:ext cx="8686800" cy="4525963"/>
          </a:xfrm>
        </p:spPr>
        <p:txBody>
          <a:bodyPr>
            <a:noAutofit/>
          </a:bodyPr>
          <a:lstStyle/>
          <a:p>
            <a:pPr marL="0" indent="0" algn="just">
              <a:buNone/>
            </a:pPr>
            <a:r>
              <a:rPr lang="en-GB" sz="2400" dirty="0"/>
              <a:t>A heap is a binary tree that satisfy the following properties:-</a:t>
            </a:r>
          </a:p>
          <a:p>
            <a:pPr algn="just"/>
            <a:r>
              <a:rPr lang="en-GB" sz="2400" dirty="0"/>
              <a:t> shape property</a:t>
            </a:r>
          </a:p>
          <a:p>
            <a:pPr algn="just"/>
            <a:r>
              <a:rPr lang="en-GB" sz="2400" dirty="0"/>
              <a:t>Order property.</a:t>
            </a:r>
          </a:p>
          <a:p>
            <a:pPr marL="0" indent="0" algn="just">
              <a:buNone/>
            </a:pPr>
            <a:r>
              <a:rPr lang="en-GB" sz="2400" dirty="0"/>
              <a:t>	By the shape property we mean that heap must be a complete binary tree where as by order property we mean that for every node in the heap the    value store in the heap node is greater than or equal to the value to the value an each of its’ children. A heap that satisfied this property is known as max heap.</a:t>
            </a:r>
          </a:p>
          <a:p>
            <a:pPr marL="0" indent="0" algn="just">
              <a:buNone/>
            </a:pPr>
            <a:r>
              <a:rPr lang="en-GB" sz="2400" dirty="0"/>
              <a:t>	However, If the order property is such that for every node. In the heap the value stored in that node is less than or equal to the value in each of it’s children. That heap is known as minimum heap.</a:t>
            </a: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58</a:t>
            </a:fld>
            <a:endParaRPr lang="en-US"/>
          </a:p>
        </p:txBody>
      </p:sp>
    </p:spTree>
    <p:extLst>
      <p:ext uri="{BB962C8B-B14F-4D97-AF65-F5344CB8AC3E}">
        <p14:creationId xmlns:p14="http://schemas.microsoft.com/office/powerpoint/2010/main" val="2701716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pPr marL="0" indent="0">
              <a:buNone/>
            </a:pPr>
            <a:r>
              <a:rPr lang="en-GB" dirty="0"/>
              <a:t>The elements of the heap tree are represented by an array . The root is the largest element of heap tree. As it is maintained in the array. The largest element of heap tree. As it is maintained in the array. The largest value should be the last element of array. For heap sorting root is deleted till there is only one element in the tree.</a:t>
            </a:r>
          </a:p>
          <a:p>
            <a:pPr marL="0" indent="0">
              <a:buNone/>
            </a:pPr>
            <a:r>
              <a:rPr lang="en-GB" b="1" dirty="0"/>
              <a:t>Steps:-</a:t>
            </a:r>
          </a:p>
          <a:p>
            <a:r>
              <a:rPr lang="en-GB" dirty="0"/>
              <a:t>Replace the root with the last node of heap tree.</a:t>
            </a:r>
          </a:p>
          <a:p>
            <a:r>
              <a:rPr lang="en-GB" dirty="0"/>
              <a:t>Keep the last node at proper position.</a:t>
            </a:r>
          </a:p>
          <a:p>
            <a:r>
              <a:rPr lang="en-GB" dirty="0"/>
              <a:t>Repeat step 1 &amp; 2 until there are only one root node in the tree.</a:t>
            </a: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59</a:t>
            </a:fld>
            <a:endParaRPr lang="en-US"/>
          </a:p>
        </p:txBody>
      </p:sp>
    </p:spTree>
    <p:extLst>
      <p:ext uri="{BB962C8B-B14F-4D97-AF65-F5344CB8AC3E}">
        <p14:creationId xmlns:p14="http://schemas.microsoft.com/office/powerpoint/2010/main" val="407386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067800" cy="6781800"/>
          </a:xfrm>
        </p:spPr>
        <p:txBody>
          <a:bodyPr>
            <a:normAutofit/>
          </a:bodyPr>
          <a:lstStyle/>
          <a:p>
            <a:pPr>
              <a:buFont typeface="Wingdings" pitchFamily="2" charset="2"/>
              <a:buChar char="§"/>
            </a:pPr>
            <a:r>
              <a:rPr lang="en-US" sz="2400" dirty="0">
                <a:latin typeface="Bookman Old Style" pitchFamily="18" charset="0"/>
              </a:rPr>
              <a:t>Pictorial representation of how selection sort will sort the given array. Let's consider an array with values {3, 6, 1, 8, 4, 5}</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26" y="1622172"/>
            <a:ext cx="9008774" cy="4702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EFA6E869-1081-411C-AE09-8F3422A5DF0F}" type="slidenum">
              <a:rPr lang="en-US" smtClean="0"/>
              <a:t>6</a:t>
            </a:fld>
            <a:endParaRPr lang="en-US"/>
          </a:p>
        </p:txBody>
      </p:sp>
      <p:sp>
        <p:nvSpPr>
          <p:cNvPr id="6" name="Footer Placeholder 5"/>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536708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60</a:t>
            </a:fld>
            <a:endParaRPr lang="en-US"/>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942" t="29858" r="34328" b="25388"/>
          <a:stretch/>
        </p:blipFill>
        <p:spPr bwMode="auto">
          <a:xfrm>
            <a:off x="609600" y="1600200"/>
            <a:ext cx="792479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624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61</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70" t="10302" r="17492" b="4960"/>
          <a:stretch/>
        </p:blipFill>
        <p:spPr bwMode="auto">
          <a:xfrm>
            <a:off x="533400" y="609599"/>
            <a:ext cx="7924800" cy="5691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422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62</a:t>
            </a:fld>
            <a:endParaRPr lang="en-US"/>
          </a:p>
        </p:txBody>
      </p:sp>
      <p:pic>
        <p:nvPicPr>
          <p:cNvPr id="409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936" t="11188" r="29727" b="29736"/>
          <a:stretch/>
        </p:blipFill>
        <p:spPr bwMode="auto">
          <a:xfrm>
            <a:off x="685800" y="1412631"/>
            <a:ext cx="7696200" cy="4884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5614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63</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824189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009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64</a:t>
            </a:fld>
            <a:endParaRPr lang="en-US"/>
          </a:p>
        </p:txBody>
      </p:sp>
      <p:sp>
        <p:nvSpPr>
          <p:cNvPr id="2" name="Content Placeholder 1"/>
          <p:cNvSpPr>
            <a:spLocks noGrp="1"/>
          </p:cNvSpPr>
          <p:nvPr>
            <p:ph idx="1"/>
          </p:nvPr>
        </p:nvSpPr>
        <p:spPr>
          <a:xfrm>
            <a:off x="0" y="152400"/>
            <a:ext cx="9067800" cy="6477000"/>
          </a:xfrm>
        </p:spPr>
        <p:txBody>
          <a:bodyPr>
            <a:noAutofit/>
          </a:bodyPr>
          <a:lstStyle/>
          <a:p>
            <a:pPr marL="0" lvl="0" indent="0">
              <a:buNone/>
            </a:pPr>
            <a:r>
              <a:rPr lang="en-US" sz="2000" b="1" dirty="0">
                <a:latin typeface="Bookman Old Style" pitchFamily="18" charset="0"/>
              </a:rPr>
              <a:t>Questions:</a:t>
            </a:r>
          </a:p>
          <a:p>
            <a:pPr marL="457200" lvl="0" indent="-457200">
              <a:buFont typeface="+mj-lt"/>
              <a:buAutoNum type="arabicPeriod"/>
            </a:pPr>
            <a:r>
              <a:rPr lang="en-US" sz="2000" dirty="0">
                <a:latin typeface="Bookman Old Style" pitchFamily="18" charset="0"/>
              </a:rPr>
              <a:t>What is sorting? Explain with an example.</a:t>
            </a:r>
          </a:p>
          <a:p>
            <a:pPr marL="457200" lvl="0" indent="-457200">
              <a:buFont typeface="+mj-lt"/>
              <a:buAutoNum type="arabicPeriod"/>
            </a:pPr>
            <a:r>
              <a:rPr lang="en-US" sz="2000" dirty="0">
                <a:latin typeface="Bookman Old Style" pitchFamily="18" charset="0"/>
              </a:rPr>
              <a:t>Explain Selection Sort algorithm with an example.</a:t>
            </a:r>
          </a:p>
          <a:p>
            <a:pPr marL="457200" lvl="0" indent="-457200">
              <a:buFont typeface="+mj-lt"/>
              <a:buAutoNum type="arabicPeriod"/>
            </a:pPr>
            <a:r>
              <a:rPr lang="en-US" sz="2000" dirty="0">
                <a:latin typeface="Bookman Old Style" pitchFamily="18" charset="0"/>
              </a:rPr>
              <a:t>Explain Bubble Sort algorithm with an example.</a:t>
            </a:r>
          </a:p>
          <a:p>
            <a:pPr marL="457200" lvl="0" indent="-457200">
              <a:buFont typeface="+mj-lt"/>
              <a:buAutoNum type="arabicPeriod"/>
            </a:pPr>
            <a:r>
              <a:rPr lang="en-US" sz="2000" dirty="0">
                <a:latin typeface="Bookman Old Style" pitchFamily="18" charset="0"/>
              </a:rPr>
              <a:t>Explain Insertion Sort algorithm with an example.</a:t>
            </a:r>
          </a:p>
          <a:p>
            <a:pPr marL="457200" lvl="0" indent="-457200">
              <a:buFont typeface="+mj-lt"/>
              <a:buAutoNum type="arabicPeriod"/>
            </a:pPr>
            <a:r>
              <a:rPr lang="en-US" sz="2000" dirty="0">
                <a:latin typeface="Bookman Old Style" pitchFamily="18" charset="0"/>
              </a:rPr>
              <a:t>Explain Merge Sort algorithm with an example.</a:t>
            </a:r>
          </a:p>
          <a:p>
            <a:pPr marL="457200" lvl="0" indent="-457200">
              <a:buFont typeface="+mj-lt"/>
              <a:buAutoNum type="arabicPeriod"/>
            </a:pPr>
            <a:r>
              <a:rPr lang="en-US" sz="2000" dirty="0">
                <a:latin typeface="Bookman Old Style" pitchFamily="18" charset="0"/>
              </a:rPr>
              <a:t>Explain Quick Sort algorithm with an example.</a:t>
            </a:r>
          </a:p>
          <a:p>
            <a:pPr marL="457200" lvl="0" indent="-457200">
              <a:buFont typeface="+mj-lt"/>
              <a:buAutoNum type="arabicPeriod"/>
            </a:pPr>
            <a:r>
              <a:rPr lang="en-US" sz="2000" dirty="0">
                <a:latin typeface="Bookman Old Style" pitchFamily="18" charset="0"/>
              </a:rPr>
              <a:t>Sort the following number using selection sort: 20, 35, 40, 100, 3, 10, 15</a:t>
            </a:r>
          </a:p>
          <a:p>
            <a:pPr marL="457200" lvl="0" indent="-457200">
              <a:buFont typeface="+mj-lt"/>
              <a:buAutoNum type="arabicPeriod"/>
            </a:pPr>
            <a:r>
              <a:rPr lang="en-US" sz="2000" dirty="0">
                <a:latin typeface="Bookman Old Style" pitchFamily="18" charset="0"/>
              </a:rPr>
              <a:t>Sort the following number using bubble sort: 5, 1, 6, 2, 4, 3</a:t>
            </a:r>
          </a:p>
          <a:p>
            <a:pPr marL="457200" lvl="0" indent="-457200">
              <a:buFont typeface="+mj-lt"/>
              <a:buAutoNum type="arabicPeriod"/>
            </a:pPr>
            <a:r>
              <a:rPr lang="en-US" sz="2000" dirty="0">
                <a:latin typeface="Bookman Old Style" pitchFamily="18" charset="0"/>
              </a:rPr>
              <a:t>Sort the following number using insertion sort: 23, 78, 45, 8, 32, 56</a:t>
            </a:r>
          </a:p>
          <a:p>
            <a:pPr marL="457200" lvl="0" indent="-457200">
              <a:buFont typeface="+mj-lt"/>
              <a:buAutoNum type="arabicPeriod"/>
            </a:pPr>
            <a:r>
              <a:rPr lang="en-US" sz="2000" dirty="0">
                <a:latin typeface="Bookman Old Style" pitchFamily="18" charset="0"/>
              </a:rPr>
              <a:t>Sort the following number using merge sort: 7, 3, 2, 16, 24, 4, 11, 9</a:t>
            </a:r>
          </a:p>
          <a:p>
            <a:pPr marL="457200" lvl="0" indent="-457200">
              <a:buFont typeface="+mj-lt"/>
              <a:buAutoNum type="arabicPeriod"/>
            </a:pPr>
            <a:r>
              <a:rPr lang="en-US" sz="2000" dirty="0">
                <a:latin typeface="Bookman Old Style" pitchFamily="18" charset="0"/>
              </a:rPr>
              <a:t>The elements in the array as follows: 7, 1, 3, 5, 2, 6, 4 and sort these elements using quick sort method.</a:t>
            </a:r>
          </a:p>
          <a:p>
            <a:pPr marL="457200" lvl="0" indent="-457200">
              <a:buFont typeface="+mj-lt"/>
              <a:buAutoNum type="arabicPeriod"/>
            </a:pPr>
            <a:r>
              <a:rPr lang="en-US" sz="2000" dirty="0">
                <a:latin typeface="Bookman Old Style" pitchFamily="18" charset="0"/>
              </a:rPr>
              <a:t>The elements in the array as follows: </a:t>
            </a:r>
            <a:r>
              <a:rPr lang="en-US" sz="2000" dirty="0"/>
              <a:t>48, 29 ,8 ,59 ,72 ,88, 42, 65 ,95 ,19 ,82, 68</a:t>
            </a:r>
            <a:r>
              <a:rPr lang="en-US" sz="2000" dirty="0">
                <a:latin typeface="Bookman Old Style" pitchFamily="18" charset="0"/>
              </a:rPr>
              <a:t> and sort these elements using quick sort method.</a:t>
            </a:r>
          </a:p>
          <a:p>
            <a:pPr marL="457200" indent="-457200">
              <a:buFont typeface="+mj-lt"/>
              <a:buAutoNum type="arabicPeriod"/>
            </a:pPr>
            <a:endParaRPr lang="en-US" sz="2000" dirty="0">
              <a:latin typeface="Bookman Old Style" pitchFamily="18" charset="0"/>
            </a:endParaRPr>
          </a:p>
        </p:txBody>
      </p:sp>
    </p:spTree>
    <p:extLst>
      <p:ext uri="{BB962C8B-B14F-4D97-AF65-F5344CB8AC3E}">
        <p14:creationId xmlns:p14="http://schemas.microsoft.com/office/powerpoint/2010/main" val="921937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Note:</a:t>
            </a:r>
          </a:p>
          <a:p>
            <a:pPr marL="0" indent="0">
              <a:buNone/>
            </a:pPr>
            <a:r>
              <a:rPr lang="en-US" sz="2400" b="1" dirty="0">
                <a:solidFill>
                  <a:srgbClr val="FF0000"/>
                </a:solidFill>
                <a:latin typeface="Bookman Old Style" pitchFamily="18" charset="0"/>
              </a:rPr>
              <a:t>Space Complexity of Algorithms</a:t>
            </a:r>
          </a:p>
          <a:p>
            <a:pPr>
              <a:buFont typeface="Wingdings" pitchFamily="2" charset="2"/>
              <a:buChar char="§"/>
            </a:pPr>
            <a:r>
              <a:rPr lang="en-US" sz="2400" dirty="0">
                <a:latin typeface="Bookman Old Style" pitchFamily="18" charset="0"/>
              </a:rPr>
              <a:t>Whenever a solution to a problem is written, some memory is required to complete. For any algorithm memory may be used for the following:</a:t>
            </a:r>
          </a:p>
          <a:p>
            <a:pPr marL="457200" indent="-457200">
              <a:buFont typeface="+mj-lt"/>
              <a:buAutoNum type="arabicPeriod"/>
            </a:pPr>
            <a:r>
              <a:rPr lang="en-US" sz="2400" dirty="0">
                <a:latin typeface="Bookman Old Style" pitchFamily="18" charset="0"/>
              </a:rPr>
              <a:t>Variables (This include the constant values, temporary values)</a:t>
            </a:r>
          </a:p>
          <a:p>
            <a:pPr marL="457200" indent="-457200">
              <a:buFont typeface="+mj-lt"/>
              <a:buAutoNum type="arabicPeriod"/>
            </a:pPr>
            <a:r>
              <a:rPr lang="en-US" sz="2400" dirty="0">
                <a:latin typeface="Bookman Old Style" pitchFamily="18" charset="0"/>
              </a:rPr>
              <a:t>Program Instruction</a:t>
            </a:r>
          </a:p>
          <a:p>
            <a:pPr marL="457200" indent="-457200">
              <a:buFont typeface="+mj-lt"/>
              <a:buAutoNum type="arabicPeriod"/>
            </a:pPr>
            <a:r>
              <a:rPr lang="en-US" sz="2400" dirty="0">
                <a:latin typeface="Bookman Old Style" pitchFamily="18" charset="0"/>
              </a:rPr>
              <a:t>Execution</a:t>
            </a:r>
          </a:p>
          <a:p>
            <a:pPr marL="0" indent="0">
              <a:buNone/>
            </a:pPr>
            <a:endParaRPr lang="en-US" sz="2400" dirty="0">
              <a:latin typeface="Bookman Old Style" pitchFamily="18" charset="0"/>
            </a:endParaRPr>
          </a:p>
          <a:p>
            <a:pPr>
              <a:buFont typeface="Wingdings" pitchFamily="2" charset="2"/>
              <a:buChar char="§"/>
            </a:pPr>
            <a:r>
              <a:rPr lang="en-US" sz="2400" b="1" i="1" dirty="0">
                <a:solidFill>
                  <a:srgbClr val="FF0000"/>
                </a:solidFill>
                <a:latin typeface="Bookman Old Style" pitchFamily="18" charset="0"/>
              </a:rPr>
              <a:t>Space complexity</a:t>
            </a:r>
            <a:r>
              <a:rPr lang="en-US" sz="2400" i="1" dirty="0">
                <a:latin typeface="Bookman Old Style" pitchFamily="18" charset="0"/>
              </a:rPr>
              <a:t> is the amount of memory used by the algorithm (including the input values to the algorithm) to execute and produce the result.</a:t>
            </a:r>
            <a:endParaRPr lang="en-US" sz="2400" dirty="0">
              <a:latin typeface="Bookman Old Style" pitchFamily="18" charset="0"/>
            </a:endParaRPr>
          </a:p>
        </p:txBody>
      </p:sp>
      <p:sp>
        <p:nvSpPr>
          <p:cNvPr id="4" name="Footer Placeholder 3"/>
          <p:cNvSpPr>
            <a:spLocks noGrp="1"/>
          </p:cNvSpPr>
          <p:nvPr>
            <p:ph type="ftr" sz="quarter" idx="11"/>
          </p:nvPr>
        </p:nvSpPr>
        <p:spPr/>
        <p:txBody>
          <a:bodyPr/>
          <a:lstStyle/>
          <a:p>
            <a:r>
              <a:rPr lang="en-US"/>
              <a:t>Jendi Bade Shrestha</a:t>
            </a:r>
          </a:p>
        </p:txBody>
      </p:sp>
      <p:sp>
        <p:nvSpPr>
          <p:cNvPr id="5" name="Slide Number Placeholder 4"/>
          <p:cNvSpPr>
            <a:spLocks noGrp="1"/>
          </p:cNvSpPr>
          <p:nvPr>
            <p:ph type="sldNum" sz="quarter" idx="12"/>
          </p:nvPr>
        </p:nvSpPr>
        <p:spPr/>
        <p:txBody>
          <a:bodyPr/>
          <a:lstStyle/>
          <a:p>
            <a:fld id="{EFA6E869-1081-411C-AE09-8F3422A5DF0F}" type="slidenum">
              <a:rPr lang="en-US" smtClean="0"/>
              <a:t>65</a:t>
            </a:fld>
            <a:endParaRPr lang="en-US"/>
          </a:p>
        </p:txBody>
      </p:sp>
    </p:spTree>
    <p:extLst>
      <p:ext uri="{BB962C8B-B14F-4D97-AF65-F5344CB8AC3E}">
        <p14:creationId xmlns:p14="http://schemas.microsoft.com/office/powerpoint/2010/main" val="3347088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buNone/>
            </a:pPr>
            <a:r>
              <a:rPr lang="en-US" sz="2400" b="1" dirty="0">
                <a:solidFill>
                  <a:srgbClr val="FF0000"/>
                </a:solidFill>
                <a:latin typeface="Bookman Old Style" pitchFamily="18" charset="0"/>
              </a:rPr>
              <a:t>Calculating the Space Complexity</a:t>
            </a:r>
          </a:p>
          <a:p>
            <a:pPr>
              <a:buFont typeface="Wingdings" pitchFamily="2" charset="2"/>
              <a:buChar char="§"/>
            </a:pPr>
            <a:r>
              <a:rPr lang="en-US" sz="2400" dirty="0">
                <a:latin typeface="Bookman Old Style" pitchFamily="18" charset="0"/>
              </a:rPr>
              <a:t>For calculating the space complexity, we need to know the value of memory used by different type of data type variables, which generally varies for different operating systems, but the method for calculating the space complexity remains the same.</a:t>
            </a:r>
          </a:p>
          <a:p>
            <a:pPr>
              <a:buFont typeface="Wingdings" pitchFamily="2" charset="2"/>
              <a:buChar char="§"/>
            </a:pPr>
            <a:r>
              <a:rPr lang="en-US" sz="2400" dirty="0">
                <a:latin typeface="Bookman Old Style" pitchFamily="18" charset="0"/>
              </a:rPr>
              <a:t>Now let's learn how to compute space complexity by taking a few examples:</a:t>
            </a:r>
          </a:p>
          <a:p>
            <a:pPr>
              <a:buFont typeface="Wingdings" pitchFamily="2" charset="2"/>
              <a:buChar char="§"/>
            </a:pPr>
            <a:endParaRPr lang="en-US" sz="2400" dirty="0">
              <a:latin typeface="Bookman Old Style" pitchFamily="18" charset="0"/>
            </a:endParaRPr>
          </a:p>
          <a:p>
            <a:pPr>
              <a:buFont typeface="Wingdings" pitchFamily="2" charset="2"/>
              <a:buChar char="§"/>
            </a:pPr>
            <a:endParaRPr lang="en-US" sz="2400" dirty="0">
              <a:latin typeface="Bookman Old Style" pitchFamily="18" charset="0"/>
            </a:endParaRPr>
          </a:p>
          <a:p>
            <a:pPr>
              <a:buFont typeface="Wingdings" pitchFamily="2" charset="2"/>
              <a:buChar char="§"/>
            </a:pPr>
            <a:endParaRPr lang="en-US" sz="2400" dirty="0">
              <a:latin typeface="Bookman Old Style" pitchFamily="18" charset="0"/>
            </a:endParaRPr>
          </a:p>
          <a:p>
            <a:pPr>
              <a:buFont typeface="Wingdings" pitchFamily="2" charset="2"/>
              <a:buChar char="§"/>
            </a:pPr>
            <a:r>
              <a:rPr lang="en-US" sz="2400" dirty="0">
                <a:latin typeface="Bookman Old Style" pitchFamily="18" charset="0"/>
              </a:rPr>
              <a:t>In the above expression, variables a, b, c and z are all integer types, hence they will take up 4 bytes each, so total memory requirement will be (4*4 + 4) = 20 bytes, this additional 4 bytes is for </a:t>
            </a:r>
            <a:r>
              <a:rPr lang="en-US" sz="2400" b="1" dirty="0">
                <a:latin typeface="Bookman Old Style" pitchFamily="18" charset="0"/>
              </a:rPr>
              <a:t>return value</a:t>
            </a:r>
            <a:r>
              <a:rPr lang="en-US" sz="2400" dirty="0">
                <a:latin typeface="Bookman Old Style" pitchFamily="18" charset="0"/>
              </a:rPr>
              <a:t>. And because this space requirement is fixed for the above example, hence it is called </a:t>
            </a:r>
            <a:r>
              <a:rPr lang="en-US" sz="2400" b="1" dirty="0">
                <a:latin typeface="Bookman Old Style" pitchFamily="18" charset="0"/>
              </a:rPr>
              <a:t>Constant Space Complexity</a:t>
            </a:r>
            <a:r>
              <a:rPr lang="en-US" sz="2400" dirty="0">
                <a:latin typeface="Bookman Old Style" pitchFamily="18" charset="0"/>
              </a:rPr>
              <a:t>.</a:t>
            </a:r>
          </a:p>
          <a:p>
            <a:pPr marL="0" indent="0">
              <a:buNone/>
            </a:pPr>
            <a:endParaRPr lang="en-US" sz="2400" dirty="0">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511" y="3200400"/>
            <a:ext cx="3891890" cy="1155386"/>
          </a:xfrm>
          <a:prstGeom prst="rect">
            <a:avLst/>
          </a:prstGeom>
        </p:spPr>
      </p:pic>
      <p:sp>
        <p:nvSpPr>
          <p:cNvPr id="5" name="Footer Placeholder 4"/>
          <p:cNvSpPr>
            <a:spLocks noGrp="1"/>
          </p:cNvSpPr>
          <p:nvPr>
            <p:ph type="ftr" sz="quarter" idx="11"/>
          </p:nvPr>
        </p:nvSpPr>
        <p:spPr>
          <a:xfrm>
            <a:off x="3200400" y="6492875"/>
            <a:ext cx="2895600" cy="365125"/>
          </a:xfrm>
        </p:spPr>
        <p:txBody>
          <a:bodyPr/>
          <a:lstStyle/>
          <a:p>
            <a:r>
              <a:rPr lang="en-US"/>
              <a:t>Jendi Bade Shrestha</a:t>
            </a:r>
            <a:endParaRPr lang="en-US" dirty="0"/>
          </a:p>
        </p:txBody>
      </p:sp>
      <p:sp>
        <p:nvSpPr>
          <p:cNvPr id="6" name="Slide Number Placeholder 5"/>
          <p:cNvSpPr>
            <a:spLocks noGrp="1"/>
          </p:cNvSpPr>
          <p:nvPr>
            <p:ph type="sldNum" sz="quarter" idx="12"/>
          </p:nvPr>
        </p:nvSpPr>
        <p:spPr/>
        <p:txBody>
          <a:bodyPr/>
          <a:lstStyle/>
          <a:p>
            <a:fld id="{EFA6E869-1081-411C-AE09-8F3422A5DF0F}" type="slidenum">
              <a:rPr lang="en-US" smtClean="0"/>
              <a:t>66</a:t>
            </a:fld>
            <a:endParaRPr lang="en-US"/>
          </a:p>
        </p:txBody>
      </p:sp>
    </p:spTree>
    <p:extLst>
      <p:ext uri="{BB962C8B-B14F-4D97-AF65-F5344CB8AC3E}">
        <p14:creationId xmlns:p14="http://schemas.microsoft.com/office/powerpoint/2010/main" val="38791506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76200"/>
            <a:ext cx="9067800" cy="6781800"/>
          </a:xfrm>
        </p:spPr>
        <p:txBody>
          <a:bodyPr>
            <a:normAutofit/>
          </a:bodyPr>
          <a:lstStyle/>
          <a:p>
            <a:pPr marL="0" indent="0">
              <a:buNone/>
            </a:pPr>
            <a:r>
              <a:rPr lang="en-US" sz="2400" dirty="0">
                <a:latin typeface="Bookman Old Style" pitchFamily="18" charset="0"/>
              </a:rPr>
              <a:t>Let's have another example, a bit complex one,</a:t>
            </a: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r>
              <a:rPr lang="en-US" sz="2400" dirty="0">
                <a:latin typeface="Bookman Old Style" pitchFamily="18" charset="0"/>
              </a:rPr>
              <a:t>In the above code, 4*n bytes of space is required for the array a[ ] elements.</a:t>
            </a:r>
          </a:p>
          <a:p>
            <a:r>
              <a:rPr lang="en-US" sz="2400" dirty="0">
                <a:latin typeface="Bookman Old Style" pitchFamily="18" charset="0"/>
              </a:rPr>
              <a:t>4 bytes each for x, n, i and the return value.</a:t>
            </a:r>
          </a:p>
          <a:p>
            <a:r>
              <a:rPr lang="en-US" sz="2400" dirty="0">
                <a:latin typeface="Bookman Old Style" pitchFamily="18" charset="0"/>
              </a:rPr>
              <a:t>Hence the total memory requirement will be (4n + 12), which is increasing linearly with the</a:t>
            </a:r>
            <a:r>
              <a:rPr lang="en-US" sz="2400" b="1" dirty="0">
                <a:latin typeface="Bookman Old Style" pitchFamily="18" charset="0"/>
              </a:rPr>
              <a:t> increase in the input value n</a:t>
            </a:r>
            <a:r>
              <a:rPr lang="en-US" sz="2400" dirty="0">
                <a:latin typeface="Bookman Old Style" pitchFamily="18" charset="0"/>
              </a:rPr>
              <a:t>, hence it is called as </a:t>
            </a:r>
            <a:r>
              <a:rPr lang="en-US" sz="2400" b="1" dirty="0">
                <a:latin typeface="Bookman Old Style" pitchFamily="18" charset="0"/>
              </a:rPr>
              <a:t>Linear Space Complexity.</a:t>
            </a: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p:txBody>
      </p:sp>
      <p:sp>
        <p:nvSpPr>
          <p:cNvPr id="5" name="Footer Placeholder 4"/>
          <p:cNvSpPr>
            <a:spLocks noGrp="1"/>
          </p:cNvSpPr>
          <p:nvPr>
            <p:ph type="ftr" sz="quarter" idx="11"/>
          </p:nvPr>
        </p:nvSpPr>
        <p:spPr/>
        <p:txBody>
          <a:bodyPr/>
          <a:lstStyle/>
          <a:p>
            <a:r>
              <a:rPr lang="en-US"/>
              <a:t>Jendi Bade Shrestha</a:t>
            </a:r>
          </a:p>
        </p:txBody>
      </p:sp>
      <p:sp>
        <p:nvSpPr>
          <p:cNvPr id="6" name="Slide Number Placeholder 5"/>
          <p:cNvSpPr>
            <a:spLocks noGrp="1"/>
          </p:cNvSpPr>
          <p:nvPr>
            <p:ph type="sldNum" sz="quarter" idx="12"/>
          </p:nvPr>
        </p:nvSpPr>
        <p:spPr/>
        <p:txBody>
          <a:bodyPr/>
          <a:lstStyle/>
          <a:p>
            <a:fld id="{EFA6E869-1081-411C-AE09-8F3422A5DF0F}" type="slidenum">
              <a:rPr lang="en-US" smtClean="0"/>
              <a:t>67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0"/>
            <a:ext cx="6400800" cy="3048000"/>
          </a:xfrm>
          <a:prstGeom prst="rect">
            <a:avLst/>
          </a:prstGeom>
        </p:spPr>
      </p:pic>
    </p:spTree>
    <p:extLst>
      <p:ext uri="{BB962C8B-B14F-4D97-AF65-F5344CB8AC3E}">
        <p14:creationId xmlns:p14="http://schemas.microsoft.com/office/powerpoint/2010/main" val="40250776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Time Complexity of Algorithms</a:t>
            </a:r>
          </a:p>
          <a:p>
            <a:pPr>
              <a:buFont typeface="Wingdings" pitchFamily="2" charset="2"/>
              <a:buChar char="§"/>
            </a:pPr>
            <a:r>
              <a:rPr lang="en-US" sz="2400" dirty="0">
                <a:latin typeface="Bookman Old Style" pitchFamily="18" charset="0"/>
              </a:rPr>
              <a:t>For any defined problem, there can be N number of solution. If I have a problem and I discuss about the problem with all of my friends, they will all suggest me different solutions. And I am the one who has to decide which solution is the best based on the circumstances.</a:t>
            </a:r>
          </a:p>
          <a:p>
            <a:pPr>
              <a:buFont typeface="Wingdings" pitchFamily="2" charset="2"/>
              <a:buChar char="§"/>
            </a:pPr>
            <a:r>
              <a:rPr lang="en-US" sz="2400" dirty="0">
                <a:latin typeface="Bookman Old Style" pitchFamily="18" charset="0"/>
              </a:rPr>
              <a:t>Similarly for any problem which must be solved using a program, there can be infinite number of solutions. Let's take a simple example to understand this. Below we have two different algorithms to find square of a number(for some time, forget that square of any number n is n*n)</a:t>
            </a:r>
          </a:p>
          <a:p>
            <a:pPr>
              <a:buFont typeface="Wingdings" pitchFamily="2" charset="2"/>
              <a:buChar char="§"/>
            </a:pPr>
            <a:r>
              <a:rPr lang="en-US" sz="2400" dirty="0">
                <a:latin typeface="Bookman Old Style" pitchFamily="18" charset="0"/>
              </a:rPr>
              <a:t>One solution to this problem can be, running a loop for n times, starting with the number n and adding n to it, every time.</a:t>
            </a:r>
          </a:p>
          <a:p>
            <a:pPr marL="0" indent="0">
              <a:buNone/>
            </a:pPr>
            <a:endParaRPr lang="en-US" sz="2400" dirty="0">
              <a:latin typeface="Bookman Old Style"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68</a:t>
            </a:fld>
            <a:endParaRPr lang="en-US"/>
          </a:p>
        </p:txBody>
      </p:sp>
    </p:spTree>
    <p:extLst>
      <p:ext uri="{BB962C8B-B14F-4D97-AF65-F5344CB8AC3E}">
        <p14:creationId xmlns:p14="http://schemas.microsoft.com/office/powerpoint/2010/main" val="10252109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400" dirty="0">
              <a:latin typeface="Bookman Old Style" pitchFamily="18" charset="0"/>
            </a:endParaRPr>
          </a:p>
          <a:p>
            <a:pPr marL="0" indent="0">
              <a:buNone/>
            </a:pPr>
            <a:endParaRPr lang="en-US" sz="2000" dirty="0">
              <a:latin typeface="Bookman Old Style" pitchFamily="18" charset="0"/>
            </a:endParaRPr>
          </a:p>
          <a:p>
            <a:pPr marL="0" indent="0">
              <a:buNone/>
            </a:pPr>
            <a:r>
              <a:rPr lang="en-US" sz="2000" dirty="0">
                <a:latin typeface="Bookman Old Style" pitchFamily="18" charset="0"/>
              </a:rPr>
              <a:t>In the above two simple algorithms, you saw how a single problem can have many solutions. While the first solution required a loop which will execute for n number of times, the second solution used a mathematical operator * to return the result in one line. So which one is the better approach, of course the second one.</a:t>
            </a:r>
          </a:p>
        </p:txBody>
      </p:sp>
      <p:sp>
        <p:nvSpPr>
          <p:cNvPr id="2" name="Footer Placeholder 1"/>
          <p:cNvSpPr>
            <a:spLocks noGrp="1"/>
          </p:cNvSpPr>
          <p:nvPr>
            <p:ph type="ftr" sz="quarter" idx="11"/>
          </p:nvPr>
        </p:nvSpPr>
        <p:spPr/>
        <p:txBody>
          <a:bodyPr/>
          <a:lstStyle/>
          <a:p>
            <a:r>
              <a:rPr lang="en-US"/>
              <a:t>Jendi Bade Shrestha</a:t>
            </a:r>
            <a:endParaRPr lang="en-US" dirty="0"/>
          </a:p>
        </p:txBody>
      </p:sp>
      <p:sp>
        <p:nvSpPr>
          <p:cNvPr id="4" name="Slide Number Placeholder 3"/>
          <p:cNvSpPr>
            <a:spLocks noGrp="1"/>
          </p:cNvSpPr>
          <p:nvPr>
            <p:ph type="sldNum" sz="quarter" idx="12"/>
          </p:nvPr>
        </p:nvSpPr>
        <p:spPr/>
        <p:txBody>
          <a:bodyPr/>
          <a:lstStyle/>
          <a:p>
            <a:fld id="{EFA6E869-1081-411C-AE09-8F3422A5DF0F}" type="slidenum">
              <a:rPr lang="en-US" smtClean="0"/>
              <a:t>69</a:t>
            </a:fld>
            <a:endParaRPr lang="en-US"/>
          </a:p>
        </p:txBody>
      </p:sp>
      <p:pic>
        <p:nvPicPr>
          <p:cNvPr id="5"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3" y="31845"/>
            <a:ext cx="5898107" cy="225415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 y="2438400"/>
            <a:ext cx="6756779" cy="2237121"/>
          </a:xfrm>
          <a:prstGeom prst="rect">
            <a:avLst/>
          </a:prstGeom>
        </p:spPr>
      </p:pic>
    </p:spTree>
    <p:extLst>
      <p:ext uri="{BB962C8B-B14F-4D97-AF65-F5344CB8AC3E}">
        <p14:creationId xmlns:p14="http://schemas.microsoft.com/office/powerpoint/2010/main" val="213386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normAutofit/>
          </a:bodyPr>
          <a:lstStyle/>
          <a:p>
            <a:pPr marL="406400">
              <a:lnSpc>
                <a:spcPct val="90000"/>
              </a:lnSpc>
              <a:buNone/>
            </a:pPr>
            <a:r>
              <a:rPr lang="en-US" sz="2800" b="1" dirty="0">
                <a:solidFill>
                  <a:srgbClr val="FF0000"/>
                </a:solidFill>
                <a:latin typeface="Bookman Old Style" pitchFamily="18" charset="0"/>
                <a:cs typeface="Times New Roman" pitchFamily="18" charset="0"/>
              </a:rPr>
              <a:t>Q. Sort the following using selection sort.</a:t>
            </a:r>
          </a:p>
          <a:p>
            <a:pPr marL="406400">
              <a:lnSpc>
                <a:spcPct val="90000"/>
              </a:lnSpc>
              <a:buNone/>
            </a:pPr>
            <a:r>
              <a:rPr lang="en-US" sz="2800" b="1" dirty="0">
                <a:solidFill>
                  <a:srgbClr val="FF0000"/>
                </a:solidFill>
                <a:latin typeface="Bookman Old Style" pitchFamily="18" charset="0"/>
                <a:cs typeface="Times New Roman" pitchFamily="18" charset="0"/>
              </a:rPr>
              <a:t>	89   45   68   90  29   34   17</a:t>
            </a:r>
          </a:p>
          <a:p>
            <a:pPr marL="406400">
              <a:lnSpc>
                <a:spcPct val="90000"/>
              </a:lnSpc>
              <a:buNone/>
            </a:pPr>
            <a:endParaRPr lang="en-US" sz="2800" b="1" dirty="0">
              <a:latin typeface="Bookman Old Style" pitchFamily="18" charset="0"/>
              <a:cs typeface="Times New Roman" pitchFamily="18" charset="0"/>
            </a:endParaRPr>
          </a:p>
          <a:p>
            <a:pPr marL="406400">
              <a:lnSpc>
                <a:spcPct val="90000"/>
              </a:lnSpc>
              <a:buNone/>
            </a:pPr>
            <a:r>
              <a:rPr lang="en-US" sz="2800" dirty="0" err="1">
                <a:latin typeface="Bookman Old Style" pitchFamily="18" charset="0"/>
                <a:cs typeface="Times New Roman" pitchFamily="18" charset="0"/>
              </a:rPr>
              <a:t>Ans</a:t>
            </a:r>
            <a:r>
              <a:rPr lang="en-US" sz="2800" dirty="0">
                <a:latin typeface="Bookman Old Style" pitchFamily="18" charset="0"/>
                <a:cs typeface="Times New Roman" pitchFamily="18" charset="0"/>
              </a:rPr>
              <a:t>: Given number: 	</a:t>
            </a:r>
          </a:p>
          <a:p>
            <a:pPr marL="406400">
              <a:lnSpc>
                <a:spcPct val="90000"/>
              </a:lnSpc>
              <a:buNone/>
            </a:pPr>
            <a:r>
              <a:rPr lang="en-US" sz="2800" b="1" dirty="0">
                <a:latin typeface="Bookman Old Style" pitchFamily="18" charset="0"/>
                <a:cs typeface="Times New Roman" pitchFamily="18" charset="0"/>
              </a:rPr>
              <a:t>89   45   68   90  29   34   17</a:t>
            </a:r>
          </a:p>
          <a:p>
            <a:pPr marL="406400">
              <a:lnSpc>
                <a:spcPct val="90000"/>
              </a:lnSpc>
              <a:buNone/>
            </a:pPr>
            <a:endParaRPr lang="en-US" sz="2800" b="1" dirty="0">
              <a:latin typeface="Bookman Old Style" pitchFamily="18" charset="0"/>
              <a:cs typeface="Times New Roman" pitchFamily="18" charset="0"/>
            </a:endParaRPr>
          </a:p>
          <a:p>
            <a:pPr marL="406400">
              <a:lnSpc>
                <a:spcPct val="90000"/>
              </a:lnSpc>
              <a:buNone/>
            </a:pPr>
            <a:r>
              <a:rPr lang="en-US" sz="2800" dirty="0">
                <a:latin typeface="Bookman Old Style" pitchFamily="18" charset="0"/>
                <a:cs typeface="Times New Roman" pitchFamily="18" charset="0"/>
              </a:rPr>
              <a:t>Pass 1: </a:t>
            </a:r>
            <a:r>
              <a:rPr lang="en-US" sz="2800" dirty="0">
                <a:solidFill>
                  <a:srgbClr val="FF0000"/>
                </a:solidFill>
                <a:latin typeface="Bookman Old Style" pitchFamily="18" charset="0"/>
                <a:cs typeface="Times New Roman" pitchFamily="18" charset="0"/>
              </a:rPr>
              <a:t>17</a:t>
            </a:r>
            <a:r>
              <a:rPr lang="en-US" sz="2800" dirty="0">
                <a:latin typeface="Bookman Old Style" pitchFamily="18" charset="0"/>
                <a:cs typeface="Times New Roman" pitchFamily="18" charset="0"/>
              </a:rPr>
              <a:t> | 45   68   90   29   34   89 </a:t>
            </a:r>
          </a:p>
          <a:p>
            <a:pPr marL="406400">
              <a:lnSpc>
                <a:spcPct val="90000"/>
              </a:lnSpc>
              <a:buNone/>
            </a:pPr>
            <a:r>
              <a:rPr lang="en-US" sz="2800" dirty="0">
                <a:latin typeface="Bookman Old Style" pitchFamily="18" charset="0"/>
                <a:cs typeface="Times New Roman" pitchFamily="18" charset="0"/>
              </a:rPr>
              <a:t>Pass 2: </a:t>
            </a:r>
            <a:r>
              <a:rPr lang="en-US" sz="2800" dirty="0">
                <a:solidFill>
                  <a:srgbClr val="FF0000"/>
                </a:solidFill>
                <a:latin typeface="Bookman Old Style" pitchFamily="18" charset="0"/>
                <a:cs typeface="Times New Roman" pitchFamily="18" charset="0"/>
              </a:rPr>
              <a:t>17    29 </a:t>
            </a:r>
            <a:r>
              <a:rPr lang="en-US" sz="2800" dirty="0">
                <a:latin typeface="Bookman Old Style" pitchFamily="18" charset="0"/>
                <a:cs typeface="Times New Roman" pitchFamily="18" charset="0"/>
              </a:rPr>
              <a:t>|68   90   45   34   89</a:t>
            </a:r>
          </a:p>
          <a:p>
            <a:pPr marL="406400">
              <a:lnSpc>
                <a:spcPct val="90000"/>
              </a:lnSpc>
              <a:buNone/>
            </a:pPr>
            <a:r>
              <a:rPr lang="en-US" sz="2800" dirty="0">
                <a:latin typeface="Bookman Old Style" pitchFamily="18" charset="0"/>
                <a:cs typeface="Times New Roman" pitchFamily="18" charset="0"/>
              </a:rPr>
              <a:t>Pass 3: </a:t>
            </a:r>
            <a:r>
              <a:rPr lang="en-US" sz="2800" dirty="0">
                <a:solidFill>
                  <a:srgbClr val="FF0000"/>
                </a:solidFill>
                <a:latin typeface="Bookman Old Style" pitchFamily="18" charset="0"/>
                <a:cs typeface="Times New Roman" pitchFamily="18" charset="0"/>
              </a:rPr>
              <a:t>17    29   34</a:t>
            </a:r>
            <a:r>
              <a:rPr lang="en-US" sz="2800" dirty="0">
                <a:latin typeface="Bookman Old Style" pitchFamily="18" charset="0"/>
                <a:cs typeface="Times New Roman" pitchFamily="18" charset="0"/>
              </a:rPr>
              <a:t> |90   45   68   89 </a:t>
            </a:r>
          </a:p>
          <a:p>
            <a:pPr marL="406400">
              <a:lnSpc>
                <a:spcPct val="90000"/>
              </a:lnSpc>
              <a:buNone/>
            </a:pPr>
            <a:r>
              <a:rPr lang="en-US" sz="2800" dirty="0">
                <a:latin typeface="Bookman Old Style" pitchFamily="18" charset="0"/>
                <a:cs typeface="Times New Roman" pitchFamily="18" charset="0"/>
              </a:rPr>
              <a:t>Pass 4: </a:t>
            </a:r>
            <a:r>
              <a:rPr lang="en-US" sz="2800" dirty="0">
                <a:solidFill>
                  <a:srgbClr val="FF0000"/>
                </a:solidFill>
                <a:latin typeface="Bookman Old Style" pitchFamily="18" charset="0"/>
                <a:cs typeface="Times New Roman" pitchFamily="18" charset="0"/>
              </a:rPr>
              <a:t>17    29   34   45</a:t>
            </a:r>
            <a:r>
              <a:rPr lang="en-US" sz="2800" dirty="0">
                <a:latin typeface="Bookman Old Style" pitchFamily="18" charset="0"/>
                <a:cs typeface="Times New Roman" pitchFamily="18" charset="0"/>
              </a:rPr>
              <a:t> |90   68   89</a:t>
            </a:r>
          </a:p>
          <a:p>
            <a:pPr marL="406400">
              <a:lnSpc>
                <a:spcPct val="90000"/>
              </a:lnSpc>
              <a:buNone/>
            </a:pPr>
            <a:r>
              <a:rPr lang="en-US" sz="2800" dirty="0">
                <a:latin typeface="Bookman Old Style" pitchFamily="18" charset="0"/>
                <a:cs typeface="Times New Roman" pitchFamily="18" charset="0"/>
              </a:rPr>
              <a:t>Pass 5: </a:t>
            </a:r>
            <a:r>
              <a:rPr lang="en-US" sz="2800" dirty="0">
                <a:solidFill>
                  <a:srgbClr val="FF0000"/>
                </a:solidFill>
                <a:latin typeface="Bookman Old Style" pitchFamily="18" charset="0"/>
                <a:cs typeface="Times New Roman" pitchFamily="18" charset="0"/>
              </a:rPr>
              <a:t>17    29   34   45   68 </a:t>
            </a:r>
            <a:r>
              <a:rPr lang="en-US" sz="2800" dirty="0">
                <a:latin typeface="Bookman Old Style" pitchFamily="18" charset="0"/>
                <a:cs typeface="Times New Roman" pitchFamily="18" charset="0"/>
              </a:rPr>
              <a:t>|90   89</a:t>
            </a:r>
          </a:p>
          <a:p>
            <a:pPr marL="406400">
              <a:lnSpc>
                <a:spcPct val="90000"/>
              </a:lnSpc>
              <a:buNone/>
            </a:pPr>
            <a:r>
              <a:rPr lang="en-US" sz="2800" dirty="0">
                <a:latin typeface="Bookman Old Style" pitchFamily="18" charset="0"/>
                <a:cs typeface="Times New Roman" pitchFamily="18" charset="0"/>
              </a:rPr>
              <a:t>Pass 6: </a:t>
            </a:r>
            <a:r>
              <a:rPr lang="en-US" sz="2800" dirty="0">
                <a:solidFill>
                  <a:srgbClr val="FF0000"/>
                </a:solidFill>
                <a:latin typeface="Bookman Old Style" pitchFamily="18" charset="0"/>
                <a:cs typeface="Times New Roman" pitchFamily="18" charset="0"/>
              </a:rPr>
              <a:t>17    29   34   45   68   89</a:t>
            </a:r>
            <a:r>
              <a:rPr lang="en-US" sz="2800" dirty="0">
                <a:latin typeface="Bookman Old Style" pitchFamily="18" charset="0"/>
                <a:cs typeface="Times New Roman" pitchFamily="18" charset="0"/>
              </a:rPr>
              <a:t> |90</a:t>
            </a:r>
          </a:p>
          <a:p>
            <a:pPr marL="406400">
              <a:lnSpc>
                <a:spcPct val="90000"/>
              </a:lnSpc>
              <a:buNone/>
            </a:pPr>
            <a:r>
              <a:rPr lang="en-US" sz="2800" dirty="0">
                <a:latin typeface="Bookman Old Style" pitchFamily="18" charset="0"/>
                <a:cs typeface="Times New Roman" pitchFamily="18" charset="0"/>
              </a:rPr>
              <a:t>Pass 7: </a:t>
            </a:r>
            <a:r>
              <a:rPr lang="en-US" sz="2800" dirty="0">
                <a:solidFill>
                  <a:srgbClr val="FF0000"/>
                </a:solidFill>
                <a:latin typeface="Bookman Old Style" pitchFamily="18" charset="0"/>
                <a:cs typeface="Times New Roman" pitchFamily="18" charset="0"/>
              </a:rPr>
              <a:t>17    29   34   45   68   89   90</a:t>
            </a:r>
          </a:p>
          <a:p>
            <a:pPr marL="406400">
              <a:lnSpc>
                <a:spcPct val="90000"/>
              </a:lnSpc>
              <a:buNone/>
            </a:pPr>
            <a:endParaRPr lang="en-US" sz="2800" dirty="0">
              <a:latin typeface="Bookman Old Style" pitchFamily="18" charset="0"/>
              <a:cs typeface="Times New Roman" pitchFamily="18" charset="0"/>
            </a:endParaRPr>
          </a:p>
          <a:p>
            <a:pPr marL="406400">
              <a:lnSpc>
                <a:spcPct val="90000"/>
              </a:lnSpc>
              <a:buNone/>
            </a:pPr>
            <a:endParaRPr lang="en-US" sz="2800" dirty="0">
              <a:latin typeface="Bookman Old Style" pitchFamily="18" charset="0"/>
              <a:cs typeface="Times New Roman" pitchFamily="18" charset="0"/>
            </a:endParaRPr>
          </a:p>
          <a:p>
            <a:pPr marL="0" indent="0">
              <a:buNone/>
            </a:pPr>
            <a:endParaRPr lang="en-US" sz="2800" dirty="0">
              <a:latin typeface="Bookman Old Style"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EFA6E869-1081-411C-AE09-8F3422A5DF0F}" type="slidenum">
              <a:rPr lang="en-US" smtClean="0"/>
              <a:t>7</a:t>
            </a:fld>
            <a:endParaRPr lang="en-US"/>
          </a:p>
        </p:txBody>
      </p:sp>
      <p:sp>
        <p:nvSpPr>
          <p:cNvPr id="5" name="Footer Placeholder 4"/>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2192483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sz="2400" b="1" dirty="0">
                <a:solidFill>
                  <a:srgbClr val="FF0000"/>
                </a:solidFill>
                <a:latin typeface="Bookman Old Style" pitchFamily="18" charset="0"/>
              </a:rPr>
              <a:t>What is Time Complexity?</a:t>
            </a:r>
          </a:p>
          <a:p>
            <a:pPr>
              <a:buFont typeface="Wingdings" pitchFamily="2" charset="2"/>
              <a:buChar char="§"/>
            </a:pPr>
            <a:r>
              <a:rPr lang="en-US" sz="2400" dirty="0">
                <a:latin typeface="Bookman Old Style" pitchFamily="18" charset="0"/>
              </a:rPr>
              <a:t>Time complexity of an algorithm signifies the total time required by the program to run till its completion.</a:t>
            </a:r>
          </a:p>
          <a:p>
            <a:pPr>
              <a:buFont typeface="Wingdings" pitchFamily="2" charset="2"/>
              <a:buChar char="§"/>
            </a:pPr>
            <a:r>
              <a:rPr lang="en-US" sz="2400" dirty="0">
                <a:latin typeface="Bookman Old Style" pitchFamily="18" charset="0"/>
              </a:rPr>
              <a:t>The time complexity of algorithms is most commonly expressed using the </a:t>
            </a:r>
            <a:r>
              <a:rPr lang="en-US" sz="2400" b="1" dirty="0">
                <a:latin typeface="Bookman Old Style" pitchFamily="18" charset="0"/>
              </a:rPr>
              <a:t>big O notation</a:t>
            </a:r>
            <a:r>
              <a:rPr lang="en-US" sz="2400" dirty="0">
                <a:latin typeface="Bookman Old Style" pitchFamily="18" charset="0"/>
              </a:rPr>
              <a:t>. </a:t>
            </a:r>
          </a:p>
          <a:p>
            <a:pPr>
              <a:buFont typeface="Wingdings" pitchFamily="2" charset="2"/>
              <a:buChar char="§"/>
            </a:pPr>
            <a:r>
              <a:rPr lang="en-US" sz="2400" dirty="0">
                <a:latin typeface="Bookman Old Style" pitchFamily="18" charset="0"/>
              </a:rPr>
              <a:t>Time Complexity is most commonly estimated by counting the number of elementary steps performed by any algorithm to finish execution. </a:t>
            </a:r>
          </a:p>
          <a:p>
            <a:pPr>
              <a:buFont typeface="Wingdings" pitchFamily="2" charset="2"/>
              <a:buChar char="§"/>
            </a:pPr>
            <a:r>
              <a:rPr lang="en-US" sz="2400" dirty="0">
                <a:latin typeface="Bookman Old Style" pitchFamily="18" charset="0"/>
              </a:rPr>
              <a:t>Like in the example above, for the first code the loop will run n number of times, so the time complexity will be n at least and as the value of n will increase the time taken will also increase. </a:t>
            </a:r>
          </a:p>
          <a:p>
            <a:pPr>
              <a:buFont typeface="Wingdings" pitchFamily="2" charset="2"/>
              <a:buChar char="§"/>
            </a:pPr>
            <a:r>
              <a:rPr lang="en-US" sz="2400" dirty="0">
                <a:latin typeface="Bookman Old Style" pitchFamily="18" charset="0"/>
              </a:rPr>
              <a:t>While for the second code, time complexity is constant, because it will never be dependent on the value of n, it will always give the result in 1 step.</a:t>
            </a:r>
          </a:p>
          <a:p>
            <a:pPr marL="0" indent="0">
              <a:buNone/>
            </a:pPr>
            <a:endParaRPr lang="en-US" sz="2400" dirty="0">
              <a:latin typeface="Bookman Old Style"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70</a:t>
            </a:fld>
            <a:endParaRPr lang="en-US"/>
          </a:p>
        </p:txBody>
      </p:sp>
    </p:spTree>
    <p:extLst>
      <p:ext uri="{BB962C8B-B14F-4D97-AF65-F5344CB8AC3E}">
        <p14:creationId xmlns:p14="http://schemas.microsoft.com/office/powerpoint/2010/main" val="11656838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sz="2400" b="1" dirty="0">
              <a:solidFill>
                <a:srgbClr val="FF0000"/>
              </a:solidFill>
              <a:latin typeface="Bookman Old Style" pitchFamily="18" charset="0"/>
            </a:endParaRPr>
          </a:p>
          <a:p>
            <a:pPr marL="0" indent="0">
              <a:buNone/>
            </a:pPr>
            <a:r>
              <a:rPr lang="en-US" sz="2400" b="1" dirty="0">
                <a:solidFill>
                  <a:srgbClr val="FF0000"/>
                </a:solidFill>
                <a:latin typeface="Bookman Old Style" pitchFamily="18" charset="0"/>
              </a:rPr>
              <a:t>Calculating Time Complexity</a:t>
            </a:r>
            <a:endParaRPr lang="en-US" sz="2400" dirty="0">
              <a:latin typeface="Bookman Old Style" pitchFamily="18" charset="0"/>
            </a:endParaRPr>
          </a:p>
          <a:p>
            <a:pPr>
              <a:buFont typeface="Wingdings" pitchFamily="2" charset="2"/>
              <a:buChar char="§"/>
            </a:pPr>
            <a:r>
              <a:rPr lang="en-US" sz="2400" dirty="0">
                <a:latin typeface="Bookman Old Style" pitchFamily="18" charset="0"/>
              </a:rPr>
              <a:t>The most common metric for calculating time complexity is Big O notation. This removes all constant factors so that the running time can be estimated in relation to </a:t>
            </a:r>
            <a:r>
              <a:rPr lang="en-US" sz="2400" b="1" dirty="0">
                <a:latin typeface="Bookman Old Style" pitchFamily="18" charset="0"/>
              </a:rPr>
              <a:t>N</a:t>
            </a:r>
            <a:r>
              <a:rPr lang="en-US" sz="2400" dirty="0">
                <a:latin typeface="Bookman Old Style" pitchFamily="18" charset="0"/>
              </a:rPr>
              <a:t>, as N approaches infinity. In general you can think of it like this :</a:t>
            </a:r>
          </a:p>
          <a:p>
            <a:pPr>
              <a:buFont typeface="Wingdings" pitchFamily="2" charset="2"/>
              <a:buChar char="§"/>
            </a:pPr>
            <a:endParaRPr lang="en-US" sz="2400" dirty="0">
              <a:latin typeface="Bookman Old Style" pitchFamily="18" charset="0"/>
            </a:endParaRPr>
          </a:p>
          <a:p>
            <a:pPr marL="0" indent="0">
              <a:buNone/>
            </a:pPr>
            <a:r>
              <a:rPr lang="en-US" sz="2400" dirty="0">
                <a:latin typeface="Bookman Old Style" pitchFamily="18" charset="0"/>
              </a:rPr>
              <a:t>	</a:t>
            </a:r>
            <a:r>
              <a:rPr lang="en-US" sz="2400" b="1" dirty="0">
                <a:solidFill>
                  <a:srgbClr val="FF0000"/>
                </a:solidFill>
                <a:latin typeface="Bookman Old Style" pitchFamily="18" charset="0"/>
              </a:rPr>
              <a:t>statement;</a:t>
            </a:r>
          </a:p>
          <a:p>
            <a:pPr marL="0" indent="0">
              <a:buNone/>
            </a:pPr>
            <a:endParaRPr lang="en-US" sz="2400" b="1" dirty="0">
              <a:solidFill>
                <a:srgbClr val="FF0000"/>
              </a:solidFill>
              <a:latin typeface="Bookman Old Style" pitchFamily="18" charset="0"/>
            </a:endParaRPr>
          </a:p>
          <a:p>
            <a:pPr>
              <a:buFont typeface="Wingdings" pitchFamily="2" charset="2"/>
              <a:buChar char="§"/>
            </a:pPr>
            <a:r>
              <a:rPr lang="en-US" sz="2400" dirty="0">
                <a:latin typeface="Bookman Old Style" pitchFamily="18" charset="0"/>
              </a:rPr>
              <a:t>Above we have a single statement. Its Time Complexity will be </a:t>
            </a:r>
            <a:r>
              <a:rPr lang="en-US" sz="2400" b="1" dirty="0">
                <a:latin typeface="Bookman Old Style" pitchFamily="18" charset="0"/>
              </a:rPr>
              <a:t>Constant</a:t>
            </a:r>
            <a:r>
              <a:rPr lang="en-US" sz="2400" dirty="0">
                <a:latin typeface="Bookman Old Style" pitchFamily="18" charset="0"/>
              </a:rPr>
              <a:t>. The running time of the statement will not change in relation to N.</a:t>
            </a:r>
          </a:p>
          <a:p>
            <a:pPr marL="0" indent="0">
              <a:buNone/>
            </a:pPr>
            <a:endParaRPr lang="en-US" sz="2400" dirty="0">
              <a:latin typeface="Bookman Old Style" pitchFamily="18" charset="0"/>
            </a:endParaRPr>
          </a:p>
        </p:txBody>
      </p:sp>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71</a:t>
            </a:fld>
            <a:endParaRPr lang="en-US"/>
          </a:p>
        </p:txBody>
      </p:sp>
    </p:spTree>
    <p:extLst>
      <p:ext uri="{BB962C8B-B14F-4D97-AF65-F5344CB8AC3E}">
        <p14:creationId xmlns:p14="http://schemas.microsoft.com/office/powerpoint/2010/main" val="1330035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
            <a:ext cx="9067800" cy="6716177"/>
          </a:xfrm>
        </p:spPr>
      </p:pic>
      <p:sp>
        <p:nvSpPr>
          <p:cNvPr id="2" name="Footer Placeholder 1"/>
          <p:cNvSpPr>
            <a:spLocks noGrp="1"/>
          </p:cNvSpPr>
          <p:nvPr>
            <p:ph type="ftr" sz="quarter" idx="11"/>
          </p:nvPr>
        </p:nvSpPr>
        <p:spPr/>
        <p:txBody>
          <a:bodyPr/>
          <a:lstStyle/>
          <a:p>
            <a:r>
              <a:rPr lang="en-US"/>
              <a:t>Jendi Bade Shrestha</a:t>
            </a:r>
          </a:p>
        </p:txBody>
      </p:sp>
      <p:sp>
        <p:nvSpPr>
          <p:cNvPr id="4" name="Slide Number Placeholder 3"/>
          <p:cNvSpPr>
            <a:spLocks noGrp="1"/>
          </p:cNvSpPr>
          <p:nvPr>
            <p:ph type="sldNum" sz="quarter" idx="12"/>
          </p:nvPr>
        </p:nvSpPr>
        <p:spPr/>
        <p:txBody>
          <a:bodyPr/>
          <a:lstStyle/>
          <a:p>
            <a:fld id="{EFA6E869-1081-411C-AE09-8F3422A5DF0F}" type="slidenum">
              <a:rPr lang="en-US" smtClean="0"/>
              <a:t>72</a:t>
            </a:fld>
            <a:endParaRPr lang="en-US"/>
          </a:p>
        </p:txBody>
      </p:sp>
    </p:spTree>
    <p:extLst>
      <p:ext uri="{BB962C8B-B14F-4D97-AF65-F5344CB8AC3E}">
        <p14:creationId xmlns:p14="http://schemas.microsoft.com/office/powerpoint/2010/main" val="2163077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47C4C1-26AD-4549-B796-0970A3D6BD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B91CBA-0156-409D-A830-6BDD148D4AC4}"/>
              </a:ext>
            </a:extLst>
          </p:cNvPr>
          <p:cNvSpPr>
            <a:spLocks noGrp="1"/>
          </p:cNvSpPr>
          <p:nvPr>
            <p:ph sz="half" idx="1"/>
          </p:nvPr>
        </p:nvSpPr>
        <p:spPr/>
        <p:txBody>
          <a:bodyPr>
            <a:noAutofit/>
          </a:bodyPr>
          <a:lstStyle/>
          <a:p>
            <a:pPr marL="0" indent="0" algn="just">
              <a:buNone/>
            </a:pP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a:t>
            </a:r>
            <a:r>
              <a:rPr lang="en-US" sz="1600" b="0" i="0" dirty="0" err="1">
                <a:solidFill>
                  <a:srgbClr val="000000"/>
                </a:solidFill>
                <a:effectLst/>
                <a:latin typeface="inter-regular"/>
              </a:rPr>
              <a:t>SelectionSortExample</a:t>
            </a: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a:t>
            </a:r>
            <a:r>
              <a:rPr lang="en-US" sz="1600" b="0" i="0" dirty="0" err="1">
                <a:solidFill>
                  <a:srgbClr val="000000"/>
                </a:solidFill>
                <a:effectLst/>
                <a:latin typeface="inter-regular"/>
              </a:rPr>
              <a:t>selectionSort</a:t>
            </a:r>
            <a:r>
              <a:rPr lang="en-US" sz="1600" b="0" i="0" dirty="0">
                <a:solidFill>
                  <a:srgbClr val="000000"/>
                </a:solidFill>
                <a:effectLst/>
                <a:latin typeface="inter-regular"/>
              </a:rPr>
              <a:t>(</a:t>
            </a:r>
            <a:r>
              <a:rPr lang="en-US" sz="1600" b="1" i="0" dirty="0">
                <a:solidFill>
                  <a:srgbClr val="006699"/>
                </a:solidFill>
                <a:effectLst/>
                <a:latin typeface="inter-regular"/>
              </a:rPr>
              <a:t>int</a:t>
            </a:r>
            <a:r>
              <a:rPr lang="en-US" sz="1600" b="0" i="0" dirty="0">
                <a:solidFill>
                  <a:srgbClr val="000000"/>
                </a:solidFill>
                <a:effectLst/>
                <a:latin typeface="inter-regular"/>
              </a:rPr>
              <a:t>[] </a:t>
            </a:r>
            <a:r>
              <a:rPr lang="en-US" sz="1600" b="0" i="0" dirty="0" err="1">
                <a:solidFill>
                  <a:srgbClr val="000000"/>
                </a:solidFill>
                <a:effectLst/>
                <a:latin typeface="inter-regular"/>
              </a:rPr>
              <a:t>arr</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for</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a:t>
            </a:r>
            <a:r>
              <a:rPr lang="en-US" sz="1600" b="0" i="0" dirty="0" err="1">
                <a:solidFill>
                  <a:srgbClr val="000000"/>
                </a:solidFill>
                <a:effectLst/>
                <a:latin typeface="inter-regular"/>
              </a:rPr>
              <a:t>i</a:t>
            </a:r>
            <a:r>
              <a:rPr lang="en-US" sz="1600" b="0" i="0" dirty="0">
                <a:solidFill>
                  <a:srgbClr val="000000"/>
                </a:solidFill>
                <a:effectLst/>
                <a:latin typeface="inter-regular"/>
              </a:rPr>
              <a:t> = </a:t>
            </a:r>
            <a:r>
              <a:rPr lang="en-US" sz="1600" b="0" i="0" dirty="0">
                <a:solidFill>
                  <a:srgbClr val="C00000"/>
                </a:solidFill>
                <a:effectLst/>
                <a:latin typeface="inter-regular"/>
              </a:rPr>
              <a:t>0</a:t>
            </a:r>
            <a:r>
              <a:rPr lang="en-US" sz="1600" b="0" i="0" dirty="0">
                <a:solidFill>
                  <a:srgbClr val="000000"/>
                </a:solidFill>
                <a:effectLst/>
                <a:latin typeface="inter-regular"/>
              </a:rPr>
              <a:t>; </a:t>
            </a:r>
            <a:r>
              <a:rPr lang="en-US" sz="1600" b="0" i="0" dirty="0" err="1">
                <a:solidFill>
                  <a:srgbClr val="000000"/>
                </a:solidFill>
                <a:effectLst/>
                <a:latin typeface="inter-regular"/>
              </a:rPr>
              <a:t>i</a:t>
            </a:r>
            <a:r>
              <a:rPr lang="en-US" sz="1600" b="0" i="0" dirty="0">
                <a:solidFill>
                  <a:srgbClr val="000000"/>
                </a:solidFill>
                <a:effectLst/>
                <a:latin typeface="inter-regular"/>
              </a:rPr>
              <a:t> &lt; </a:t>
            </a:r>
            <a:r>
              <a:rPr lang="en-US" sz="1600" b="0" i="0" dirty="0" err="1">
                <a:solidFill>
                  <a:srgbClr val="000000"/>
                </a:solidFill>
                <a:effectLst/>
                <a:latin typeface="inter-regular"/>
              </a:rPr>
              <a:t>arr.length</a:t>
            </a:r>
            <a:r>
              <a:rPr lang="en-US" sz="1600" b="0" i="0" dirty="0">
                <a:solidFill>
                  <a:srgbClr val="000000"/>
                </a:solidFill>
                <a:effectLst/>
                <a:latin typeface="inter-regular"/>
              </a:rPr>
              <a:t> - </a:t>
            </a:r>
            <a:r>
              <a:rPr lang="en-US" sz="1600" b="0" i="0" dirty="0">
                <a:solidFill>
                  <a:srgbClr val="C00000"/>
                </a:solidFill>
                <a:effectLst/>
                <a:latin typeface="inter-regular"/>
              </a:rPr>
              <a:t>1</a:t>
            </a:r>
            <a:r>
              <a:rPr lang="en-US" sz="1600" b="0" i="0" dirty="0">
                <a:solidFill>
                  <a:srgbClr val="000000"/>
                </a:solidFill>
                <a:effectLst/>
                <a:latin typeface="inter-regular"/>
              </a:rPr>
              <a:t>; </a:t>
            </a:r>
            <a:r>
              <a:rPr lang="en-US" sz="1600" b="0" i="0" dirty="0" err="1">
                <a:solidFill>
                  <a:srgbClr val="000000"/>
                </a:solidFill>
                <a:effectLst/>
                <a:latin typeface="inter-regular"/>
              </a:rPr>
              <a:t>i</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index = </a:t>
            </a:r>
            <a:r>
              <a:rPr lang="en-US" sz="1600" b="0" i="0" dirty="0" err="1">
                <a:solidFill>
                  <a:srgbClr val="000000"/>
                </a:solidFill>
                <a:effectLst/>
                <a:latin typeface="inter-regular"/>
              </a:rPr>
              <a:t>i</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for</a:t>
            </a: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j = </a:t>
            </a:r>
            <a:r>
              <a:rPr lang="en-US" sz="1600" b="0" i="0" dirty="0" err="1">
                <a:solidFill>
                  <a:srgbClr val="000000"/>
                </a:solidFill>
                <a:effectLst/>
                <a:latin typeface="inter-regular"/>
              </a:rPr>
              <a:t>i</a:t>
            </a:r>
            <a:r>
              <a:rPr lang="en-US" sz="1600" b="0" i="0" dirty="0">
                <a:solidFill>
                  <a:srgbClr val="000000"/>
                </a:solidFill>
                <a:effectLst/>
                <a:latin typeface="inter-regular"/>
              </a:rPr>
              <a:t> + </a:t>
            </a:r>
            <a:r>
              <a:rPr lang="en-US" sz="1600" b="0" i="0" dirty="0">
                <a:solidFill>
                  <a:srgbClr val="C00000"/>
                </a:solidFill>
                <a:effectLst/>
                <a:latin typeface="inter-regular"/>
              </a:rPr>
              <a:t>1</a:t>
            </a:r>
            <a:r>
              <a:rPr lang="en-US" sz="1600" b="0" i="0" dirty="0">
                <a:solidFill>
                  <a:srgbClr val="000000"/>
                </a:solidFill>
                <a:effectLst/>
                <a:latin typeface="inter-regular"/>
              </a:rPr>
              <a:t>; j &lt; </a:t>
            </a:r>
            <a:r>
              <a:rPr lang="en-US" sz="1600" b="0" i="0" dirty="0" err="1">
                <a:solidFill>
                  <a:srgbClr val="000000"/>
                </a:solidFill>
                <a:effectLst/>
                <a:latin typeface="inter-regular"/>
              </a:rPr>
              <a:t>arr.length</a:t>
            </a:r>
            <a:r>
              <a:rPr lang="en-US" sz="1600" b="0" i="0" dirty="0">
                <a:solidFill>
                  <a:srgbClr val="000000"/>
                </a:solidFill>
                <a:effectLst/>
                <a:latin typeface="inter-regular"/>
              </a:rPr>
              <a:t>; </a:t>
            </a:r>
            <a:r>
              <a:rPr lang="en-US" sz="1600" b="0" i="0" dirty="0" err="1">
                <a:solidFill>
                  <a:srgbClr val="000000"/>
                </a:solidFill>
                <a:effectLst/>
                <a:latin typeface="inter-regular"/>
              </a:rPr>
              <a:t>j++</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if</a:t>
            </a:r>
            <a:r>
              <a:rPr lang="en-US" sz="1600" b="0" i="0" dirty="0">
                <a:solidFill>
                  <a:srgbClr val="000000"/>
                </a:solidFill>
                <a:effectLst/>
                <a:latin typeface="inter-regular"/>
              </a:rPr>
              <a:t> (</a:t>
            </a:r>
            <a:r>
              <a:rPr lang="en-US" sz="1600" b="0" i="0" dirty="0" err="1">
                <a:solidFill>
                  <a:srgbClr val="000000"/>
                </a:solidFill>
                <a:effectLst/>
                <a:latin typeface="inter-regular"/>
              </a:rPr>
              <a:t>arr</a:t>
            </a:r>
            <a:r>
              <a:rPr lang="en-US" sz="1600" b="0" i="0" dirty="0">
                <a:solidFill>
                  <a:srgbClr val="000000"/>
                </a:solidFill>
                <a:effectLst/>
                <a:latin typeface="inter-regular"/>
              </a:rPr>
              <a:t>[j] &lt; </a:t>
            </a:r>
            <a:r>
              <a:rPr lang="en-US" sz="1600" b="0" i="0" dirty="0" err="1">
                <a:solidFill>
                  <a:srgbClr val="000000"/>
                </a:solidFill>
                <a:effectLst/>
                <a:latin typeface="inter-regular"/>
              </a:rPr>
              <a:t>arr</a:t>
            </a:r>
            <a:r>
              <a:rPr lang="en-US" sz="1600" b="0" i="0" dirty="0">
                <a:solidFill>
                  <a:srgbClr val="000000"/>
                </a:solidFill>
                <a:effectLst/>
                <a:latin typeface="inter-regular"/>
              </a:rPr>
              <a:t>[index]){  </a:t>
            </a:r>
          </a:p>
          <a:p>
            <a:pPr marL="0" indent="0" algn="just">
              <a:buNone/>
            </a:pPr>
            <a:r>
              <a:rPr lang="en-US" sz="1600" b="0" i="0" dirty="0">
                <a:solidFill>
                  <a:srgbClr val="000000"/>
                </a:solidFill>
                <a:effectLst/>
                <a:latin typeface="inter-regular"/>
              </a:rPr>
              <a:t>                    index = j</a:t>
            </a:r>
            <a:r>
              <a:rPr lang="en-US" sz="1400" b="0" i="0" dirty="0">
                <a:solidFill>
                  <a:srgbClr val="000000"/>
                </a:solidFill>
                <a:effectLst/>
                <a:latin typeface="inter-regular"/>
              </a:rPr>
              <a:t>;</a:t>
            </a:r>
            <a:r>
              <a:rPr lang="en-US" sz="1400" b="0" i="0" dirty="0">
                <a:solidFill>
                  <a:srgbClr val="008200"/>
                </a:solidFill>
                <a:effectLst/>
                <a:latin typeface="inter-regular"/>
              </a:rPr>
              <a:t>//searching for lowest index</a:t>
            </a:r>
            <a:r>
              <a:rPr lang="en-US" sz="1400" b="0" i="0" dirty="0">
                <a:solidFill>
                  <a:srgbClr val="000000"/>
                </a:solidFill>
                <a:effectLst/>
                <a:latin typeface="inter-regular"/>
              </a:rPr>
              <a:t>  </a:t>
            </a:r>
            <a:endParaRPr lang="en-US" sz="1600" b="0" i="0" dirty="0">
              <a:solidFill>
                <a:srgbClr val="000000"/>
              </a:solidFill>
              <a:effectLst/>
              <a:latin typeface="inter-regular"/>
            </a:endParaRP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a:t>
            </a:r>
            <a:r>
              <a:rPr lang="en-US" sz="1600" b="1" i="0" dirty="0">
                <a:solidFill>
                  <a:srgbClr val="006699"/>
                </a:solidFill>
                <a:effectLst/>
                <a:latin typeface="inter-regular"/>
              </a:rPr>
              <a:t>int</a:t>
            </a:r>
            <a:r>
              <a:rPr lang="en-US" sz="1600" b="0" i="0" dirty="0">
                <a:solidFill>
                  <a:srgbClr val="000000"/>
                </a:solidFill>
                <a:effectLst/>
                <a:latin typeface="inter-regular"/>
              </a:rPr>
              <a:t> </a:t>
            </a:r>
            <a:r>
              <a:rPr lang="en-US" sz="1600" b="0" i="0" dirty="0" err="1">
                <a:solidFill>
                  <a:srgbClr val="000000"/>
                </a:solidFill>
                <a:effectLst/>
                <a:latin typeface="inter-regular"/>
              </a:rPr>
              <a:t>smallerNumber</a:t>
            </a:r>
            <a:r>
              <a:rPr lang="en-US" sz="1600" b="0" i="0" dirty="0">
                <a:solidFill>
                  <a:srgbClr val="000000"/>
                </a:solidFill>
                <a:effectLst/>
                <a:latin typeface="inter-regular"/>
              </a:rPr>
              <a:t> = </a:t>
            </a:r>
            <a:r>
              <a:rPr lang="en-US" sz="1600" b="0" i="0" dirty="0" err="1">
                <a:solidFill>
                  <a:srgbClr val="000000"/>
                </a:solidFill>
                <a:effectLst/>
                <a:latin typeface="inter-regular"/>
              </a:rPr>
              <a:t>arr</a:t>
            </a:r>
            <a:r>
              <a:rPr lang="en-US" sz="1600" b="0" i="0" dirty="0">
                <a:solidFill>
                  <a:srgbClr val="000000"/>
                </a:solidFill>
                <a:effectLst/>
                <a:latin typeface="inter-regular"/>
              </a:rPr>
              <a:t>[index];   </a:t>
            </a:r>
          </a:p>
          <a:p>
            <a:pPr marL="0" indent="0" algn="just">
              <a:buNone/>
            </a:pPr>
            <a:r>
              <a:rPr lang="en-US" sz="1600" b="0" i="0" dirty="0">
                <a:solidFill>
                  <a:srgbClr val="000000"/>
                </a:solidFill>
                <a:effectLst/>
                <a:latin typeface="inter-regular"/>
              </a:rPr>
              <a:t>            </a:t>
            </a:r>
            <a:r>
              <a:rPr lang="en-US" sz="1600" b="0" i="0" dirty="0" err="1">
                <a:solidFill>
                  <a:srgbClr val="000000"/>
                </a:solidFill>
                <a:effectLst/>
                <a:latin typeface="inter-regular"/>
              </a:rPr>
              <a:t>arr</a:t>
            </a:r>
            <a:r>
              <a:rPr lang="en-US" sz="1600" b="0" i="0" dirty="0">
                <a:solidFill>
                  <a:srgbClr val="000000"/>
                </a:solidFill>
                <a:effectLst/>
                <a:latin typeface="inter-regular"/>
              </a:rPr>
              <a:t>[index] = </a:t>
            </a:r>
            <a:r>
              <a:rPr lang="en-US" sz="1600" b="0" i="0" dirty="0" err="1">
                <a:solidFill>
                  <a:srgbClr val="000000"/>
                </a:solidFill>
                <a:effectLst/>
                <a:latin typeface="inter-regular"/>
              </a:rPr>
              <a:t>arr</a:t>
            </a:r>
            <a:r>
              <a:rPr lang="en-US" sz="1600" b="0" i="0" dirty="0">
                <a:solidFill>
                  <a:srgbClr val="000000"/>
                </a:solidFill>
                <a:effectLst/>
                <a:latin typeface="inter-regular"/>
              </a:rPr>
              <a:t>[</a:t>
            </a:r>
            <a:r>
              <a:rPr lang="en-US" sz="1600" b="0" i="0" dirty="0" err="1">
                <a:solidFill>
                  <a:srgbClr val="000000"/>
                </a:solidFill>
                <a:effectLst/>
                <a:latin typeface="inter-regular"/>
              </a:rPr>
              <a:t>i</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r>
              <a:rPr lang="en-US" sz="1600" b="0" i="0" dirty="0" err="1">
                <a:solidFill>
                  <a:srgbClr val="000000"/>
                </a:solidFill>
                <a:effectLst/>
                <a:latin typeface="inter-regular"/>
              </a:rPr>
              <a:t>arr</a:t>
            </a:r>
            <a:r>
              <a:rPr lang="en-US" sz="1600" b="0" i="0" dirty="0">
                <a:solidFill>
                  <a:srgbClr val="000000"/>
                </a:solidFill>
                <a:effectLst/>
                <a:latin typeface="inter-regular"/>
              </a:rPr>
              <a:t>[</a:t>
            </a:r>
            <a:r>
              <a:rPr lang="en-US" sz="1600" b="0" i="0" dirty="0" err="1">
                <a:solidFill>
                  <a:srgbClr val="000000"/>
                </a:solidFill>
                <a:effectLst/>
                <a:latin typeface="inter-regular"/>
              </a:rPr>
              <a:t>i</a:t>
            </a:r>
            <a:r>
              <a:rPr lang="en-US" sz="1600" b="0" i="0" dirty="0">
                <a:solidFill>
                  <a:srgbClr val="000000"/>
                </a:solidFill>
                <a:effectLst/>
                <a:latin typeface="inter-regular"/>
              </a:rPr>
              <a:t>] = </a:t>
            </a:r>
            <a:r>
              <a:rPr lang="en-US" sz="1600" b="0" i="0" dirty="0" err="1">
                <a:solidFill>
                  <a:srgbClr val="000000"/>
                </a:solidFill>
                <a:effectLst/>
                <a:latin typeface="inter-regular"/>
              </a:rPr>
              <a:t>smallerNumber</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  </a:t>
            </a:r>
          </a:p>
          <a:p>
            <a:pPr marL="0" indent="0" algn="just">
              <a:buNone/>
            </a:pPr>
            <a:r>
              <a:rPr lang="en-US" sz="1600" b="0" i="0" dirty="0">
                <a:solidFill>
                  <a:srgbClr val="000000"/>
                </a:solidFill>
                <a:effectLst/>
                <a:latin typeface="inter-regular"/>
              </a:rPr>
              <a:t>    }  </a:t>
            </a:r>
          </a:p>
          <a:p>
            <a:pPr marL="0" indent="0" algn="just">
              <a:buNone/>
            </a:pPr>
            <a:endParaRPr lang="en-US" sz="1600" b="0" i="0" dirty="0">
              <a:solidFill>
                <a:srgbClr val="000000"/>
              </a:solidFill>
              <a:effectLst/>
              <a:latin typeface="inter-regular"/>
            </a:endParaRPr>
          </a:p>
          <a:p>
            <a:pPr marL="0" indent="0" algn="just">
              <a:buNone/>
            </a:pP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endParaRPr lang="en-US" sz="1600" dirty="0"/>
          </a:p>
        </p:txBody>
      </p:sp>
      <p:sp>
        <p:nvSpPr>
          <p:cNvPr id="7" name="Content Placeholder 6">
            <a:extLst>
              <a:ext uri="{FF2B5EF4-FFF2-40B4-BE49-F238E27FC236}">
                <a16:creationId xmlns:a16="http://schemas.microsoft.com/office/drawing/2014/main" id="{D0EAB7FA-04E7-4E50-82BA-D264E226606F}"/>
              </a:ext>
            </a:extLst>
          </p:cNvPr>
          <p:cNvSpPr>
            <a:spLocks noGrp="1"/>
          </p:cNvSpPr>
          <p:nvPr>
            <p:ph sz="half" idx="2"/>
          </p:nvPr>
        </p:nvSpPr>
        <p:spPr/>
        <p:txBody>
          <a:bodyPr>
            <a:normAutofit fontScale="25000" lnSpcReduction="20000"/>
          </a:bodyPr>
          <a:lstStyle/>
          <a:p>
            <a:pPr marL="0" indent="0" algn="just">
              <a:buNone/>
            </a:pPr>
            <a:r>
              <a:rPr lang="en-US" sz="6400" b="0" i="0" dirty="0">
                <a:solidFill>
                  <a:srgbClr val="000000"/>
                </a:solidFill>
                <a:effectLst/>
                <a:latin typeface="inter-regular"/>
              </a:rPr>
              <a:t>  </a:t>
            </a:r>
            <a:r>
              <a:rPr lang="en-US" sz="6400" b="1" i="0" dirty="0">
                <a:solidFill>
                  <a:srgbClr val="006699"/>
                </a:solidFill>
                <a:effectLst/>
                <a:latin typeface="inter-regular"/>
              </a:rPr>
              <a:t>public</a:t>
            </a:r>
            <a:r>
              <a:rPr lang="en-US" sz="6400" b="0" i="0" dirty="0">
                <a:solidFill>
                  <a:srgbClr val="000000"/>
                </a:solidFill>
                <a:effectLst/>
                <a:latin typeface="inter-regular"/>
              </a:rPr>
              <a:t> </a:t>
            </a:r>
            <a:r>
              <a:rPr lang="en-US" sz="6400" b="1" i="0" dirty="0">
                <a:solidFill>
                  <a:srgbClr val="006699"/>
                </a:solidFill>
                <a:effectLst/>
                <a:latin typeface="inter-regular"/>
              </a:rPr>
              <a:t>static</a:t>
            </a:r>
            <a:r>
              <a:rPr lang="en-US" sz="6400" b="0" i="0" dirty="0">
                <a:solidFill>
                  <a:srgbClr val="000000"/>
                </a:solidFill>
                <a:effectLst/>
                <a:latin typeface="inter-regular"/>
              </a:rPr>
              <a:t> </a:t>
            </a:r>
            <a:r>
              <a:rPr lang="en-US" sz="6400" b="1" i="0" dirty="0">
                <a:solidFill>
                  <a:srgbClr val="006699"/>
                </a:solidFill>
                <a:effectLst/>
                <a:latin typeface="inter-regular"/>
              </a:rPr>
              <a:t>void</a:t>
            </a:r>
            <a:r>
              <a:rPr lang="en-US" sz="6400" b="0" i="0" dirty="0">
                <a:solidFill>
                  <a:srgbClr val="000000"/>
                </a:solidFill>
                <a:effectLst/>
                <a:latin typeface="inter-regular"/>
              </a:rPr>
              <a:t> main(String a[]){  </a:t>
            </a:r>
          </a:p>
          <a:p>
            <a:pPr marL="0" indent="0" algn="just">
              <a:buNone/>
            </a:pPr>
            <a:r>
              <a:rPr lang="en-US" sz="6400" b="0" i="0" dirty="0">
                <a:solidFill>
                  <a:srgbClr val="000000"/>
                </a:solidFill>
                <a:effectLst/>
                <a:latin typeface="inter-regular"/>
              </a:rPr>
              <a:t>        </a:t>
            </a:r>
            <a:r>
              <a:rPr lang="en-US" sz="6400" b="1" i="0" dirty="0">
                <a:solidFill>
                  <a:srgbClr val="006699"/>
                </a:solidFill>
                <a:effectLst/>
                <a:latin typeface="inter-regular"/>
              </a:rPr>
              <a:t>int</a:t>
            </a:r>
            <a:r>
              <a:rPr lang="en-US" sz="6400" b="0" i="0" dirty="0">
                <a:solidFill>
                  <a:srgbClr val="000000"/>
                </a:solidFill>
                <a:effectLst/>
                <a:latin typeface="inter-regular"/>
              </a:rPr>
              <a:t>[] arr1 = {</a:t>
            </a:r>
            <a:r>
              <a:rPr lang="en-US" sz="6400" b="0" i="0" dirty="0">
                <a:solidFill>
                  <a:srgbClr val="C00000"/>
                </a:solidFill>
                <a:effectLst/>
                <a:latin typeface="inter-regular"/>
              </a:rPr>
              <a:t>9</a:t>
            </a:r>
            <a:r>
              <a:rPr lang="en-US" sz="6400" b="0" i="0" dirty="0">
                <a:solidFill>
                  <a:srgbClr val="000000"/>
                </a:solidFill>
                <a:effectLst/>
                <a:latin typeface="inter-regular"/>
              </a:rPr>
              <a:t>,</a:t>
            </a:r>
            <a:r>
              <a:rPr lang="en-US" sz="6400" b="0" i="0" dirty="0">
                <a:solidFill>
                  <a:srgbClr val="C00000"/>
                </a:solidFill>
                <a:effectLst/>
                <a:latin typeface="inter-regular"/>
              </a:rPr>
              <a:t>14</a:t>
            </a:r>
            <a:r>
              <a:rPr lang="en-US" sz="6400" b="0" i="0" dirty="0">
                <a:solidFill>
                  <a:srgbClr val="000000"/>
                </a:solidFill>
                <a:effectLst/>
                <a:latin typeface="inter-regular"/>
              </a:rPr>
              <a:t>,</a:t>
            </a:r>
            <a:r>
              <a:rPr lang="en-US" sz="6400" b="0" i="0" dirty="0">
                <a:solidFill>
                  <a:srgbClr val="C00000"/>
                </a:solidFill>
                <a:effectLst/>
                <a:latin typeface="inter-regular"/>
              </a:rPr>
              <a:t>3</a:t>
            </a:r>
            <a:r>
              <a:rPr lang="en-US" sz="6400" b="0" i="0" dirty="0">
                <a:solidFill>
                  <a:srgbClr val="000000"/>
                </a:solidFill>
                <a:effectLst/>
                <a:latin typeface="inter-regular"/>
              </a:rPr>
              <a:t>,</a:t>
            </a:r>
            <a:r>
              <a:rPr lang="en-US" sz="6400" b="0" i="0" dirty="0">
                <a:solidFill>
                  <a:srgbClr val="C00000"/>
                </a:solidFill>
                <a:effectLst/>
                <a:latin typeface="inter-regular"/>
              </a:rPr>
              <a:t>2</a:t>
            </a:r>
            <a:r>
              <a:rPr lang="en-US" sz="6400" b="0" i="0" dirty="0">
                <a:solidFill>
                  <a:srgbClr val="000000"/>
                </a:solidFill>
                <a:effectLst/>
                <a:latin typeface="inter-regular"/>
              </a:rPr>
              <a:t>,</a:t>
            </a:r>
            <a:r>
              <a:rPr lang="en-US" sz="6400" b="0" i="0" dirty="0">
                <a:solidFill>
                  <a:srgbClr val="C00000"/>
                </a:solidFill>
                <a:effectLst/>
                <a:latin typeface="inter-regular"/>
              </a:rPr>
              <a:t>43</a:t>
            </a:r>
            <a:r>
              <a:rPr lang="en-US" sz="6400" b="0" i="0" dirty="0">
                <a:solidFill>
                  <a:srgbClr val="000000"/>
                </a:solidFill>
                <a:effectLst/>
                <a:latin typeface="inter-regular"/>
              </a:rPr>
              <a:t>,</a:t>
            </a:r>
            <a:r>
              <a:rPr lang="en-US" sz="6400" b="0" i="0" dirty="0">
                <a:solidFill>
                  <a:srgbClr val="C00000"/>
                </a:solidFill>
                <a:effectLst/>
                <a:latin typeface="inter-regular"/>
              </a:rPr>
              <a:t>11</a:t>
            </a:r>
            <a:r>
              <a:rPr lang="en-US" sz="6400" b="0" i="0" dirty="0">
                <a:solidFill>
                  <a:srgbClr val="000000"/>
                </a:solidFill>
                <a:effectLst/>
                <a:latin typeface="inter-regular"/>
              </a:rPr>
              <a:t>,</a:t>
            </a:r>
            <a:r>
              <a:rPr lang="en-US" sz="6400" b="0" i="0" dirty="0">
                <a:solidFill>
                  <a:srgbClr val="C00000"/>
                </a:solidFill>
                <a:effectLst/>
                <a:latin typeface="inter-regular"/>
              </a:rPr>
              <a:t>58</a:t>
            </a:r>
            <a:r>
              <a:rPr lang="en-US" sz="6400" b="0" i="0" dirty="0">
                <a:solidFill>
                  <a:srgbClr val="000000"/>
                </a:solidFill>
                <a:effectLst/>
                <a:latin typeface="inter-regular"/>
              </a:rPr>
              <a:t>,</a:t>
            </a:r>
            <a:r>
              <a:rPr lang="en-US" sz="6400" b="0" i="0" dirty="0">
                <a:solidFill>
                  <a:srgbClr val="C00000"/>
                </a:solidFill>
                <a:effectLst/>
                <a:latin typeface="inter-regular"/>
              </a:rPr>
              <a:t>22</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System.out.println</a:t>
            </a:r>
            <a:r>
              <a:rPr lang="en-US" sz="6400" b="0" i="0" dirty="0">
                <a:solidFill>
                  <a:srgbClr val="000000"/>
                </a:solidFill>
                <a:effectLst/>
                <a:latin typeface="inter-regular"/>
              </a:rPr>
              <a:t>(</a:t>
            </a:r>
            <a:r>
              <a:rPr lang="en-US" sz="6400" b="0" i="0" dirty="0">
                <a:solidFill>
                  <a:srgbClr val="0000FF"/>
                </a:solidFill>
                <a:effectLst/>
                <a:latin typeface="inter-regular"/>
              </a:rPr>
              <a:t>"Before Selection Sort"</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r>
              <a:rPr lang="en-US" sz="6400" b="1" i="0" dirty="0">
                <a:solidFill>
                  <a:srgbClr val="006699"/>
                </a:solidFill>
                <a:effectLst/>
                <a:latin typeface="inter-regular"/>
              </a:rPr>
              <a:t>for</a:t>
            </a:r>
            <a:r>
              <a:rPr lang="en-US" sz="6400" b="0" i="0" dirty="0">
                <a:solidFill>
                  <a:srgbClr val="000000"/>
                </a:solidFill>
                <a:effectLst/>
                <a:latin typeface="inter-regular"/>
              </a:rPr>
              <a:t>(</a:t>
            </a:r>
            <a:r>
              <a:rPr lang="en-US" sz="6400" b="1" i="0" dirty="0">
                <a:solidFill>
                  <a:srgbClr val="006699"/>
                </a:solidFill>
                <a:effectLst/>
                <a:latin typeface="inter-regular"/>
              </a:rPr>
              <a:t>int</a:t>
            </a:r>
            <a:r>
              <a:rPr lang="en-US" sz="6400" b="0" i="0" dirty="0">
                <a:solidFill>
                  <a:srgbClr val="000000"/>
                </a:solidFill>
                <a:effectLst/>
                <a:latin typeface="inter-regular"/>
              </a:rPr>
              <a:t> i:arr1){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System.out.print</a:t>
            </a:r>
            <a:r>
              <a:rPr lang="en-US" sz="6400" b="0" i="0" dirty="0">
                <a:solidFill>
                  <a:srgbClr val="000000"/>
                </a:solidFill>
                <a:effectLst/>
                <a:latin typeface="inter-regular"/>
              </a:rPr>
              <a:t>(</a:t>
            </a:r>
            <a:r>
              <a:rPr lang="en-US" sz="6400" b="0" i="0" dirty="0" err="1">
                <a:solidFill>
                  <a:srgbClr val="000000"/>
                </a:solidFill>
                <a:effectLst/>
                <a:latin typeface="inter-regular"/>
              </a:rPr>
              <a:t>i</a:t>
            </a:r>
            <a:r>
              <a:rPr lang="en-US" sz="6400" b="0" i="0" dirty="0">
                <a:solidFill>
                  <a:srgbClr val="000000"/>
                </a:solidFill>
                <a:effectLst/>
                <a:latin typeface="inter-regular"/>
              </a:rPr>
              <a:t>+</a:t>
            </a:r>
            <a:r>
              <a:rPr lang="en-US" sz="6400" b="0" i="0" dirty="0">
                <a:solidFill>
                  <a:srgbClr val="0000FF"/>
                </a:solidFill>
                <a:effectLst/>
                <a:latin typeface="inter-regular"/>
              </a:rPr>
              <a:t>" "</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System.out.println</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selectionSort</a:t>
            </a:r>
            <a:r>
              <a:rPr lang="en-US" sz="6400" b="0" i="0">
                <a:solidFill>
                  <a:srgbClr val="000000"/>
                </a:solidFill>
                <a:effectLst/>
                <a:latin typeface="inter-regular"/>
              </a:rPr>
              <a:t>(arr1)</a:t>
            </a:r>
            <a:r>
              <a:rPr lang="en-US" sz="4000" b="0" i="0">
                <a:solidFill>
                  <a:srgbClr val="000000"/>
                </a:solidFill>
                <a:effectLst/>
                <a:latin typeface="inter-regular"/>
              </a:rPr>
              <a:t>;</a:t>
            </a:r>
            <a:r>
              <a:rPr lang="en-US" sz="4000" b="0" i="0">
                <a:solidFill>
                  <a:srgbClr val="008200"/>
                </a:solidFill>
                <a:effectLst/>
                <a:latin typeface="inter-regular"/>
              </a:rPr>
              <a:t>//</a:t>
            </a:r>
            <a:r>
              <a:rPr lang="en-US" sz="4000" b="0" i="0" dirty="0">
                <a:solidFill>
                  <a:srgbClr val="008200"/>
                </a:solidFill>
                <a:effectLst/>
                <a:latin typeface="inter-regular"/>
              </a:rPr>
              <a:t>sorting array using selection sort</a:t>
            </a:r>
            <a:r>
              <a:rPr lang="en-US" sz="4000" b="0" i="0" dirty="0">
                <a:solidFill>
                  <a:srgbClr val="000000"/>
                </a:solidFill>
                <a:effectLst/>
                <a:latin typeface="inter-regular"/>
              </a:rPr>
              <a:t>  </a:t>
            </a:r>
            <a:endParaRPr lang="en-US" sz="6400" b="0" i="0" dirty="0">
              <a:solidFill>
                <a:srgbClr val="000000"/>
              </a:solidFill>
              <a:effectLst/>
              <a:latin typeface="inter-regular"/>
            </a:endParaRPr>
          </a:p>
          <a:p>
            <a:pPr marL="0" indent="0" algn="just">
              <a:buNone/>
            </a:pP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System.out.println</a:t>
            </a:r>
            <a:r>
              <a:rPr lang="en-US" sz="6400" b="0" i="0" dirty="0">
                <a:solidFill>
                  <a:srgbClr val="000000"/>
                </a:solidFill>
                <a:effectLst/>
                <a:latin typeface="inter-regular"/>
              </a:rPr>
              <a:t>(</a:t>
            </a:r>
            <a:r>
              <a:rPr lang="en-US" sz="6400" b="0" i="0" dirty="0">
                <a:solidFill>
                  <a:srgbClr val="0000FF"/>
                </a:solidFill>
                <a:effectLst/>
                <a:latin typeface="inter-regular"/>
              </a:rPr>
              <a:t>"After Selection Sort"</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a:t>
            </a:r>
            <a:r>
              <a:rPr lang="en-US" sz="6400" b="1" i="0" dirty="0">
                <a:solidFill>
                  <a:srgbClr val="006699"/>
                </a:solidFill>
                <a:effectLst/>
                <a:latin typeface="inter-regular"/>
              </a:rPr>
              <a:t>for</a:t>
            </a:r>
            <a:r>
              <a:rPr lang="en-US" sz="6400" b="0" i="0" dirty="0">
                <a:solidFill>
                  <a:srgbClr val="000000"/>
                </a:solidFill>
                <a:effectLst/>
                <a:latin typeface="inter-regular"/>
              </a:rPr>
              <a:t>(</a:t>
            </a:r>
            <a:r>
              <a:rPr lang="en-US" sz="6400" b="1" i="0" dirty="0">
                <a:solidFill>
                  <a:srgbClr val="006699"/>
                </a:solidFill>
                <a:effectLst/>
                <a:latin typeface="inter-regular"/>
              </a:rPr>
              <a:t>int</a:t>
            </a:r>
            <a:r>
              <a:rPr lang="en-US" sz="6400" b="0" i="0" dirty="0">
                <a:solidFill>
                  <a:srgbClr val="000000"/>
                </a:solidFill>
                <a:effectLst/>
                <a:latin typeface="inter-regular"/>
              </a:rPr>
              <a:t> i:arr1){  </a:t>
            </a:r>
          </a:p>
          <a:p>
            <a:pPr marL="0" indent="0" algn="just">
              <a:buNone/>
            </a:pPr>
            <a:r>
              <a:rPr lang="en-US" sz="6400" b="0" i="0" dirty="0">
                <a:solidFill>
                  <a:srgbClr val="000000"/>
                </a:solidFill>
                <a:effectLst/>
                <a:latin typeface="inter-regular"/>
              </a:rPr>
              <a:t>            </a:t>
            </a:r>
            <a:r>
              <a:rPr lang="en-US" sz="6400" b="0" i="0" dirty="0" err="1">
                <a:solidFill>
                  <a:srgbClr val="000000"/>
                </a:solidFill>
                <a:effectLst/>
                <a:latin typeface="inter-regular"/>
              </a:rPr>
              <a:t>System.out.print</a:t>
            </a:r>
            <a:r>
              <a:rPr lang="en-US" sz="6400" b="0" i="0" dirty="0">
                <a:solidFill>
                  <a:srgbClr val="000000"/>
                </a:solidFill>
                <a:effectLst/>
                <a:latin typeface="inter-regular"/>
              </a:rPr>
              <a:t>(</a:t>
            </a:r>
            <a:r>
              <a:rPr lang="en-US" sz="6400" b="0" i="0" dirty="0" err="1">
                <a:solidFill>
                  <a:srgbClr val="000000"/>
                </a:solidFill>
                <a:effectLst/>
                <a:latin typeface="inter-regular"/>
              </a:rPr>
              <a:t>i</a:t>
            </a:r>
            <a:r>
              <a:rPr lang="en-US" sz="6400" b="0" i="0" dirty="0">
                <a:solidFill>
                  <a:srgbClr val="000000"/>
                </a:solidFill>
                <a:effectLst/>
                <a:latin typeface="inter-regular"/>
              </a:rPr>
              <a:t>+</a:t>
            </a:r>
            <a:r>
              <a:rPr lang="en-US" sz="6400" b="0" i="0" dirty="0">
                <a:solidFill>
                  <a:srgbClr val="0000FF"/>
                </a:solidFill>
                <a:effectLst/>
                <a:latin typeface="inter-regular"/>
              </a:rPr>
              <a:t>" "</a:t>
            </a:r>
            <a:r>
              <a:rPr lang="en-US" sz="6400" b="0" i="0" dirty="0">
                <a:solidFill>
                  <a:srgbClr val="000000"/>
                </a:solidFill>
                <a:effectLst/>
                <a:latin typeface="inter-regular"/>
              </a:rPr>
              <a:t>);  </a:t>
            </a:r>
          </a:p>
          <a:p>
            <a:pPr marL="0" indent="0" algn="just">
              <a:buNone/>
            </a:pPr>
            <a:r>
              <a:rPr lang="en-US" sz="6400" b="0" i="0" dirty="0">
                <a:solidFill>
                  <a:srgbClr val="000000"/>
                </a:solidFill>
                <a:effectLst/>
                <a:latin typeface="inter-regular"/>
              </a:rPr>
              <a:t>        }  </a:t>
            </a:r>
          </a:p>
          <a:p>
            <a:pPr marL="0" indent="0" algn="just">
              <a:buNone/>
            </a:pPr>
            <a:r>
              <a:rPr lang="en-US" sz="6400" b="0" i="0" dirty="0">
                <a:solidFill>
                  <a:srgbClr val="000000"/>
                </a:solidFill>
                <a:effectLst/>
                <a:latin typeface="inter-regular"/>
              </a:rPr>
              <a:t>    }  </a:t>
            </a:r>
          </a:p>
          <a:p>
            <a:pPr marL="0" indent="0" algn="just">
              <a:buNone/>
            </a:pPr>
            <a:r>
              <a:rPr lang="en-US" sz="6400" b="0" i="0" dirty="0">
                <a:solidFill>
                  <a:srgbClr val="000000"/>
                </a:solidFill>
                <a:effectLst/>
                <a:latin typeface="inter-regular"/>
              </a:rPr>
              <a:t>}  </a:t>
            </a:r>
          </a:p>
          <a:p>
            <a:pPr marL="0" indent="0">
              <a:buNone/>
            </a:pPr>
            <a:endParaRPr lang="en-US" sz="100" dirty="0"/>
          </a:p>
        </p:txBody>
      </p:sp>
      <p:sp>
        <p:nvSpPr>
          <p:cNvPr id="4" name="Footer Placeholder 3">
            <a:extLst>
              <a:ext uri="{FF2B5EF4-FFF2-40B4-BE49-F238E27FC236}">
                <a16:creationId xmlns:a16="http://schemas.microsoft.com/office/drawing/2014/main" id="{8A666955-EB54-45E8-AED2-E4653EB2B361}"/>
              </a:ext>
            </a:extLst>
          </p:cNvPr>
          <p:cNvSpPr>
            <a:spLocks noGrp="1"/>
          </p:cNvSpPr>
          <p:nvPr>
            <p:ph type="ftr" sz="quarter" idx="11"/>
          </p:nvPr>
        </p:nvSpPr>
        <p:spPr/>
        <p:txBody>
          <a:bodyPr/>
          <a:lstStyle/>
          <a:p>
            <a:r>
              <a:rPr lang="en-US"/>
              <a:t>Jendi Bade Shrestha</a:t>
            </a:r>
          </a:p>
        </p:txBody>
      </p:sp>
      <p:sp>
        <p:nvSpPr>
          <p:cNvPr id="5" name="Slide Number Placeholder 4">
            <a:extLst>
              <a:ext uri="{FF2B5EF4-FFF2-40B4-BE49-F238E27FC236}">
                <a16:creationId xmlns:a16="http://schemas.microsoft.com/office/drawing/2014/main" id="{40068BC1-141E-4CA6-97D9-94CD1FB328EC}"/>
              </a:ext>
            </a:extLst>
          </p:cNvPr>
          <p:cNvSpPr>
            <a:spLocks noGrp="1"/>
          </p:cNvSpPr>
          <p:nvPr>
            <p:ph type="sldNum" sz="quarter" idx="12"/>
          </p:nvPr>
        </p:nvSpPr>
        <p:spPr/>
        <p:txBody>
          <a:bodyPr/>
          <a:lstStyle/>
          <a:p>
            <a:fld id="{EFA6E869-1081-411C-AE09-8F3422A5DF0F}" type="slidenum">
              <a:rPr lang="en-US" smtClean="0"/>
              <a:t>8</a:t>
            </a:fld>
            <a:endParaRPr lang="en-US"/>
          </a:p>
        </p:txBody>
      </p:sp>
    </p:spTree>
    <p:extLst>
      <p:ext uri="{BB962C8B-B14F-4D97-AF65-F5344CB8AC3E}">
        <p14:creationId xmlns:p14="http://schemas.microsoft.com/office/powerpoint/2010/main" val="4249834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781800"/>
          </a:xfrm>
        </p:spPr>
        <p:txBody>
          <a:bodyPr>
            <a:normAutofit/>
          </a:bodyPr>
          <a:lstStyle/>
          <a:p>
            <a:pPr marL="0" indent="0">
              <a:buNone/>
            </a:pPr>
            <a:endParaRPr lang="en-US" sz="2800" dirty="0">
              <a:latin typeface="Bookman Old Style" pitchFamily="18" charset="0"/>
            </a:endParaRPr>
          </a:p>
          <a:p>
            <a:pPr marL="0" indent="0">
              <a:buNone/>
            </a:pPr>
            <a:r>
              <a:rPr lang="en-US" sz="2800" b="1" dirty="0">
                <a:latin typeface="Bookman Old Style" pitchFamily="18" charset="0"/>
              </a:rPr>
              <a:t>Complexity of Selection Sort</a:t>
            </a:r>
          </a:p>
          <a:p>
            <a:pPr marL="0" indent="0">
              <a:buNone/>
            </a:pPr>
            <a:r>
              <a:rPr lang="en-US" sz="2800" dirty="0">
                <a:latin typeface="Bookman Old Style" pitchFamily="18" charset="0"/>
              </a:rPr>
              <a:t>The first pass requires (n-1) </a:t>
            </a:r>
            <a:r>
              <a:rPr lang="en-US" sz="2800" dirty="0" err="1">
                <a:latin typeface="Bookman Old Style" pitchFamily="18" charset="0"/>
              </a:rPr>
              <a:t>comparisions</a:t>
            </a:r>
            <a:r>
              <a:rPr lang="en-US" sz="2800" dirty="0">
                <a:latin typeface="Bookman Old Style" pitchFamily="18" charset="0"/>
              </a:rPr>
              <a:t> to find the location of smallest element. The second pass requires (n-2) comparisons and so on. The last pass requires only 1 comparison. So total number of comparisons are </a:t>
            </a:r>
          </a:p>
          <a:p>
            <a:pPr marL="0" indent="0">
              <a:buNone/>
            </a:pPr>
            <a:r>
              <a:rPr lang="en-US" sz="2800" dirty="0">
                <a:latin typeface="Bookman Old Style" pitchFamily="18" charset="0"/>
              </a:rPr>
              <a:t>F(n) = (n-1)+(n-2)+(n-3)+ ……… + 3+2+1</a:t>
            </a:r>
          </a:p>
          <a:p>
            <a:pPr marL="0" indent="0">
              <a:buNone/>
            </a:pPr>
            <a:r>
              <a:rPr lang="en-US" sz="2800" dirty="0">
                <a:latin typeface="Bookman Old Style" pitchFamily="18" charset="0"/>
              </a:rPr>
              <a:t>       =(n-1)(n-2)/2</a:t>
            </a:r>
          </a:p>
          <a:p>
            <a:pPr marL="0" indent="0">
              <a:buNone/>
            </a:pPr>
            <a:endParaRPr lang="en-US" sz="2800" dirty="0">
              <a:latin typeface="Bookman Old Style" pitchFamily="18" charset="0"/>
            </a:endParaRPr>
          </a:p>
          <a:p>
            <a:pPr marL="0" indent="0">
              <a:buNone/>
            </a:pPr>
            <a:r>
              <a:rPr lang="en-US" sz="2800" dirty="0">
                <a:latin typeface="Bookman Old Style" pitchFamily="18" charset="0"/>
              </a:rPr>
              <a:t>F(n) = O(n</a:t>
            </a:r>
            <a:r>
              <a:rPr lang="en-US" sz="2800" baseline="30000" dirty="0">
                <a:latin typeface="Bookman Old Style" pitchFamily="18" charset="0"/>
              </a:rPr>
              <a:t>2</a:t>
            </a:r>
            <a:r>
              <a:rPr lang="en-US" sz="2800" dirty="0">
                <a:latin typeface="Bookman Old Style" pitchFamily="18" charset="0"/>
              </a:rPr>
              <a:t>)</a:t>
            </a:r>
          </a:p>
          <a:p>
            <a:pPr marL="0" indent="0">
              <a:buNone/>
            </a:pPr>
            <a:endParaRPr lang="en-US" sz="2800" dirty="0">
              <a:latin typeface="Bookman Old Style" pitchFamily="18" charset="0"/>
            </a:endParaRPr>
          </a:p>
        </p:txBody>
      </p:sp>
      <p:sp>
        <p:nvSpPr>
          <p:cNvPr id="4" name="Slide Number Placeholder 3"/>
          <p:cNvSpPr>
            <a:spLocks noGrp="1"/>
          </p:cNvSpPr>
          <p:nvPr>
            <p:ph type="sldNum" sz="quarter" idx="12"/>
          </p:nvPr>
        </p:nvSpPr>
        <p:spPr/>
        <p:txBody>
          <a:bodyPr/>
          <a:lstStyle/>
          <a:p>
            <a:fld id="{EFA6E869-1081-411C-AE09-8F3422A5DF0F}" type="slidenum">
              <a:rPr lang="en-US" smtClean="0"/>
              <a:t>9</a:t>
            </a:fld>
            <a:endParaRPr lang="en-US"/>
          </a:p>
        </p:txBody>
      </p:sp>
      <p:sp>
        <p:nvSpPr>
          <p:cNvPr id="5" name="Footer Placeholder 4"/>
          <p:cNvSpPr>
            <a:spLocks noGrp="1"/>
          </p:cNvSpPr>
          <p:nvPr>
            <p:ph type="ftr" sz="quarter" idx="11"/>
          </p:nvPr>
        </p:nvSpPr>
        <p:spPr/>
        <p:txBody>
          <a:bodyPr/>
          <a:lstStyle/>
          <a:p>
            <a:r>
              <a:rPr lang="en-US"/>
              <a:t>Jendi Bade Shrestha</a:t>
            </a:r>
          </a:p>
        </p:txBody>
      </p:sp>
    </p:spTree>
    <p:extLst>
      <p:ext uri="{BB962C8B-B14F-4D97-AF65-F5344CB8AC3E}">
        <p14:creationId xmlns:p14="http://schemas.microsoft.com/office/powerpoint/2010/main" val="498387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6349</TotalTime>
  <Words>6693</Words>
  <Application>Microsoft Office PowerPoint</Application>
  <PresentationFormat>On-screen Show (4:3)</PresentationFormat>
  <Paragraphs>1209</Paragraphs>
  <Slides>72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Bookman Old Style</vt:lpstr>
      <vt:lpstr>Calibri</vt:lpstr>
      <vt:lpstr>Courier New</vt:lpstr>
      <vt:lpstr>inter-regular</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Sort the following number using insertion sort: 8, 5, 9, 2, 6, 3 </vt:lpstr>
      <vt:lpstr>PowerPoint Presentation</vt:lpstr>
      <vt:lpstr>PowerPoint Presentation</vt:lpstr>
      <vt:lpstr>Shell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dc:creator>
  <cp:lastModifiedBy>Jendi Bade</cp:lastModifiedBy>
  <cp:revision>226</cp:revision>
  <dcterms:created xsi:type="dcterms:W3CDTF">2014-02-23T06:44:59Z</dcterms:created>
  <dcterms:modified xsi:type="dcterms:W3CDTF">2022-04-26T01:10:20Z</dcterms:modified>
</cp:coreProperties>
</file>