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FE86B9-8BD0-4A51-98E8-6CE9E3BB3234}" type="slidenum">
              <a:t>&lt;#&gt;</a:t>
            </a:fld>
          </a:p>
        </p:txBody>
      </p:sp>
      <p:sp>
        <p:nvSpPr>
          <p:cNvPr id="6" name="PlaceHolder 5"/>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5FE5F84-2823-46D6-9542-88750C3E4B1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 name="PlaceHolder 4"/>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fontScale="96865"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subTitle"/>
          </p:nvPr>
        </p:nvSpPr>
        <p:spPr>
          <a:xfrm>
            <a:off x="504000" y="226080"/>
            <a:ext cx="9070560" cy="4387320"/>
          </a:xfrm>
          <a:prstGeom prst="rect">
            <a:avLst/>
          </a:prstGeom>
          <a:noFill/>
          <a:ln w="0">
            <a:noFill/>
          </a:ln>
        </p:spPr>
        <p:txBody>
          <a:bodyPr lIns="0" rIns="0" tIns="0" bIns="0" anchor="ctr">
            <a:noAutofit/>
          </a:bodyPr>
          <a:p>
            <a:pPr algn="ctr">
              <a:lnSpc>
                <a:spcPct val="100000"/>
              </a:lnSpc>
            </a:pPr>
            <a:r>
              <a:rPr b="0" lang="en-US" sz="6600" spc="-1" strike="noStrike">
                <a:solidFill>
                  <a:srgbClr val="000000"/>
                </a:solidFill>
                <a:latin typeface="JetBrainsMono NF"/>
              </a:rPr>
              <a:t>RAID</a:t>
            </a:r>
            <a:endParaRPr b="0" lang="en-US" sz="66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2</a:t>
            </a:r>
            <a:endParaRPr b="0" lang="en-US" sz="4400" spc="-1" strike="noStrike">
              <a:solidFill>
                <a:srgbClr val="000000"/>
              </a:solidFill>
              <a:latin typeface="JetBrainsMono NF"/>
            </a:endParaRPr>
          </a:p>
        </p:txBody>
      </p:sp>
      <p:sp>
        <p:nvSpPr>
          <p:cNvPr id="20" name="PlaceHolder 2"/>
          <p:cNvSpPr>
            <a:spLocks noGrp="1"/>
          </p:cNvSpPr>
          <p:nvPr>
            <p:ph/>
          </p:nvPr>
        </p:nvSpPr>
        <p:spPr>
          <a:xfrm>
            <a:off x="570240" y="1252080"/>
            <a:ext cx="9070560" cy="4005360"/>
          </a:xfrm>
          <a:prstGeom prst="rect">
            <a:avLst/>
          </a:prstGeom>
          <a:noFill/>
          <a:ln w="0">
            <a:noFill/>
          </a:ln>
        </p:spPr>
        <p:txBody>
          <a:bodyPr lIns="0" rIns="0" tIns="0" bIns="0" anchor="t">
            <a:normAutofit fontScale="64999"/>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2, which is rarely used in practice, stripes data at the bit (rather than block) level, and uses a Hamming code for error correction.</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The disks are synchronized by the controller to spin at the same angular orientation (they reach index at the same time), so it generally cannot service multiple requests simultaneously.</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With all hard disk drives implementing internal error correction, the complexity of an external Hamming code offered little advantage over parity so RAID 2 has been rarely implemented.</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 name="" descr=""/>
          <p:cNvPicPr/>
          <p:nvPr/>
        </p:nvPicPr>
        <p:blipFill>
          <a:blip r:embed="rId1"/>
          <a:stretch/>
        </p:blipFill>
        <p:spPr>
          <a:xfrm>
            <a:off x="230040" y="343800"/>
            <a:ext cx="9370080" cy="4684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3</a:t>
            </a:r>
            <a:endParaRPr b="0" lang="en-US" sz="4400" spc="-1" strike="noStrike">
              <a:solidFill>
                <a:srgbClr val="000000"/>
              </a:solidFill>
              <a:latin typeface="JetBrainsMono NF"/>
            </a:endParaRPr>
          </a:p>
        </p:txBody>
      </p:sp>
      <p:sp>
        <p:nvSpPr>
          <p:cNvPr id="23"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56111" lnSpcReduction="1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3, which is rarely used in practice, consists of byte-level striping with a dedicated parity disk.</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One of the characteristics of RAID 3 is that it generally cannot service multiple requests simultaneously, which happens because any single block of data will, by definition, be spread across all members of the set and will reside in the same physical location on each disk.Therefore, any I/O operation requires activity on every disk and usually requires synchronized spindles.</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This makes it suitable for applications that demand the highest transfer rates in long sequential reads and writes, for example uncompressed video editing. Applications that make small reads and writes from random disk locations will get the worst performance out of this level.</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 name="" descr=""/>
          <p:cNvPicPr/>
          <p:nvPr/>
        </p:nvPicPr>
        <p:blipFill>
          <a:blip r:embed="rId1"/>
          <a:stretch/>
        </p:blipFill>
        <p:spPr>
          <a:xfrm>
            <a:off x="1262880" y="-14400"/>
            <a:ext cx="7653960" cy="5668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4</a:t>
            </a:r>
            <a:endParaRPr b="0" lang="en-US" sz="4400" spc="-1" strike="noStrike">
              <a:solidFill>
                <a:srgbClr val="000000"/>
              </a:solidFill>
              <a:latin typeface="JetBrainsMono NF"/>
            </a:endParaRPr>
          </a:p>
        </p:txBody>
      </p:sp>
      <p:sp>
        <p:nvSpPr>
          <p:cNvPr id="26"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68333"/>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4 consists of block-level striping with a dedicated parity disk.</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4 provides good performance of random reads, while the performance of random writes is low due to the need to write all parity data to a single disk, unless the filesystem is RAID-4-aware and compensates for that.</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An advantage of RAID 4 is that it can be quickly extended online, without parity recomputation, as long as the newly added disks are completely filled with 0-bytes.</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 name="" descr=""/>
          <p:cNvPicPr/>
          <p:nvPr/>
        </p:nvPicPr>
        <p:blipFill>
          <a:blip r:embed="rId1"/>
          <a:stretch/>
        </p:blipFill>
        <p:spPr>
          <a:xfrm>
            <a:off x="1262880" y="-14400"/>
            <a:ext cx="7653960" cy="56685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5</a:t>
            </a:r>
            <a:endParaRPr b="0" lang="en-US" sz="4400" spc="-1" strike="noStrike">
              <a:solidFill>
                <a:srgbClr val="000000"/>
              </a:solidFill>
              <a:latin typeface="JetBrainsMono NF"/>
            </a:endParaRPr>
          </a:p>
        </p:txBody>
      </p:sp>
      <p:sp>
        <p:nvSpPr>
          <p:cNvPr id="29"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62222" lnSpcReduction="2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5 consists of block-level striping with distributed parity.</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Unlike in RAID 4, parity information is distributed among the drives. It requires that all drives but one be present to operate.</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Upon failure of a single drive, subsequent reads can be calculated from the distributed parity such that no data is lost. RAID 5 requires at least three disks.</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In comparison to RAID 4, RAID 5's distributed parity evens out the stress of a dedicated parity disk among all RAID members. Additionally, write performance is increased since all RAID members participate in the serving of write requests. Although it will not be as efficient as a striping (RAID 0) setup, because parity must still be written, this is no longer a bottleneck.</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 descr=""/>
          <p:cNvPicPr/>
          <p:nvPr/>
        </p:nvPicPr>
        <p:blipFill>
          <a:blip r:embed="rId1"/>
          <a:stretch/>
        </p:blipFill>
        <p:spPr>
          <a:xfrm>
            <a:off x="1262880" y="-14400"/>
            <a:ext cx="7653960" cy="5668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6</a:t>
            </a:r>
            <a:endParaRPr b="0" lang="en-US" sz="4400" spc="-1" strike="noStrike">
              <a:solidFill>
                <a:srgbClr val="000000"/>
              </a:solidFill>
              <a:latin typeface="JetBrainsMono NF"/>
            </a:endParaRPr>
          </a:p>
        </p:txBody>
      </p:sp>
      <p:sp>
        <p:nvSpPr>
          <p:cNvPr id="32"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58888"/>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6 extends RAID 5 by adding another parity block, thus, it uses block-level striping with two parity blocks distributed across all member disks.</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As in RAID 5, there are many layouts of RAID 6 disk arrays depending upon the direction the data blocks are written, the location of the parity blocks with respect to the data blocks and whether or not the first data block of a subsequent stripe is written to the same drive as the last parity block of the prior stripe.</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6 does not have a performance penalty for read operations, but it does have a performance penalty on write operations because of the overhead associated with parity calculations.</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 name="" descr=""/>
          <p:cNvPicPr/>
          <p:nvPr/>
        </p:nvPicPr>
        <p:blipFill>
          <a:blip r:embed="rId1"/>
          <a:stretch/>
        </p:blipFill>
        <p:spPr>
          <a:xfrm>
            <a:off x="235800" y="-15480"/>
            <a:ext cx="9636480" cy="5668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 name="PlaceHolder 1"/>
          <p:cNvSpPr>
            <a:spLocks noGrp="1"/>
          </p:cNvSpPr>
          <p:nvPr>
            <p:ph type="subTitle"/>
          </p:nvPr>
        </p:nvSpPr>
        <p:spPr>
          <a:xfrm>
            <a:off x="529560" y="640800"/>
            <a:ext cx="9070560" cy="4387320"/>
          </a:xfrm>
          <a:prstGeom prst="rect">
            <a:avLst/>
          </a:prstGeom>
          <a:noFill/>
          <a:ln w="0">
            <a:noFill/>
          </a:ln>
        </p:spPr>
        <p:txBody>
          <a:bodyPr lIns="0" rIns="0" tIns="0" bIns="0" anchor="ctr">
            <a:noAutofit/>
          </a:bodyPr>
          <a:p>
            <a:pPr algn="ctr">
              <a:lnSpc>
                <a:spcPct val="100000"/>
              </a:lnSpc>
              <a:spcBef>
                <a:spcPts val="1417"/>
              </a:spcBef>
            </a:pPr>
            <a:r>
              <a:rPr b="0" lang="en-US" sz="3200" spc="-1" strike="noStrike">
                <a:solidFill>
                  <a:srgbClr val="000000"/>
                </a:solidFill>
                <a:latin typeface="JetBrainsMono NF"/>
              </a:rPr>
              <a:t>RAID, which stands for Redundant Array of Independent Disks (or sometimes Redundant Array of Inexpensive Disks), is a storage technology that combines multiple physical disks into a single logical unit.</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 name="" descr=""/>
          <p:cNvPicPr/>
          <p:nvPr/>
        </p:nvPicPr>
        <p:blipFill>
          <a:blip r:embed="rId1"/>
          <a:stretch/>
        </p:blipFill>
        <p:spPr>
          <a:xfrm>
            <a:off x="482040" y="0"/>
            <a:ext cx="9118080" cy="5653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subTitle"/>
          </p:nvPr>
        </p:nvSpPr>
        <p:spPr>
          <a:xfrm>
            <a:off x="504000" y="226080"/>
            <a:ext cx="9070560" cy="4387320"/>
          </a:xfrm>
          <a:prstGeom prst="rect">
            <a:avLst/>
          </a:prstGeom>
          <a:noFill/>
          <a:ln w="0">
            <a:noFill/>
          </a:ln>
        </p:spPr>
        <p:txBody>
          <a:bodyPr lIns="0" rIns="0" tIns="0" bIns="0" anchor="ctr">
            <a:noAutofit/>
          </a:bodyPr>
          <a:p>
            <a:pPr algn="ctr">
              <a:lnSpc>
                <a:spcPct val="100000"/>
              </a:lnSpc>
            </a:pPr>
            <a:r>
              <a:rPr b="0" lang="en-US" sz="4000" spc="-1" strike="noStrike">
                <a:solidFill>
                  <a:srgbClr val="000000"/>
                </a:solidFill>
                <a:latin typeface="JetBrainsMono NF"/>
              </a:rPr>
              <a:t>Benifits of RAID</a:t>
            </a:r>
            <a:endParaRPr b="0" lang="en-US" sz="40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p:nvPr>
        </p:nvSpPr>
        <p:spPr>
          <a:xfrm>
            <a:off x="417240" y="228600"/>
            <a:ext cx="9070560" cy="5256720"/>
          </a:xfrm>
          <a:prstGeom prst="rect">
            <a:avLst/>
          </a:prstGeom>
          <a:noFill/>
          <a:ln w="0">
            <a:noFill/>
          </a:ln>
          <a:effectLst>
            <a:outerShdw dist="0" dir="0" blurRad="0" rotWithShape="0">
              <a:srgbClr val="000000"/>
            </a:outerShdw>
          </a:effectLst>
        </p:spPr>
        <p:txBody>
          <a:bodyPr lIns="0" rIns="0" tIns="0" bIns="0" anchor="t">
            <a:normAutofit fontScale="83888"/>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Improved performance</a:t>
            </a:r>
            <a:endParaRPr b="0" lang="en-US" sz="3200" spc="-1" strike="noStrike">
              <a:solidFill>
                <a:srgbClr val="000000"/>
              </a:solidFill>
              <a:latin typeface="JetBrainsMono NF"/>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JetBrainsMono NF"/>
              </a:rPr>
              <a:t>By distributing data across multiple disks, RAID </a:t>
            </a:r>
            <a:r>
              <a:rPr b="0" lang="en-US" sz="2800" spc="-1" strike="noStrike">
                <a:solidFill>
                  <a:srgbClr val="000000"/>
                </a:solidFill>
                <a:latin typeface="JetBrainsMono NF"/>
              </a:rPr>
              <a:t>can significantly increase read and write speeds </a:t>
            </a:r>
            <a:r>
              <a:rPr b="0" lang="en-US" sz="2800" spc="-1" strike="noStrike">
                <a:solidFill>
                  <a:srgbClr val="000000"/>
                </a:solidFill>
                <a:latin typeface="JetBrainsMono NF"/>
              </a:rPr>
              <a:t>compared to using a single disk.</a:t>
            </a:r>
            <a:endParaRPr b="0" lang="en-US" sz="28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Increased data reliability</a:t>
            </a:r>
            <a:endParaRPr b="0" lang="en-US" sz="3200" spc="-1" strike="noStrike">
              <a:solidFill>
                <a:srgbClr val="000000"/>
              </a:solidFill>
              <a:latin typeface="JetBrainsMono NF"/>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JetBrainsMono NF"/>
              </a:rPr>
              <a:t>With some RAID configurations, data is mirrored or </a:t>
            </a:r>
            <a:r>
              <a:rPr b="0" lang="en-US" sz="2800" spc="-1" strike="noStrike">
                <a:solidFill>
                  <a:srgbClr val="000000"/>
                </a:solidFill>
                <a:latin typeface="JetBrainsMono NF"/>
              </a:rPr>
              <a:t>protected with parity information, allowing the </a:t>
            </a:r>
            <a:r>
              <a:rPr b="0" lang="en-US" sz="2800" spc="-1" strike="noStrike">
                <a:solidFill>
                  <a:srgbClr val="000000"/>
                </a:solidFill>
                <a:latin typeface="JetBrainsMono NF"/>
              </a:rPr>
              <a:t>system to recover from a single disk failure </a:t>
            </a:r>
            <a:r>
              <a:rPr b="0" lang="en-US" sz="2800" spc="-1" strike="noStrike">
                <a:solidFill>
                  <a:srgbClr val="000000"/>
                </a:solidFill>
                <a:latin typeface="JetBrainsMono NF"/>
              </a:rPr>
              <a:t>without data loss.</a:t>
            </a:r>
            <a:endParaRPr b="0" lang="en-US" sz="28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Scalability</a:t>
            </a:r>
            <a:endParaRPr b="0" lang="en-US" sz="3200" spc="-1" strike="noStrike">
              <a:solidFill>
                <a:srgbClr val="000000"/>
              </a:solidFill>
              <a:latin typeface="JetBrainsMono NF"/>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JetBrainsMono NF"/>
              </a:rPr>
              <a:t>Adding more disks to a RAID array can further </a:t>
            </a:r>
            <a:r>
              <a:rPr b="0" lang="en-US" sz="2800" spc="-1" strike="noStrike">
                <a:solidFill>
                  <a:srgbClr val="000000"/>
                </a:solidFill>
                <a:latin typeface="JetBrainsMono NF"/>
              </a:rPr>
              <a:t>enhance storage capacity and performance.</a:t>
            </a:r>
            <a:endParaRPr b="0" lang="en-US" sz="28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8600"/>
            <a:ext cx="9070560" cy="5028120"/>
          </a:xfrm>
          <a:prstGeom prst="rect">
            <a:avLst/>
          </a:prstGeom>
          <a:noFill/>
          <a:ln w="0">
            <a:noFill/>
          </a:ln>
        </p:spPr>
        <p:txBody>
          <a:bodyPr lIns="0" rIns="0" tIns="0" bIns="0" anchor="ctr">
            <a:noAutofit/>
          </a:bodyPr>
          <a:p>
            <a:pPr algn="ctr">
              <a:lnSpc>
                <a:spcPct val="100000"/>
              </a:lnSpc>
            </a:pPr>
            <a:r>
              <a:rPr b="0" lang="en-US" sz="4000" spc="-1" strike="noStrike">
                <a:solidFill>
                  <a:srgbClr val="000000"/>
                </a:solidFill>
                <a:latin typeface="JetBrainsMono NF"/>
              </a:rPr>
              <a:t>Types of RAID</a:t>
            </a:r>
            <a:endParaRPr b="0" lang="en-US" sz="4000" spc="-1" strike="noStrike">
              <a:solidFill>
                <a:srgbClr val="000000"/>
              </a:solidFill>
              <a:latin typeface="JetBrainsMono NF"/>
            </a:endParaRPr>
          </a:p>
        </p:txBody>
      </p:sp>
      <p:sp>
        <p:nvSpPr>
          <p:cNvPr id="12" name=""/>
          <p:cNvSpPr/>
          <p:nvPr/>
        </p:nvSpPr>
        <p:spPr>
          <a:xfrm>
            <a:off x="5065560" y="3729600"/>
            <a:ext cx="9070560" cy="502812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0</a:t>
            </a:r>
            <a:endParaRPr b="0" lang="en-US" sz="4400" spc="-1" strike="noStrike">
              <a:solidFill>
                <a:srgbClr val="000000"/>
              </a:solidFill>
              <a:latin typeface="JetBrainsMono NF"/>
            </a:endParaRPr>
          </a:p>
        </p:txBody>
      </p:sp>
      <p:sp>
        <p:nvSpPr>
          <p:cNvPr id="14"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0 (also known as a stripe set or striped volume) splits ("stripes") data evenly across two or more disks, without parity information, redundancy, or fault tolerance.</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Since RAID 0 provides no fault tolerance or redundancy, the failure of one drive will cause the entire array to fail; as a result of having data striped across all disks, the failure will result in total data loss.</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0 is normally used to increase performance, although it can also be used as a way to create a large logical volume out of two or more physical disks.</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 name="" descr=""/>
          <p:cNvPicPr/>
          <p:nvPr/>
        </p:nvPicPr>
        <p:blipFill>
          <a:blip r:embed="rId1"/>
          <a:stretch/>
        </p:blipFill>
        <p:spPr>
          <a:xfrm>
            <a:off x="2971800" y="144360"/>
            <a:ext cx="3472560" cy="5341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JetBrainsMono NF"/>
              </a:rPr>
              <a:t>RAID 1</a:t>
            </a:r>
            <a:endParaRPr b="0" lang="en-US" sz="4400" spc="-1" strike="noStrike">
              <a:solidFill>
                <a:srgbClr val="000000"/>
              </a:solidFill>
              <a:latin typeface="JetBrainsMono NF"/>
            </a:endParaRPr>
          </a:p>
        </p:txBody>
      </p:sp>
      <p:sp>
        <p:nvSpPr>
          <p:cNvPr id="17" name="PlaceHolder 2"/>
          <p:cNvSpPr>
            <a:spLocks noGrp="1"/>
          </p:cNvSpPr>
          <p:nvPr>
            <p:ph/>
          </p:nvPr>
        </p:nvSpPr>
        <p:spPr>
          <a:xfrm>
            <a:off x="504000" y="1326600"/>
            <a:ext cx="9070560" cy="415872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RAID 1 consists of an exact copy (or mirror) of a set of data on two or more disks.</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This configuration offers no parity, striping, or spanning of disk space across multiple disks, since the data is mirrored on all disks belonging to the array, and the array can only be as big as the smallest member disk.</a:t>
            </a:r>
            <a:endParaRPr b="0" lang="en-US" sz="3200" spc="-1" strike="noStrike">
              <a:solidFill>
                <a:srgbClr val="000000"/>
              </a:solidFill>
              <a:latin typeface="JetBrainsMono NF"/>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JetBrainsMono NF"/>
              </a:rPr>
              <a:t>This layout is useful when read performance or reliability is more important than write performance or the resulting data storage capacity.</a:t>
            </a:r>
            <a:endParaRPr b="0" lang="en-US" sz="3200" spc="-1" strike="noStrike">
              <a:solidFill>
                <a:srgbClr val="000000"/>
              </a:solidFill>
              <a:latin typeface="JetBrainsMono NF"/>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 name="" descr=""/>
          <p:cNvPicPr/>
          <p:nvPr/>
        </p:nvPicPr>
        <p:blipFill>
          <a:blip r:embed="rId1"/>
          <a:stretch/>
        </p:blipFill>
        <p:spPr>
          <a:xfrm>
            <a:off x="3200400" y="228600"/>
            <a:ext cx="3199320" cy="4921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2024-02-26T14:26:33Z</dcterms:created>
  <dc:creator/>
  <dc:description/>
  <dc:language>en-US</dc:language>
  <cp:lastModifiedBy/>
  <dcterms:modified xsi:type="dcterms:W3CDTF">2024-02-27T07:23:53Z</dcterms:modified>
  <cp:revision>30</cp:revision>
  <dc:subject/>
  <dc:title/>
</cp:coreProperties>
</file>

<file path=docProps/custom.xml><?xml version="1.0" encoding="utf-8"?>
<Properties xmlns="http://schemas.openxmlformats.org/officeDocument/2006/custom-properties" xmlns:vt="http://schemas.openxmlformats.org/officeDocument/2006/docPropsVTypes"/>
</file>