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9.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EC476D2-F7DA-4C50-9F45-9118C8D599CB}"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5DAA9C2-EB64-4D64-9BB2-C6E22537D041}"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9996EBE-F730-484B-A85C-6B1E565CE6C9}"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F1C6751-0B1E-4088-AA94-4C647FBDD89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F42DD25-0E30-4E4C-B790-47F9C2B89814}"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3D0E99C-7884-4EDA-9596-A2D97BE84CE0}"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066D6A9-9085-492F-8FF2-2EEC751B77C3}"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E93BBAD-4C19-4EF7-B99B-C2365AD0B083}"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5FF2F31-3247-42D3-A324-197E4849B442}"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D1C51A1F-A905-4F66-8BBB-4379B3BA1849}"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DC13EE3-76EC-4AD8-9338-C116759894F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265C73C-F805-4CE8-8D45-DFA6F58CC80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C9BA521-CF16-416D-B6BD-4A94E447A50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ABEADDD-DAED-48E4-8410-D98E10B1284E}"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5CD085A-DFBE-4986-B0C1-EAD2BEC84577}"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0AAE758-F7B8-47E3-A020-5815FA1C49B0}"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5CB684D-C6B6-4552-9189-B62D6C382D6E}"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79559A7-DF85-4B81-963F-457AF51B303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7549EDB-A09C-4462-962E-93B33905D20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0633F2F-3466-4A2D-A10F-08A67DFAEAF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95012B3-00EF-444B-B897-764E9E4C687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B5C4E2F-BDA3-4722-BC93-56AC6DDC17E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11329CC-D50F-4126-90E1-65F042186F1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1B9D6E0-16F5-4838-9E48-088F4A319B07}"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7360" y="5164920"/>
            <a:ext cx="3192840" cy="38844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ffffff"/>
                </a:solidFill>
                <a:latin typeface="Arial"/>
              </a:defRPr>
            </a:lvl1pPr>
          </a:lstStyle>
          <a:p>
            <a:pPr algn="ctr">
              <a:lnSpc>
                <a:spcPct val="100000"/>
              </a:lnSpc>
              <a:buNone/>
            </a:pPr>
            <a:r>
              <a:rPr b="0" lang="en-US" sz="1400" spc="-1" strike="noStrike">
                <a:solidFill>
                  <a:srgbClr val="ffffff"/>
                </a:solidFill>
                <a:latin typeface="Arial"/>
              </a:rPr>
              <a:t>&lt;footer&gt;</a:t>
            </a:r>
            <a:endParaRPr b="0" lang="en-US" sz="1400" spc="-1" strike="noStrike">
              <a:latin typeface="Times New Roman"/>
            </a:endParaRPr>
          </a:p>
        </p:txBody>
      </p:sp>
      <p:sp>
        <p:nvSpPr>
          <p:cNvPr id="1" name="PlaceHolder 2"/>
          <p:cNvSpPr>
            <a:spLocks noGrp="1"/>
          </p:cNvSpPr>
          <p:nvPr>
            <p:ph type="sldNum" idx="2"/>
          </p:nvPr>
        </p:nvSpPr>
        <p:spPr>
          <a:xfrm>
            <a:off x="7227360" y="5164920"/>
            <a:ext cx="2346120" cy="388440"/>
          </a:xfrm>
          <a:prstGeom prst="rect">
            <a:avLst/>
          </a:prstGeom>
          <a:noFill/>
          <a:ln w="0">
            <a:noFill/>
          </a:ln>
        </p:spPr>
        <p:txBody>
          <a:bodyPr lIns="0" rIns="0" tIns="0" bIns="0" anchor="t">
            <a:noAutofit/>
          </a:bodyPr>
          <a:lstStyle>
            <a:lvl1pPr algn="r">
              <a:lnSpc>
                <a:spcPct val="100000"/>
              </a:lnSpc>
              <a:buNone/>
              <a:defRPr b="0" lang="en-US" sz="1400" spc="-1" strike="noStrike">
                <a:solidFill>
                  <a:srgbClr val="ffffff"/>
                </a:solidFill>
                <a:latin typeface="Arial"/>
              </a:defRPr>
            </a:lvl1pPr>
          </a:lstStyle>
          <a:p>
            <a:pPr algn="r">
              <a:lnSpc>
                <a:spcPct val="100000"/>
              </a:lnSpc>
              <a:buNone/>
            </a:pPr>
            <a:fld id="{71E7FB1C-53C8-4DBD-8054-4DF72F0A9318}" type="slidenum">
              <a:rPr b="0" lang="en-US" sz="1400" spc="-1" strike="noStrike">
                <a:solidFill>
                  <a:srgbClr val="ffffff"/>
                </a:solidFill>
                <a:latin typeface="Arial"/>
              </a:rPr>
              <a:t>&lt;number&gt;</a:t>
            </a:fld>
            <a:endParaRPr b="0" lang="en-US" sz="1400" spc="-1" strike="noStrike">
              <a:latin typeface="Times New Roman"/>
            </a:endParaRPr>
          </a:p>
        </p:txBody>
      </p:sp>
      <p:sp>
        <p:nvSpPr>
          <p:cNvPr id="2" name="PlaceHolder 3"/>
          <p:cNvSpPr>
            <a:spLocks noGrp="1"/>
          </p:cNvSpPr>
          <p:nvPr>
            <p:ph type="dt" idx="3"/>
          </p:nvPr>
        </p:nvSpPr>
        <p:spPr>
          <a:xfrm>
            <a:off x="504000" y="5164920"/>
            <a:ext cx="2346120" cy="3884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2840" cy="38880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Times New Roman"/>
            </a:endParaRPr>
          </a:p>
        </p:txBody>
      </p:sp>
      <p:sp>
        <p:nvSpPr>
          <p:cNvPr id="42" name="PlaceHolder 2"/>
          <p:cNvSpPr>
            <a:spLocks noGrp="1"/>
          </p:cNvSpPr>
          <p:nvPr>
            <p:ph type="sldNum" idx="5"/>
          </p:nvPr>
        </p:nvSpPr>
        <p:spPr>
          <a:xfrm>
            <a:off x="7227360" y="5165280"/>
            <a:ext cx="2346120" cy="38880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0D4E105E-9733-4499-B705-C3A4F4405BEA}" type="slidenum">
              <a:rPr b="0" lang="en-US" sz="1400" spc="-1" strike="noStrike">
                <a:latin typeface="Arial"/>
              </a:rPr>
              <a:t>&lt;number&gt;</a:t>
            </a:fld>
            <a:endParaRPr b="0" lang="en-US" sz="1400" spc="-1" strike="noStrike">
              <a:latin typeface="Times New Roman"/>
            </a:endParaRPr>
          </a:p>
        </p:txBody>
      </p:sp>
      <p:sp>
        <p:nvSpPr>
          <p:cNvPr id="43" name="PlaceHolder 3"/>
          <p:cNvSpPr>
            <a:spLocks noGrp="1"/>
          </p:cNvSpPr>
          <p:nvPr>
            <p:ph type="dt" idx="6"/>
          </p:nvPr>
        </p:nvSpPr>
        <p:spPr>
          <a:xfrm>
            <a:off x="504000" y="5165280"/>
            <a:ext cx="2346120" cy="3888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69480" cy="12938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Unit 1</a:t>
            </a:r>
            <a:br>
              <a:rPr sz="4400"/>
            </a:br>
            <a:endParaRPr b="0" lang="en-US" sz="4400" spc="-1" strike="noStrike">
              <a:latin typeface="Arial"/>
            </a:endParaRPr>
          </a:p>
        </p:txBody>
      </p:sp>
      <p:sp>
        <p:nvSpPr>
          <p:cNvPr id="83" name="PlaceHolder 2"/>
          <p:cNvSpPr>
            <a:spLocks noGrp="1"/>
          </p:cNvSpPr>
          <p:nvPr>
            <p:ph type="subTitle"/>
          </p:nvPr>
        </p:nvSpPr>
        <p:spPr>
          <a:xfrm>
            <a:off x="504000" y="2376000"/>
            <a:ext cx="9069480" cy="2751840"/>
          </a:xfrm>
          <a:prstGeom prst="rect">
            <a:avLst/>
          </a:prstGeom>
          <a:noFill/>
          <a:ln w="0">
            <a:noFill/>
          </a:ln>
        </p:spPr>
        <p:txBody>
          <a:bodyPr lIns="0" rIns="0" tIns="0" bIns="0" anchor="ctr">
            <a:noAutofit/>
          </a:bodyPr>
          <a:p>
            <a:pPr algn="ctr">
              <a:lnSpc>
                <a:spcPct val="100000"/>
              </a:lnSpc>
              <a:buNone/>
            </a:pPr>
            <a:r>
              <a:rPr b="0" lang="en-US" sz="3200" spc="-1" strike="noStrike">
                <a:solidFill>
                  <a:srgbClr val="ffffff"/>
                </a:solidFill>
                <a:latin typeface="Arial"/>
              </a:rPr>
              <a:t>Introduction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 descr=""/>
          <p:cNvPicPr/>
          <p:nvPr/>
        </p:nvPicPr>
        <p:blipFill>
          <a:blip r:embed="rId1"/>
          <a:stretch/>
        </p:blipFill>
        <p:spPr>
          <a:xfrm>
            <a:off x="457200" y="317880"/>
            <a:ext cx="9421920" cy="51670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
          <p:cNvSpPr/>
          <p:nvPr/>
        </p:nvSpPr>
        <p:spPr>
          <a:xfrm>
            <a:off x="685800" y="457200"/>
            <a:ext cx="7085160" cy="344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What is Client Server Architecture?</a:t>
            </a:r>
            <a:endParaRPr b="0" lang="en-US" sz="1800" spc="-1" strike="noStrike">
              <a:latin typeface="Arial"/>
            </a:endParaRPr>
          </a:p>
        </p:txBody>
      </p:sp>
      <p:sp>
        <p:nvSpPr>
          <p:cNvPr id="102" name=""/>
          <p:cNvSpPr/>
          <p:nvPr/>
        </p:nvSpPr>
        <p:spPr>
          <a:xfrm>
            <a:off x="685800" y="914400"/>
            <a:ext cx="8685360" cy="34164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Client-Server Architecture is a network model that allows different applications to exchange data and communicate over a network. </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This model divides the system into two parts: a client and a server.</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The client is the application that requests services from the server, such as retrieving or storing data, performing calculations, or executing commands.   </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The server is the application that provides services to the client, such as processing requests, sending responses, or completing actions.</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The server and the client communicate using a predefined protocol, such as HTTP, FTP, SMTP, etc. </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Client-Server Architecture is widely used for network applications such as email, web, online banking, e-commerce, etc.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 descr=""/>
          <p:cNvPicPr/>
          <p:nvPr/>
        </p:nvPicPr>
        <p:blipFill>
          <a:blip r:embed="rId1"/>
          <a:stretch/>
        </p:blipFill>
        <p:spPr>
          <a:xfrm>
            <a:off x="914400" y="685800"/>
            <a:ext cx="7580160" cy="377964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
          <p:cNvSpPr/>
          <p:nvPr/>
        </p:nvSpPr>
        <p:spPr>
          <a:xfrm>
            <a:off x="685800" y="457200"/>
            <a:ext cx="708552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One Tier Architecture</a:t>
            </a:r>
            <a:endParaRPr b="0" lang="en-US" sz="1800" spc="-1" strike="noStrike">
              <a:latin typeface="Arial"/>
            </a:endParaRPr>
          </a:p>
        </p:txBody>
      </p:sp>
      <p:sp>
        <p:nvSpPr>
          <p:cNvPr id="105" name=""/>
          <p:cNvSpPr/>
          <p:nvPr/>
        </p:nvSpPr>
        <p:spPr>
          <a:xfrm>
            <a:off x="685800" y="914400"/>
            <a:ext cx="8685720" cy="11131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an application is single and self-contained on a single platform. </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the client, the server, and the database are all on the same machine</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is rarely used in productions as it does not meet the requirements and constraints of most systems. </a:t>
            </a:r>
            <a:endParaRPr b="0" lang="en-US" sz="1800" spc="-1" strike="noStrike">
              <a:latin typeface="Arial"/>
            </a:endParaRPr>
          </a:p>
        </p:txBody>
      </p:sp>
      <p:pic>
        <p:nvPicPr>
          <p:cNvPr id="106" name="" descr=""/>
          <p:cNvPicPr/>
          <p:nvPr/>
        </p:nvPicPr>
        <p:blipFill>
          <a:blip r:embed="rId1"/>
          <a:stretch/>
        </p:blipFill>
        <p:spPr>
          <a:xfrm>
            <a:off x="2829240" y="2286000"/>
            <a:ext cx="3799080" cy="29610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 descr=""/>
          <p:cNvPicPr/>
          <p:nvPr/>
        </p:nvPicPr>
        <p:blipFill>
          <a:blip r:embed="rId1"/>
          <a:stretch/>
        </p:blipFill>
        <p:spPr>
          <a:xfrm>
            <a:off x="3515040" y="2514600"/>
            <a:ext cx="2884680" cy="2732400"/>
          </a:xfrm>
          <a:prstGeom prst="rect">
            <a:avLst/>
          </a:prstGeom>
          <a:ln w="0">
            <a:noFill/>
          </a:ln>
        </p:spPr>
      </p:pic>
      <p:sp>
        <p:nvSpPr>
          <p:cNvPr id="108" name=""/>
          <p:cNvSpPr/>
          <p:nvPr/>
        </p:nvSpPr>
        <p:spPr>
          <a:xfrm>
            <a:off x="457200" y="457200"/>
            <a:ext cx="7085520" cy="401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200" spc="-1" strike="noStrike">
                <a:solidFill>
                  <a:srgbClr val="000000"/>
                </a:solidFill>
                <a:latin typeface="Arial"/>
                <a:ea typeface="DejaVu Sans"/>
              </a:rPr>
              <a:t>2-Tier Architecture</a:t>
            </a:r>
            <a:endParaRPr b="0" lang="en-US" sz="2200" spc="-1" strike="noStrike">
              <a:latin typeface="Arial"/>
            </a:endParaRPr>
          </a:p>
        </p:txBody>
      </p:sp>
      <p:sp>
        <p:nvSpPr>
          <p:cNvPr id="109" name=""/>
          <p:cNvSpPr/>
          <p:nvPr/>
        </p:nvSpPr>
        <p:spPr>
          <a:xfrm>
            <a:off x="457200" y="914400"/>
            <a:ext cx="9371520" cy="16250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the client tier handles both Presentation and Application layers and the server handles the Database layer.</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is also known as a ‘Client-Server Application’</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communication takes place between the Client and the Server</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The client system sends the request to the server system and the server system processes the request and sends the response back to the client system.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 descr=""/>
          <p:cNvPicPr/>
          <p:nvPr/>
        </p:nvPicPr>
        <p:blipFill>
          <a:blip r:embed="rId1"/>
          <a:stretch/>
        </p:blipFill>
        <p:spPr>
          <a:xfrm>
            <a:off x="6715440" y="1600200"/>
            <a:ext cx="2884680" cy="2732400"/>
          </a:xfrm>
          <a:prstGeom prst="rect">
            <a:avLst/>
          </a:prstGeom>
          <a:ln w="0">
            <a:noFill/>
          </a:ln>
        </p:spPr>
      </p:pic>
      <p:sp>
        <p:nvSpPr>
          <p:cNvPr id="111" name=""/>
          <p:cNvSpPr/>
          <p:nvPr/>
        </p:nvSpPr>
        <p:spPr>
          <a:xfrm>
            <a:off x="457200" y="914400"/>
            <a:ext cx="6171120" cy="2136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3- Tier Architecture(multi layer architecture)</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All three major layers are separated from each other</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The presentation layer resides at Client Tier, the Application layer acts as middleware and lies at Business Tier and the Data layer is available at Data Tier. This is a very common architecture.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 descr=""/>
          <p:cNvPicPr/>
          <p:nvPr/>
        </p:nvPicPr>
        <p:blipFill>
          <a:blip r:embed="rId1"/>
          <a:stretch/>
        </p:blipFill>
        <p:spPr>
          <a:xfrm>
            <a:off x="2286000" y="876600"/>
            <a:ext cx="5571000" cy="43801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
          <p:cNvSpPr/>
          <p:nvPr/>
        </p:nvSpPr>
        <p:spPr>
          <a:xfrm>
            <a:off x="685800" y="685800"/>
            <a:ext cx="6628680" cy="2905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HTTP(Hyper Text Transfer Protocol)</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is the foundation of data communication on the World Wide Web</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protocol that defines how messages are formatted and transmitted, and how web servers and browsers should respond to various commands</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HTTP works as a request-response protocol between a client and a server</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
          <p:cNvSpPr/>
          <p:nvPr/>
        </p:nvSpPr>
        <p:spPr>
          <a:xfrm>
            <a:off x="685800" y="457200"/>
            <a:ext cx="617148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HTTP Headers</a:t>
            </a:r>
            <a:endParaRPr b="0" lang="en-US" sz="1800" spc="-1" strike="noStrike">
              <a:latin typeface="Arial"/>
            </a:endParaRPr>
          </a:p>
        </p:txBody>
      </p:sp>
      <p:sp>
        <p:nvSpPr>
          <p:cNvPr id="115" name=""/>
          <p:cNvSpPr/>
          <p:nvPr/>
        </p:nvSpPr>
        <p:spPr>
          <a:xfrm>
            <a:off x="685800" y="1143000"/>
            <a:ext cx="8914680" cy="3417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HTTP headers are key-value pairs that provide additional information about the HTTP request or response</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They are included in both the request sent by the client and the response returned by the server. </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Headers are essential for conveying metadata, controlling caching behavior, implementing security measures, and facilitating communication between clients and servers</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Generally there are 4 types of headers:</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General Headers</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Request Headers</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Response Headers</a:t>
            </a:r>
            <a:endParaRPr b="0" lang="en-US" sz="1800" spc="-1" strike="noStrike">
              <a:latin typeface="Arial"/>
            </a:endParaRPr>
          </a:p>
          <a:p>
            <a:pPr lvl="1" marL="432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Entity Headers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
          <p:cNvSpPr/>
          <p:nvPr/>
        </p:nvSpPr>
        <p:spPr>
          <a:xfrm>
            <a:off x="685800" y="457200"/>
            <a:ext cx="3428280" cy="2393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Arial"/>
                <a:ea typeface="DejaVu Sans"/>
              </a:rPr>
              <a:t>General Headers</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Cache-control</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Connection</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Date</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Pragma</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Trailer</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Transfer-Encoding</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Upgrade</a:t>
            </a:r>
            <a:endParaRPr b="0" lang="en-US" sz="1800" spc="-1" strike="noStrike">
              <a:latin typeface="Arial"/>
            </a:endParaRPr>
          </a:p>
        </p:txBody>
      </p:sp>
      <p:sp>
        <p:nvSpPr>
          <p:cNvPr id="117" name=""/>
          <p:cNvSpPr/>
          <p:nvPr/>
        </p:nvSpPr>
        <p:spPr>
          <a:xfrm>
            <a:off x="4800600" y="568080"/>
            <a:ext cx="2742480" cy="2393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Arial"/>
                <a:ea typeface="DejaVu Sans"/>
              </a:rPr>
              <a:t>Request Headers</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Accept</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Accept Encoding</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Authorization</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Cookie</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Host</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User-Agent</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Referer</a:t>
            </a:r>
            <a:endParaRPr b="0" lang="en-US" sz="1800" spc="-1" strike="noStrike">
              <a:latin typeface="Arial"/>
            </a:endParaRPr>
          </a:p>
        </p:txBody>
      </p:sp>
      <p:sp>
        <p:nvSpPr>
          <p:cNvPr id="118" name=""/>
          <p:cNvSpPr/>
          <p:nvPr/>
        </p:nvSpPr>
        <p:spPr>
          <a:xfrm>
            <a:off x="685800" y="2971800"/>
            <a:ext cx="3428280" cy="2137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Arial"/>
                <a:ea typeface="DejaVu Sans"/>
              </a:rPr>
              <a:t>Response Header</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Content-Type</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Content-Length</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Location</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Server</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Set-cookie</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WWW-authenticate</a:t>
            </a:r>
            <a:endParaRPr b="0" lang="en-US" sz="1800" spc="-1" strike="noStrike">
              <a:latin typeface="Arial"/>
            </a:endParaRPr>
          </a:p>
        </p:txBody>
      </p:sp>
      <p:sp>
        <p:nvSpPr>
          <p:cNvPr id="119" name=""/>
          <p:cNvSpPr/>
          <p:nvPr/>
        </p:nvSpPr>
        <p:spPr>
          <a:xfrm>
            <a:off x="4572000" y="2971800"/>
            <a:ext cx="3428280" cy="1625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Arial"/>
                <a:ea typeface="DejaVu Sans"/>
              </a:rPr>
              <a:t>Entity Headers</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Content-Encoding</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Content-Language</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Content-Disposition</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Content-range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225720"/>
            <a:ext cx="9069480" cy="944640"/>
          </a:xfrm>
          <a:prstGeom prst="rect">
            <a:avLst/>
          </a:prstGeom>
          <a:noFill/>
          <a:ln w="0">
            <a:noFill/>
          </a:ln>
        </p:spPr>
        <p:txBody>
          <a:bodyPr lIns="0" rIns="0" tIns="0" bIns="0" anchor="ctr">
            <a:noAutofit/>
          </a:bodyPr>
          <a:p>
            <a:pPr algn="ctr">
              <a:lnSpc>
                <a:spcPct val="100000"/>
              </a:lnSpc>
              <a:buNone/>
            </a:pPr>
            <a:r>
              <a:rPr b="0" lang="en-US" sz="3300" spc="-1" strike="noStrike">
                <a:latin typeface="Arial"/>
              </a:rPr>
              <a:t>Internet</a:t>
            </a:r>
            <a:endParaRPr b="0" lang="en-US" sz="3300" spc="-1" strike="noStrike">
              <a:latin typeface="Arial"/>
            </a:endParaRPr>
          </a:p>
        </p:txBody>
      </p:sp>
      <p:sp>
        <p:nvSpPr>
          <p:cNvPr id="85" name="PlaceHolder 2"/>
          <p:cNvSpPr>
            <a:spLocks noGrp="1"/>
          </p:cNvSpPr>
          <p:nvPr>
            <p:ph/>
          </p:nvPr>
        </p:nvSpPr>
        <p:spPr>
          <a:xfrm>
            <a:off x="504000" y="1326600"/>
            <a:ext cx="9069480" cy="3286080"/>
          </a:xfrm>
          <a:prstGeom prst="rect">
            <a:avLst/>
          </a:prstGeom>
          <a:noFill/>
          <a:ln w="0">
            <a:noFill/>
          </a:ln>
        </p:spPr>
        <p:txBody>
          <a:bodyPr lIns="0" rIns="0" tIns="0" bIns="0" anchor="t">
            <a:normAutofit fontScale="91000"/>
          </a:bodyPr>
          <a:p>
            <a:pPr marL="432000" indent="-324000">
              <a:lnSpc>
                <a:spcPct val="100000"/>
              </a:lnSpc>
              <a:spcBef>
                <a:spcPts val="1060"/>
              </a:spcBef>
              <a:buClr>
                <a:srgbClr val="000000"/>
              </a:buClr>
              <a:buSzPct val="45000"/>
              <a:buFont typeface="Wingdings" charset="2"/>
              <a:buChar char=""/>
            </a:pPr>
            <a:r>
              <a:rPr b="0" lang="en-US" sz="2400" spc="-1" strike="noStrike">
                <a:latin typeface="Arial"/>
              </a:rPr>
              <a:t>Internet is the vast network that connects computers all over the world.</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People can share information and communicate from anywhere with an internet connection</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Is a shot form of technical term internetwork</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Also referred as Net</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It is based on client server architecture </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Is used for purpose like emailing, social networking, chat, information sharing, entertainment, Online jobs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
          <p:cNvSpPr/>
          <p:nvPr/>
        </p:nvSpPr>
        <p:spPr>
          <a:xfrm>
            <a:off x="685800" y="685800"/>
            <a:ext cx="7085880" cy="2649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Arial"/>
                <a:ea typeface="DejaVu Sans"/>
              </a:rPr>
              <a:t>Status Codes: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HTTP status codes indicate the outcome of a request. Some      common status codes include: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i="1" lang="en-US" sz="1800" spc="-1" strike="noStrike">
                <a:solidFill>
                  <a:srgbClr val="000000"/>
                </a:solidFill>
                <a:latin typeface="Arial"/>
                <a:ea typeface="DejaVu Sans"/>
              </a:rPr>
              <a:t>1xx: Informational responses (e.g., 100 Continue)</a:t>
            </a:r>
            <a:endParaRPr b="0" lang="en-US" sz="1800" spc="-1" strike="noStrike">
              <a:latin typeface="Arial"/>
            </a:endParaRPr>
          </a:p>
          <a:p>
            <a:pPr>
              <a:lnSpc>
                <a:spcPct val="100000"/>
              </a:lnSpc>
              <a:buNone/>
            </a:pPr>
            <a:r>
              <a:rPr b="0" i="1" lang="en-US" sz="1800" spc="-1" strike="noStrike">
                <a:solidFill>
                  <a:srgbClr val="000000"/>
                </a:solidFill>
                <a:latin typeface="Arial"/>
                <a:ea typeface="DejaVu Sans"/>
              </a:rPr>
              <a:t>2xx: Success (e.g., 200 OK)</a:t>
            </a:r>
            <a:endParaRPr b="0" lang="en-US" sz="1800" spc="-1" strike="noStrike">
              <a:latin typeface="Arial"/>
            </a:endParaRPr>
          </a:p>
          <a:p>
            <a:pPr>
              <a:lnSpc>
                <a:spcPct val="100000"/>
              </a:lnSpc>
              <a:buNone/>
            </a:pPr>
            <a:r>
              <a:rPr b="0" i="1" lang="en-US" sz="1800" spc="-1" strike="noStrike">
                <a:solidFill>
                  <a:srgbClr val="000000"/>
                </a:solidFill>
                <a:latin typeface="Arial"/>
                <a:ea typeface="DejaVu Sans"/>
              </a:rPr>
              <a:t>3xx: Redirection (e.g., 301 Moved Permanently)</a:t>
            </a:r>
            <a:endParaRPr b="0" lang="en-US" sz="1800" spc="-1" strike="noStrike">
              <a:latin typeface="Arial"/>
            </a:endParaRPr>
          </a:p>
          <a:p>
            <a:pPr>
              <a:lnSpc>
                <a:spcPct val="100000"/>
              </a:lnSpc>
              <a:buNone/>
            </a:pPr>
            <a:r>
              <a:rPr b="0" i="1" lang="en-US" sz="1800" spc="-1" strike="noStrike">
                <a:solidFill>
                  <a:srgbClr val="000000"/>
                </a:solidFill>
                <a:latin typeface="Arial"/>
                <a:ea typeface="DejaVu Sans"/>
              </a:rPr>
              <a:t>4xx: Client errors (e.g., 404 Not Found)</a:t>
            </a:r>
            <a:endParaRPr b="0" lang="en-US" sz="1800" spc="-1" strike="noStrike">
              <a:latin typeface="Arial"/>
            </a:endParaRPr>
          </a:p>
          <a:p>
            <a:pPr>
              <a:lnSpc>
                <a:spcPct val="100000"/>
              </a:lnSpc>
              <a:buNone/>
            </a:pPr>
            <a:r>
              <a:rPr b="0" i="1" lang="en-US" sz="1800" spc="-1" strike="noStrike">
                <a:solidFill>
                  <a:srgbClr val="000000"/>
                </a:solidFill>
                <a:latin typeface="Arial"/>
                <a:ea typeface="DejaVu Sans"/>
              </a:rPr>
              <a:t>5xx: Server errors (e.g., 500 Internal Server Error)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
          <p:cNvSpPr/>
          <p:nvPr/>
        </p:nvSpPr>
        <p:spPr>
          <a:xfrm>
            <a:off x="685800" y="685800"/>
            <a:ext cx="8228880" cy="1625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Arial"/>
                <a:ea typeface="DejaVu Sans"/>
              </a:rPr>
              <a:t>URL</a:t>
            </a:r>
            <a:endParaRPr b="0" lang="en-US" sz="1800" spc="-1" strike="noStrike">
              <a:latin typeface="Arial"/>
            </a:endParaRPr>
          </a:p>
          <a:p>
            <a:pPr>
              <a:lnSpc>
                <a:spcPct val="100000"/>
              </a:lnSpc>
              <a:buNone/>
            </a:pP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Stands for Uniform Resource Locator</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Unique address given to a unique resource on the web</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latin typeface="Arial"/>
                <a:ea typeface="DejaVu Sans"/>
              </a:rPr>
              <a:t>For Example:</a:t>
            </a:r>
            <a:endParaRPr b="0" lang="en-US" sz="1800" spc="-1" strike="noStrike">
              <a:latin typeface="Arial"/>
            </a:endParaRPr>
          </a:p>
          <a:p>
            <a:pPr>
              <a:lnSpc>
                <a:spcPct val="100000"/>
              </a:lnSpc>
              <a:buNone/>
            </a:pPr>
            <a:endParaRPr b="0" lang="en-US" sz="1800" spc="-1" strike="noStrike">
              <a:latin typeface="Arial"/>
            </a:endParaRPr>
          </a:p>
        </p:txBody>
      </p:sp>
      <p:pic>
        <p:nvPicPr>
          <p:cNvPr id="122" name="" descr=""/>
          <p:cNvPicPr/>
          <p:nvPr/>
        </p:nvPicPr>
        <p:blipFill>
          <a:blip r:embed="rId1"/>
          <a:stretch/>
        </p:blipFill>
        <p:spPr>
          <a:xfrm>
            <a:off x="1572840" y="2311200"/>
            <a:ext cx="6885360" cy="16275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
          <p:cNvSpPr/>
          <p:nvPr/>
        </p:nvSpPr>
        <p:spPr>
          <a:xfrm>
            <a:off x="685800" y="457200"/>
            <a:ext cx="5714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latin typeface="Arial"/>
              </a:rPr>
              <a:t>Client Side Scripting</a:t>
            </a:r>
            <a:endParaRPr b="0" lang="en-US" sz="1800" spc="-1" strike="noStrike">
              <a:latin typeface="Arial"/>
            </a:endParaRPr>
          </a:p>
        </p:txBody>
      </p:sp>
      <p:sp>
        <p:nvSpPr>
          <p:cNvPr id="124" name=""/>
          <p:cNvSpPr/>
          <p:nvPr/>
        </p:nvSpPr>
        <p:spPr>
          <a:xfrm>
            <a:off x="685800" y="914400"/>
            <a:ext cx="8686440" cy="21376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800" spc="-1" strike="noStrike">
                <a:latin typeface="Arial"/>
              </a:rPr>
              <a:t>Web browsers execute client-side scripting</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Source code is used to transfer from webserver to user’s computer over the internet</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It is also used for validations and functionality for user events. </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Pages are altered on basis of the user’s choice</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It can also be used to create “cookies” that store data on the user’s computer</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Javascript is one of the client side scripting language</a:t>
            </a: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
          <p:cNvSpPr/>
          <p:nvPr/>
        </p:nvSpPr>
        <p:spPr>
          <a:xfrm>
            <a:off x="685800" y="685800"/>
            <a:ext cx="61718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latin typeface="Arial"/>
              </a:rPr>
              <a:t>Server side scripting</a:t>
            </a:r>
            <a:endParaRPr b="0" lang="en-US" sz="1800" spc="-1" strike="noStrike">
              <a:latin typeface="Arial"/>
            </a:endParaRPr>
          </a:p>
        </p:txBody>
      </p:sp>
      <p:sp>
        <p:nvSpPr>
          <p:cNvPr id="126" name=""/>
          <p:cNvSpPr/>
          <p:nvPr/>
        </p:nvSpPr>
        <p:spPr>
          <a:xfrm>
            <a:off x="914400" y="1143000"/>
            <a:ext cx="8229240" cy="18817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US" sz="1800" spc="-1" strike="noStrike">
                <a:latin typeface="Arial"/>
              </a:rPr>
              <a:t>Web servers are used to execute server-side scripting</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They are basically used to create dynamic pages</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It can also access the file system residing at the webserver</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It is used to retrieve and generate content for dynamic page</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It reduces client-side computation overhead. </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The server sends pages to the request of the user/client. </a:t>
            </a:r>
            <a:endParaRPr b="0" lang="en-US" sz="1800" spc="-1" strike="noStrike">
              <a:latin typeface="Arial"/>
            </a:endParaRPr>
          </a:p>
          <a:p>
            <a:pPr marL="216000" indent="-216000">
              <a:lnSpc>
                <a:spcPct val="100000"/>
              </a:lnSpc>
              <a:buClr>
                <a:srgbClr val="000000"/>
              </a:buClr>
              <a:buSzPct val="45000"/>
              <a:buFont typeface="Wingdings" charset="2"/>
              <a:buChar char=""/>
            </a:pPr>
            <a:r>
              <a:rPr b="0" lang="en-US" sz="1800" spc="-1" strike="noStrike">
                <a:latin typeface="Arial"/>
              </a:rPr>
              <a:t>Example are pHp,ruby on Rails, python etc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 descr=""/>
          <p:cNvPicPr/>
          <p:nvPr/>
        </p:nvPicPr>
        <p:blipFill>
          <a:blip r:embed="rId1"/>
          <a:stretch/>
        </p:blipFill>
        <p:spPr>
          <a:xfrm>
            <a:off x="-21960" y="0"/>
            <a:ext cx="10080000" cy="3885840"/>
          </a:xfrm>
          <a:prstGeom prst="rect">
            <a:avLst/>
          </a:prstGeom>
          <a:ln w="0">
            <a:noFill/>
          </a:ln>
        </p:spPr>
      </p:pic>
      <p:pic>
        <p:nvPicPr>
          <p:cNvPr id="128" name="" descr=""/>
          <p:cNvPicPr/>
          <p:nvPr/>
        </p:nvPicPr>
        <p:blipFill>
          <a:blip r:embed="rId2"/>
          <a:stretch/>
        </p:blipFill>
        <p:spPr>
          <a:xfrm>
            <a:off x="360" y="3765600"/>
            <a:ext cx="10080000" cy="14918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 descr=""/>
          <p:cNvPicPr/>
          <p:nvPr/>
        </p:nvPicPr>
        <p:blipFill>
          <a:blip r:embed="rId1"/>
          <a:stretch/>
        </p:blipFill>
        <p:spPr>
          <a:xfrm>
            <a:off x="34560" y="1143000"/>
            <a:ext cx="10080000" cy="34286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
          <p:cNvSpPr/>
          <p:nvPr/>
        </p:nvSpPr>
        <p:spPr>
          <a:xfrm>
            <a:off x="457200" y="1117080"/>
            <a:ext cx="6629040" cy="1625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Web 1.0 was all about fetching, and reading information. Web 2.0 is all about reading, writing, creating, and interacting with the end user. It was famously called the participative social web. Web 3.0 is the third generation of the World Wide Web, and is a vision of a decentralized web which is currently a work in progress. It is all about reading, writing, and owning.</a:t>
            </a:r>
            <a:endParaRPr b="0" lang="en-US" sz="1800" spc="-1" strike="noStrike">
              <a:latin typeface="Arial"/>
            </a:endParaRPr>
          </a:p>
        </p:txBody>
      </p:sp>
      <p:sp>
        <p:nvSpPr>
          <p:cNvPr id="131" name=""/>
          <p:cNvSpPr/>
          <p:nvPr/>
        </p:nvSpPr>
        <p:spPr>
          <a:xfrm>
            <a:off x="457200" y="457200"/>
            <a:ext cx="54860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latin typeface="Arial"/>
              </a:rPr>
              <a:t>Web 1.0 Web 2.0 and Web3.0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5720"/>
            <a:ext cx="9069480" cy="944640"/>
          </a:xfrm>
          <a:prstGeom prst="rect">
            <a:avLst/>
          </a:prstGeom>
          <a:noFill/>
          <a:ln w="0">
            <a:noFill/>
          </a:ln>
        </p:spPr>
        <p:txBody>
          <a:bodyPr lIns="0" rIns="0" tIns="0" bIns="0" anchor="ctr">
            <a:noAutofit/>
          </a:bodyPr>
          <a:p>
            <a:pPr algn="ctr">
              <a:lnSpc>
                <a:spcPct val="100000"/>
              </a:lnSpc>
              <a:buNone/>
            </a:pPr>
            <a:r>
              <a:rPr b="0" lang="en-US" sz="3300" spc="-1" strike="noStrike">
                <a:latin typeface="Arial"/>
              </a:rPr>
              <a:t>Intranet</a:t>
            </a:r>
            <a:endParaRPr b="0" lang="en-US" sz="3300" spc="-1" strike="noStrike">
              <a:latin typeface="Arial"/>
            </a:endParaRPr>
          </a:p>
        </p:txBody>
      </p:sp>
      <p:sp>
        <p:nvSpPr>
          <p:cNvPr id="87" name="PlaceHolder 2"/>
          <p:cNvSpPr>
            <a:spLocks noGrp="1"/>
          </p:cNvSpPr>
          <p:nvPr>
            <p:ph/>
          </p:nvPr>
        </p:nvSpPr>
        <p:spPr>
          <a:xfrm>
            <a:off x="228600" y="1371600"/>
            <a:ext cx="9069480" cy="3286080"/>
          </a:xfrm>
          <a:prstGeom prst="rect">
            <a:avLst/>
          </a:prstGeom>
          <a:noFill/>
          <a:ln w="0">
            <a:noFill/>
          </a:ln>
        </p:spPr>
        <p:txBody>
          <a:bodyPr lIns="0" rIns="0" tIns="0" bIns="0" anchor="t">
            <a:normAutofit fontScale="76000"/>
          </a:bodyPr>
          <a:p>
            <a:pPr marL="432000" indent="-324000">
              <a:lnSpc>
                <a:spcPct val="100000"/>
              </a:lnSpc>
              <a:spcBef>
                <a:spcPts val="1060"/>
              </a:spcBef>
              <a:buClr>
                <a:srgbClr val="000000"/>
              </a:buClr>
              <a:buSzPct val="45000"/>
              <a:buFont typeface="Wingdings" charset="2"/>
              <a:buChar char=""/>
            </a:pPr>
            <a:r>
              <a:rPr b="0" lang="en-US" sz="2400" spc="-1" strike="noStrike">
                <a:latin typeface="Arial"/>
              </a:rPr>
              <a:t>Is a local or restricted communication network</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Computer network for sharing information and other services within an organization</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Primary use it is to help employees securely communicate with each other</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Intranet is used to:</a:t>
            </a:r>
            <a:endParaRPr b="0" lang="en-US" sz="2400" spc="-1" strike="noStrike">
              <a:latin typeface="Arial"/>
            </a:endParaRPr>
          </a:p>
          <a:p>
            <a:pPr lvl="1" marL="864000" indent="-324000">
              <a:lnSpc>
                <a:spcPct val="100000"/>
              </a:lnSpc>
              <a:spcBef>
                <a:spcPts val="850"/>
              </a:spcBef>
              <a:buClr>
                <a:srgbClr val="000000"/>
              </a:buClr>
              <a:buSzPct val="75000"/>
              <a:buFont typeface="Symbol"/>
              <a:buChar char=""/>
            </a:pPr>
            <a:r>
              <a:rPr b="0" lang="en-US" sz="2100" spc="-1" strike="noStrike">
                <a:latin typeface="Arial"/>
              </a:rPr>
              <a:t>Share organizational updates</a:t>
            </a:r>
            <a:endParaRPr b="0" lang="en-US" sz="2100" spc="-1" strike="noStrike">
              <a:latin typeface="Arial"/>
            </a:endParaRPr>
          </a:p>
          <a:p>
            <a:pPr lvl="1" marL="864000" indent="-324000">
              <a:lnSpc>
                <a:spcPct val="100000"/>
              </a:lnSpc>
              <a:spcBef>
                <a:spcPts val="850"/>
              </a:spcBef>
              <a:buClr>
                <a:srgbClr val="000000"/>
              </a:buClr>
              <a:buSzPct val="75000"/>
              <a:buFont typeface="Symbol"/>
              <a:buChar char=""/>
            </a:pPr>
            <a:r>
              <a:rPr b="0" lang="en-US" sz="2100" spc="-1" strike="noStrike">
                <a:latin typeface="Arial"/>
              </a:rPr>
              <a:t>Store files</a:t>
            </a:r>
            <a:endParaRPr b="0" lang="en-US" sz="2100" spc="-1" strike="noStrike">
              <a:latin typeface="Arial"/>
            </a:endParaRPr>
          </a:p>
          <a:p>
            <a:pPr lvl="1" marL="864000" indent="-324000">
              <a:lnSpc>
                <a:spcPct val="100000"/>
              </a:lnSpc>
              <a:spcBef>
                <a:spcPts val="850"/>
              </a:spcBef>
              <a:buClr>
                <a:srgbClr val="000000"/>
              </a:buClr>
              <a:buSzPct val="75000"/>
              <a:buFont typeface="Symbol"/>
              <a:buChar char=""/>
            </a:pPr>
            <a:r>
              <a:rPr b="0" lang="en-US" sz="2100" spc="-1" strike="noStrike">
                <a:latin typeface="Arial"/>
              </a:rPr>
              <a:t>Connect employees</a:t>
            </a:r>
            <a:endParaRPr b="0" lang="en-US" sz="2100" spc="-1" strike="noStrike">
              <a:latin typeface="Arial"/>
            </a:endParaRPr>
          </a:p>
          <a:p>
            <a:pPr lvl="1" marL="864000" indent="-324000">
              <a:lnSpc>
                <a:spcPct val="100000"/>
              </a:lnSpc>
              <a:spcBef>
                <a:spcPts val="850"/>
              </a:spcBef>
              <a:buClr>
                <a:srgbClr val="000000"/>
              </a:buClr>
              <a:buSzPct val="75000"/>
              <a:buFont typeface="Symbol"/>
              <a:buChar char=""/>
            </a:pPr>
            <a:r>
              <a:rPr b="0" lang="en-US" sz="2100" spc="-1" strike="noStrike">
                <a:latin typeface="Arial"/>
              </a:rPr>
              <a:t>Increase productivity</a:t>
            </a:r>
            <a:endParaRPr b="0" lang="en-US" sz="2100" spc="-1" strike="noStrike">
              <a:latin typeface="Arial"/>
            </a:endParaRPr>
          </a:p>
          <a:p>
            <a:pPr lvl="1" marL="864000" indent="-324000">
              <a:lnSpc>
                <a:spcPct val="100000"/>
              </a:lnSpc>
              <a:spcBef>
                <a:spcPts val="850"/>
              </a:spcBef>
              <a:buClr>
                <a:srgbClr val="000000"/>
              </a:buClr>
              <a:buSzPct val="75000"/>
              <a:buFont typeface="Symbol"/>
              <a:buChar char=""/>
            </a:pPr>
            <a:r>
              <a:rPr b="0" lang="en-US" sz="2100" spc="-1" strike="noStrike">
                <a:latin typeface="Arial"/>
              </a:rPr>
              <a:t>Collaborate with teams</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5720"/>
            <a:ext cx="9069480" cy="944640"/>
          </a:xfrm>
          <a:prstGeom prst="rect">
            <a:avLst/>
          </a:prstGeom>
          <a:noFill/>
          <a:ln w="0">
            <a:noFill/>
          </a:ln>
        </p:spPr>
        <p:txBody>
          <a:bodyPr lIns="0" rIns="0" tIns="0" bIns="0" anchor="ctr">
            <a:noAutofit/>
          </a:bodyPr>
          <a:p>
            <a:pPr algn="ctr">
              <a:lnSpc>
                <a:spcPct val="100000"/>
              </a:lnSpc>
              <a:buNone/>
            </a:pPr>
            <a:r>
              <a:rPr b="0" lang="en-US" sz="3300" spc="-1" strike="noStrike">
                <a:latin typeface="Arial"/>
              </a:rPr>
              <a:t>World Wide Web(WWW)</a:t>
            </a:r>
            <a:endParaRPr b="0" lang="en-US" sz="3300" spc="-1" strike="noStrike">
              <a:latin typeface="Arial"/>
            </a:endParaRPr>
          </a:p>
        </p:txBody>
      </p:sp>
      <p:sp>
        <p:nvSpPr>
          <p:cNvPr id="89" name="PlaceHolder 2"/>
          <p:cNvSpPr>
            <a:spLocks noGrp="1"/>
          </p:cNvSpPr>
          <p:nvPr>
            <p:ph/>
          </p:nvPr>
        </p:nvSpPr>
        <p:spPr>
          <a:xfrm>
            <a:off x="529920" y="1326600"/>
            <a:ext cx="9069480" cy="328608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US" sz="2400" spc="-1" strike="noStrike">
                <a:latin typeface="Arial"/>
              </a:rPr>
              <a:t>also known as the web, WWW or W3</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refers to all the public websites or pages that users can access on their local computers and other devices through the internet</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These pages and documents are interconnected by means of hyperlinks that users click on for information</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this information can be in different formats, including text, images, audio and video.</a:t>
            </a:r>
            <a:endParaRPr b="0" lang="en-US" sz="2400" spc="-1" strike="noStrike">
              <a:latin typeface="Arial"/>
            </a:endParaRPr>
          </a:p>
          <a:p>
            <a:pPr>
              <a:lnSpc>
                <a:spcPct val="100000"/>
              </a:lnSpc>
              <a:spcBef>
                <a:spcPts val="1060"/>
              </a:spcBef>
              <a:buNone/>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5720"/>
            <a:ext cx="9069480" cy="944640"/>
          </a:xfrm>
          <a:prstGeom prst="rect">
            <a:avLst/>
          </a:prstGeom>
          <a:noFill/>
          <a:ln w="0">
            <a:noFill/>
          </a:ln>
        </p:spPr>
        <p:txBody>
          <a:bodyPr lIns="0" rIns="0" tIns="0" bIns="0" anchor="ctr">
            <a:noAutofit/>
          </a:bodyPr>
          <a:p>
            <a:pPr algn="ctr">
              <a:lnSpc>
                <a:spcPct val="100000"/>
              </a:lnSpc>
              <a:buNone/>
            </a:pPr>
            <a:r>
              <a:rPr b="0" lang="en-US" sz="3300" spc="-1" strike="noStrike">
                <a:latin typeface="Arial"/>
              </a:rPr>
              <a:t>Static web pages</a:t>
            </a:r>
            <a:endParaRPr b="0" lang="en-US" sz="3300" spc="-1" strike="noStrike">
              <a:latin typeface="Arial"/>
            </a:endParaRPr>
          </a:p>
        </p:txBody>
      </p:sp>
      <p:sp>
        <p:nvSpPr>
          <p:cNvPr id="91" name="PlaceHolder 2"/>
          <p:cNvSpPr>
            <a:spLocks noGrp="1"/>
          </p:cNvSpPr>
          <p:nvPr>
            <p:ph/>
          </p:nvPr>
        </p:nvSpPr>
        <p:spPr>
          <a:xfrm>
            <a:off x="504000" y="1326600"/>
            <a:ext cx="9069480" cy="328608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en-US" sz="2400" spc="-1" strike="noStrike">
                <a:latin typeface="Arial"/>
              </a:rPr>
              <a:t>Static Web pages are very simple.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It is written in languages such as HTML, JavaScript, CSS, etc</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For static web pages when a server receives a request for a web page, then the server sends the response to the client without doing any additional process</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Pages will remain the same until someone changes it manually.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5720"/>
            <a:ext cx="9069480" cy="944640"/>
          </a:xfrm>
          <a:prstGeom prst="rect">
            <a:avLst/>
          </a:prstGeom>
          <a:noFill/>
          <a:ln w="0">
            <a:noFill/>
          </a:ln>
        </p:spPr>
        <p:txBody>
          <a:bodyPr lIns="0" rIns="0" tIns="0" bIns="0" anchor="ctr">
            <a:noAutofit/>
          </a:bodyPr>
          <a:p>
            <a:pPr algn="ctr">
              <a:lnSpc>
                <a:spcPct val="100000"/>
              </a:lnSpc>
              <a:buNone/>
            </a:pPr>
            <a:r>
              <a:rPr b="0" lang="en-US" sz="3300" spc="-1" strike="noStrike">
                <a:latin typeface="Arial"/>
              </a:rPr>
              <a:t>Dynamic web pages</a:t>
            </a:r>
            <a:endParaRPr b="0" lang="en-US" sz="3300" spc="-1" strike="noStrike">
              <a:latin typeface="Arial"/>
            </a:endParaRPr>
          </a:p>
        </p:txBody>
      </p:sp>
      <p:sp>
        <p:nvSpPr>
          <p:cNvPr id="93" name="PlaceHolder 2"/>
          <p:cNvSpPr>
            <a:spLocks noGrp="1"/>
          </p:cNvSpPr>
          <p:nvPr>
            <p:ph/>
          </p:nvPr>
        </p:nvSpPr>
        <p:spPr>
          <a:xfrm>
            <a:off x="504000" y="1326600"/>
            <a:ext cx="9069480" cy="3286080"/>
          </a:xfrm>
          <a:prstGeom prst="rect">
            <a:avLst/>
          </a:prstGeom>
          <a:noFill/>
          <a:ln w="0">
            <a:noFill/>
          </a:ln>
        </p:spPr>
        <p:txBody>
          <a:bodyPr lIns="0" rIns="0" tIns="0" bIns="0" anchor="t">
            <a:normAutofit fontScale="99000"/>
          </a:bodyPr>
          <a:p>
            <a:pPr marL="432000" indent="-324000">
              <a:lnSpc>
                <a:spcPct val="100000"/>
              </a:lnSpc>
              <a:spcBef>
                <a:spcPts val="1060"/>
              </a:spcBef>
              <a:buClr>
                <a:srgbClr val="000000"/>
              </a:buClr>
              <a:buSzPct val="45000"/>
              <a:buFont typeface="Wingdings" charset="2"/>
              <a:buChar char=""/>
            </a:pPr>
            <a:r>
              <a:rPr b="0" lang="en-US" sz="2400" spc="-1" strike="noStrike">
                <a:latin typeface="Arial"/>
              </a:rPr>
              <a:t>Dynamic Web Pages are written in languages such as AJAX, ASP, ASP.NET,Rails etc.</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In dynamic web pages, the Content of pages is different for different visitors.</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It takes more time to load than the static web page</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en-US" sz="2400" spc="-1" strike="noStrike">
                <a:latin typeface="Arial"/>
              </a:rPr>
              <a:t> </a:t>
            </a:r>
            <a:r>
              <a:rPr b="0" lang="en-US" sz="2400" spc="-1" strike="noStrike">
                <a:latin typeface="Arial"/>
              </a:rPr>
              <a:t>Dynamic web pages are used where the information is changed frequently, for example, stock prices, weather information, etc.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 descr=""/>
          <p:cNvPicPr/>
          <p:nvPr/>
        </p:nvPicPr>
        <p:blipFill>
          <a:blip r:embed="rId1"/>
          <a:stretch/>
        </p:blipFill>
        <p:spPr>
          <a:xfrm>
            <a:off x="1371600" y="457200"/>
            <a:ext cx="6627240" cy="4359240"/>
          </a:xfrm>
          <a:prstGeom prst="rect">
            <a:avLst/>
          </a:prstGeom>
          <a:ln w="1800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5720"/>
            <a:ext cx="9069480" cy="9446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6" name="PlaceHolder 2"/>
          <p:cNvSpPr>
            <a:spLocks noGrp="1"/>
          </p:cNvSpPr>
          <p:nvPr>
            <p:ph/>
          </p:nvPr>
        </p:nvSpPr>
        <p:spPr>
          <a:xfrm>
            <a:off x="504000" y="1326600"/>
            <a:ext cx="9069480" cy="3286080"/>
          </a:xfrm>
          <a:prstGeom prst="rect">
            <a:avLst/>
          </a:prstGeom>
          <a:noFill/>
          <a:ln w="0">
            <a:noFill/>
          </a:ln>
        </p:spPr>
        <p:txBody>
          <a:bodyPr lIns="0" rIns="0" tIns="0" bIns="0" anchor="t">
            <a:normAutofit/>
          </a:bodyPr>
          <a:p>
            <a:endParaRPr b="0" lang="en-US" sz="3200" spc="-1" strike="noStrike">
              <a:latin typeface="Arial"/>
            </a:endParaRPr>
          </a:p>
        </p:txBody>
      </p:sp>
      <p:pic>
        <p:nvPicPr>
          <p:cNvPr id="97" name="" descr=""/>
          <p:cNvPicPr/>
          <p:nvPr/>
        </p:nvPicPr>
        <p:blipFill>
          <a:blip r:embed="rId1"/>
          <a:stretch/>
        </p:blipFill>
        <p:spPr>
          <a:xfrm>
            <a:off x="20520" y="71280"/>
            <a:ext cx="10077480" cy="5540760"/>
          </a:xfrm>
          <a:prstGeom prst="rect">
            <a:avLst/>
          </a:prstGeom>
          <a:ln w="1800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5720"/>
            <a:ext cx="9069480" cy="944640"/>
          </a:xfrm>
          <a:prstGeom prst="rect">
            <a:avLst/>
          </a:prstGeom>
          <a:noFill/>
          <a:ln w="0">
            <a:noFill/>
          </a:ln>
        </p:spPr>
        <p:txBody>
          <a:bodyPr lIns="0" rIns="0" tIns="0" bIns="0" anchor="ctr">
            <a:noAutofit/>
          </a:bodyPr>
          <a:p>
            <a:pPr algn="ctr">
              <a:lnSpc>
                <a:spcPct val="100000"/>
              </a:lnSpc>
              <a:buNone/>
            </a:pPr>
            <a:r>
              <a:rPr b="0" lang="en-US" sz="3300" spc="-1" strike="noStrike">
                <a:latin typeface="Arial"/>
              </a:rPr>
              <a:t>Web Client and Web Server</a:t>
            </a:r>
            <a:endParaRPr b="0" lang="en-US" sz="3300" spc="-1" strike="noStrike">
              <a:latin typeface="Arial"/>
            </a:endParaRPr>
          </a:p>
        </p:txBody>
      </p:sp>
      <p:sp>
        <p:nvSpPr>
          <p:cNvPr id="99" name="PlaceHolder 2"/>
          <p:cNvSpPr>
            <a:spLocks noGrp="1"/>
          </p:cNvSpPr>
          <p:nvPr>
            <p:ph/>
          </p:nvPr>
        </p:nvSpPr>
        <p:spPr>
          <a:xfrm>
            <a:off x="504000" y="1326600"/>
            <a:ext cx="9069480" cy="3286080"/>
          </a:xfrm>
          <a:prstGeom prst="rect">
            <a:avLst/>
          </a:prstGeom>
          <a:noFill/>
          <a:ln w="0">
            <a:noFill/>
          </a:ln>
        </p:spPr>
        <p:txBody>
          <a:bodyPr lIns="0" rIns="0" tIns="0" bIns="0" anchor="t">
            <a:normAutofit/>
          </a:bodyPr>
          <a:p>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264</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2024-04-22T06:03:04Z</dcterms:created>
  <dc:creator/>
  <dc:description/>
  <dc:language>en-US</dc:language>
  <cp:lastModifiedBy/>
  <dcterms:modified xsi:type="dcterms:W3CDTF">2024-04-30T08:59:08Z</dcterms:modified>
  <cp:revision>20</cp:revision>
  <dc:subject/>
  <dc:title>Blueprint Plans</dc:title>
</cp:coreProperties>
</file>

<file path=docProps/custom.xml><?xml version="1.0" encoding="utf-8"?>
<Properties xmlns="http://schemas.openxmlformats.org/officeDocument/2006/custom-properties" xmlns:vt="http://schemas.openxmlformats.org/officeDocument/2006/docPropsVTypes"/>
</file>