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6.xml.rels" ContentType="application/vnd.openxmlformats-package.relationships+xml"/>
  <Override PartName="/ppt/notesSlides/_rels/notesSlide50.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66.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0.gif" ContentType="image/gif"/>
  <Override PartName="/ppt/media/image13.png" ContentType="image/png"/>
  <Override PartName="/ppt/media/image9.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4.png" ContentType="image/png"/>
  <Override PartName="/ppt/media/image1.gif" ContentType="image/gif"/>
  <Override PartName="/ppt/media/image23.jpeg" ContentType="image/jpeg"/>
  <Override PartName="/ppt/media/image22.png" ContentType="image/png"/>
  <Override PartName="/ppt/media/image5.png" ContentType="image/png"/>
  <Override PartName="/ppt/media/image21.png" ContentType="image/png"/>
  <Override PartName="/ppt/media/image19.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2.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62.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Gill Sans MT"/>
              </a:rPr>
              <a:t>Click to move the slide</a:t>
            </a:r>
            <a:endParaRPr b="0" lang="en-US" sz="1800" spc="-1" strike="noStrike">
              <a:solidFill>
                <a:srgbClr val="000000"/>
              </a:solidFill>
              <a:latin typeface="Gill Sans MT"/>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3AF84B2-0FCD-417D-9256-2047129BFB1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43000" y="685800"/>
            <a:ext cx="4571640" cy="3428640"/>
          </a:xfrm>
          <a:prstGeom prst="rect">
            <a:avLst/>
          </a:prstGeom>
          <a:ln w="0">
            <a:noFill/>
          </a:ln>
        </p:spPr>
      </p:sp>
      <p:sp>
        <p:nvSpPr>
          <p:cNvPr id="257"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58"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0BCD7CE-1EAC-4B9A-9618-C17BC943133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sldImg"/>
          </p:nvPr>
        </p:nvSpPr>
        <p:spPr>
          <a:xfrm>
            <a:off x="1143000" y="685800"/>
            <a:ext cx="4571640" cy="3428640"/>
          </a:xfrm>
          <a:prstGeom prst="rect">
            <a:avLst/>
          </a:prstGeom>
          <a:ln w="0">
            <a:noFill/>
          </a:ln>
        </p:spPr>
      </p:sp>
      <p:sp>
        <p:nvSpPr>
          <p:cNvPr id="263"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64"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8A1224D-8D2E-480A-B101-5208A8D96AE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sldImg"/>
          </p:nvPr>
        </p:nvSpPr>
        <p:spPr>
          <a:xfrm>
            <a:off x="1143000" y="685800"/>
            <a:ext cx="4571640" cy="3428640"/>
          </a:xfrm>
          <a:prstGeom prst="rect">
            <a:avLst/>
          </a:prstGeom>
          <a:ln w="0">
            <a:noFill/>
          </a:ln>
        </p:spPr>
      </p:sp>
      <p:sp>
        <p:nvSpPr>
          <p:cNvPr id="266"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67"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065E133-3631-42C6-A41E-AEEFEA909BC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sldImg"/>
          </p:nvPr>
        </p:nvSpPr>
        <p:spPr>
          <a:xfrm>
            <a:off x="1143000" y="685800"/>
            <a:ext cx="4571640" cy="3428640"/>
          </a:xfrm>
          <a:prstGeom prst="rect">
            <a:avLst/>
          </a:prstGeom>
          <a:ln w="0">
            <a:noFill/>
          </a:ln>
        </p:spPr>
      </p:sp>
      <p:sp>
        <p:nvSpPr>
          <p:cNvPr id="260" name="PlaceHolder 2"/>
          <p:cNvSpPr>
            <a:spLocks noGrp="1"/>
          </p:cNvSpPr>
          <p:nvPr>
            <p:ph type="body"/>
          </p:nvPr>
        </p:nvSpPr>
        <p:spPr>
          <a:xfrm>
            <a:off x="685800" y="4343400"/>
            <a:ext cx="5486040" cy="4114440"/>
          </a:xfrm>
          <a:prstGeom prst="rect">
            <a:avLst/>
          </a:prstGeom>
          <a:noFill/>
          <a:ln w="0">
            <a:noFill/>
          </a:ln>
        </p:spPr>
        <p:txBody>
          <a:bodyPr anchor="t">
            <a:noAutofit/>
          </a:bodyPr>
          <a:p>
            <a:endParaRPr b="0" lang="en-US" sz="2000" spc="-1" strike="noStrike">
              <a:latin typeface="Arial"/>
            </a:endParaRPr>
          </a:p>
        </p:txBody>
      </p:sp>
      <p:sp>
        <p:nvSpPr>
          <p:cNvPr id="261"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EF94A655-3814-43A3-A536-EF9FB510842E}"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E8E064D-1CBC-4650-8213-5AAE9DB23B4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p:nvPr>
        </p:nvSpPr>
        <p:spPr>
          <a:xfrm>
            <a:off x="457200" y="12193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35" name="PlaceHolder 3"/>
          <p:cNvSpPr>
            <a:spLocks noGrp="1"/>
          </p:cNvSpPr>
          <p:nvPr>
            <p:ph/>
          </p:nvPr>
        </p:nvSpPr>
        <p:spPr>
          <a:xfrm>
            <a:off x="457200" y="37987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9B2145D-9BAF-4C9E-8A02-4B382F71742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7"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38"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39" name="PlaceHolder 4"/>
          <p:cNvSpPr>
            <a:spLocks noGrp="1"/>
          </p:cNvSpPr>
          <p:nvPr>
            <p:ph/>
          </p:nvPr>
        </p:nvSpPr>
        <p:spPr>
          <a:xfrm>
            <a:off x="45720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0" name="PlaceHolder 5"/>
          <p:cNvSpPr>
            <a:spLocks noGrp="1"/>
          </p:cNvSpPr>
          <p:nvPr>
            <p:ph/>
          </p:nvPr>
        </p:nvSpPr>
        <p:spPr>
          <a:xfrm>
            <a:off x="467424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07F45C2-E31E-4B6F-A9C1-A79DC8D5E6F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42" name="PlaceHolder 2"/>
          <p:cNvSpPr>
            <a:spLocks noGrp="1"/>
          </p:cNvSpPr>
          <p:nvPr>
            <p:ph/>
          </p:nvPr>
        </p:nvSpPr>
        <p:spPr>
          <a:xfrm>
            <a:off x="45720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3" name="PlaceHolder 3"/>
          <p:cNvSpPr>
            <a:spLocks noGrp="1"/>
          </p:cNvSpPr>
          <p:nvPr>
            <p:ph/>
          </p:nvPr>
        </p:nvSpPr>
        <p:spPr>
          <a:xfrm>
            <a:off x="323964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4" name="PlaceHolder 4"/>
          <p:cNvSpPr>
            <a:spLocks noGrp="1"/>
          </p:cNvSpPr>
          <p:nvPr>
            <p:ph/>
          </p:nvPr>
        </p:nvSpPr>
        <p:spPr>
          <a:xfrm>
            <a:off x="602208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5" name="PlaceHolder 5"/>
          <p:cNvSpPr>
            <a:spLocks noGrp="1"/>
          </p:cNvSpPr>
          <p:nvPr>
            <p:ph/>
          </p:nvPr>
        </p:nvSpPr>
        <p:spPr>
          <a:xfrm>
            <a:off x="45720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6" name="PlaceHolder 6"/>
          <p:cNvSpPr>
            <a:spLocks noGrp="1"/>
          </p:cNvSpPr>
          <p:nvPr>
            <p:ph/>
          </p:nvPr>
        </p:nvSpPr>
        <p:spPr>
          <a:xfrm>
            <a:off x="323964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7" name="PlaceHolder 7"/>
          <p:cNvSpPr>
            <a:spLocks noGrp="1"/>
          </p:cNvSpPr>
          <p:nvPr>
            <p:ph/>
          </p:nvPr>
        </p:nvSpPr>
        <p:spPr>
          <a:xfrm>
            <a:off x="602208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92C4958-BE47-41EE-B175-93505E0DCBAF}"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55FCDB2-69C0-4477-8CD3-FEC671CA018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type="subTitle"/>
          </p:nvPr>
        </p:nvSpPr>
        <p:spPr>
          <a:xfrm>
            <a:off x="457200" y="1219320"/>
            <a:ext cx="8229240" cy="4937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01D8D6D-C0DB-445E-848A-20DF5A1DC6A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p:nvPr>
        </p:nvSpPr>
        <p:spPr>
          <a:xfrm>
            <a:off x="457200" y="1219320"/>
            <a:ext cx="822924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3E1CFFE-E42C-41D3-BDFF-9519213A462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1" name="PlaceHolder 2"/>
          <p:cNvSpPr>
            <a:spLocks noGrp="1"/>
          </p:cNvSpPr>
          <p:nvPr>
            <p:ph/>
          </p:nvPr>
        </p:nvSpPr>
        <p:spPr>
          <a:xfrm>
            <a:off x="45720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2" name="PlaceHolder 3"/>
          <p:cNvSpPr>
            <a:spLocks noGrp="1"/>
          </p:cNvSpPr>
          <p:nvPr>
            <p:ph/>
          </p:nvPr>
        </p:nvSpPr>
        <p:spPr>
          <a:xfrm>
            <a:off x="467424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2AB433D-19EC-4345-9FD8-BB6DB2FB9B7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E46E19A-40B9-45D7-B515-79EB8BC5176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457200" y="152280"/>
            <a:ext cx="8229240" cy="459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647368-00DE-45D4-A096-61BF49F7347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6"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7" name="PlaceHolder 3"/>
          <p:cNvSpPr>
            <a:spLocks noGrp="1"/>
          </p:cNvSpPr>
          <p:nvPr>
            <p:ph/>
          </p:nvPr>
        </p:nvSpPr>
        <p:spPr>
          <a:xfrm>
            <a:off x="467424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8" name="PlaceHolder 4"/>
          <p:cNvSpPr>
            <a:spLocks noGrp="1"/>
          </p:cNvSpPr>
          <p:nvPr>
            <p:ph/>
          </p:nvPr>
        </p:nvSpPr>
        <p:spPr>
          <a:xfrm>
            <a:off x="45720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135EEF10-0A8D-433F-91A9-5540E0C617B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3" name="PlaceHolder 2"/>
          <p:cNvSpPr>
            <a:spLocks noGrp="1"/>
          </p:cNvSpPr>
          <p:nvPr>
            <p:ph type="subTitle"/>
          </p:nvPr>
        </p:nvSpPr>
        <p:spPr>
          <a:xfrm>
            <a:off x="457200" y="1219320"/>
            <a:ext cx="8229240" cy="4937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BF0C022-F454-47BF-BEF2-E1409C65EB0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0" name="PlaceHolder 2"/>
          <p:cNvSpPr>
            <a:spLocks noGrp="1"/>
          </p:cNvSpPr>
          <p:nvPr>
            <p:ph/>
          </p:nvPr>
        </p:nvSpPr>
        <p:spPr>
          <a:xfrm>
            <a:off x="45720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1"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2" name="PlaceHolder 4"/>
          <p:cNvSpPr>
            <a:spLocks noGrp="1"/>
          </p:cNvSpPr>
          <p:nvPr>
            <p:ph/>
          </p:nvPr>
        </p:nvSpPr>
        <p:spPr>
          <a:xfrm>
            <a:off x="467424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D7345D2-929C-4321-A147-4711B9D178F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4"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5"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6" name="PlaceHolder 4"/>
          <p:cNvSpPr>
            <a:spLocks noGrp="1"/>
          </p:cNvSpPr>
          <p:nvPr>
            <p:ph/>
          </p:nvPr>
        </p:nvSpPr>
        <p:spPr>
          <a:xfrm>
            <a:off x="457200" y="37987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1D168F1-A7D6-4F43-B890-9094DB7B72F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8" name="PlaceHolder 2"/>
          <p:cNvSpPr>
            <a:spLocks noGrp="1"/>
          </p:cNvSpPr>
          <p:nvPr>
            <p:ph/>
          </p:nvPr>
        </p:nvSpPr>
        <p:spPr>
          <a:xfrm>
            <a:off x="457200" y="12193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9" name="PlaceHolder 3"/>
          <p:cNvSpPr>
            <a:spLocks noGrp="1"/>
          </p:cNvSpPr>
          <p:nvPr>
            <p:ph/>
          </p:nvPr>
        </p:nvSpPr>
        <p:spPr>
          <a:xfrm>
            <a:off x="457200" y="37987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36E30D1-9B0F-42BD-82FB-A15F86FE892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1"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2"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3" name="PlaceHolder 4"/>
          <p:cNvSpPr>
            <a:spLocks noGrp="1"/>
          </p:cNvSpPr>
          <p:nvPr>
            <p:ph/>
          </p:nvPr>
        </p:nvSpPr>
        <p:spPr>
          <a:xfrm>
            <a:off x="45720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4" name="PlaceHolder 5"/>
          <p:cNvSpPr>
            <a:spLocks noGrp="1"/>
          </p:cNvSpPr>
          <p:nvPr>
            <p:ph/>
          </p:nvPr>
        </p:nvSpPr>
        <p:spPr>
          <a:xfrm>
            <a:off x="467424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DE44578-78EE-458C-9C51-4B4CD87B285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6" name="PlaceHolder 2"/>
          <p:cNvSpPr>
            <a:spLocks noGrp="1"/>
          </p:cNvSpPr>
          <p:nvPr>
            <p:ph/>
          </p:nvPr>
        </p:nvSpPr>
        <p:spPr>
          <a:xfrm>
            <a:off x="45720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7" name="PlaceHolder 3"/>
          <p:cNvSpPr>
            <a:spLocks noGrp="1"/>
          </p:cNvSpPr>
          <p:nvPr>
            <p:ph/>
          </p:nvPr>
        </p:nvSpPr>
        <p:spPr>
          <a:xfrm>
            <a:off x="323964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8" name="PlaceHolder 4"/>
          <p:cNvSpPr>
            <a:spLocks noGrp="1"/>
          </p:cNvSpPr>
          <p:nvPr>
            <p:ph/>
          </p:nvPr>
        </p:nvSpPr>
        <p:spPr>
          <a:xfrm>
            <a:off x="6022080" y="12193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89" name="PlaceHolder 5"/>
          <p:cNvSpPr>
            <a:spLocks noGrp="1"/>
          </p:cNvSpPr>
          <p:nvPr>
            <p:ph/>
          </p:nvPr>
        </p:nvSpPr>
        <p:spPr>
          <a:xfrm>
            <a:off x="45720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90" name="PlaceHolder 6"/>
          <p:cNvSpPr>
            <a:spLocks noGrp="1"/>
          </p:cNvSpPr>
          <p:nvPr>
            <p:ph/>
          </p:nvPr>
        </p:nvSpPr>
        <p:spPr>
          <a:xfrm>
            <a:off x="323964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91" name="PlaceHolder 7"/>
          <p:cNvSpPr>
            <a:spLocks noGrp="1"/>
          </p:cNvSpPr>
          <p:nvPr>
            <p:ph/>
          </p:nvPr>
        </p:nvSpPr>
        <p:spPr>
          <a:xfrm>
            <a:off x="6022080" y="3798720"/>
            <a:ext cx="26496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D8731E6-BC1F-40D5-B417-87D4D776044E}"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 name="PlaceHolder 2"/>
          <p:cNvSpPr>
            <a:spLocks noGrp="1"/>
          </p:cNvSpPr>
          <p:nvPr>
            <p:ph/>
          </p:nvPr>
        </p:nvSpPr>
        <p:spPr>
          <a:xfrm>
            <a:off x="457200" y="1219320"/>
            <a:ext cx="822924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164BD56-397C-4BA5-A52D-5A212BC2792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 name="PlaceHolder 2"/>
          <p:cNvSpPr>
            <a:spLocks noGrp="1"/>
          </p:cNvSpPr>
          <p:nvPr>
            <p:ph/>
          </p:nvPr>
        </p:nvSpPr>
        <p:spPr>
          <a:xfrm>
            <a:off x="45720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18" name="PlaceHolder 3"/>
          <p:cNvSpPr>
            <a:spLocks noGrp="1"/>
          </p:cNvSpPr>
          <p:nvPr>
            <p:ph/>
          </p:nvPr>
        </p:nvSpPr>
        <p:spPr>
          <a:xfrm>
            <a:off x="467424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66AAD0F-03B9-4DF5-AFE1-2E6516D2B9A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84E0618-3983-4234-9B30-9BE3356B666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152280"/>
            <a:ext cx="8229240" cy="45921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59C1FD0-DED7-4087-B726-D9693C46010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2"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23" name="PlaceHolder 3"/>
          <p:cNvSpPr>
            <a:spLocks noGrp="1"/>
          </p:cNvSpPr>
          <p:nvPr>
            <p:ph/>
          </p:nvPr>
        </p:nvSpPr>
        <p:spPr>
          <a:xfrm>
            <a:off x="467424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24" name="PlaceHolder 4"/>
          <p:cNvSpPr>
            <a:spLocks noGrp="1"/>
          </p:cNvSpPr>
          <p:nvPr>
            <p:ph/>
          </p:nvPr>
        </p:nvSpPr>
        <p:spPr>
          <a:xfrm>
            <a:off x="45720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8282AD0-429C-40FC-AAD8-A7160176CAF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6" name="PlaceHolder 2"/>
          <p:cNvSpPr>
            <a:spLocks noGrp="1"/>
          </p:cNvSpPr>
          <p:nvPr>
            <p:ph/>
          </p:nvPr>
        </p:nvSpPr>
        <p:spPr>
          <a:xfrm>
            <a:off x="457200" y="1219320"/>
            <a:ext cx="4015800" cy="493740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27"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28" name="PlaceHolder 4"/>
          <p:cNvSpPr>
            <a:spLocks noGrp="1"/>
          </p:cNvSpPr>
          <p:nvPr>
            <p:ph/>
          </p:nvPr>
        </p:nvSpPr>
        <p:spPr>
          <a:xfrm>
            <a:off x="4674240" y="37987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CBF5A37-E103-4A1E-8F1F-4F7778B9B5D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152280"/>
            <a:ext cx="8229240" cy="99036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0" name="PlaceHolder 2"/>
          <p:cNvSpPr>
            <a:spLocks noGrp="1"/>
          </p:cNvSpPr>
          <p:nvPr>
            <p:ph/>
          </p:nvPr>
        </p:nvSpPr>
        <p:spPr>
          <a:xfrm>
            <a:off x="45720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31" name="PlaceHolder 3"/>
          <p:cNvSpPr>
            <a:spLocks noGrp="1"/>
          </p:cNvSpPr>
          <p:nvPr>
            <p:ph/>
          </p:nvPr>
        </p:nvSpPr>
        <p:spPr>
          <a:xfrm>
            <a:off x="4674240" y="1219320"/>
            <a:ext cx="401580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32" name="PlaceHolder 4"/>
          <p:cNvSpPr>
            <a:spLocks noGrp="1"/>
          </p:cNvSpPr>
          <p:nvPr>
            <p:ph/>
          </p:nvPr>
        </p:nvSpPr>
        <p:spPr>
          <a:xfrm>
            <a:off x="457200" y="3798720"/>
            <a:ext cx="8229240" cy="2355120"/>
          </a:xfrm>
          <a:prstGeom prst="rect">
            <a:avLst/>
          </a:prstGeom>
          <a:noFill/>
          <a:ln w="0">
            <a:noFill/>
          </a:ln>
        </p:spPr>
        <p:txBody>
          <a:bodyPr lIns="0" rIns="0" tIns="0" bIns="0" anchor="t">
            <a:normAutofit/>
          </a:bodyPr>
          <a:p>
            <a:endParaRPr b="0" lang="en-US" sz="2600" spc="-1" strike="noStrike">
              <a:solidFill>
                <a:srgbClr val="000000"/>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CA98B0E-2063-4174-9DCD-725B7911C0C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27"/>
          <p:cNvSpPr/>
          <p:nvPr/>
        </p:nvSpPr>
        <p:spPr>
          <a:xfrm>
            <a:off x="457200" y="6352920"/>
            <a:ext cx="8229600" cy="360"/>
          </a:xfrm>
          <a:prstGeom prst="line">
            <a:avLst/>
          </a:prstGeom>
          <a:ln w="9525">
            <a:solidFill>
              <a:srgbClr val="9fb8cd"/>
            </a:solidFill>
            <a:prstDash val="dash"/>
            <a:round/>
          </a:ln>
        </p:spPr>
        <p:style>
          <a:lnRef idx="0"/>
          <a:fillRef idx="0"/>
          <a:effectRef idx="0"/>
          <a:fontRef idx="minor"/>
        </p:style>
      </p:sp>
      <p:sp>
        <p:nvSpPr>
          <p:cNvPr id="1" name="Straight Connector 28"/>
          <p:cNvSpPr/>
          <p:nvPr/>
        </p:nvSpPr>
        <p:spPr>
          <a:xfrm>
            <a:off x="457200" y="1143000"/>
            <a:ext cx="8229600" cy="360"/>
          </a:xfrm>
          <a:prstGeom prst="line">
            <a:avLst/>
          </a:prstGeom>
          <a:ln w="9525">
            <a:solidFill>
              <a:srgbClr val="9fb8cd"/>
            </a:solidFill>
            <a:prstDash val="dash"/>
            <a:round/>
          </a:ln>
        </p:spPr>
        <p:style>
          <a:lnRef idx="0"/>
          <a:fillRef idx="0"/>
          <a:effectRef idx="0"/>
          <a:fontRef idx="minor"/>
        </p:style>
      </p:sp>
      <p:sp>
        <p:nvSpPr>
          <p:cNvPr id="2" name="Isosceles Triangle 9" hidden="1"/>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PlaceHolder 1"/>
          <p:cNvSpPr>
            <a:spLocks noGrp="1"/>
          </p:cNvSpPr>
          <p:nvPr>
            <p:ph type="title"/>
          </p:nvPr>
        </p:nvSpPr>
        <p:spPr>
          <a:xfrm>
            <a:off x="1219320" y="3886200"/>
            <a:ext cx="6857640" cy="990360"/>
          </a:xfrm>
          <a:prstGeom prst="rect">
            <a:avLst/>
          </a:prstGeom>
          <a:noFill/>
          <a:ln w="0">
            <a:noFill/>
          </a:ln>
        </p:spPr>
        <p:txBody>
          <a:bodyPr lIns="90000" rIns="90000" tIns="45000" bIns="45000" anchor="t">
            <a:noAutofit/>
          </a:bodyPr>
          <a:p>
            <a:pPr algn="r">
              <a:lnSpc>
                <a:spcPct val="100000"/>
              </a:lnSpc>
              <a:buNone/>
            </a:pPr>
            <a:r>
              <a:rPr b="0" lang="en-US" sz="3200" spc="-1" strike="noStrike">
                <a:solidFill>
                  <a:srgbClr val="000000"/>
                </a:solidFill>
                <a:latin typeface="Bookman Old Style"/>
              </a:rPr>
              <a:t>Click to edit Master title style</a:t>
            </a:r>
            <a:endParaRPr b="0" lang="en-US" sz="3200" spc="-1" strike="noStrike">
              <a:solidFill>
                <a:srgbClr val="000000"/>
              </a:solidFill>
              <a:latin typeface="Gill Sans MT"/>
            </a:endParaRPr>
          </a:p>
        </p:txBody>
      </p:sp>
      <p:sp>
        <p:nvSpPr>
          <p:cNvPr id="4" name="PlaceHolder 2"/>
          <p:cNvSpPr>
            <a:spLocks noGrp="1"/>
          </p:cNvSpPr>
          <p:nvPr>
            <p:ph type="dt" idx="1"/>
          </p:nvPr>
        </p:nvSpPr>
        <p:spPr>
          <a:xfrm>
            <a:off x="6400800" y="6355080"/>
            <a:ext cx="2285640" cy="365400"/>
          </a:xfrm>
          <a:prstGeom prst="rect">
            <a:avLst/>
          </a:prstGeom>
          <a:noFill/>
          <a:ln w="0">
            <a:noFill/>
          </a:ln>
        </p:spPr>
        <p:txBody>
          <a:bodyPr lIns="90000" rIns="90000" tIns="45000" bIns="45000" anchor="t">
            <a:noAutofit/>
          </a:bodyPr>
          <a:lstStyle>
            <a:lvl1pPr>
              <a:lnSpc>
                <a:spcPct val="100000"/>
              </a:lnSpc>
              <a:buNone/>
              <a:defRPr b="0" lang="en-US" sz="1400" spc="-1" strike="noStrike">
                <a:solidFill>
                  <a:srgbClr val="464653"/>
                </a:solidFill>
                <a:latin typeface="Gill Sans MT"/>
              </a:defRPr>
            </a:lvl1pPr>
          </a:lstStyle>
          <a:p>
            <a:pPr>
              <a:lnSpc>
                <a:spcPct val="100000"/>
              </a:lnSpc>
              <a:buNone/>
            </a:pPr>
            <a:r>
              <a:rPr b="0" lang="en-US" sz="1400" spc="-1" strike="noStrike">
                <a:solidFill>
                  <a:srgbClr val="464653"/>
                </a:solidFill>
                <a:latin typeface="Gill Sans MT"/>
              </a:rPr>
              <a:t>&lt;date/time&gt;</a:t>
            </a:r>
            <a:endParaRPr b="0" lang="en-US" sz="1400" spc="-1" strike="noStrike">
              <a:latin typeface="Times New Roman"/>
            </a:endParaRPr>
          </a:p>
        </p:txBody>
      </p:sp>
      <p:sp>
        <p:nvSpPr>
          <p:cNvPr id="5" name="PlaceHolder 3"/>
          <p:cNvSpPr>
            <a:spLocks noGrp="1"/>
          </p:cNvSpPr>
          <p:nvPr>
            <p:ph type="ftr" idx="2"/>
          </p:nvPr>
        </p:nvSpPr>
        <p:spPr>
          <a:xfrm>
            <a:off x="2898720" y="6355080"/>
            <a:ext cx="347436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6" name="PlaceHolder 4"/>
          <p:cNvSpPr>
            <a:spLocks noGrp="1"/>
          </p:cNvSpPr>
          <p:nvPr>
            <p:ph type="sldNum" idx="3"/>
          </p:nvPr>
        </p:nvSpPr>
        <p:spPr>
          <a:xfrm>
            <a:off x="1216080" y="6355080"/>
            <a:ext cx="1218960" cy="365400"/>
          </a:xfrm>
          <a:prstGeom prst="rect">
            <a:avLst/>
          </a:prstGeom>
          <a:noFill/>
          <a:ln w="0">
            <a:noFill/>
          </a:ln>
        </p:spPr>
        <p:txBody>
          <a:bodyPr lIns="90000" rIns="90000" tIns="45000" bIns="45000" anchor="t">
            <a:noAutofit/>
          </a:bodyPr>
          <a:lstStyle>
            <a:lvl1pPr>
              <a:lnSpc>
                <a:spcPct val="100000"/>
              </a:lnSpc>
              <a:buNone/>
              <a:defRPr b="0" lang="en-US" sz="1400" spc="-1" strike="noStrike">
                <a:solidFill>
                  <a:srgbClr val="464653"/>
                </a:solidFill>
                <a:latin typeface="Gill Sans MT"/>
              </a:defRPr>
            </a:lvl1pPr>
          </a:lstStyle>
          <a:p>
            <a:pPr>
              <a:lnSpc>
                <a:spcPct val="100000"/>
              </a:lnSpc>
              <a:buNone/>
            </a:pPr>
            <a:fld id="{06804BED-F0C3-4AFF-90CD-9AE1FD5FE81F}"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7" name="Rectangle 20"/>
          <p:cNvSpPr/>
          <p:nvPr/>
        </p:nvSpPr>
        <p:spPr>
          <a:xfrm>
            <a:off x="905040" y="3648240"/>
            <a:ext cx="7314840" cy="1279800"/>
          </a:xfrm>
          <a:prstGeom prst="rect">
            <a:avLst/>
          </a:prstGeom>
          <a:noFill/>
          <a:ln cap="rnd" w="6350">
            <a:solidFill>
              <a:srgbClr val="727ca3"/>
            </a:solidFill>
            <a:round/>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8" name="Rectangle 32"/>
          <p:cNvSpPr/>
          <p:nvPr/>
        </p:nvSpPr>
        <p:spPr>
          <a:xfrm>
            <a:off x="914400" y="5048280"/>
            <a:ext cx="7314840" cy="685440"/>
          </a:xfrm>
          <a:prstGeom prst="rect">
            <a:avLst/>
          </a:prstGeom>
          <a:noFill/>
          <a:ln cap="rnd" w="6350">
            <a:solidFill>
              <a:srgbClr val="9fb8cd"/>
            </a:solidFill>
            <a:round/>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9" name="Rectangle 21"/>
          <p:cNvSpPr/>
          <p:nvPr/>
        </p:nvSpPr>
        <p:spPr>
          <a:xfrm>
            <a:off x="905040" y="3648240"/>
            <a:ext cx="228240" cy="1279800"/>
          </a:xfrm>
          <a:prstGeom prst="rect">
            <a:avLst/>
          </a:prstGeom>
          <a:solidFill>
            <a:schemeClr val="accent1"/>
          </a:solidFill>
          <a:ln w="6350">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0" name="Rectangle 31"/>
          <p:cNvSpPr/>
          <p:nvPr/>
        </p:nvSpPr>
        <p:spPr>
          <a:xfrm>
            <a:off x="914400" y="5048280"/>
            <a:ext cx="228240" cy="685440"/>
          </a:xfrm>
          <a:prstGeom prst="rect">
            <a:avLst/>
          </a:prstGeom>
          <a:solidFill>
            <a:schemeClr val="accent2"/>
          </a:solidFill>
          <a:ln w="6350">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1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Gill Sans MT"/>
              </a:rPr>
              <a:t>Click to edit the outline text format</a:t>
            </a:r>
            <a:endParaRPr b="0" lang="en-US" sz="2600" spc="-1" strike="noStrike">
              <a:solidFill>
                <a:srgbClr val="000000"/>
              </a:solidFill>
              <a:latin typeface="Gill Sans M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ill Sans MT"/>
              </a:rPr>
              <a:t>Second Outline Level</a:t>
            </a:r>
            <a:endParaRPr b="0" lang="en-US" sz="2000" spc="-1" strike="noStrike">
              <a:solidFill>
                <a:srgbClr val="000000"/>
              </a:solidFill>
              <a:latin typeface="Gill Sans M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ill Sans MT"/>
              </a:rPr>
              <a:t>Third Outline Level</a:t>
            </a:r>
            <a:endParaRPr b="0" lang="en-US" sz="1800" spc="-1" strike="noStrike">
              <a:solidFill>
                <a:srgbClr val="000000"/>
              </a:solidFill>
              <a:latin typeface="Gill Sans M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Gill Sans MT"/>
              </a:rPr>
              <a:t>Fourth Outline Level</a:t>
            </a:r>
            <a:endParaRPr b="0" lang="en-US" sz="1600" spc="-1" strike="noStrike">
              <a:solidFill>
                <a:srgbClr val="000000"/>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ill Sans MT"/>
              </a:rPr>
              <a:t>Fifth Outline Level</a:t>
            </a:r>
            <a:endParaRPr b="0" lang="en-US" sz="2000" spc="-1" strike="noStrike">
              <a:solidFill>
                <a:srgbClr val="000000"/>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ill Sans MT"/>
              </a:rPr>
              <a:t>Sixth Outline Level</a:t>
            </a:r>
            <a:endParaRPr b="0" lang="en-US" sz="2000" spc="-1" strike="noStrike">
              <a:solidFill>
                <a:srgbClr val="000000"/>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ill Sans MT"/>
              </a:rPr>
              <a:t>Seventh Outline Level</a:t>
            </a:r>
            <a:endParaRPr b="0" lang="en-US" sz="20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Straight Connector 27"/>
          <p:cNvSpPr/>
          <p:nvPr/>
        </p:nvSpPr>
        <p:spPr>
          <a:xfrm>
            <a:off x="457200" y="6352920"/>
            <a:ext cx="8229600" cy="360"/>
          </a:xfrm>
          <a:prstGeom prst="line">
            <a:avLst/>
          </a:prstGeom>
          <a:ln w="9525">
            <a:solidFill>
              <a:srgbClr val="9fb8cd"/>
            </a:solidFill>
            <a:prstDash val="dash"/>
            <a:round/>
          </a:ln>
        </p:spPr>
        <p:style>
          <a:lnRef idx="0"/>
          <a:fillRef idx="0"/>
          <a:effectRef idx="0"/>
          <a:fontRef idx="minor"/>
        </p:style>
      </p:sp>
      <p:sp>
        <p:nvSpPr>
          <p:cNvPr id="49" name="Straight Connector 28"/>
          <p:cNvSpPr/>
          <p:nvPr/>
        </p:nvSpPr>
        <p:spPr>
          <a:xfrm>
            <a:off x="457200" y="1143000"/>
            <a:ext cx="8229600" cy="360"/>
          </a:xfrm>
          <a:prstGeom prst="line">
            <a:avLst/>
          </a:prstGeom>
          <a:ln w="9525">
            <a:solidFill>
              <a:srgbClr val="9fb8cd"/>
            </a:solidFill>
            <a:prstDash val="dash"/>
            <a:round/>
          </a:ln>
        </p:spPr>
        <p:style>
          <a:lnRef idx="0"/>
          <a:fillRef idx="0"/>
          <a:effectRef idx="0"/>
          <a:fontRef idx="minor"/>
        </p:style>
      </p:sp>
      <p:sp>
        <p:nvSpPr>
          <p:cNvPr id="50" name="Isosceles Triangle 9"/>
          <p:cNvSpPr/>
          <p:nvPr/>
        </p:nvSpPr>
        <p:spPr>
          <a:xfrm rot="5400000">
            <a:off x="419400" y="6467400"/>
            <a:ext cx="190440" cy="119880"/>
          </a:xfrm>
          <a:prstGeom prst="triangle">
            <a:avLst>
              <a:gd name="adj" fmla="val 50000"/>
            </a:avLst>
          </a:prstGeom>
          <a:solidFill>
            <a:schemeClr val="accent2"/>
          </a:solidFill>
          <a:ln>
            <a:noFill/>
          </a:ln>
          <a:effectLst>
            <a:outerShdw blurRad="3816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1"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0" lang="en-US" sz="3200" spc="-1" strike="noStrike">
                <a:solidFill>
                  <a:srgbClr val="464653"/>
                </a:solidFill>
                <a:latin typeface="Bookman Old Style"/>
              </a:rPr>
              <a:t>Click to edit Master title style</a:t>
            </a:r>
            <a:endParaRPr b="0" lang="en-US" sz="3200" spc="-1" strike="noStrike">
              <a:solidFill>
                <a:srgbClr val="000000"/>
              </a:solidFill>
              <a:latin typeface="Gill Sans MT"/>
            </a:endParaRPr>
          </a:p>
        </p:txBody>
      </p:sp>
      <p:sp>
        <p:nvSpPr>
          <p:cNvPr id="52" name="PlaceHolder 2"/>
          <p:cNvSpPr>
            <a:spLocks noGrp="1"/>
          </p:cNvSpPr>
          <p:nvPr>
            <p:ph type="dt" idx="4"/>
          </p:nvPr>
        </p:nvSpPr>
        <p:spPr>
          <a:xfrm>
            <a:off x="6400800" y="6356520"/>
            <a:ext cx="2288520" cy="365400"/>
          </a:xfrm>
          <a:prstGeom prst="rect">
            <a:avLst/>
          </a:prstGeom>
          <a:noFill/>
          <a:ln w="0">
            <a:noFill/>
          </a:ln>
        </p:spPr>
        <p:txBody>
          <a:bodyPr lIns="90000" rIns="90000" tIns="45000" bIns="45000" anchor="t">
            <a:noAutofit/>
          </a:bodyPr>
          <a:lstStyle>
            <a:lvl1pPr>
              <a:lnSpc>
                <a:spcPct val="100000"/>
              </a:lnSpc>
              <a:buNone/>
              <a:defRPr b="0" lang="en-US" sz="1400" spc="-1" strike="noStrike">
                <a:solidFill>
                  <a:srgbClr val="464653"/>
                </a:solidFill>
                <a:latin typeface="Gill Sans MT"/>
              </a:defRPr>
            </a:lvl1pPr>
          </a:lstStyle>
          <a:p>
            <a:pPr>
              <a:lnSpc>
                <a:spcPct val="100000"/>
              </a:lnSpc>
              <a:buNone/>
            </a:pPr>
            <a:r>
              <a:rPr b="0" lang="en-US" sz="1400" spc="-1" strike="noStrike">
                <a:solidFill>
                  <a:srgbClr val="464653"/>
                </a:solidFill>
                <a:latin typeface="Gill Sans MT"/>
              </a:rPr>
              <a:t>&lt;date/time&gt;</a:t>
            </a:r>
            <a:endParaRPr b="0" lang="en-US" sz="1400" spc="-1" strike="noStrike">
              <a:latin typeface="Times New Roman"/>
            </a:endParaRPr>
          </a:p>
        </p:txBody>
      </p:sp>
      <p:sp>
        <p:nvSpPr>
          <p:cNvPr id="53" name="PlaceHolder 3"/>
          <p:cNvSpPr>
            <a:spLocks noGrp="1"/>
          </p:cNvSpPr>
          <p:nvPr>
            <p:ph type="ftr" idx="5"/>
          </p:nvPr>
        </p:nvSpPr>
        <p:spPr>
          <a:xfrm>
            <a:off x="2898720" y="6356520"/>
            <a:ext cx="3504960" cy="36540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4" name="PlaceHolder 4"/>
          <p:cNvSpPr>
            <a:spLocks noGrp="1"/>
          </p:cNvSpPr>
          <p:nvPr>
            <p:ph type="sldNum" idx="6"/>
          </p:nvPr>
        </p:nvSpPr>
        <p:spPr>
          <a:xfrm>
            <a:off x="612720" y="6356520"/>
            <a:ext cx="1980720" cy="365400"/>
          </a:xfrm>
          <a:prstGeom prst="rect">
            <a:avLst/>
          </a:prstGeom>
          <a:noFill/>
          <a:ln w="0">
            <a:noFill/>
          </a:ln>
        </p:spPr>
        <p:txBody>
          <a:bodyPr lIns="90000" rIns="90000" tIns="45000" bIns="45000" anchor="t">
            <a:noAutofit/>
          </a:bodyPr>
          <a:lstStyle>
            <a:lvl1pPr>
              <a:lnSpc>
                <a:spcPct val="100000"/>
              </a:lnSpc>
              <a:buNone/>
              <a:defRPr b="0" lang="en-US" sz="1400" spc="-1" strike="noStrike">
                <a:solidFill>
                  <a:srgbClr val="464653"/>
                </a:solidFill>
                <a:latin typeface="Gill Sans MT"/>
              </a:defRPr>
            </a:lvl1pPr>
          </a:lstStyle>
          <a:p>
            <a:pPr>
              <a:lnSpc>
                <a:spcPct val="100000"/>
              </a:lnSpc>
              <a:buNone/>
            </a:pPr>
            <a:fld id="{CC110450-1CEC-4334-811A-94FD5EEFDC16}" type="slidenum">
              <a:rPr b="0" lang="en-US" sz="1400" spc="-1" strike="noStrike">
                <a:solidFill>
                  <a:srgbClr val="464653"/>
                </a:solidFill>
                <a:latin typeface="Gill Sans MT"/>
              </a:rPr>
              <a:t>&lt;number&gt;</a:t>
            </a:fld>
            <a:endParaRPr b="0" lang="en-US" sz="1400" spc="-1" strike="noStrike">
              <a:latin typeface="Times New Roman"/>
            </a:endParaRPr>
          </a:p>
        </p:txBody>
      </p:sp>
      <p:sp>
        <p:nvSpPr>
          <p:cNvPr id="55" name="PlaceHolder 5"/>
          <p:cNvSpPr>
            <a:spLocks noGrp="1"/>
          </p:cNvSpPr>
          <p:nvPr>
            <p:ph type="body"/>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Click to edit Master text styles</a:t>
            </a:r>
            <a:endParaRPr b="0" lang="en-US" sz="2600" spc="-1" strike="noStrike">
              <a:solidFill>
                <a:srgbClr val="000000"/>
              </a:solidFill>
              <a:latin typeface="Gill Sans MT"/>
            </a:endParaRPr>
          </a:p>
          <a:p>
            <a:pPr lvl="1" marL="548640" indent="-274320">
              <a:lnSpc>
                <a:spcPct val="100000"/>
              </a:lnSpc>
              <a:spcBef>
                <a:spcPts val="499"/>
              </a:spcBef>
              <a:buClr>
                <a:srgbClr val="9fb8cd"/>
              </a:buClr>
              <a:buSzPct val="76000"/>
              <a:buFont typeface="Wingdings 3" charset="2"/>
              <a:buChar char=""/>
            </a:pPr>
            <a:r>
              <a:rPr b="0" lang="en-US" sz="2300" spc="-1" strike="noStrike">
                <a:solidFill>
                  <a:srgbClr val="464653"/>
                </a:solidFill>
                <a:latin typeface="Gill Sans MT"/>
              </a:rPr>
              <a:t>Second level</a:t>
            </a:r>
            <a:endParaRPr b="0" lang="en-US" sz="2300" spc="-1" strike="noStrike">
              <a:solidFill>
                <a:srgbClr val="000000"/>
              </a:solidFill>
              <a:latin typeface="Gill Sans MT"/>
            </a:endParaRPr>
          </a:p>
          <a:p>
            <a:pPr lvl="2" marL="822960" indent="-228600">
              <a:lnSpc>
                <a:spcPct val="100000"/>
              </a:lnSpc>
              <a:spcBef>
                <a:spcPts val="499"/>
              </a:spcBef>
              <a:buClr>
                <a:srgbClr val="bcbcbc"/>
              </a:buClr>
              <a:buSzPct val="76000"/>
              <a:buFont typeface="Wingdings 3" charset="2"/>
              <a:buChar char=""/>
            </a:pPr>
            <a:r>
              <a:rPr b="0" lang="en-US" sz="2000" spc="-1" strike="noStrike">
                <a:solidFill>
                  <a:srgbClr val="000000"/>
                </a:solidFill>
                <a:latin typeface="Gill Sans MT"/>
              </a:rPr>
              <a:t>Third level</a:t>
            </a:r>
            <a:endParaRPr b="0" lang="en-US" sz="2000" spc="-1" strike="noStrike">
              <a:solidFill>
                <a:srgbClr val="000000"/>
              </a:solidFill>
              <a:latin typeface="Gill Sans MT"/>
            </a:endParaRPr>
          </a:p>
          <a:p>
            <a:pPr lvl="3" marL="1097280" indent="-228600">
              <a:lnSpc>
                <a:spcPct val="100000"/>
              </a:lnSpc>
              <a:spcBef>
                <a:spcPts val="400"/>
              </a:spcBef>
              <a:buClr>
                <a:srgbClr val="8ca2b4"/>
              </a:buClr>
              <a:buSzPct val="70000"/>
              <a:buFont typeface="Wingdings" charset="2"/>
              <a:buChar char=""/>
            </a:pPr>
            <a:r>
              <a:rPr b="0" lang="en-US" sz="1800" spc="-1" strike="noStrike">
                <a:solidFill>
                  <a:srgbClr val="000000"/>
                </a:solidFill>
                <a:latin typeface="Gill Sans MT"/>
              </a:rPr>
              <a:t>Fourth level</a:t>
            </a:r>
            <a:endParaRPr b="0" lang="en-US" sz="1800" spc="-1" strike="noStrike">
              <a:solidFill>
                <a:srgbClr val="000000"/>
              </a:solidFill>
              <a:latin typeface="Gill Sans MT"/>
            </a:endParaRPr>
          </a:p>
          <a:p>
            <a:pPr lvl="4" marL="1371600" indent="-228600">
              <a:lnSpc>
                <a:spcPct val="100000"/>
              </a:lnSpc>
              <a:spcBef>
                <a:spcPts val="300"/>
              </a:spcBef>
              <a:buClr>
                <a:srgbClr val="9fb8cd"/>
              </a:buClr>
              <a:buSzPct val="70000"/>
              <a:buFont typeface="Wingdings" charset="2"/>
              <a:buChar char=""/>
            </a:pPr>
            <a:r>
              <a:rPr b="0" lang="en-US" sz="1600" spc="-1" strike="noStrike">
                <a:solidFill>
                  <a:srgbClr val="000000"/>
                </a:solidFill>
                <a:latin typeface="Gill Sans MT"/>
              </a:rPr>
              <a:t>Fifth level</a:t>
            </a:r>
            <a:endParaRPr b="0" lang="en-US" sz="1600" spc="-1" strike="noStrike">
              <a:solidFill>
                <a:srgbClr val="000000"/>
              </a:solidFill>
              <a:latin typeface="Gill Sans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hyperlink" Target="https://www.w3schools.com/css/css_float.asp" TargetMode="External"/><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hyperlink" Target="https://www.w3schools.com/css/tryit.asp?filename=tryresponsive_col-s" TargetMode="External"/><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914400" y="3962520"/>
            <a:ext cx="6857640" cy="990360"/>
          </a:xfrm>
          <a:prstGeom prst="rect">
            <a:avLst/>
          </a:prstGeom>
          <a:noFill/>
          <a:ln w="0">
            <a:noFill/>
          </a:ln>
        </p:spPr>
        <p:txBody>
          <a:bodyPr lIns="90000" rIns="90000" tIns="45000" bIns="45000" anchor="t">
            <a:noAutofit/>
          </a:bodyPr>
          <a:p>
            <a:pPr algn="r">
              <a:lnSpc>
                <a:spcPct val="100000"/>
              </a:lnSpc>
              <a:buNone/>
            </a:pPr>
            <a:r>
              <a:rPr b="1" lang="en-US" sz="3200" spc="-1" strike="noStrike">
                <a:solidFill>
                  <a:srgbClr val="0070c0"/>
                </a:solidFill>
                <a:latin typeface="Bookman Old Style"/>
              </a:rPr>
              <a:t>CSS (Cascading Style Sheet)</a:t>
            </a:r>
            <a:endParaRPr b="0" lang="en-US" sz="3200" spc="-1" strike="noStrike">
              <a:solidFill>
                <a:srgbClr val="000000"/>
              </a:solidFill>
              <a:latin typeface="Gill Sans MT"/>
            </a:endParaRPr>
          </a:p>
        </p:txBody>
      </p:sp>
      <p:sp>
        <p:nvSpPr>
          <p:cNvPr id="99" name="PlaceHolder 2"/>
          <p:cNvSpPr>
            <a:spLocks noGrp="1"/>
          </p:cNvSpPr>
          <p:nvPr>
            <p:ph type="subTitle"/>
          </p:nvPr>
        </p:nvSpPr>
        <p:spPr>
          <a:xfrm>
            <a:off x="1219320" y="5124600"/>
            <a:ext cx="6857640" cy="533160"/>
          </a:xfrm>
          <a:prstGeom prst="rect">
            <a:avLst/>
          </a:prstGeom>
          <a:noFill/>
          <a:ln w="0">
            <a:noFill/>
          </a:ln>
        </p:spPr>
        <p:txBody>
          <a:bodyPr lIns="90000" rIns="90000" tIns="45000" bIns="45000" anchor="t">
            <a:noAutofit/>
          </a:bodyPr>
          <a:p>
            <a:pPr algn="ctr">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Selectors</a:t>
            </a:r>
            <a:br>
              <a:rPr sz="3200"/>
            </a:br>
            <a:endParaRPr b="0" lang="en-US" sz="3200" spc="-1" strike="noStrike">
              <a:solidFill>
                <a:srgbClr val="000000"/>
              </a:solidFill>
              <a:latin typeface="Gill Sans MT"/>
            </a:endParaRPr>
          </a:p>
        </p:txBody>
      </p:sp>
      <p:sp>
        <p:nvSpPr>
          <p:cNvPr id="118"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89000"/>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CSS selectors are used to "find" (or select) the HTML elements you want to style.</a:t>
            </a:r>
            <a:endParaRPr b="0" lang="en-US" sz="2400" spc="-1" strike="noStrike">
              <a:solidFill>
                <a:srgbClr val="000000"/>
              </a:solidFill>
              <a:latin typeface="Gill Sans MT"/>
            </a:endParaRPr>
          </a:p>
          <a:p>
            <a:pPr>
              <a:lnSpc>
                <a:spcPct val="100000"/>
              </a:lnSpc>
              <a:spcBef>
                <a:spcPts val="601"/>
              </a:spcBef>
              <a:buNone/>
              <a:tabLst>
                <a:tab algn="l" pos="0"/>
              </a:tabLst>
            </a:pPr>
            <a:endParaRPr b="0" lang="en-US" sz="2400" spc="-1" strike="noStrike">
              <a:solidFill>
                <a:srgbClr val="000000"/>
              </a:solidFill>
              <a:latin typeface="Gill Sans MT"/>
            </a:endParaRPr>
          </a:p>
          <a:p>
            <a:pPr marL="457200" indent="-457200">
              <a:lnSpc>
                <a:spcPct val="100000"/>
              </a:lnSpc>
              <a:spcBef>
                <a:spcPts val="601"/>
              </a:spcBef>
              <a:buClr>
                <a:srgbClr val="727ca3"/>
              </a:buClr>
              <a:buSzPct val="76000"/>
              <a:buFont typeface="Bookman Old Style"/>
              <a:buAutoNum type="arabicPeriod"/>
              <a:tabLst>
                <a:tab algn="l" pos="0"/>
              </a:tabLst>
            </a:pPr>
            <a:r>
              <a:rPr b="1" lang="en-US" sz="2400" spc="-1" strike="noStrike">
                <a:solidFill>
                  <a:srgbClr val="bcc837"/>
                </a:solidFill>
                <a:latin typeface="Gill Sans MT"/>
              </a:rPr>
              <a:t>The CSS id Selector</a:t>
            </a:r>
            <a:endParaRPr b="0" lang="en-US" sz="2400" spc="-1" strike="noStrike">
              <a:solidFill>
                <a:srgbClr val="000000"/>
              </a:solidFill>
              <a:latin typeface="Gill Sans MT"/>
            </a:endParaRPr>
          </a:p>
          <a:p>
            <a:pPr>
              <a:lnSpc>
                <a:spcPct val="100000"/>
              </a:lnSpc>
              <a:spcBef>
                <a:spcPts val="601"/>
              </a:spcBef>
              <a:buNone/>
              <a:tabLst>
                <a:tab algn="l" pos="0"/>
              </a:tabLst>
            </a:pP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1" lang="en-US" sz="2400" spc="-1" strike="noStrike">
                <a:solidFill>
                  <a:srgbClr val="bcc837"/>
                </a:solidFill>
                <a:latin typeface="Gill Sans MT"/>
              </a:rPr>
              <a:t> </a:t>
            </a:r>
            <a:r>
              <a:rPr b="0" lang="en-US" sz="2400" spc="-1" strike="noStrike">
                <a:solidFill>
                  <a:srgbClr val="000000"/>
                </a:solidFill>
                <a:latin typeface="Gill Sans MT"/>
              </a:rPr>
              <a:t>The id selector uses the id attribute of an HTML element to select a specific element.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The id of an element is unique within a page, so the id selector is used to select one unique element!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To select an element with a specific id, write a hash (#) character, followed by the id of the element.</a:t>
            </a:r>
            <a:endParaRPr b="0" lang="en-US" sz="2400" spc="-1" strike="noStrike">
              <a:solidFill>
                <a:srgbClr val="000000"/>
              </a:solidFill>
              <a:latin typeface="Gill Sans MT"/>
            </a:endParaRPr>
          </a:p>
          <a:p>
            <a:pPr>
              <a:lnSpc>
                <a:spcPct val="100000"/>
              </a:lnSpc>
              <a:spcBef>
                <a:spcPts val="601"/>
              </a:spcBef>
              <a:buNone/>
              <a:tabLst>
                <a:tab algn="l" pos="0"/>
              </a:tabLst>
            </a:pPr>
            <a:endParaRPr b="0" lang="en-US" sz="2400" spc="-1" strike="noStrike">
              <a:solidFill>
                <a:srgbClr val="000000"/>
              </a:solidFill>
              <a:latin typeface="Gill Sans MT"/>
            </a:endParaRPr>
          </a:p>
          <a:p>
            <a:pPr>
              <a:lnSpc>
                <a:spcPct val="100000"/>
              </a:lnSpc>
              <a:spcBef>
                <a:spcPts val="601"/>
              </a:spcBef>
              <a:buNone/>
              <a:tabLst>
                <a:tab algn="l" pos="0"/>
              </a:tabLst>
            </a:pPr>
            <a:r>
              <a:rPr b="0" lang="en-US" sz="2400" spc="-1" strike="noStrike">
                <a:solidFill>
                  <a:srgbClr val="000000"/>
                </a:solidFill>
                <a:latin typeface="Gill Sans MT"/>
              </a:rPr>
              <a:t>       </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bcc837"/>
                </a:solidFill>
                <a:latin typeface="Bookman Old Style"/>
              </a:rPr>
              <a:t>The CSS id Selector</a:t>
            </a:r>
            <a:br>
              <a:rPr sz="3200"/>
            </a:br>
            <a:endParaRPr b="0" lang="en-US" sz="3200" spc="-1" strike="noStrike">
              <a:solidFill>
                <a:srgbClr val="000000"/>
              </a:solidFill>
              <a:latin typeface="Gill Sans MT"/>
            </a:endParaRPr>
          </a:p>
        </p:txBody>
      </p:sp>
      <p:sp>
        <p:nvSpPr>
          <p:cNvPr id="120" name="PlaceHolder 2"/>
          <p:cNvSpPr>
            <a:spLocks noGrp="1"/>
          </p:cNvSpPr>
          <p:nvPr>
            <p:ph/>
          </p:nvPr>
        </p:nvSpPr>
        <p:spPr>
          <a:xfrm>
            <a:off x="457200" y="1219320"/>
            <a:ext cx="8229240" cy="5333760"/>
          </a:xfrm>
          <a:prstGeom prst="rect">
            <a:avLst/>
          </a:prstGeom>
          <a:noFill/>
          <a:ln w="0">
            <a:noFill/>
          </a:ln>
        </p:spPr>
        <p:txBody>
          <a:bodyPr lIns="90000" rIns="90000" tIns="45000" bIns="45000" anchor="t">
            <a:normAutofit fontScale="7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Example:</a:t>
            </a:r>
            <a:endParaRPr b="0" lang="en-US" sz="2600" spc="-1" strike="noStrike">
              <a:solidFill>
                <a:srgbClr val="000000"/>
              </a:solidFill>
              <a:latin typeface="Gill Sans MT"/>
            </a:endParaRPr>
          </a:p>
          <a:p>
            <a:pPr>
              <a:lnSpc>
                <a:spcPct val="100000"/>
              </a:lnSpc>
              <a:spcBef>
                <a:spcPts val="601"/>
              </a:spcBef>
              <a:buNone/>
              <a:tabLst>
                <a:tab algn="l" pos="0"/>
              </a:tabLst>
            </a:pPr>
            <a:r>
              <a:rPr b="0" lang="en-US" sz="2600" spc="-1" strike="noStrike">
                <a:solidFill>
                  <a:srgbClr val="000000"/>
                </a:solidFill>
                <a:latin typeface="Gill Sans MT"/>
              </a:rPr>
              <a:t>   </a:t>
            </a:r>
            <a:r>
              <a:rPr b="0" lang="en-US" sz="2000" spc="-1" strike="noStrike">
                <a:solidFill>
                  <a:srgbClr val="000000"/>
                </a:solidFill>
                <a:latin typeface="Gill Sans MT"/>
              </a:rPr>
              <a:t>The CSS rule below will be applied to the HTML element with id="para1": </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&lt;html&gt;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&lt;head&gt;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&lt;style&gt;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#para1 {</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text-align: center;</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color: red;</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&lt;/style&gt;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&lt;/head&gt;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&lt;body&gt;</a:t>
            </a:r>
            <a:endParaRPr b="0" lang="en-US" sz="2000" spc="-1" strike="noStrike">
              <a:solidFill>
                <a:srgbClr val="000000"/>
              </a:solidFill>
              <a:latin typeface="Gill Sans MT"/>
            </a:endParaRPr>
          </a:p>
          <a:p>
            <a:pPr>
              <a:lnSpc>
                <a:spcPct val="100000"/>
              </a:lnSpc>
              <a:spcBef>
                <a:spcPts val="601"/>
              </a:spcBef>
              <a:buNone/>
              <a:tabLst>
                <a:tab algn="l" pos="0"/>
              </a:tabLst>
            </a:pP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&lt;p id="para1"&gt;Hello World!&lt;/p&gt;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&lt;p&gt;This paragraph is not affected by the style.&lt;/p&gt;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&lt;/body&gt;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&lt;/html&gt;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br>
              <a:rPr sz="3200"/>
            </a:br>
            <a:endParaRPr b="0" lang="en-US" sz="3200" spc="-1" strike="noStrike">
              <a:solidFill>
                <a:srgbClr val="000000"/>
              </a:solidFill>
              <a:latin typeface="Gill Sans MT"/>
            </a:endParaRPr>
          </a:p>
        </p:txBody>
      </p:sp>
      <p:sp>
        <p:nvSpPr>
          <p:cNvPr id="122" name="PlaceHolder 2"/>
          <p:cNvSpPr>
            <a:spLocks noGrp="1"/>
          </p:cNvSpPr>
          <p:nvPr>
            <p:ph/>
          </p:nvPr>
        </p:nvSpPr>
        <p:spPr>
          <a:xfrm>
            <a:off x="533520" y="609480"/>
            <a:ext cx="8229240" cy="4937400"/>
          </a:xfrm>
          <a:prstGeom prst="rect">
            <a:avLst/>
          </a:prstGeom>
          <a:noFill/>
          <a:ln w="0">
            <a:noFill/>
          </a:ln>
        </p:spPr>
        <p:txBody>
          <a:bodyPr lIns="90000" rIns="90000" tIns="45000" bIns="45000" anchor="t">
            <a:noAutofit/>
          </a:bodyPr>
          <a:p>
            <a:pPr>
              <a:lnSpc>
                <a:spcPct val="100000"/>
              </a:lnSpc>
              <a:spcBef>
                <a:spcPts val="601"/>
              </a:spcBef>
              <a:buNone/>
              <a:tabLst>
                <a:tab algn="l" pos="0"/>
              </a:tabLst>
            </a:pPr>
            <a:r>
              <a:rPr b="0" lang="en-US" sz="2600" spc="-1" strike="noStrike">
                <a:solidFill>
                  <a:srgbClr val="0070c0"/>
                </a:solidFill>
                <a:latin typeface="Gill Sans MT"/>
              </a:rPr>
              <a:t>2 . The CSS class Selector</a:t>
            </a: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The class selector selects HTML elements with a specific class attribute.</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To select elements with a specific class, write a period (.) character, followed by the class name.</a:t>
            </a:r>
            <a:endParaRPr b="0" lang="en-US" sz="2400" spc="-1" strike="noStrike">
              <a:solidFill>
                <a:srgbClr val="000000"/>
              </a:solidFill>
              <a:latin typeface="Gill Sans MT"/>
            </a:endParaRPr>
          </a:p>
          <a:p>
            <a:pPr>
              <a:lnSpc>
                <a:spcPct val="100000"/>
              </a:lnSpc>
              <a:spcBef>
                <a:spcPts val="601"/>
              </a:spcBef>
              <a:buNone/>
              <a:tabLst>
                <a:tab algn="l" pos="0"/>
              </a:tabLst>
            </a:pPr>
            <a:endParaRPr b="0" lang="en-US" sz="24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0" lang="en-US" sz="3200" spc="-1" strike="noStrike">
                <a:solidFill>
                  <a:srgbClr val="464653"/>
                </a:solidFill>
                <a:latin typeface="Bookman Old Style"/>
              </a:rPr>
              <a:t>Example:</a:t>
            </a:r>
            <a:endParaRPr b="0" lang="en-US" sz="3200" spc="-1" strike="noStrike">
              <a:solidFill>
                <a:srgbClr val="000000"/>
              </a:solidFill>
              <a:latin typeface="Gill Sans MT"/>
            </a:endParaRPr>
          </a:p>
        </p:txBody>
      </p:sp>
      <p:sp>
        <p:nvSpPr>
          <p:cNvPr id="124"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64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&lt;html&gt;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&lt;head&gt;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.center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text-align: center;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color: red;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&lt;/head&gt;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&lt;body&gt;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&lt;h1 class="center"&gt;Red and center-aligned heading&lt;/h1&gt;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&lt;p class="center"&gt;Red and center-aligned paragraph.&lt;/p&gt; </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&lt;/body&gt;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&lt;/html&gt;</a:t>
            </a:r>
            <a:endParaRPr b="0" lang="en-US" sz="2600" spc="-1" strike="noStrike">
              <a:solidFill>
                <a:srgbClr val="000000"/>
              </a:solidFill>
              <a:latin typeface="Gill Sans MT"/>
            </a:endParaRPr>
          </a:p>
        </p:txBody>
      </p:sp>
      <p:pic>
        <p:nvPicPr>
          <p:cNvPr id="125" name="Picture 3" descr=""/>
          <p:cNvPicPr/>
          <p:nvPr/>
        </p:nvPicPr>
        <p:blipFill>
          <a:blip r:embed="rId1"/>
          <a:stretch/>
        </p:blipFill>
        <p:spPr>
          <a:xfrm>
            <a:off x="3186720" y="1274760"/>
            <a:ext cx="5714640" cy="249552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0" lang="en-US" sz="1600" spc="-1" strike="noStrike">
                <a:solidFill>
                  <a:srgbClr val="0070c0"/>
                </a:solidFill>
                <a:latin typeface="Bookman Old Style"/>
              </a:rPr>
              <a:t>Example</a:t>
            </a:r>
            <a:br>
              <a:rPr sz="1600"/>
            </a:br>
            <a:r>
              <a:rPr b="0" lang="en-US" sz="1600" spc="-1" strike="noStrike">
                <a:solidFill>
                  <a:srgbClr val="0070c0"/>
                </a:solidFill>
                <a:latin typeface="Bookman Old Style"/>
              </a:rPr>
              <a:t>In this example only &lt;p&gt; elements with class="center" will be center-aligned:</a:t>
            </a:r>
            <a:r>
              <a:rPr b="0" lang="en-US" sz="1600" spc="-1" strike="noStrike">
                <a:solidFill>
                  <a:srgbClr val="464653"/>
                </a:solidFill>
                <a:latin typeface="Bookman Old Style"/>
              </a:rPr>
              <a:t> </a:t>
            </a:r>
            <a:br>
              <a:rPr sz="1600"/>
            </a:br>
            <a:endParaRPr b="0" lang="en-US" sz="1600" spc="-1" strike="noStrike">
              <a:solidFill>
                <a:srgbClr val="000000"/>
              </a:solidFill>
              <a:latin typeface="Gill Sans MT"/>
            </a:endParaRPr>
          </a:p>
        </p:txBody>
      </p:sp>
      <p:sp>
        <p:nvSpPr>
          <p:cNvPr id="127"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64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&lt;html&gt;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&lt;head&gt;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p.center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text-align: center;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color: red;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&lt;/head&gt;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&lt;body&gt;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&lt;h1 class="center"&gt;This heading will not be affected&lt;/h1&gt;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&lt;p class="center"&gt;This paragraph will be red and center-aligned.&lt;/p&gt; </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&lt;/body&gt;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&lt;/html&gt;</a:t>
            </a:r>
            <a:endParaRPr b="0" lang="en-US" sz="2600" spc="-1" strike="noStrike">
              <a:solidFill>
                <a:srgbClr val="000000"/>
              </a:solidFill>
              <a:latin typeface="Gill Sans MT"/>
            </a:endParaRPr>
          </a:p>
        </p:txBody>
      </p:sp>
      <p:pic>
        <p:nvPicPr>
          <p:cNvPr id="128" name="Picture 3" descr=""/>
          <p:cNvPicPr/>
          <p:nvPr/>
        </p:nvPicPr>
        <p:blipFill>
          <a:blip r:embed="rId1"/>
          <a:stretch/>
        </p:blipFill>
        <p:spPr>
          <a:xfrm>
            <a:off x="3962520" y="1676520"/>
            <a:ext cx="4448520" cy="149544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33520" y="380880"/>
            <a:ext cx="8229240" cy="990360"/>
          </a:xfrm>
          <a:prstGeom prst="rect">
            <a:avLst/>
          </a:prstGeom>
          <a:noFill/>
          <a:ln w="0">
            <a:noFill/>
          </a:ln>
        </p:spPr>
        <p:txBody>
          <a:bodyPr lIns="90000" rIns="90000" tIns="45000" bIns="45000" anchor="b">
            <a:normAutofit fontScale="92000"/>
          </a:bodyPr>
          <a:p>
            <a:pPr>
              <a:lnSpc>
                <a:spcPct val="100000"/>
              </a:lnSpc>
              <a:buNone/>
            </a:pPr>
            <a:r>
              <a:rPr b="0" lang="en-US" sz="3200" spc="-1" strike="noStrike">
                <a:solidFill>
                  <a:srgbClr val="0070c0"/>
                </a:solidFill>
                <a:latin typeface="Bookman Old Style"/>
              </a:rPr>
              <a:t>CSS Colors</a:t>
            </a:r>
            <a:br>
              <a:rPr sz="3200"/>
            </a:br>
            <a:endParaRPr b="0" lang="en-US" sz="3200" spc="-1" strike="noStrike">
              <a:solidFill>
                <a:srgbClr val="000000"/>
              </a:solidFill>
              <a:latin typeface="Gill Sans MT"/>
            </a:endParaRPr>
          </a:p>
        </p:txBody>
      </p:sp>
      <p:sp>
        <p:nvSpPr>
          <p:cNvPr id="130"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Colors are specified using predefined color names, or RGB, HEX, HSL, RGBA, HSLA values.</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 </a:t>
            </a: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p:txBody>
      </p:sp>
      <p:pic>
        <p:nvPicPr>
          <p:cNvPr id="131" name="Picture 3" descr=""/>
          <p:cNvPicPr/>
          <p:nvPr/>
        </p:nvPicPr>
        <p:blipFill>
          <a:blip r:embed="rId1"/>
          <a:stretch/>
        </p:blipFill>
        <p:spPr>
          <a:xfrm>
            <a:off x="762120" y="2057400"/>
            <a:ext cx="7802640" cy="21747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Backgrounds</a:t>
            </a:r>
            <a:br>
              <a:rPr sz="3200"/>
            </a:br>
            <a:endParaRPr b="0" lang="en-US" sz="3200" spc="-1" strike="noStrike">
              <a:solidFill>
                <a:srgbClr val="000000"/>
              </a:solidFill>
              <a:latin typeface="Gill Sans MT"/>
            </a:endParaRPr>
          </a:p>
        </p:txBody>
      </p:sp>
      <p:sp>
        <p:nvSpPr>
          <p:cNvPr id="13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CSS background properties are used to define the background effects for elements.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background properties:</a:t>
            </a: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600" spc="-1" strike="noStrike">
                <a:solidFill>
                  <a:srgbClr val="000000"/>
                </a:solidFill>
                <a:latin typeface="Gill Sans MT"/>
              </a:rPr>
              <a:t>background-color</a:t>
            </a: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600" spc="-1" strike="noStrike">
                <a:solidFill>
                  <a:srgbClr val="000000"/>
                </a:solidFill>
                <a:latin typeface="Gill Sans MT"/>
              </a:rPr>
              <a:t>background-image</a:t>
            </a: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600" spc="-1" strike="noStrike">
                <a:solidFill>
                  <a:srgbClr val="000000"/>
                </a:solidFill>
                <a:latin typeface="Gill Sans MT"/>
              </a:rPr>
              <a:t>background-repeat</a:t>
            </a: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600" spc="-1" strike="noStrike">
                <a:solidFill>
                  <a:srgbClr val="000000"/>
                </a:solidFill>
                <a:latin typeface="Gill Sans MT"/>
              </a:rPr>
              <a:t>background-attachment</a:t>
            </a: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600" spc="-1" strike="noStrike">
                <a:solidFill>
                  <a:srgbClr val="000000"/>
                </a:solidFill>
                <a:latin typeface="Gill Sans MT"/>
              </a:rPr>
              <a:t>background-position</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80880" y="380880"/>
            <a:ext cx="8229240" cy="990360"/>
          </a:xfrm>
          <a:prstGeom prst="rect">
            <a:avLst/>
          </a:prstGeom>
          <a:noFill/>
          <a:ln w="0">
            <a:noFill/>
          </a:ln>
        </p:spPr>
        <p:txBody>
          <a:bodyPr lIns="90000" rIns="90000" tIns="45000" bIns="45000" anchor="b">
            <a:normAutofit fontScale="93000"/>
          </a:bodyPr>
          <a:p>
            <a:pPr>
              <a:lnSpc>
                <a:spcPct val="100000"/>
              </a:lnSpc>
              <a:buNone/>
            </a:pPr>
            <a:r>
              <a:rPr b="1" lang="en-US" sz="3100" spc="-1" strike="noStrike">
                <a:solidFill>
                  <a:srgbClr val="0070c0"/>
                </a:solidFill>
                <a:latin typeface="Bookman Old Style"/>
              </a:rPr>
              <a:t>1.CSS background-color</a:t>
            </a:r>
            <a:br>
              <a:rPr sz="3200"/>
            </a:br>
            <a:endParaRPr b="0" lang="en-US" sz="3100" spc="-1" strike="noStrike">
              <a:solidFill>
                <a:srgbClr val="000000"/>
              </a:solidFill>
              <a:latin typeface="Gill Sans MT"/>
            </a:endParaRPr>
          </a:p>
        </p:txBody>
      </p:sp>
      <p:sp>
        <p:nvSpPr>
          <p:cNvPr id="135"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background-color property specifies the background color of an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body {</a:t>
            </a:r>
            <a:br>
              <a:rPr sz="2600"/>
            </a:br>
            <a:r>
              <a:rPr b="0" lang="en-US" sz="2600" spc="-1" strike="noStrike">
                <a:solidFill>
                  <a:srgbClr val="000000"/>
                </a:solidFill>
                <a:latin typeface="Gill Sans MT"/>
              </a:rPr>
              <a:t>  background-color: lightblue;</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tabLst>
                <a:tab algn="l" pos="0"/>
              </a:tabLst>
            </a:pPr>
            <a:r>
              <a:rPr b="1" lang="en-US" sz="2600" spc="-1" strike="noStrike">
                <a:solidFill>
                  <a:srgbClr val="0070c0"/>
                </a:solidFill>
                <a:latin typeface="Gill Sans MT"/>
              </a:rPr>
              <a:t>2. CSS background-image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The background-image property specifies an image to use as the background of an element.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By default, the image is repeated so it covers the entire element.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body {</a:t>
            </a:r>
            <a:br>
              <a:rPr sz="2000"/>
            </a:br>
            <a:r>
              <a:rPr b="0" lang="en-US" sz="2000" spc="-1" strike="noStrike">
                <a:solidFill>
                  <a:srgbClr val="000000"/>
                </a:solidFill>
                <a:latin typeface="Gill Sans MT"/>
              </a:rPr>
              <a:t>  background-image: url("paper.gif");</a:t>
            </a:r>
            <a:br>
              <a:rPr sz="2000"/>
            </a:br>
            <a:r>
              <a:rPr b="0" lang="en-US" sz="2000" spc="-1" strike="noStrike">
                <a:solidFill>
                  <a:srgbClr val="000000"/>
                </a:solidFill>
                <a:latin typeface="Gill Sans MT"/>
              </a:rPr>
              <a: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533520" y="22860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background-repeat</a:t>
            </a:r>
            <a:br>
              <a:rPr sz="3200"/>
            </a:br>
            <a:endParaRPr b="0" lang="en-US" sz="3200" spc="-1" strike="noStrike">
              <a:solidFill>
                <a:srgbClr val="000000"/>
              </a:solidFill>
              <a:latin typeface="Gill Sans MT"/>
            </a:endParaRPr>
          </a:p>
        </p:txBody>
      </p:sp>
      <p:sp>
        <p:nvSpPr>
          <p:cNvPr id="137"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By  default,  the  background-image  property  repeats  an  image  both  horizontally  and vertically.  Some  images  should  be  repeated  only  horizontally  or  vertically. Looks like this:</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If the image is repeated only horizontally (repeat-x), the background will look better:</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body</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background-image:url('gradient2.png');</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000" spc="-1" strike="noStrike">
                <a:solidFill>
                  <a:srgbClr val="0070c0"/>
                </a:solidFill>
                <a:latin typeface="Gill Sans MT"/>
              </a:rPr>
              <a:t>background-repeat:repeat-x;</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p:txBody>
      </p:sp>
      <p:pic>
        <p:nvPicPr>
          <p:cNvPr id="138" name="Picture 3" descr=""/>
          <p:cNvPicPr/>
          <p:nvPr/>
        </p:nvPicPr>
        <p:blipFill>
          <a:blip r:embed="rId1"/>
          <a:stretch/>
        </p:blipFill>
        <p:spPr>
          <a:xfrm>
            <a:off x="5105520" y="2950920"/>
            <a:ext cx="3571920" cy="28767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33520" y="304920"/>
            <a:ext cx="8229240" cy="990360"/>
          </a:xfrm>
          <a:prstGeom prst="rect">
            <a:avLst/>
          </a:prstGeom>
          <a:noFill/>
          <a:ln w="0">
            <a:noFill/>
          </a:ln>
        </p:spPr>
        <p:txBody>
          <a:bodyPr lIns="90000" rIns="90000" tIns="45000" bIns="45000" anchor="b">
            <a:normAutofit/>
          </a:bodyPr>
          <a:p>
            <a:pPr>
              <a:lnSpc>
                <a:spcPct val="100000"/>
              </a:lnSpc>
              <a:buNone/>
            </a:pPr>
            <a:r>
              <a:rPr b="1" lang="en-US" sz="3200" spc="-1" strike="noStrike">
                <a:solidFill>
                  <a:srgbClr val="0070c0"/>
                </a:solidFill>
                <a:latin typeface="Bookman Old Style"/>
              </a:rPr>
              <a:t>Background Image - no-repeat</a:t>
            </a:r>
            <a:endParaRPr b="0" lang="en-US" sz="3200" spc="-1" strike="noStrike">
              <a:solidFill>
                <a:srgbClr val="000000"/>
              </a:solidFill>
              <a:latin typeface="Gill Sans MT"/>
            </a:endParaRPr>
          </a:p>
        </p:txBody>
      </p:sp>
      <p:sp>
        <p:nvSpPr>
          <p:cNvPr id="140" name="PlaceHolder 2"/>
          <p:cNvSpPr>
            <a:spLocks noGrp="1"/>
          </p:cNvSpPr>
          <p:nvPr>
            <p:ph/>
          </p:nvPr>
        </p:nvSpPr>
        <p:spPr>
          <a:xfrm>
            <a:off x="533520" y="1371600"/>
            <a:ext cx="8229240" cy="4937400"/>
          </a:xfrm>
          <a:prstGeom prst="rect">
            <a:avLst/>
          </a:prstGeom>
          <a:noFill/>
          <a:ln w="0">
            <a:noFill/>
          </a:ln>
        </p:spPr>
        <p:txBody>
          <a:bodyPr lIns="90000" rIns="90000" tIns="45000" bIns="45000" anchor="t">
            <a:noAutofit/>
          </a:bodyPr>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Showing the background image only once is also specified by the background-repeat property:</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body {</a:t>
            </a:r>
            <a:br>
              <a:rPr sz="2600"/>
            </a:br>
            <a:r>
              <a:rPr b="0" lang="en-US" sz="2600" spc="-1" strike="noStrike">
                <a:solidFill>
                  <a:srgbClr val="000000"/>
                </a:solidFill>
                <a:latin typeface="Gill Sans MT"/>
              </a:rPr>
              <a:t>  background-image: url("img_tree.png");</a:t>
            </a:r>
            <a:br>
              <a:rPr sz="2600"/>
            </a:br>
            <a:r>
              <a:rPr b="0" lang="en-US" sz="2600" spc="-1" strike="noStrike">
                <a:solidFill>
                  <a:srgbClr val="000000"/>
                </a:solidFill>
                <a:latin typeface="Gill Sans MT"/>
              </a:rPr>
              <a:t>  background-repeat: no-repeat;</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What is CSS?</a:t>
            </a:r>
            <a:br>
              <a:rPr sz="3200"/>
            </a:br>
            <a:endParaRPr b="0" lang="en-US" sz="3200" spc="-1" strike="noStrike">
              <a:solidFill>
                <a:srgbClr val="000000"/>
              </a:solidFill>
              <a:latin typeface="Gill Sans MT"/>
            </a:endParaRPr>
          </a:p>
        </p:txBody>
      </p:sp>
      <p:sp>
        <p:nvSpPr>
          <p:cNvPr id="101" name="PlaceHolder 2"/>
          <p:cNvSpPr>
            <a:spLocks noGrp="1"/>
          </p:cNvSpPr>
          <p:nvPr>
            <p:ph/>
          </p:nvPr>
        </p:nvSpPr>
        <p:spPr>
          <a:xfrm>
            <a:off x="533520" y="152388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is a language that describes the style of an HTML document.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CSS</a:t>
            </a:r>
            <a:r>
              <a:rPr b="0" lang="en-US" sz="2600" spc="-1" strike="noStrike">
                <a:solidFill>
                  <a:srgbClr val="000000"/>
                </a:solidFill>
                <a:latin typeface="Gill Sans MT"/>
              </a:rPr>
              <a:t> stands for </a:t>
            </a:r>
            <a:r>
              <a:rPr b="1" lang="en-US" sz="2600" spc="-1" strike="noStrike">
                <a:solidFill>
                  <a:srgbClr val="000000"/>
                </a:solidFill>
                <a:latin typeface="Gill Sans MT"/>
              </a:rPr>
              <a:t>C</a:t>
            </a:r>
            <a:r>
              <a:rPr b="0" lang="en-US" sz="2600" spc="-1" strike="noStrike">
                <a:solidFill>
                  <a:srgbClr val="000000"/>
                </a:solidFill>
                <a:latin typeface="Gill Sans MT"/>
              </a:rPr>
              <a:t>ascading </a:t>
            </a:r>
            <a:r>
              <a:rPr b="1" lang="en-US" sz="2600" spc="-1" strike="noStrike">
                <a:solidFill>
                  <a:srgbClr val="000000"/>
                </a:solidFill>
                <a:latin typeface="Gill Sans MT"/>
              </a:rPr>
              <a:t>S</a:t>
            </a:r>
            <a:r>
              <a:rPr b="0" lang="en-US" sz="2600" spc="-1" strike="noStrike">
                <a:solidFill>
                  <a:srgbClr val="000000"/>
                </a:solidFill>
                <a:latin typeface="Gill Sans MT"/>
              </a:rPr>
              <a:t>tyle </a:t>
            </a:r>
            <a:r>
              <a:rPr b="1" lang="en-US" sz="2600" spc="-1" strike="noStrike">
                <a:solidFill>
                  <a:srgbClr val="000000"/>
                </a:solidFill>
                <a:latin typeface="Gill Sans MT"/>
              </a:rPr>
              <a:t>S</a:t>
            </a:r>
            <a:r>
              <a:rPr b="0" lang="en-US" sz="2600" spc="-1" strike="noStrike">
                <a:solidFill>
                  <a:srgbClr val="000000"/>
                </a:solidFill>
                <a:latin typeface="Gill Sans MT"/>
              </a:rPr>
              <a:t>heets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describes </a:t>
            </a:r>
            <a:r>
              <a:rPr b="1" lang="en-US" sz="2600" spc="-1" strike="noStrike">
                <a:solidFill>
                  <a:srgbClr val="000000"/>
                </a:solidFill>
                <a:latin typeface="Gill Sans MT"/>
              </a:rPr>
              <a:t>how HTML elements are to be displayed on screen, paper, or in other media</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a:t>
            </a:r>
            <a:r>
              <a:rPr b="1" lang="en-US" sz="2600" spc="-1" strike="noStrike">
                <a:solidFill>
                  <a:srgbClr val="000000"/>
                </a:solidFill>
                <a:latin typeface="Gill Sans MT"/>
              </a:rPr>
              <a:t>saves a lot of work</a:t>
            </a:r>
            <a:r>
              <a:rPr b="0" lang="en-US" sz="2600" spc="-1" strike="noStrike">
                <a:solidFill>
                  <a:srgbClr val="000000"/>
                </a:solidFill>
                <a:latin typeface="Gill Sans MT"/>
              </a:rPr>
              <a:t>. It can control the layout of multiple web pages all at once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External stylesheets are stored in </a:t>
            </a:r>
            <a:r>
              <a:rPr b="1" lang="en-US" sz="2600" spc="-1" strike="noStrike">
                <a:solidFill>
                  <a:srgbClr val="000000"/>
                </a:solidFill>
                <a:latin typeface="Gill Sans MT"/>
              </a:rPr>
              <a:t>CSS files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background-position</a:t>
            </a:r>
            <a:br>
              <a:rPr sz="3200"/>
            </a:br>
            <a:endParaRPr b="0" lang="en-US" sz="3200" spc="-1" strike="noStrike">
              <a:solidFill>
                <a:srgbClr val="000000"/>
              </a:solidFill>
              <a:latin typeface="Gill Sans MT"/>
            </a:endParaRPr>
          </a:p>
        </p:txBody>
      </p:sp>
      <p:sp>
        <p:nvSpPr>
          <p:cNvPr id="142"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background-position property is used to specify the position of the background image.</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body {</a:t>
            </a:r>
            <a:br>
              <a:rPr sz="2600"/>
            </a:br>
            <a:r>
              <a:rPr b="0" lang="en-US" sz="2600" spc="-1" strike="noStrike">
                <a:solidFill>
                  <a:srgbClr val="000000"/>
                </a:solidFill>
                <a:latin typeface="Gill Sans MT"/>
              </a:rPr>
              <a:t>  background-image: url("img_tree.png");</a:t>
            </a:r>
            <a:br>
              <a:rPr sz="2600"/>
            </a:br>
            <a:r>
              <a:rPr b="0" lang="en-US" sz="2600" spc="-1" strike="noStrike">
                <a:solidFill>
                  <a:srgbClr val="000000"/>
                </a:solidFill>
                <a:latin typeface="Gill Sans MT"/>
              </a:rPr>
              <a:t>  background-repeat: no-repeat;</a:t>
            </a:r>
            <a:br>
              <a:rPr sz="2600"/>
            </a:br>
            <a:r>
              <a:rPr b="0" lang="en-US" sz="2600" spc="-1" strike="noStrike">
                <a:solidFill>
                  <a:srgbClr val="000000"/>
                </a:solidFill>
                <a:latin typeface="Gill Sans MT"/>
              </a:rPr>
              <a:t>  background-position: right top;</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background-attachment</a:t>
            </a:r>
            <a:br>
              <a:rPr sz="3200"/>
            </a:br>
            <a:endParaRPr b="0" lang="en-US" sz="3200" spc="-1" strike="noStrike">
              <a:solidFill>
                <a:srgbClr val="000000"/>
              </a:solidFill>
              <a:latin typeface="Gill Sans MT"/>
            </a:endParaRPr>
          </a:p>
        </p:txBody>
      </p:sp>
      <p:sp>
        <p:nvSpPr>
          <p:cNvPr id="144"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4000"/>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background-attachment property specifies whether the background image should scroll or be fixed (will not scroll with the rest of the page):</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 </a:t>
            </a:r>
            <a:r>
              <a:rPr b="0" lang="en-US" sz="2000" spc="-1" strike="noStrike">
                <a:solidFill>
                  <a:srgbClr val="000000"/>
                </a:solidFill>
                <a:latin typeface="Gill Sans MT"/>
              </a:rPr>
              <a:t>body {</a:t>
            </a:r>
            <a:br>
              <a:rPr sz="2000"/>
            </a:br>
            <a:r>
              <a:rPr b="0" lang="en-US" sz="2000" spc="-1" strike="noStrike">
                <a:solidFill>
                  <a:srgbClr val="000000"/>
                </a:solidFill>
                <a:latin typeface="Gill Sans MT"/>
              </a:rPr>
              <a:t>  background-image: url("img_tree.png");</a:t>
            </a:r>
            <a:br>
              <a:rPr sz="2000"/>
            </a:br>
            <a:r>
              <a:rPr b="0" lang="en-US" sz="2000" spc="-1" strike="noStrike">
                <a:solidFill>
                  <a:srgbClr val="000000"/>
                </a:solidFill>
                <a:latin typeface="Gill Sans MT"/>
              </a:rPr>
              <a:t>  background-repeat: no-repeat;</a:t>
            </a:r>
            <a:br>
              <a:rPr sz="2000"/>
            </a:br>
            <a:r>
              <a:rPr b="0" lang="en-US" sz="2000" spc="-1" strike="noStrike">
                <a:solidFill>
                  <a:srgbClr val="000000"/>
                </a:solidFill>
                <a:latin typeface="Gill Sans MT"/>
              </a:rPr>
              <a:t>  background-position: right top;</a:t>
            </a:r>
            <a:br>
              <a:rPr sz="2000"/>
            </a:br>
            <a:r>
              <a:rPr b="0" lang="en-US" sz="2000" spc="-1" strike="noStrike">
                <a:solidFill>
                  <a:srgbClr val="000000"/>
                </a:solidFill>
                <a:latin typeface="Gill Sans MT"/>
              </a:rPr>
              <a:t> </a:t>
            </a:r>
            <a:r>
              <a:rPr b="1" lang="en-US" sz="2000" spc="-1" strike="noStrike">
                <a:solidFill>
                  <a:srgbClr val="0070c0"/>
                </a:solidFill>
                <a:latin typeface="Gill Sans MT"/>
              </a:rPr>
              <a:t> background-attachment: fixed;</a:t>
            </a:r>
            <a:br>
              <a:rPr sz="2000"/>
            </a:br>
            <a:r>
              <a:rPr b="0" lang="en-US" sz="2000" spc="-1" strike="noStrike">
                <a:solidFill>
                  <a:srgbClr val="000000"/>
                </a:solidFill>
                <a:latin typeface="Gill Sans MT"/>
              </a:rPr>
              <a:t>}</a:t>
            </a: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body {</a:t>
            </a:r>
            <a:br>
              <a:rPr sz="2000"/>
            </a:br>
            <a:r>
              <a:rPr b="0" lang="en-US" sz="2000" spc="-1" strike="noStrike">
                <a:solidFill>
                  <a:srgbClr val="000000"/>
                </a:solidFill>
                <a:latin typeface="Gill Sans MT"/>
              </a:rPr>
              <a:t>  background-image: url("img_tree.png");</a:t>
            </a:r>
            <a:br>
              <a:rPr sz="2000"/>
            </a:br>
            <a:r>
              <a:rPr b="0" lang="en-US" sz="2000" spc="-1" strike="noStrike">
                <a:solidFill>
                  <a:srgbClr val="000000"/>
                </a:solidFill>
                <a:latin typeface="Gill Sans MT"/>
              </a:rPr>
              <a:t>  background-repeat: no-repeat;</a:t>
            </a:r>
            <a:br>
              <a:rPr sz="2000"/>
            </a:br>
            <a:r>
              <a:rPr b="0" lang="en-US" sz="2000" spc="-1" strike="noStrike">
                <a:solidFill>
                  <a:srgbClr val="000000"/>
                </a:solidFill>
                <a:latin typeface="Gill Sans MT"/>
              </a:rPr>
              <a:t>  background-position: right top;</a:t>
            </a:r>
            <a:br>
              <a:rPr sz="2000"/>
            </a:br>
            <a:r>
              <a:rPr b="0" lang="en-US" sz="2000" spc="-1" strike="noStrike">
                <a:solidFill>
                  <a:srgbClr val="000000"/>
                </a:solidFill>
                <a:latin typeface="Gill Sans MT"/>
              </a:rPr>
              <a:t>  </a:t>
            </a:r>
            <a:r>
              <a:rPr b="1" lang="en-US" sz="2000" spc="-1" strike="noStrike">
                <a:solidFill>
                  <a:srgbClr val="0070c0"/>
                </a:solidFill>
                <a:latin typeface="Gill Sans MT"/>
              </a:rPr>
              <a:t>background-attachment: scroll;</a:t>
            </a:r>
            <a:br>
              <a:rPr sz="2000"/>
            </a:br>
            <a:r>
              <a:rPr b="0" lang="en-US" sz="2000" spc="-1" strike="noStrike">
                <a:solidFill>
                  <a:srgbClr val="000000"/>
                </a:solidFill>
                <a:latin typeface="Gill Sans MT"/>
              </a:rPr>
              <a: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457200"/>
            <a:ext cx="8229240" cy="990360"/>
          </a:xfrm>
          <a:prstGeom prst="rect">
            <a:avLst/>
          </a:prstGeom>
          <a:noFill/>
          <a:ln w="0">
            <a:noFill/>
          </a:ln>
        </p:spPr>
        <p:txBody>
          <a:bodyPr lIns="90000" rIns="90000" tIns="45000" bIns="45000" anchor="b">
            <a:normAutofit fontScale="91000"/>
          </a:bodyPr>
          <a:p>
            <a:pPr>
              <a:lnSpc>
                <a:spcPct val="100000"/>
              </a:lnSpc>
              <a:buNone/>
            </a:pPr>
            <a:r>
              <a:rPr b="1" lang="en-US" sz="3200" spc="-1" strike="noStrike">
                <a:solidFill>
                  <a:srgbClr val="0070c0"/>
                </a:solidFill>
                <a:latin typeface="Bookman Old Style"/>
              </a:rPr>
              <a:t>CSS background - Shorthand property</a:t>
            </a:r>
            <a:br>
              <a:rPr sz="3200"/>
            </a:br>
            <a:endParaRPr b="0" lang="en-US" sz="3200" spc="-1" strike="noStrike">
              <a:solidFill>
                <a:srgbClr val="000000"/>
              </a:solidFill>
              <a:latin typeface="Gill Sans MT"/>
            </a:endParaRPr>
          </a:p>
        </p:txBody>
      </p:sp>
      <p:sp>
        <p:nvSpPr>
          <p:cNvPr id="146" name="PlaceHolder 2"/>
          <p:cNvSpPr>
            <a:spLocks noGrp="1"/>
          </p:cNvSpPr>
          <p:nvPr>
            <p:ph/>
          </p:nvPr>
        </p:nvSpPr>
        <p:spPr>
          <a:xfrm>
            <a:off x="380880" y="160020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400" spc="-1" strike="noStrike">
                <a:solidFill>
                  <a:srgbClr val="000000"/>
                </a:solidFill>
                <a:latin typeface="Gill Sans MT"/>
              </a:rPr>
              <a:t>To shorten the code, it is also possible to specify all the background properties in one single property. This is called a shorthand property.</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shorthand property for background is background.</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body {</a:t>
            </a:r>
            <a:br>
              <a:rPr sz="2400"/>
            </a:br>
            <a:r>
              <a:rPr b="0" lang="en-US" sz="2400" spc="-1" strike="noStrike">
                <a:solidFill>
                  <a:srgbClr val="000000"/>
                </a:solidFill>
                <a:latin typeface="Gill Sans MT"/>
              </a:rPr>
              <a:t>  background: #ffffff url("img_tree.png") no-repeat right top;</a:t>
            </a:r>
            <a:br>
              <a:rPr sz="2400"/>
            </a:br>
            <a:r>
              <a:rPr b="0" lang="en-US" sz="2400" spc="-1" strike="noStrike">
                <a:solidFill>
                  <a:srgbClr val="000000"/>
                </a:solidFill>
                <a:latin typeface="Gill Sans MT"/>
              </a:rPr>
              <a: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 </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Borders</a:t>
            </a:r>
            <a:br>
              <a:rPr sz="3200"/>
            </a:br>
            <a:endParaRPr b="0" lang="en-US" sz="3200" spc="-1" strike="noStrike">
              <a:solidFill>
                <a:srgbClr val="000000"/>
              </a:solidFill>
              <a:latin typeface="Gill Sans MT"/>
            </a:endParaRPr>
          </a:p>
        </p:txBody>
      </p:sp>
      <p:sp>
        <p:nvSpPr>
          <p:cNvPr id="148"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Border Properties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CSS border properties allow you to specify the style, width, and color of an element's border.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Border Style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border-style property specifies what kind of border to display.</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following values are allowed:</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dotted - Defines a dotted border</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dashed - Defines a dashed border</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solid - Defines a solid border</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double - Defines a double border</a:t>
            </a:r>
            <a:endParaRPr b="0" lang="en-US" sz="20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0" lang="en-US" sz="3200" spc="-1" strike="noStrike">
                <a:solidFill>
                  <a:srgbClr val="464653"/>
                </a:solidFill>
                <a:latin typeface="Bookman Old Style"/>
              </a:rPr>
              <a:t>Example:</a:t>
            </a:r>
            <a:endParaRPr b="0" lang="en-US" sz="3200" spc="-1" strike="noStrike">
              <a:solidFill>
                <a:srgbClr val="000000"/>
              </a:solidFill>
              <a:latin typeface="Gill Sans MT"/>
            </a:endParaRPr>
          </a:p>
        </p:txBody>
      </p:sp>
      <p:sp>
        <p:nvSpPr>
          <p:cNvPr id="150" name="PlaceHolder 2"/>
          <p:cNvSpPr>
            <a:spLocks noGrp="1"/>
          </p:cNvSpPr>
          <p:nvPr>
            <p:ph/>
          </p:nvPr>
        </p:nvSpPr>
        <p:spPr>
          <a:xfrm>
            <a:off x="533520" y="129528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&lt;style&gt;</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p.dotted {border-style: dotted;}</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p.dashed {border-style: dashed;}</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p.solid {border-style: solid;}</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p.double {border-style: double;}</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p.groove {border-style: groove;}</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p.ridge {border-style: ridge;}</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p.inset {border-style: inset;}</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p.outset {border-style: outset;}</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p.none {border-style: none;}</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p.hidden {border-style: hidden;}</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p.mix {border-style: dotted dashed solid double;}</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&lt;/style&gt;</a:t>
            </a:r>
            <a:endParaRPr b="0" lang="en-US" sz="1800" spc="-1" strike="noStrike">
              <a:solidFill>
                <a:srgbClr val="000000"/>
              </a:solidFill>
              <a:latin typeface="Gill Sans MT"/>
            </a:endParaRPr>
          </a:p>
        </p:txBody>
      </p:sp>
      <p:pic>
        <p:nvPicPr>
          <p:cNvPr id="151" name="Picture 3" descr=""/>
          <p:cNvPicPr/>
          <p:nvPr/>
        </p:nvPicPr>
        <p:blipFill>
          <a:blip r:embed="rId1"/>
          <a:stretch/>
        </p:blipFill>
        <p:spPr>
          <a:xfrm>
            <a:off x="4267080" y="741240"/>
            <a:ext cx="4419360" cy="433044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45720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Border Width</a:t>
            </a:r>
            <a:br>
              <a:rPr sz="3200"/>
            </a:br>
            <a:endParaRPr b="0" lang="en-US" sz="3200" spc="-1" strike="noStrike">
              <a:solidFill>
                <a:srgbClr val="000000"/>
              </a:solidFill>
              <a:latin typeface="Gill Sans MT"/>
            </a:endParaRPr>
          </a:p>
        </p:txBody>
      </p:sp>
      <p:sp>
        <p:nvSpPr>
          <p:cNvPr id="15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border-width property specifies the width of the four borders.</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width can be set as a specific size (in px, pt, cm, em, etc) or by using one of the three pre-defined values: thin, medium, or thick.</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border-width property can have from one to four values (for the top border, right border, bottom border, and the left border).</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 </a:t>
            </a:r>
            <a:endParaRPr b="0" lang="en-US" sz="20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54" name="Picture 3" descr=""/>
          <p:cNvPicPr/>
          <p:nvPr/>
        </p:nvPicPr>
        <p:blipFill>
          <a:blip r:embed="rId1"/>
          <a:stretch/>
        </p:blipFill>
        <p:spPr>
          <a:xfrm>
            <a:off x="1295280" y="3124080"/>
            <a:ext cx="6441120" cy="3428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685800"/>
            <a:ext cx="8229240" cy="990360"/>
          </a:xfrm>
          <a:prstGeom prst="rect">
            <a:avLst/>
          </a:prstGeom>
          <a:noFill/>
          <a:ln w="0">
            <a:noFill/>
          </a:ln>
        </p:spPr>
        <p:txBody>
          <a:bodyPr lIns="90000" rIns="90000" tIns="45000" bIns="45000" anchor="b">
            <a:normAutofit fontScale="61000"/>
          </a:bodyPr>
          <a:p>
            <a:pPr>
              <a:lnSpc>
                <a:spcPct val="100000"/>
              </a:lnSpc>
              <a:buNone/>
            </a:pPr>
            <a:r>
              <a:rPr b="1" lang="en-US" sz="3200" spc="-1" strike="noStrike">
                <a:solidFill>
                  <a:srgbClr val="0070c0"/>
                </a:solidFill>
                <a:latin typeface="Bookman Old Style"/>
              </a:rPr>
              <a:t>CSS Border Color</a:t>
            </a:r>
            <a:br>
              <a:rPr sz="3200"/>
            </a:br>
            <a:br>
              <a:rPr sz="3200"/>
            </a:br>
            <a:endParaRPr b="0" lang="en-US" sz="3200" spc="-1" strike="noStrike">
              <a:solidFill>
                <a:srgbClr val="000000"/>
              </a:solidFill>
              <a:latin typeface="Gill Sans MT"/>
            </a:endParaRPr>
          </a:p>
        </p:txBody>
      </p:sp>
      <p:sp>
        <p:nvSpPr>
          <p:cNvPr id="156"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border-color property is used to set the color of the four borders.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 </a:t>
            </a:r>
            <a:r>
              <a:rPr b="0" lang="en-US" sz="2400" spc="-1" strike="noStrike">
                <a:solidFill>
                  <a:srgbClr val="000000"/>
                </a:solidFill>
                <a:latin typeface="Gill Sans MT"/>
              </a:rPr>
              <a:t>The border-color property can have from one to four values (for the top border, right border, bottom border, and the left border). </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 </a:t>
            </a:r>
            <a:endParaRPr b="0" lang="en-US" sz="2400" spc="-1" strike="noStrike">
              <a:solidFill>
                <a:srgbClr val="000000"/>
              </a:solidFill>
              <a:latin typeface="Gill Sans MT"/>
            </a:endParaRPr>
          </a:p>
        </p:txBody>
      </p:sp>
      <p:pic>
        <p:nvPicPr>
          <p:cNvPr id="157" name="Picture 3" descr=""/>
          <p:cNvPicPr/>
          <p:nvPr/>
        </p:nvPicPr>
        <p:blipFill>
          <a:blip r:embed="rId1"/>
          <a:stretch/>
        </p:blipFill>
        <p:spPr>
          <a:xfrm>
            <a:off x="2133720" y="2958120"/>
            <a:ext cx="4876560" cy="35582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3352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464653"/>
                </a:solidFill>
                <a:latin typeface="Bookman Old Style"/>
              </a:rPr>
              <a:t>CSS Border - Shorthand Property</a:t>
            </a:r>
            <a:br>
              <a:rPr sz="3200"/>
            </a:br>
            <a:endParaRPr b="0" lang="en-US" sz="3200" spc="-1" strike="noStrike">
              <a:solidFill>
                <a:srgbClr val="000000"/>
              </a:solidFill>
              <a:latin typeface="Gill Sans MT"/>
            </a:endParaRPr>
          </a:p>
        </p:txBody>
      </p:sp>
      <p:sp>
        <p:nvSpPr>
          <p:cNvPr id="159"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border property is a shorthand property for the following individual border properties: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border-width</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border-style (required)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border-color</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 {</a:t>
            </a:r>
            <a:br>
              <a:rPr sz="2600"/>
            </a:br>
            <a:r>
              <a:rPr b="0" lang="en-US" sz="2600" spc="-1" strike="noStrike">
                <a:solidFill>
                  <a:srgbClr val="000000"/>
                </a:solidFill>
                <a:latin typeface="Gill Sans MT"/>
              </a:rPr>
              <a:t>  border: 5px solid red;</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33520" y="30492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Text</a:t>
            </a:r>
            <a:br>
              <a:rPr sz="3200"/>
            </a:br>
            <a:endParaRPr b="0" lang="en-US" sz="3200" spc="-1" strike="noStrike">
              <a:solidFill>
                <a:srgbClr val="000000"/>
              </a:solidFill>
              <a:latin typeface="Gill Sans MT"/>
            </a:endParaRPr>
          </a:p>
        </p:txBody>
      </p:sp>
      <p:sp>
        <p:nvSpPr>
          <p:cNvPr id="161" name="PlaceHolder 2"/>
          <p:cNvSpPr>
            <a:spLocks noGrp="1"/>
          </p:cNvSpPr>
          <p:nvPr>
            <p:ph/>
          </p:nvPr>
        </p:nvSpPr>
        <p:spPr>
          <a:xfrm>
            <a:off x="457200" y="137160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Text Color</a:t>
            </a:r>
            <a:endParaRPr b="0" lang="en-US" sz="2600" spc="-1" strike="noStrike">
              <a:solidFill>
                <a:srgbClr val="000000"/>
              </a:solidFill>
              <a:latin typeface="Gill Sans MT"/>
            </a:endParaRPr>
          </a:p>
          <a:p>
            <a:pPr>
              <a:lnSpc>
                <a:spcPct val="100000"/>
              </a:lnSpc>
              <a:spcBef>
                <a:spcPts val="601"/>
              </a:spcBef>
              <a:buNone/>
            </a:pPr>
            <a:endParaRPr b="0" lang="en-US" sz="1800" spc="-1" strike="noStrike">
              <a:solidFill>
                <a:srgbClr val="000000"/>
              </a:solidFill>
              <a:latin typeface="Gill Sans MT"/>
            </a:endParaRPr>
          </a:p>
          <a:p>
            <a:pPr>
              <a:lnSpc>
                <a:spcPct val="100000"/>
              </a:lnSpc>
              <a:spcBef>
                <a:spcPts val="601"/>
              </a:spcBef>
              <a:buNone/>
            </a:pP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 </a:t>
            </a:r>
            <a:r>
              <a:rPr b="0" lang="en-US" sz="1800" spc="-1" strike="noStrike">
                <a:solidFill>
                  <a:srgbClr val="000000"/>
                </a:solidFill>
                <a:latin typeface="Gill Sans MT"/>
              </a:rPr>
              <a:t>The color property is used to set the color of the text. The color is specified by:</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a color name - like "red“                 </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a HEX value - like "#ff0000"</a:t>
            </a:r>
            <a:endParaRPr b="0" lang="en-US" sz="18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an RGB value - like "rgb(255,0,0)"</a:t>
            </a:r>
            <a:endParaRPr b="0" lang="en-US" sz="18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Text Alignment</a:t>
            </a:r>
            <a:br>
              <a:rPr sz="3200"/>
            </a:br>
            <a:endParaRPr b="0" lang="en-US" sz="3200" spc="-1" strike="noStrike">
              <a:solidFill>
                <a:srgbClr val="000000"/>
              </a:solidFill>
              <a:latin typeface="Gill Sans MT"/>
            </a:endParaRPr>
          </a:p>
        </p:txBody>
      </p:sp>
      <p:sp>
        <p:nvSpPr>
          <p:cNvPr id="163"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text-align property is used to set the horizontal alignment of a text.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 text can be left or </a:t>
            </a:r>
            <a:r>
              <a:rPr b="0" lang="en-US" sz="2000" spc="-1" strike="noStrike">
                <a:solidFill>
                  <a:srgbClr val="0070c0"/>
                </a:solidFill>
                <a:latin typeface="Gill Sans MT"/>
              </a:rPr>
              <a:t>right aligned, centered, </a:t>
            </a:r>
            <a:r>
              <a:rPr b="0" lang="en-US" sz="2000" spc="-1" strike="noStrike">
                <a:solidFill>
                  <a:srgbClr val="000000"/>
                </a:solidFill>
                <a:latin typeface="Gill Sans MT"/>
              </a:rPr>
              <a:t>or </a:t>
            </a:r>
            <a:r>
              <a:rPr b="0" lang="en-US" sz="2000" spc="-1" strike="noStrike">
                <a:solidFill>
                  <a:srgbClr val="0070c0"/>
                </a:solidFill>
                <a:latin typeface="Gill Sans MT"/>
              </a:rPr>
              <a:t>justified.</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When the text-align property is set to </a:t>
            </a:r>
            <a:r>
              <a:rPr b="0" lang="en-US" sz="2000" spc="-1" strike="noStrike">
                <a:solidFill>
                  <a:srgbClr val="0070c0"/>
                </a:solidFill>
                <a:latin typeface="Gill Sans MT"/>
              </a:rPr>
              <a:t>"justify</a:t>
            </a:r>
            <a:r>
              <a:rPr b="0" lang="en-US" sz="2000" spc="-1" strike="noStrike">
                <a:solidFill>
                  <a:srgbClr val="000000"/>
                </a:solidFill>
                <a:latin typeface="Gill Sans MT"/>
              </a:rPr>
              <a:t>", each line is stretched so that every line has equal width, and the left and right margins are straight (like in magazines and newspapers):</a:t>
            </a: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p:txBody>
      </p:sp>
      <p:pic>
        <p:nvPicPr>
          <p:cNvPr id="164" name="Picture 3" descr=""/>
          <p:cNvPicPr/>
          <p:nvPr/>
        </p:nvPicPr>
        <p:blipFill>
          <a:blip r:embed="rId1"/>
          <a:stretch/>
        </p:blipFill>
        <p:spPr>
          <a:xfrm>
            <a:off x="2666880" y="3124080"/>
            <a:ext cx="4141080" cy="3047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30492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Syntax</a:t>
            </a:r>
            <a:br>
              <a:rPr sz="3200"/>
            </a:br>
            <a:endParaRPr b="0" lang="en-US" sz="3200" spc="-1" strike="noStrike">
              <a:solidFill>
                <a:srgbClr val="000000"/>
              </a:solidFill>
              <a:latin typeface="Gill Sans MT"/>
            </a:endParaRPr>
          </a:p>
        </p:txBody>
      </p:sp>
      <p:sp>
        <p:nvSpPr>
          <p:cNvPr id="103"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7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CSS rule-set consists of a selector and a declaration block:</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selector points to the HTML element you want to style.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declaration block contains one or more declarations separated by semicolons.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Each declaration includes a CSS property name and a value, separated by a colon.</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CSS declaration always ends with a semicolon, and declaration blocks are surrounded by curly braces. </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04" name="Picture 3" descr=""/>
          <p:cNvPicPr/>
          <p:nvPr/>
        </p:nvPicPr>
        <p:blipFill>
          <a:blip r:embed="rId1"/>
          <a:stretch/>
        </p:blipFill>
        <p:spPr>
          <a:xfrm>
            <a:off x="1371600" y="1905120"/>
            <a:ext cx="5714640" cy="11948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Text Decoration</a:t>
            </a:r>
            <a:br>
              <a:rPr sz="3200"/>
            </a:br>
            <a:endParaRPr b="0" lang="en-US" sz="3200" spc="-1" strike="noStrike">
              <a:solidFill>
                <a:srgbClr val="000000"/>
              </a:solidFill>
              <a:latin typeface="Gill Sans MT"/>
            </a:endParaRPr>
          </a:p>
        </p:txBody>
      </p:sp>
      <p:sp>
        <p:nvSpPr>
          <p:cNvPr id="166"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text-decoration property is used to set or remove decorations from text.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value text-decoration: none; is often used to remove underlines from links: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&lt;style&gt;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a {</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  </a:t>
            </a:r>
            <a:r>
              <a:rPr b="0" lang="en-US" sz="2400" spc="-1" strike="noStrike">
                <a:solidFill>
                  <a:srgbClr val="000000"/>
                </a:solidFill>
                <a:latin typeface="Gill Sans MT"/>
              </a:rPr>
              <a:t>text-decoration: none;</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&lt;/style&gt;</a:t>
            </a:r>
            <a:endParaRPr b="0" lang="en-US" sz="2400" spc="-1" strike="noStrike">
              <a:solidFill>
                <a:srgbClr val="000000"/>
              </a:solidFill>
              <a:latin typeface="Gill Sans MT"/>
            </a:endParaRPr>
          </a:p>
          <a:p>
            <a:pPr>
              <a:lnSpc>
                <a:spcPct val="100000"/>
              </a:lnSpc>
              <a:spcBef>
                <a:spcPts val="601"/>
              </a:spcBef>
              <a:buNone/>
            </a:pPr>
            <a:endParaRPr b="0" lang="en-US" sz="2400" spc="-1" strike="noStrike">
              <a:solidFill>
                <a:srgbClr val="000000"/>
              </a:solidFill>
              <a:latin typeface="Gill Sans MT"/>
            </a:endParaRPr>
          </a:p>
          <a:p>
            <a:pPr>
              <a:lnSpc>
                <a:spcPct val="100000"/>
              </a:lnSpc>
              <a:spcBef>
                <a:spcPts val="601"/>
              </a:spcBef>
              <a:buNone/>
              <a:tabLst>
                <a:tab algn="l" pos="0"/>
              </a:tabLst>
            </a:pPr>
            <a:r>
              <a:rPr b="0" lang="en-US" sz="2400" spc="-1" strike="noStrike">
                <a:solidFill>
                  <a:srgbClr val="000000"/>
                </a:solidFill>
                <a:latin typeface="Gill Sans MT"/>
              </a:rPr>
              <a:t>Note: this removes underline from the links.</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Fonts</a:t>
            </a:r>
            <a:br>
              <a:rPr sz="3200"/>
            </a:br>
            <a:endParaRPr b="0" lang="en-US" sz="3200" spc="-1" strike="noStrike">
              <a:solidFill>
                <a:srgbClr val="000000"/>
              </a:solidFill>
              <a:latin typeface="Gill Sans MT"/>
            </a:endParaRPr>
          </a:p>
        </p:txBody>
      </p:sp>
      <p:sp>
        <p:nvSpPr>
          <p:cNvPr id="168"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CSS font properties define the font family, boldness, size, and the style of a text.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Difference Between Serif and Sans-serif Fonts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69" name="Picture 3" descr=""/>
          <p:cNvPicPr/>
          <p:nvPr/>
        </p:nvPicPr>
        <p:blipFill>
          <a:blip r:embed="rId1"/>
          <a:stretch/>
        </p:blipFill>
        <p:spPr>
          <a:xfrm>
            <a:off x="2133720" y="2743200"/>
            <a:ext cx="3962160" cy="14133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Font Family</a:t>
            </a:r>
            <a:br>
              <a:rPr sz="3200"/>
            </a:br>
            <a:endParaRPr b="0" lang="en-US" sz="3200" spc="-1" strike="noStrike">
              <a:solidFill>
                <a:srgbClr val="000000"/>
              </a:solidFill>
              <a:latin typeface="Gill Sans MT"/>
            </a:endParaRPr>
          </a:p>
        </p:txBody>
      </p:sp>
      <p:sp>
        <p:nvSpPr>
          <p:cNvPr id="171"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font family of a text is set with the font-family property.</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The font-family property should hold several font names as a "fallback" system. If the browser does not support the first font, it tries the next font, and so on.</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&lt;style&gt;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p.serif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  </a:t>
            </a:r>
            <a:r>
              <a:rPr b="0" lang="en-US" sz="2000" spc="-1" strike="noStrike">
                <a:solidFill>
                  <a:srgbClr val="000000"/>
                </a:solidFill>
                <a:latin typeface="Gill Sans MT"/>
              </a:rPr>
              <a:t>font-family: "Times New Roman", Times, serif;</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a:p>
            <a:pPr>
              <a:lnSpc>
                <a:spcPct val="100000"/>
              </a:lnSpc>
              <a:spcBef>
                <a:spcPts val="601"/>
              </a:spcBef>
              <a:buNone/>
            </a:pP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p.sansserif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  </a:t>
            </a:r>
            <a:r>
              <a:rPr b="0" lang="en-US" sz="2000" spc="-1" strike="noStrike">
                <a:solidFill>
                  <a:srgbClr val="000000"/>
                </a:solidFill>
                <a:latin typeface="Gill Sans MT"/>
              </a:rPr>
              <a:t>font-family: Arial, Helvetica, sans-serif;</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Font Style</a:t>
            </a:r>
            <a:br>
              <a:rPr sz="3200"/>
            </a:br>
            <a:endParaRPr b="0" lang="en-US" sz="3200" spc="-1" strike="noStrike">
              <a:solidFill>
                <a:srgbClr val="000000"/>
              </a:solidFill>
              <a:latin typeface="Gill Sans MT"/>
            </a:endParaRPr>
          </a:p>
        </p:txBody>
      </p:sp>
      <p:sp>
        <p:nvSpPr>
          <p:cNvPr id="17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font-style property is mostly used to specify italic text.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This property has three values: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normal - The text is shown normally</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italic - The text is shown in italics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oblique - The text is "leaning" (oblique is very similar to italic, but less supported)</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0070c0"/>
                </a:solidFill>
                <a:latin typeface="Bookman Old Style"/>
              </a:rPr>
              <a:t>Font Size</a:t>
            </a:r>
            <a:endParaRPr b="0" lang="en-US" sz="3200" spc="-1" strike="noStrike">
              <a:solidFill>
                <a:srgbClr val="000000"/>
              </a:solidFill>
              <a:latin typeface="Gill Sans MT"/>
            </a:endParaRPr>
          </a:p>
        </p:txBody>
      </p:sp>
      <p:sp>
        <p:nvSpPr>
          <p:cNvPr id="175" name="PlaceHolder 2"/>
          <p:cNvSpPr>
            <a:spLocks noGrp="1"/>
          </p:cNvSpPr>
          <p:nvPr>
            <p:ph/>
          </p:nvPr>
        </p:nvSpPr>
        <p:spPr>
          <a:xfrm>
            <a:off x="380880" y="129528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font-size property sets the size of the text.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h1 {</a:t>
            </a:r>
            <a:br>
              <a:rPr sz="2600"/>
            </a:br>
            <a:r>
              <a:rPr b="0" lang="en-US" sz="2600" spc="-1" strike="noStrike">
                <a:solidFill>
                  <a:srgbClr val="000000"/>
                </a:solidFill>
                <a:latin typeface="Gill Sans MT"/>
              </a:rPr>
              <a:t>  font-size: 40px;</a:t>
            </a:r>
            <a:br>
              <a:rPr sz="2600"/>
            </a:br>
            <a:r>
              <a:rPr b="0" lang="en-US" sz="2600" spc="-1" strike="noStrike">
                <a:solidFill>
                  <a:srgbClr val="000000"/>
                </a:solidFill>
                <a:latin typeface="Gill Sans MT"/>
              </a:rPr>
              <a:t>}</a:t>
            </a:r>
            <a:br>
              <a:rPr sz="2600"/>
            </a:br>
            <a:br>
              <a:rPr sz="2600"/>
            </a:br>
            <a:r>
              <a:rPr b="0" lang="en-US" sz="2600" spc="-1" strike="noStrike">
                <a:solidFill>
                  <a:srgbClr val="000000"/>
                </a:solidFill>
                <a:latin typeface="Gill Sans MT"/>
              </a:rPr>
              <a:t>h2 {</a:t>
            </a:r>
            <a:br>
              <a:rPr sz="2600"/>
            </a:br>
            <a:r>
              <a:rPr b="0" lang="en-US" sz="2600" spc="-1" strike="noStrike">
                <a:solidFill>
                  <a:srgbClr val="000000"/>
                </a:solidFill>
                <a:latin typeface="Gill Sans MT"/>
              </a:rPr>
              <a:t>  font-size: 30px;</a:t>
            </a:r>
            <a:br>
              <a:rPr sz="2600"/>
            </a:br>
            <a:r>
              <a:rPr b="0" lang="en-US" sz="2600" spc="-1" strike="noStrike">
                <a:solidFill>
                  <a:srgbClr val="000000"/>
                </a:solidFill>
                <a:latin typeface="Gill Sans MT"/>
              </a:rPr>
              <a:t>}</a:t>
            </a:r>
            <a:br>
              <a:rPr sz="2600"/>
            </a:br>
            <a:br>
              <a:rPr sz="2600"/>
            </a:br>
            <a:r>
              <a:rPr b="0" lang="en-US" sz="2600" spc="-1" strike="noStrike">
                <a:solidFill>
                  <a:srgbClr val="000000"/>
                </a:solidFill>
                <a:latin typeface="Gill Sans MT"/>
              </a:rPr>
              <a:t>p {</a:t>
            </a:r>
            <a:br>
              <a:rPr sz="2600"/>
            </a:br>
            <a:r>
              <a:rPr b="0" lang="en-US" sz="2600" spc="-1" strike="noStrike">
                <a:solidFill>
                  <a:srgbClr val="000000"/>
                </a:solidFill>
                <a:latin typeface="Gill Sans MT"/>
              </a:rPr>
              <a:t>  font-size: 14px;</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533520" y="45720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Lists</a:t>
            </a:r>
            <a:br>
              <a:rPr sz="3200"/>
            </a:br>
            <a:endParaRPr b="0" lang="en-US" sz="3200" spc="-1" strike="noStrike">
              <a:solidFill>
                <a:srgbClr val="000000"/>
              </a:solidFill>
              <a:latin typeface="Gill Sans MT"/>
            </a:endParaRPr>
          </a:p>
        </p:txBody>
      </p:sp>
      <p:sp>
        <p:nvSpPr>
          <p:cNvPr id="177"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85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Different List Item Markers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list-style-type property specifies the type of list item marker.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900" spc="-1" strike="noStrike">
                <a:solidFill>
                  <a:srgbClr val="000000"/>
                </a:solidFill>
                <a:latin typeface="Gill Sans MT"/>
              </a:rPr>
              <a:t>ul.a {</a:t>
            </a:r>
            <a:br>
              <a:rPr sz="1900"/>
            </a:br>
            <a:r>
              <a:rPr b="0" lang="en-US" sz="1900" spc="-1" strike="noStrike">
                <a:solidFill>
                  <a:srgbClr val="000000"/>
                </a:solidFill>
                <a:latin typeface="Gill Sans MT"/>
              </a:rPr>
              <a:t>  list-style-type: circle;</a:t>
            </a:r>
            <a:br>
              <a:rPr sz="1900"/>
            </a:br>
            <a:r>
              <a:rPr b="0" lang="en-US" sz="1900" spc="-1" strike="noStrike">
                <a:solidFill>
                  <a:srgbClr val="000000"/>
                </a:solidFill>
                <a:latin typeface="Gill Sans MT"/>
              </a:rPr>
              <a:t>}</a:t>
            </a:r>
            <a:br>
              <a:rPr sz="1900"/>
            </a:br>
            <a:br>
              <a:rPr sz="1900"/>
            </a:br>
            <a:r>
              <a:rPr b="0" lang="en-US" sz="1900" spc="-1" strike="noStrike">
                <a:solidFill>
                  <a:srgbClr val="000000"/>
                </a:solidFill>
                <a:latin typeface="Gill Sans MT"/>
              </a:rPr>
              <a:t>ul.b {</a:t>
            </a:r>
            <a:br>
              <a:rPr sz="1900"/>
            </a:br>
            <a:r>
              <a:rPr b="0" lang="en-US" sz="1900" spc="-1" strike="noStrike">
                <a:solidFill>
                  <a:srgbClr val="000000"/>
                </a:solidFill>
                <a:latin typeface="Gill Sans MT"/>
              </a:rPr>
              <a:t>  list-style-type: square;</a:t>
            </a:r>
            <a:br>
              <a:rPr sz="1900"/>
            </a:br>
            <a:r>
              <a:rPr b="0" lang="en-US" sz="1900" spc="-1" strike="noStrike">
                <a:solidFill>
                  <a:srgbClr val="000000"/>
                </a:solidFill>
                <a:latin typeface="Gill Sans MT"/>
              </a:rPr>
              <a:t>}</a:t>
            </a:r>
            <a:br>
              <a:rPr sz="1900"/>
            </a:br>
            <a:br>
              <a:rPr sz="1900"/>
            </a:br>
            <a:r>
              <a:rPr b="0" lang="en-US" sz="1900" spc="-1" strike="noStrike">
                <a:solidFill>
                  <a:srgbClr val="000000"/>
                </a:solidFill>
                <a:latin typeface="Gill Sans MT"/>
              </a:rPr>
              <a:t>ol.c {</a:t>
            </a:r>
            <a:br>
              <a:rPr sz="1900"/>
            </a:br>
            <a:r>
              <a:rPr b="0" lang="en-US" sz="1900" spc="-1" strike="noStrike">
                <a:solidFill>
                  <a:srgbClr val="000000"/>
                </a:solidFill>
                <a:latin typeface="Gill Sans MT"/>
              </a:rPr>
              <a:t>  list-style-type: upper-roman;</a:t>
            </a:r>
            <a:br>
              <a:rPr sz="1900"/>
            </a:br>
            <a:r>
              <a:rPr b="0" lang="en-US" sz="1900" spc="-1" strike="noStrike">
                <a:solidFill>
                  <a:srgbClr val="000000"/>
                </a:solidFill>
                <a:latin typeface="Gill Sans MT"/>
              </a:rPr>
              <a:t>}</a:t>
            </a:r>
            <a:br>
              <a:rPr sz="1900"/>
            </a:br>
            <a:br>
              <a:rPr sz="1900"/>
            </a:br>
            <a:r>
              <a:rPr b="0" lang="en-US" sz="1900" spc="-1" strike="noStrike">
                <a:solidFill>
                  <a:srgbClr val="000000"/>
                </a:solidFill>
                <a:latin typeface="Gill Sans MT"/>
              </a:rPr>
              <a:t>ol.d {</a:t>
            </a:r>
            <a:br>
              <a:rPr sz="1900"/>
            </a:br>
            <a:r>
              <a:rPr b="0" lang="en-US" sz="1900" spc="-1" strike="noStrike">
                <a:solidFill>
                  <a:srgbClr val="000000"/>
                </a:solidFill>
                <a:latin typeface="Gill Sans MT"/>
              </a:rPr>
              <a:t>  list-style-type: lower-alpha;</a:t>
            </a:r>
            <a:br>
              <a:rPr sz="1900"/>
            </a:br>
            <a:r>
              <a:rPr b="0" lang="en-US" sz="1900" spc="-1" strike="noStrike">
                <a:solidFill>
                  <a:srgbClr val="000000"/>
                </a:solidFill>
                <a:latin typeface="Gill Sans MT"/>
              </a:rPr>
              <a:t>}</a:t>
            </a:r>
            <a:endParaRPr b="0" lang="en-US" sz="19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33520" y="45720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464653"/>
                </a:solidFill>
                <a:latin typeface="Bookman Old Style"/>
              </a:rPr>
              <a:t>CSS Tables</a:t>
            </a:r>
            <a:br>
              <a:rPr sz="3200"/>
            </a:br>
            <a:endParaRPr b="0" lang="en-US" sz="3200" spc="-1" strike="noStrike">
              <a:solidFill>
                <a:srgbClr val="000000"/>
              </a:solidFill>
              <a:latin typeface="Gill Sans MT"/>
            </a:endParaRPr>
          </a:p>
        </p:txBody>
      </p:sp>
      <p:sp>
        <p:nvSpPr>
          <p:cNvPr id="179"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1" lang="en-US" sz="2600" spc="-1" strike="noStrike">
                <a:solidFill>
                  <a:srgbClr val="00b0f0"/>
                </a:solidFill>
                <a:latin typeface="Gill Sans MT"/>
              </a:rPr>
              <a:t>Table Borders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To specify table borders in CSS, use the border property.</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example below specifies a black border for &lt;table&gt;, &lt;th&gt;, and &lt;td&gt; elements: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table, th, td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border: 1px solid black;</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80" name="Picture 3" descr=""/>
          <p:cNvPicPr/>
          <p:nvPr/>
        </p:nvPicPr>
        <p:blipFill>
          <a:blip r:embed="rId1"/>
          <a:stretch/>
        </p:blipFill>
        <p:spPr>
          <a:xfrm>
            <a:off x="5181480" y="3124080"/>
            <a:ext cx="2969280" cy="144756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464653"/>
                </a:solidFill>
                <a:latin typeface="Bookman Old Style"/>
              </a:rPr>
              <a:t>CSS Tables</a:t>
            </a:r>
            <a:endParaRPr b="0" lang="en-US" sz="3200" spc="-1" strike="noStrike">
              <a:solidFill>
                <a:srgbClr val="000000"/>
              </a:solidFill>
              <a:latin typeface="Gill Sans MT"/>
            </a:endParaRPr>
          </a:p>
        </p:txBody>
      </p:sp>
      <p:sp>
        <p:nvSpPr>
          <p:cNvPr id="182"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b0f0"/>
                </a:solidFill>
                <a:latin typeface="Gill Sans MT"/>
              </a:rPr>
              <a:t>Collapse Table Borders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border-collapse property sets whether the table borders should be collapsed into a single border:</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table {</a:t>
            </a:r>
            <a:br>
              <a:rPr sz="2400"/>
            </a:br>
            <a:r>
              <a:rPr b="0" lang="en-US" sz="2400" spc="-1" strike="noStrike">
                <a:solidFill>
                  <a:srgbClr val="000000"/>
                </a:solidFill>
                <a:latin typeface="Gill Sans MT"/>
              </a:rPr>
              <a:t>  border-collapse: collapse;</a:t>
            </a:r>
            <a:br>
              <a:rPr sz="2400"/>
            </a:br>
            <a:r>
              <a:rPr b="0" lang="en-US" sz="2400" spc="-1" strike="noStrike">
                <a:solidFill>
                  <a:srgbClr val="000000"/>
                </a:solidFill>
                <a:latin typeface="Gill Sans MT"/>
              </a:rPr>
              <a:t>}</a:t>
            </a:r>
            <a:br>
              <a:rPr sz="2400"/>
            </a:br>
            <a:br>
              <a:rPr sz="2400"/>
            </a:br>
            <a:r>
              <a:rPr b="0" lang="en-US" sz="2400" spc="-1" strike="noStrike">
                <a:solidFill>
                  <a:srgbClr val="000000"/>
                </a:solidFill>
                <a:latin typeface="Gill Sans MT"/>
              </a:rPr>
              <a:t>table, th, td {</a:t>
            </a:r>
            <a:br>
              <a:rPr sz="2400"/>
            </a:br>
            <a:r>
              <a:rPr b="0" lang="en-US" sz="2400" spc="-1" strike="noStrike">
                <a:solidFill>
                  <a:srgbClr val="000000"/>
                </a:solidFill>
                <a:latin typeface="Gill Sans MT"/>
              </a:rPr>
              <a:t>  border: 1px solid black;</a:t>
            </a:r>
            <a:br>
              <a:rPr sz="2400"/>
            </a:br>
            <a:r>
              <a:rPr b="0" lang="en-US" sz="2400" spc="-1" strike="noStrike">
                <a:solidFill>
                  <a:srgbClr val="000000"/>
                </a:solidFill>
                <a:latin typeface="Gill Sans MT"/>
              </a:rPr>
              <a:t>}</a:t>
            </a:r>
            <a:endParaRPr b="0" lang="en-US" sz="2400" spc="-1" strike="noStrike">
              <a:solidFill>
                <a:srgbClr val="000000"/>
              </a:solidFill>
              <a:latin typeface="Gill Sans MT"/>
            </a:endParaRPr>
          </a:p>
        </p:txBody>
      </p:sp>
      <p:pic>
        <p:nvPicPr>
          <p:cNvPr id="183" name="Picture 3" descr=""/>
          <p:cNvPicPr/>
          <p:nvPr/>
        </p:nvPicPr>
        <p:blipFill>
          <a:blip r:embed="rId1"/>
          <a:stretch/>
        </p:blipFill>
        <p:spPr>
          <a:xfrm>
            <a:off x="5091480" y="2895480"/>
            <a:ext cx="3352320" cy="155412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464653"/>
                </a:solidFill>
                <a:latin typeface="Bookman Old Style"/>
              </a:rPr>
              <a:t>CSS Tables</a:t>
            </a:r>
            <a:endParaRPr b="0" lang="en-US" sz="3200" spc="-1" strike="noStrike">
              <a:solidFill>
                <a:srgbClr val="000000"/>
              </a:solidFill>
              <a:latin typeface="Gill Sans MT"/>
            </a:endParaRPr>
          </a:p>
        </p:txBody>
      </p:sp>
      <p:sp>
        <p:nvSpPr>
          <p:cNvPr id="185"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b0f0"/>
                </a:solidFill>
                <a:latin typeface="Gill Sans MT"/>
              </a:rPr>
              <a:t>Table Width and Height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Width and height of a table are defined by the width and height properties.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example below sets the width of the table to 100%, and the height of the &lt;th&gt; elements to 50px:</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table {</a:t>
            </a:r>
            <a:br>
              <a:rPr sz="2400"/>
            </a:br>
            <a:r>
              <a:rPr b="0" lang="en-US" sz="2400" spc="-1" strike="noStrike">
                <a:solidFill>
                  <a:srgbClr val="000000"/>
                </a:solidFill>
                <a:latin typeface="Gill Sans MT"/>
              </a:rPr>
              <a:t>  width: 100%;</a:t>
            </a:r>
            <a:br>
              <a:rPr sz="2400"/>
            </a:br>
            <a:r>
              <a:rPr b="0" lang="en-US" sz="2400" spc="-1" strike="noStrike">
                <a:solidFill>
                  <a:srgbClr val="000000"/>
                </a:solidFill>
                <a:latin typeface="Gill Sans MT"/>
              </a:rPr>
              <a:t>}</a:t>
            </a:r>
            <a:br>
              <a:rPr sz="2400"/>
            </a:br>
            <a:br>
              <a:rPr sz="2400"/>
            </a:br>
            <a:r>
              <a:rPr b="0" lang="en-US" sz="2400" spc="-1" strike="noStrike">
                <a:solidFill>
                  <a:srgbClr val="000000"/>
                </a:solidFill>
                <a:latin typeface="Gill Sans MT"/>
              </a:rPr>
              <a:t>th {</a:t>
            </a:r>
            <a:br>
              <a:rPr sz="2400"/>
            </a:br>
            <a:r>
              <a:rPr b="0" lang="en-US" sz="2400" spc="-1" strike="noStrike">
                <a:solidFill>
                  <a:srgbClr val="000000"/>
                </a:solidFill>
                <a:latin typeface="Gill Sans MT"/>
              </a:rPr>
              <a:t>  height: 50px;</a:t>
            </a:r>
            <a:br>
              <a:rPr sz="2400"/>
            </a:br>
            <a:r>
              <a:rPr b="0" lang="en-US" sz="2400" spc="-1" strike="noStrike">
                <a:solidFill>
                  <a:srgbClr val="000000"/>
                </a:solidFill>
                <a:latin typeface="Gill Sans MT"/>
              </a:rPr>
              <a:t>}</a:t>
            </a:r>
            <a:endParaRPr b="0" lang="en-US" sz="24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86" name="Picture 3" descr=""/>
          <p:cNvPicPr/>
          <p:nvPr/>
        </p:nvPicPr>
        <p:blipFill>
          <a:blip r:embed="rId1"/>
          <a:stretch/>
        </p:blipFill>
        <p:spPr>
          <a:xfrm>
            <a:off x="1828800" y="4038480"/>
            <a:ext cx="7314840" cy="110160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3352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464653"/>
                </a:solidFill>
                <a:latin typeface="Bookman Old Style"/>
              </a:rPr>
              <a:t>Horizontal Alignment</a:t>
            </a:r>
            <a:br>
              <a:rPr sz="3200"/>
            </a:br>
            <a:endParaRPr b="0" lang="en-US" sz="3200" spc="-1" strike="noStrike">
              <a:solidFill>
                <a:srgbClr val="000000"/>
              </a:solidFill>
              <a:latin typeface="Gill Sans MT"/>
            </a:endParaRPr>
          </a:p>
        </p:txBody>
      </p:sp>
      <p:sp>
        <p:nvSpPr>
          <p:cNvPr id="188"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text-align property sets the horizontal alignment (like left, right, or center) of the content in &lt;th&gt; or &lt;td&gt;.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By default, the content of &lt;th&gt; elements are center-aligned and the content of &lt;td&gt; elements are left-aligned.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following example left-aligns the text in &lt;th&gt; elements: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th {</a:t>
            </a:r>
            <a:br>
              <a:rPr sz="2600"/>
            </a:br>
            <a:r>
              <a:rPr b="0" lang="en-US" sz="2600" spc="-1" strike="noStrike">
                <a:solidFill>
                  <a:srgbClr val="000000"/>
                </a:solidFill>
                <a:latin typeface="Gill Sans MT"/>
              </a:rPr>
              <a:t>  text-align: left;</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pic>
        <p:nvPicPr>
          <p:cNvPr id="189" name="Picture 3" descr=""/>
          <p:cNvPicPr/>
          <p:nvPr/>
        </p:nvPicPr>
        <p:blipFill>
          <a:blip r:embed="rId1"/>
          <a:stretch/>
        </p:blipFill>
        <p:spPr>
          <a:xfrm>
            <a:off x="2743200" y="3690720"/>
            <a:ext cx="5972760" cy="10000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0070c0"/>
                </a:solidFill>
                <a:latin typeface="Bookman Old Style"/>
              </a:rPr>
              <a:t>Example</a:t>
            </a:r>
            <a:endParaRPr b="0" lang="en-US" sz="3200" spc="-1" strike="noStrike">
              <a:solidFill>
                <a:srgbClr val="000000"/>
              </a:solidFill>
              <a:latin typeface="Gill Sans MT"/>
            </a:endParaRPr>
          </a:p>
        </p:txBody>
      </p:sp>
      <p:sp>
        <p:nvSpPr>
          <p:cNvPr id="106"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a:lnSpc>
                <a:spcPct val="100000"/>
              </a:lnSpc>
              <a:spcBef>
                <a:spcPts val="601"/>
              </a:spcBef>
              <a:buNone/>
              <a:tabLst>
                <a:tab algn="l" pos="0"/>
              </a:tabLst>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h1{</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    </a:t>
            </a:r>
            <a:r>
              <a:rPr b="0" lang="en-US" sz="2600" spc="-1" strike="noStrike">
                <a:solidFill>
                  <a:srgbClr val="000000"/>
                </a:solidFill>
                <a:latin typeface="Gill Sans MT"/>
              </a:rPr>
              <a:t>color:red;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     </a:t>
            </a:r>
            <a:r>
              <a:rPr b="0" lang="en-US" sz="2600" spc="-1" strike="noStrike">
                <a:solidFill>
                  <a:srgbClr val="000000"/>
                </a:solidFill>
                <a:latin typeface="Gill Sans MT"/>
              </a:rPr>
              <a:t>text-align: center;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      </a:t>
            </a: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  </a:t>
            </a:r>
            <a:r>
              <a:rPr b="0" lang="en-US" sz="2600" spc="-1" strike="noStrike">
                <a:solidFill>
                  <a:srgbClr val="000000"/>
                </a:solidFill>
                <a:latin typeface="Gill Sans MT"/>
              </a:rPr>
              <a:t>color: blue;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600" spc="-1" strike="noStrike">
                <a:solidFill>
                  <a:srgbClr val="000000"/>
                </a:solidFill>
                <a:latin typeface="Gill Sans MT"/>
              </a:rPr>
              <a:t>      </a:t>
            </a: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2860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0000"/>
                </a:solidFill>
                <a:latin typeface="Bookman Old Style"/>
              </a:rPr>
              <a:t>Table Padding</a:t>
            </a:r>
            <a:br>
              <a:rPr sz="3200"/>
            </a:br>
            <a:endParaRPr b="0" lang="en-US" sz="3200" spc="-1" strike="noStrike">
              <a:solidFill>
                <a:srgbClr val="000000"/>
              </a:solidFill>
              <a:latin typeface="Gill Sans MT"/>
            </a:endParaRPr>
          </a:p>
        </p:txBody>
      </p:sp>
      <p:sp>
        <p:nvSpPr>
          <p:cNvPr id="191"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To control the space between the border and the content in a table, use the padding property on &lt;td&gt; and &lt;th&gt; elements: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192" name="Picture 3" descr=""/>
          <p:cNvPicPr/>
          <p:nvPr/>
        </p:nvPicPr>
        <p:blipFill>
          <a:blip r:embed="rId1"/>
          <a:stretch/>
        </p:blipFill>
        <p:spPr>
          <a:xfrm>
            <a:off x="533520" y="2519280"/>
            <a:ext cx="8249400" cy="1819080"/>
          </a:xfrm>
          <a:prstGeom prst="rect">
            <a:avLst/>
          </a:prstGeom>
          <a:ln w="0">
            <a:solidFill>
              <a:srgbClr val="000000"/>
            </a:solidFill>
          </a:ln>
        </p:spPr>
      </p:pic>
      <p:sp>
        <p:nvSpPr>
          <p:cNvPr id="193" name="Rectangle 4"/>
          <p:cNvSpPr/>
          <p:nvPr/>
        </p:nvSpPr>
        <p:spPr>
          <a:xfrm>
            <a:off x="838080" y="4572000"/>
            <a:ext cx="495252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400" spc="-1" strike="noStrike">
                <a:solidFill>
                  <a:srgbClr val="000000"/>
                </a:solidFill>
                <a:latin typeface="Gill Sans MT"/>
              </a:rPr>
              <a:t>th, td {</a:t>
            </a:r>
            <a:br>
              <a:rPr sz="2400"/>
            </a:br>
            <a:r>
              <a:rPr b="0" lang="en-US" sz="2400" spc="-1" strike="noStrike">
                <a:solidFill>
                  <a:srgbClr val="000000"/>
                </a:solidFill>
                <a:latin typeface="Gill Sans MT"/>
              </a:rPr>
              <a:t>  padding: 15px;</a:t>
            </a:r>
            <a:br>
              <a:rPr sz="2400"/>
            </a:br>
            <a:r>
              <a:rPr b="0" lang="en-US" sz="2400" spc="-1" strike="noStrike">
                <a:solidFill>
                  <a:srgbClr val="000000"/>
                </a:solidFill>
                <a:latin typeface="Gill Sans MT"/>
              </a:rPr>
              <a:t>  text-align: left;</a:t>
            </a:r>
            <a:br>
              <a:rPr sz="2400"/>
            </a:br>
            <a:r>
              <a:rPr b="0" lang="en-US" sz="2400" spc="-1" strike="noStrike">
                <a:solidFill>
                  <a:srgbClr val="000000"/>
                </a:solidFill>
                <a:latin typeface="Gill Sans MT"/>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464653"/>
                </a:solidFill>
                <a:latin typeface="Bookman Old Style"/>
              </a:rPr>
              <a:t>Hoverable Table</a:t>
            </a:r>
            <a:br>
              <a:rPr sz="3200"/>
            </a:br>
            <a:endParaRPr b="0" lang="en-US" sz="3200" spc="-1" strike="noStrike">
              <a:solidFill>
                <a:srgbClr val="000000"/>
              </a:solidFill>
              <a:latin typeface="Gill Sans MT"/>
            </a:endParaRPr>
          </a:p>
        </p:txBody>
      </p:sp>
      <p:sp>
        <p:nvSpPr>
          <p:cNvPr id="195"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Use the :hover selector on &lt;tr&gt; to highlight table rows on mouse over: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tr:hover {background-color: #f5f5f5;}</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tabLst>
                <a:tab algn="l" pos="0"/>
              </a:tabLst>
            </a:pPr>
            <a:r>
              <a:rPr b="1" lang="en-US" sz="2600" spc="-1" strike="noStrike">
                <a:solidFill>
                  <a:srgbClr val="000000"/>
                </a:solidFill>
                <a:latin typeface="Gill Sans MT"/>
              </a:rPr>
              <a:t>   </a:t>
            </a:r>
            <a:r>
              <a:rPr b="1" lang="en-US" sz="2600" spc="-1" strike="noStrike">
                <a:solidFill>
                  <a:srgbClr val="000000"/>
                </a:solidFill>
                <a:latin typeface="Gill Sans MT"/>
              </a:rPr>
              <a:t>Table Color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The example below specifies the background color and text color of &lt;th&gt; elements: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400" spc="-1" strike="noStrike">
                <a:solidFill>
                  <a:srgbClr val="000000"/>
                </a:solidFill>
                <a:latin typeface="Gill Sans MT"/>
              </a:rPr>
              <a:t>th {</a:t>
            </a:r>
            <a:br>
              <a:rPr sz="2400"/>
            </a:br>
            <a:r>
              <a:rPr b="0" lang="en-US" sz="2400" spc="-1" strike="noStrike">
                <a:solidFill>
                  <a:srgbClr val="000000"/>
                </a:solidFill>
                <a:latin typeface="Gill Sans MT"/>
              </a:rPr>
              <a:t>  background-color: #4CAF50;</a:t>
            </a:r>
            <a:br>
              <a:rPr sz="2400"/>
            </a:br>
            <a:r>
              <a:rPr b="0" lang="en-US" sz="2400" spc="-1" strike="noStrike">
                <a:solidFill>
                  <a:srgbClr val="000000"/>
                </a:solidFill>
                <a:latin typeface="Gill Sans MT"/>
              </a:rPr>
              <a:t>  color: white;</a:t>
            </a:r>
            <a:br>
              <a:rPr sz="2400"/>
            </a:br>
            <a:r>
              <a:rPr b="0" lang="en-US" sz="2400" spc="-1" strike="noStrike">
                <a:solidFill>
                  <a:srgbClr val="000000"/>
                </a:solidFill>
                <a:latin typeface="Gill Sans MT"/>
              </a:rPr>
              <a:t>}</a:t>
            </a:r>
            <a:endParaRPr b="0" lang="en-US" sz="2400" spc="-1" strike="noStrike">
              <a:solidFill>
                <a:srgbClr val="000000"/>
              </a:solidFill>
              <a:latin typeface="Gill Sans MT"/>
            </a:endParaRPr>
          </a:p>
        </p:txBody>
      </p:sp>
      <p:pic>
        <p:nvPicPr>
          <p:cNvPr id="196" name="Picture 3" descr=""/>
          <p:cNvPicPr/>
          <p:nvPr/>
        </p:nvPicPr>
        <p:blipFill>
          <a:blip r:embed="rId1"/>
          <a:stretch/>
        </p:blipFill>
        <p:spPr>
          <a:xfrm>
            <a:off x="2701800" y="5181480"/>
            <a:ext cx="5810760" cy="131436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457200"/>
            <a:ext cx="8229240" cy="990360"/>
          </a:xfrm>
          <a:prstGeom prst="rect">
            <a:avLst/>
          </a:prstGeom>
          <a:noFill/>
          <a:ln w="0">
            <a:noFill/>
          </a:ln>
        </p:spPr>
        <p:txBody>
          <a:bodyPr lIns="90000" rIns="90000" tIns="45000" bIns="45000" anchor="b">
            <a:normAutofit fontScale="92000"/>
          </a:bodyPr>
          <a:p>
            <a:pPr>
              <a:lnSpc>
                <a:spcPct val="100000"/>
              </a:lnSpc>
              <a:buNone/>
            </a:pPr>
            <a:r>
              <a:rPr b="0" lang="en-US" sz="3200" spc="-1" strike="noStrike">
                <a:solidFill>
                  <a:srgbClr val="0070c0"/>
                </a:solidFill>
                <a:latin typeface="Bookman Old Style"/>
              </a:rPr>
              <a:t>The CSS Box Model</a:t>
            </a:r>
            <a:br>
              <a:rPr sz="3200"/>
            </a:br>
            <a:endParaRPr b="0" lang="en-US" sz="3200" spc="-1" strike="noStrike">
              <a:solidFill>
                <a:srgbClr val="000000"/>
              </a:solidFill>
              <a:latin typeface="Gill Sans MT"/>
            </a:endParaRPr>
          </a:p>
        </p:txBody>
      </p:sp>
      <p:sp>
        <p:nvSpPr>
          <p:cNvPr id="198"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All HTML elements can be considered as boxes. In CSS, the term "box model" is used when talking about design and layout.</a:t>
            </a:r>
            <a:endParaRPr b="0" lang="en-US" sz="2400" spc="-1" strike="noStrike">
              <a:solidFill>
                <a:srgbClr val="000000"/>
              </a:solidFill>
              <a:latin typeface="Gill Sans MT"/>
            </a:endParaRPr>
          </a:p>
          <a:p>
            <a:pPr>
              <a:lnSpc>
                <a:spcPct val="100000"/>
              </a:lnSpc>
              <a:spcBef>
                <a:spcPts val="601"/>
              </a:spcBef>
              <a:buNone/>
            </a:pP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CSS box model is essentially a box that wraps around every HTML element. It consists of: </a:t>
            </a:r>
            <a:r>
              <a:rPr b="0" lang="en-US" sz="2400" spc="-1" strike="noStrike">
                <a:solidFill>
                  <a:srgbClr val="0070c0"/>
                </a:solidFill>
                <a:latin typeface="Gill Sans MT"/>
              </a:rPr>
              <a:t>margins, borders, padding, and the actual content. </a:t>
            </a:r>
            <a:r>
              <a:rPr b="0" lang="en-US" sz="2400" spc="-1" strike="noStrike">
                <a:solidFill>
                  <a:srgbClr val="000000"/>
                </a:solidFill>
                <a:latin typeface="Gill Sans MT"/>
              </a:rPr>
              <a:t>The image below illustrates the box model:</a:t>
            </a:r>
            <a:endParaRPr b="0" lang="en-US" sz="24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83160"/>
            <a:ext cx="8229240" cy="990360"/>
          </a:xfrm>
          <a:prstGeom prst="rect">
            <a:avLst/>
          </a:prstGeom>
          <a:noFill/>
          <a:ln w="0">
            <a:noFill/>
          </a:ln>
        </p:spPr>
        <p:txBody>
          <a:bodyPr lIns="90000" rIns="90000" tIns="45000" bIns="45000" anchor="b">
            <a:noAutofit/>
          </a:bodyPr>
          <a:p>
            <a:pPr>
              <a:lnSpc>
                <a:spcPct val="100000"/>
              </a:lnSpc>
              <a:buNone/>
            </a:pPr>
            <a:r>
              <a:rPr b="0" lang="en-US" sz="3200" spc="-1" strike="noStrike">
                <a:solidFill>
                  <a:srgbClr val="0070c0"/>
                </a:solidFill>
                <a:latin typeface="Bookman Old Style"/>
              </a:rPr>
              <a:t>The CSS Box Model</a:t>
            </a:r>
            <a:endParaRPr b="0" lang="en-US" sz="3200" spc="-1" strike="noStrike">
              <a:solidFill>
                <a:srgbClr val="000000"/>
              </a:solidFill>
              <a:latin typeface="Gill Sans MT"/>
            </a:endParaRPr>
          </a:p>
        </p:txBody>
      </p:sp>
      <p:pic>
        <p:nvPicPr>
          <p:cNvPr id="200" name="Picture 2" descr=""/>
          <p:cNvPicPr/>
          <p:nvPr/>
        </p:nvPicPr>
        <p:blipFill>
          <a:blip r:embed="rId1"/>
          <a:stretch/>
        </p:blipFill>
        <p:spPr>
          <a:xfrm>
            <a:off x="457200" y="1066680"/>
            <a:ext cx="8229240" cy="3112920"/>
          </a:xfrm>
          <a:prstGeom prst="rect">
            <a:avLst/>
          </a:prstGeom>
          <a:ln w="0">
            <a:noFill/>
          </a:ln>
        </p:spPr>
      </p:pic>
      <p:sp>
        <p:nvSpPr>
          <p:cNvPr id="201" name="Rectangle 3"/>
          <p:cNvSpPr/>
          <p:nvPr/>
        </p:nvSpPr>
        <p:spPr>
          <a:xfrm>
            <a:off x="838080" y="4322520"/>
            <a:ext cx="700992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Gill Sans MT"/>
              </a:rPr>
              <a:t>Explanation of the different parts:</a:t>
            </a:r>
            <a:endParaRPr b="0" lang="en-US" sz="1800" spc="-1" strike="noStrike">
              <a:latin typeface="Arial"/>
            </a:endParaRPr>
          </a:p>
          <a:p>
            <a:pPr>
              <a:lnSpc>
                <a:spcPct val="100000"/>
              </a:lnSpc>
              <a:buNone/>
            </a:pPr>
            <a:r>
              <a:rPr b="1" lang="en-US" sz="1800" spc="-1" strike="noStrike">
                <a:solidFill>
                  <a:srgbClr val="000000"/>
                </a:solidFill>
                <a:latin typeface="Gill Sans MT"/>
              </a:rPr>
              <a:t>Content</a:t>
            </a:r>
            <a:r>
              <a:rPr b="0" lang="en-US" sz="1800" spc="-1" strike="noStrike">
                <a:solidFill>
                  <a:srgbClr val="000000"/>
                </a:solidFill>
                <a:latin typeface="Gill Sans MT"/>
              </a:rPr>
              <a:t> - The content of the box, where text and images appear</a:t>
            </a:r>
            <a:endParaRPr b="0" lang="en-US" sz="1800" spc="-1" strike="noStrike">
              <a:latin typeface="Arial"/>
            </a:endParaRPr>
          </a:p>
          <a:p>
            <a:pPr>
              <a:lnSpc>
                <a:spcPct val="100000"/>
              </a:lnSpc>
              <a:buNone/>
            </a:pPr>
            <a:r>
              <a:rPr b="1" lang="en-US" sz="1800" spc="-1" strike="noStrike">
                <a:solidFill>
                  <a:srgbClr val="000000"/>
                </a:solidFill>
                <a:latin typeface="Gill Sans MT"/>
              </a:rPr>
              <a:t>Padding</a:t>
            </a:r>
            <a:r>
              <a:rPr b="0" lang="en-US" sz="1800" spc="-1" strike="noStrike">
                <a:solidFill>
                  <a:srgbClr val="000000"/>
                </a:solidFill>
                <a:latin typeface="Gill Sans MT"/>
              </a:rPr>
              <a:t> - Clears an area around the content. The padding is transparent</a:t>
            </a:r>
            <a:endParaRPr b="0" lang="en-US" sz="1800" spc="-1" strike="noStrike">
              <a:latin typeface="Arial"/>
            </a:endParaRPr>
          </a:p>
          <a:p>
            <a:pPr>
              <a:lnSpc>
                <a:spcPct val="100000"/>
              </a:lnSpc>
              <a:buNone/>
            </a:pPr>
            <a:r>
              <a:rPr b="1" lang="en-US" sz="1800" spc="-1" strike="noStrike">
                <a:solidFill>
                  <a:srgbClr val="000000"/>
                </a:solidFill>
                <a:latin typeface="Gill Sans MT"/>
              </a:rPr>
              <a:t>Border</a:t>
            </a:r>
            <a:r>
              <a:rPr b="0" lang="en-US" sz="1800" spc="-1" strike="noStrike">
                <a:solidFill>
                  <a:srgbClr val="000000"/>
                </a:solidFill>
                <a:latin typeface="Gill Sans MT"/>
              </a:rPr>
              <a:t> - A border that goes around the padding and content</a:t>
            </a:r>
            <a:endParaRPr b="0" lang="en-US" sz="1800" spc="-1" strike="noStrike">
              <a:latin typeface="Arial"/>
            </a:endParaRPr>
          </a:p>
          <a:p>
            <a:pPr>
              <a:lnSpc>
                <a:spcPct val="100000"/>
              </a:lnSpc>
              <a:buNone/>
            </a:pPr>
            <a:r>
              <a:rPr b="1" lang="en-US" sz="1800" spc="-1" strike="noStrike">
                <a:solidFill>
                  <a:srgbClr val="000000"/>
                </a:solidFill>
                <a:latin typeface="Gill Sans MT"/>
              </a:rPr>
              <a:t>Margin</a:t>
            </a:r>
            <a:r>
              <a:rPr b="0" lang="en-US" sz="1800" spc="-1" strike="noStrike">
                <a:solidFill>
                  <a:srgbClr val="000000"/>
                </a:solidFill>
                <a:latin typeface="Gill Sans MT"/>
              </a:rPr>
              <a:t> - Clears an area outside the border. The margin is transparent</a:t>
            </a:r>
            <a:endParaRPr b="0" lang="en-US" sz="1800" spc="-1" strike="noStrike">
              <a:latin typeface="Arial"/>
            </a:endParaRPr>
          </a:p>
          <a:p>
            <a:pPr>
              <a:lnSpc>
                <a:spcPct val="100000"/>
              </a:lnSpc>
              <a:buNone/>
            </a:pPr>
            <a:r>
              <a:rPr b="0" lang="en-US" sz="1800" spc="-1" strike="noStrike">
                <a:solidFill>
                  <a:srgbClr val="000000"/>
                </a:solidFill>
                <a:latin typeface="Gill Sans MT"/>
              </a:rPr>
              <a:t>The box model allows us to add a border around elements, and to define space between elements.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80880" y="3808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Layout - The display Property</a:t>
            </a:r>
            <a:br>
              <a:rPr sz="3200"/>
            </a:br>
            <a:endParaRPr b="0" lang="en-US" sz="3200" spc="-1" strike="noStrike">
              <a:solidFill>
                <a:srgbClr val="000000"/>
              </a:solidFill>
              <a:latin typeface="Gill Sans MT"/>
            </a:endParaRPr>
          </a:p>
        </p:txBody>
      </p:sp>
      <p:sp>
        <p:nvSpPr>
          <p:cNvPr id="20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display property is the most important CSS property for controlling layout.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display property specifies if/how an element is displayed.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Every HTML element has a default display value depending on what type of element it is. The default display value for most elements is block or inline.</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Block-level Elements</a:t>
            </a:r>
            <a:br>
              <a:rPr sz="3200"/>
            </a:br>
            <a:endParaRPr b="0" lang="en-US" sz="3200" spc="-1" strike="noStrike">
              <a:solidFill>
                <a:srgbClr val="000000"/>
              </a:solidFill>
              <a:latin typeface="Gill Sans MT"/>
            </a:endParaRPr>
          </a:p>
        </p:txBody>
      </p:sp>
      <p:sp>
        <p:nvSpPr>
          <p:cNvPr id="205"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8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block-level element always starts on a new line and takes up the full width available (stretches out to the left and right as far as it can).</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&lt;div&gt; element is a block-level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Examples of block-level elements: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&lt;div&gt;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&lt;h1&gt; - &lt;h6&gt;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&lt;p&gt;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&lt;form&gt;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&lt;header&gt;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&lt;footer&gt;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&lt;section&gt;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Inline Elements</a:t>
            </a:r>
            <a:br>
              <a:rPr sz="3200"/>
            </a:br>
            <a:endParaRPr b="0" lang="en-US" sz="3200" spc="-1" strike="noStrike">
              <a:solidFill>
                <a:srgbClr val="000000"/>
              </a:solidFill>
              <a:latin typeface="Gill Sans MT"/>
            </a:endParaRPr>
          </a:p>
        </p:txBody>
      </p:sp>
      <p:sp>
        <p:nvSpPr>
          <p:cNvPr id="207"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inline element does not start on a new line and only takes up as much width as necessary.</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This is an inline &lt;span&gt; element inside a paragraph.</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Examples of inline elements: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&lt;span&gt;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&lt;a&gt;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&lt;img&gt;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a:bodyPr>
          <a:p>
            <a:pPr>
              <a:lnSpc>
                <a:spcPct val="100000"/>
              </a:lnSpc>
              <a:buNone/>
            </a:pPr>
            <a:r>
              <a:rPr b="1" lang="en-US" sz="3200" spc="-1" strike="noStrike">
                <a:solidFill>
                  <a:srgbClr val="464653"/>
                </a:solidFill>
                <a:latin typeface="Bookman Old Style"/>
              </a:rPr>
              <a:t>Display: none</a:t>
            </a:r>
            <a:endParaRPr b="0" lang="en-US" sz="3200" spc="-1" strike="noStrike">
              <a:solidFill>
                <a:srgbClr val="000000"/>
              </a:solidFill>
              <a:latin typeface="Gill Sans MT"/>
            </a:endParaRPr>
          </a:p>
        </p:txBody>
      </p:sp>
      <p:sp>
        <p:nvSpPr>
          <p:cNvPr id="209"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display: none; is commonly used with JavaScript to hide and show elements without deleting and recreating them. Take a look at our last example on this page if you want to know how this can be achieved.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&lt;script&gt; element uses display: none; as default.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h1{</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display:none;</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Padding</a:t>
            </a:r>
            <a:br>
              <a:rPr sz="3200"/>
            </a:br>
            <a:endParaRPr b="0" lang="en-US" sz="3200" spc="-1" strike="noStrike">
              <a:solidFill>
                <a:srgbClr val="000000"/>
              </a:solidFill>
              <a:latin typeface="Gill Sans MT"/>
            </a:endParaRPr>
          </a:p>
        </p:txBody>
      </p:sp>
      <p:sp>
        <p:nvSpPr>
          <p:cNvPr id="211"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85000"/>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CSS padding properties are used to generate space around an element's content, inside of any defined borders.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With CSS, you have full control over the padding. There are properties for setting the padding for each side of an element (top, right, bottom, and left).</a:t>
            </a:r>
            <a:endParaRPr b="0" lang="en-US" sz="2400" spc="-1" strike="noStrike">
              <a:solidFill>
                <a:srgbClr val="000000"/>
              </a:solidFill>
              <a:latin typeface="Gill Sans MT"/>
            </a:endParaRPr>
          </a:p>
          <a:p>
            <a:pPr>
              <a:lnSpc>
                <a:spcPct val="100000"/>
              </a:lnSpc>
              <a:spcBef>
                <a:spcPts val="601"/>
              </a:spcBef>
              <a:buNone/>
            </a:pP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70c0"/>
                </a:solidFill>
                <a:latin typeface="Gill Sans MT"/>
              </a:rPr>
              <a:t>Padding - Individual Sides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has properties for specifying the padding for each side of an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padding-top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padding-right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padding-bottom</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padding-left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0070c0"/>
                </a:solidFill>
                <a:latin typeface="Bookman Old Style"/>
              </a:rPr>
              <a:t>Css Padding</a:t>
            </a:r>
            <a:endParaRPr b="0" lang="en-US" sz="3200" spc="-1" strike="noStrike">
              <a:solidFill>
                <a:srgbClr val="000000"/>
              </a:solidFill>
              <a:latin typeface="Gill Sans MT"/>
            </a:endParaRPr>
          </a:p>
        </p:txBody>
      </p:sp>
      <p:sp>
        <p:nvSpPr>
          <p:cNvPr id="21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border: 1px solid black;</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background-color: lightblue;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padding-top: 50px;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padding-right: 30px;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padding-bottom: 50px;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padding-left: 80px;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p:txBody>
      </p:sp>
      <p:pic>
        <p:nvPicPr>
          <p:cNvPr id="214" name="Picture 3" descr=""/>
          <p:cNvPicPr/>
          <p:nvPr/>
        </p:nvPicPr>
        <p:blipFill>
          <a:blip r:embed="rId1"/>
          <a:stretch/>
        </p:blipFill>
        <p:spPr>
          <a:xfrm>
            <a:off x="2590920" y="5105520"/>
            <a:ext cx="6439320" cy="1419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0070c0"/>
                </a:solidFill>
                <a:latin typeface="Bookman Old Style"/>
              </a:rPr>
              <a:t>Inserting CSS</a:t>
            </a:r>
            <a:endParaRPr b="0" lang="en-US" sz="3200" spc="-1" strike="noStrike">
              <a:solidFill>
                <a:srgbClr val="000000"/>
              </a:solidFill>
              <a:latin typeface="Gill Sans MT"/>
            </a:endParaRPr>
          </a:p>
        </p:txBody>
      </p:sp>
      <p:sp>
        <p:nvSpPr>
          <p:cNvPr id="108"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a:lnSpc>
                <a:spcPct val="100000"/>
              </a:lnSpc>
              <a:spcBef>
                <a:spcPts val="601"/>
              </a:spcBef>
              <a:buNone/>
              <a:tabLst>
                <a:tab algn="l" pos="0"/>
              </a:tabLst>
            </a:pPr>
            <a:r>
              <a:rPr b="0" lang="en-US" sz="2000" spc="-1" strike="noStrike">
                <a:solidFill>
                  <a:srgbClr val="000000"/>
                </a:solidFill>
                <a:latin typeface="Gill Sans MT"/>
              </a:rPr>
              <a:t> </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We can use style sheets in three different ways in out HTML document. There are </a:t>
            </a:r>
            <a:r>
              <a:rPr b="0" lang="en-US" sz="2000" spc="-1" strike="noStrike">
                <a:solidFill>
                  <a:srgbClr val="0070c0"/>
                </a:solidFill>
                <a:latin typeface="Gill Sans MT"/>
              </a:rPr>
              <a:t>external  style sheet</a:t>
            </a:r>
            <a:r>
              <a:rPr b="0" lang="en-US" sz="2000" spc="-1" strike="noStrike">
                <a:solidFill>
                  <a:srgbClr val="000000"/>
                </a:solidFill>
                <a:latin typeface="Gill Sans MT"/>
              </a:rPr>
              <a:t>, </a:t>
            </a:r>
            <a:r>
              <a:rPr b="0" lang="en-US" sz="2000" spc="-1" strike="noStrike">
                <a:solidFill>
                  <a:srgbClr val="bcc837"/>
                </a:solidFill>
                <a:latin typeface="Gill Sans MT"/>
              </a:rPr>
              <a:t>internal style sheet</a:t>
            </a:r>
            <a:r>
              <a:rPr b="0" lang="en-US" sz="2000" spc="-1" strike="noStrike">
                <a:solidFill>
                  <a:srgbClr val="000000"/>
                </a:solidFill>
                <a:latin typeface="Gill Sans MT"/>
              </a:rPr>
              <a:t> and </a:t>
            </a:r>
            <a:r>
              <a:rPr b="0" lang="en-US" sz="2000" spc="-1" strike="noStrike">
                <a:solidFill>
                  <a:srgbClr val="b38807"/>
                </a:solidFill>
                <a:latin typeface="Gill Sans MT"/>
              </a:rPr>
              <a:t>inline style.</a:t>
            </a:r>
            <a:endParaRPr b="0" lang="en-US" sz="2000" spc="-1" strike="noStrike">
              <a:solidFill>
                <a:srgbClr val="000000"/>
              </a:solidFill>
              <a:latin typeface="Gill Sans MT"/>
            </a:endParaRPr>
          </a:p>
          <a:p>
            <a:pPr>
              <a:lnSpc>
                <a:spcPct val="100000"/>
              </a:lnSpc>
              <a:spcBef>
                <a:spcPts val="601"/>
              </a:spcBef>
              <a:buNone/>
              <a:tabLst>
                <a:tab algn="l" pos="0"/>
              </a:tabLst>
            </a:pPr>
            <a:endParaRPr b="0" lang="en-US" sz="26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tabLst>
                <a:tab algn="l" pos="0"/>
              </a:tabLst>
            </a:pPr>
            <a:r>
              <a:rPr b="0" lang="en-US" sz="2600" spc="-1" strike="noStrike">
                <a:solidFill>
                  <a:srgbClr val="b38807"/>
                </a:solidFill>
                <a:latin typeface="Gill Sans MT"/>
              </a:rPr>
              <a:t> </a:t>
            </a:r>
            <a:r>
              <a:rPr b="0" lang="en-US" sz="2600" spc="-1" strike="noStrike">
                <a:solidFill>
                  <a:srgbClr val="b38807"/>
                </a:solidFill>
                <a:latin typeface="Gill Sans MT"/>
              </a:rPr>
              <a:t>External CSS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b38807"/>
                </a:solidFill>
                <a:latin typeface="Gill Sans MT"/>
              </a:rPr>
              <a:t> </a:t>
            </a:r>
            <a:r>
              <a:rPr b="0" lang="en-US" sz="2000" spc="-1" strike="noStrike">
                <a:solidFill>
                  <a:srgbClr val="000000"/>
                </a:solidFill>
                <a:latin typeface="Gill Sans MT"/>
              </a:rPr>
              <a:t>With an external style sheet, you can change the look of an entire website by changing just one file!</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Each HTML page must include a reference to the external style sheet file inside the &lt;link&gt; element, inside the head section.</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Example:</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70c0"/>
                </a:solidFill>
                <a:latin typeface="Gill Sans MT"/>
              </a:rPr>
              <a:t>       </a:t>
            </a:r>
            <a:r>
              <a:rPr b="0" lang="en-US" sz="2000" spc="-1" strike="noStrike">
                <a:solidFill>
                  <a:srgbClr val="0070c0"/>
                </a:solidFill>
                <a:latin typeface="Gill Sans MT"/>
              </a:rPr>
              <a:t>&lt;head&gt;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70c0"/>
                </a:solidFill>
                <a:latin typeface="Gill Sans MT"/>
              </a:rPr>
              <a:t>       </a:t>
            </a:r>
            <a:r>
              <a:rPr b="0" lang="en-US" sz="2000" spc="-1" strike="noStrike">
                <a:solidFill>
                  <a:srgbClr val="0070c0"/>
                </a:solidFill>
                <a:latin typeface="Gill Sans MT"/>
              </a:rPr>
              <a:t>&lt;link rel="stylesheet" type="text/css" href="mystyle.css" /&gt;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70c0"/>
                </a:solidFill>
                <a:latin typeface="Gill Sans MT"/>
              </a:rPr>
              <a:t>        </a:t>
            </a:r>
            <a:r>
              <a:rPr b="0" lang="en-US" sz="2000" spc="-1" strike="noStrike">
                <a:solidFill>
                  <a:srgbClr val="0070c0"/>
                </a:solidFill>
                <a:latin typeface="Gill Sans MT"/>
              </a:rPr>
              <a:t>&lt;/head&gt;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Margins</a:t>
            </a:r>
            <a:br>
              <a:rPr sz="3200"/>
            </a:br>
            <a:endParaRPr b="0" lang="en-US" sz="3200" spc="-1" strike="noStrike">
              <a:solidFill>
                <a:srgbClr val="000000"/>
              </a:solidFill>
              <a:latin typeface="Gill Sans MT"/>
            </a:endParaRPr>
          </a:p>
        </p:txBody>
      </p:sp>
      <p:sp>
        <p:nvSpPr>
          <p:cNvPr id="216"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3000"/>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The CSS margin properties are used to create space around elements, outside of any defined borders.</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With CSS, you have full control over the margins. There are properties for setting the margin for each side of an element (top, right, bottom, and left).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70c0"/>
                </a:solidFill>
                <a:latin typeface="Gill Sans MT"/>
              </a:rPr>
              <a:t>Margin - Individual Sides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CSS has properties for specifying the margin for each side of an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margin-top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margin-right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margin-bottom</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margin-left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endParaRPr b="0" lang="en-US" sz="1800" spc="-1" strike="noStrike">
              <a:solidFill>
                <a:srgbClr val="000000"/>
              </a:solidFill>
              <a:latin typeface="Gill Sans MT"/>
            </a:endParaRPr>
          </a:p>
        </p:txBody>
      </p:sp>
      <p:sp>
        <p:nvSpPr>
          <p:cNvPr id="218" name="PlaceHolder 2"/>
          <p:cNvSpPr>
            <a:spLocks noGrp="1"/>
          </p:cNvSpPr>
          <p:nvPr>
            <p:ph/>
          </p:nvPr>
        </p:nvSpPr>
        <p:spPr>
          <a:xfrm>
            <a:off x="431280" y="94356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border: 1px solid black;</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margin-top: 100px;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margin-bottom: 100px;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margin-right: 150px;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margin-left: 200px;</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background-color: lightblue;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p:txBody>
      </p:sp>
      <p:pic>
        <p:nvPicPr>
          <p:cNvPr id="219" name="Picture 3" descr=""/>
          <p:cNvPicPr/>
          <p:nvPr/>
        </p:nvPicPr>
        <p:blipFill>
          <a:blip r:embed="rId1"/>
          <a:stretch/>
        </p:blipFill>
        <p:spPr>
          <a:xfrm>
            <a:off x="4115160" y="2381040"/>
            <a:ext cx="4979880" cy="165744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position Property</a:t>
            </a:r>
            <a:br>
              <a:rPr sz="3200"/>
            </a:br>
            <a:endParaRPr b="0" lang="en-US" sz="3200" spc="-1" strike="noStrike">
              <a:solidFill>
                <a:srgbClr val="000000"/>
              </a:solidFill>
              <a:latin typeface="Gill Sans MT"/>
            </a:endParaRPr>
          </a:p>
        </p:txBody>
      </p:sp>
      <p:sp>
        <p:nvSpPr>
          <p:cNvPr id="221"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position property specifies the type of positioning method used for an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position property specifies the type of positioning method used for an element (</a:t>
            </a:r>
            <a:r>
              <a:rPr b="0" lang="en-US" sz="2600" spc="-1" strike="noStrike">
                <a:solidFill>
                  <a:srgbClr val="0070c0"/>
                </a:solidFill>
                <a:latin typeface="Gill Sans MT"/>
              </a:rPr>
              <a:t>static, relative, absolute, fixed, or sticky).</a:t>
            </a:r>
            <a:br>
              <a:rPr sz="2600"/>
            </a:br>
            <a:r>
              <a:rPr b="0" lang="en-US" sz="2600" spc="-1" strike="noStrike">
                <a:solidFill>
                  <a:srgbClr val="0070c0"/>
                </a:solidFill>
                <a:latin typeface="Gill Sans MT"/>
              </a:rPr>
              <a:t> </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Position: static;</a:t>
            </a:r>
            <a:br>
              <a:rPr sz="3200"/>
            </a:br>
            <a:endParaRPr b="0" lang="en-US" sz="3200" spc="-1" strike="noStrike">
              <a:solidFill>
                <a:srgbClr val="000000"/>
              </a:solidFill>
              <a:latin typeface="Gill Sans MT"/>
            </a:endParaRPr>
          </a:p>
        </p:txBody>
      </p:sp>
      <p:sp>
        <p:nvSpPr>
          <p:cNvPr id="22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HTML elements are positioned static by default.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Static positioned elements are not affected by the top, bottom, left, and right properties.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element with position: static; is not positioned in any special way; it is always positioned according to the normal flow of the page: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Eg: </a:t>
            </a:r>
            <a:r>
              <a:rPr b="0" lang="en-US" sz="2600" spc="-1" strike="noStrike">
                <a:solidFill>
                  <a:srgbClr val="000000"/>
                </a:solidFill>
                <a:latin typeface="Gill Sans MT"/>
              </a:rPr>
              <a:t>This &lt;div&gt; element has position: static;</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div.static {</a:t>
            </a:r>
            <a:br>
              <a:rPr sz="2600"/>
            </a:br>
            <a:r>
              <a:rPr b="0" lang="en-US" sz="2600" spc="-1" strike="noStrike">
                <a:solidFill>
                  <a:srgbClr val="000000"/>
                </a:solidFill>
                <a:latin typeface="Gill Sans MT"/>
              </a:rPr>
              <a:t>  position: static;</a:t>
            </a:r>
            <a:br>
              <a:rPr sz="2600"/>
            </a:br>
            <a:r>
              <a:rPr b="0" lang="en-US" sz="2600" spc="-1" strike="noStrike">
                <a:solidFill>
                  <a:srgbClr val="000000"/>
                </a:solidFill>
                <a:latin typeface="Gill Sans MT"/>
              </a:rPr>
              <a:t>  border: 3px solid #73AD21;</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position: relative;</a:t>
            </a:r>
            <a:br>
              <a:rPr sz="3200"/>
            </a:br>
            <a:endParaRPr b="0" lang="en-US" sz="3200" spc="-1" strike="noStrike">
              <a:solidFill>
                <a:srgbClr val="000000"/>
              </a:solidFill>
              <a:latin typeface="Gill Sans MT"/>
            </a:endParaRPr>
          </a:p>
        </p:txBody>
      </p:sp>
      <p:sp>
        <p:nvSpPr>
          <p:cNvPr id="225"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0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element with position: relative; is positioned relative to its normal position.</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Setting the top, right, bottom, and left properties of a relatively-positioned element will cause it to be adjusted away from its normal position. Other content will not be adjusted to fit into any gap left by the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Eg:</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div.relative {</a:t>
            </a:r>
            <a:br>
              <a:rPr sz="2600"/>
            </a:br>
            <a:r>
              <a:rPr b="0" lang="en-US" sz="2600" spc="-1" strike="noStrike">
                <a:solidFill>
                  <a:srgbClr val="000000"/>
                </a:solidFill>
                <a:latin typeface="Gill Sans MT"/>
              </a:rPr>
              <a:t>  position: relative;</a:t>
            </a:r>
            <a:br>
              <a:rPr sz="2600"/>
            </a:br>
            <a:r>
              <a:rPr b="0" lang="en-US" sz="2600" spc="-1" strike="noStrike">
                <a:solidFill>
                  <a:srgbClr val="000000"/>
                </a:solidFill>
                <a:latin typeface="Gill Sans MT"/>
              </a:rPr>
              <a:t>  left: 30px;</a:t>
            </a:r>
            <a:br>
              <a:rPr sz="2600"/>
            </a:br>
            <a:r>
              <a:rPr b="0" lang="en-US" sz="2600" spc="-1" strike="noStrike">
                <a:solidFill>
                  <a:srgbClr val="000000"/>
                </a:solidFill>
                <a:latin typeface="Gill Sans MT"/>
              </a:rPr>
              <a:t>  border: 3px solid #73AD21;</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position: fixed;</a:t>
            </a:r>
            <a:br>
              <a:rPr sz="3200"/>
            </a:br>
            <a:endParaRPr b="0" lang="en-US" sz="3200" spc="-1" strike="noStrike">
              <a:solidFill>
                <a:srgbClr val="000000"/>
              </a:solidFill>
              <a:latin typeface="Gill Sans MT"/>
            </a:endParaRPr>
          </a:p>
        </p:txBody>
      </p:sp>
      <p:sp>
        <p:nvSpPr>
          <p:cNvPr id="227"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84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element with position: fixed; is positioned relative to the viewport, which means it always stays in the same place even if the page is scrolled. The top, right, bottom, and left properties are used to position the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fixed element does not leave a gap in the page where it would normally have been located.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div.fixed {</a:t>
            </a:r>
            <a:br>
              <a:rPr sz="2600"/>
            </a:br>
            <a:r>
              <a:rPr b="0" lang="en-US" sz="2600" spc="-1" strike="noStrike">
                <a:solidFill>
                  <a:srgbClr val="000000"/>
                </a:solidFill>
                <a:latin typeface="Gill Sans MT"/>
              </a:rPr>
              <a:t>  position: fixed;</a:t>
            </a:r>
            <a:br>
              <a:rPr sz="2600"/>
            </a:br>
            <a:r>
              <a:rPr b="0" lang="en-US" sz="2600" spc="-1" strike="noStrike">
                <a:solidFill>
                  <a:srgbClr val="000000"/>
                </a:solidFill>
                <a:latin typeface="Gill Sans MT"/>
              </a:rPr>
              <a:t>  bottom: 0;</a:t>
            </a:r>
            <a:br>
              <a:rPr sz="2600"/>
            </a:br>
            <a:r>
              <a:rPr b="0" lang="en-US" sz="2600" spc="-1" strike="noStrike">
                <a:solidFill>
                  <a:srgbClr val="000000"/>
                </a:solidFill>
                <a:latin typeface="Gill Sans MT"/>
              </a:rPr>
              <a:t>  right: 0;</a:t>
            </a:r>
            <a:br>
              <a:rPr sz="2600"/>
            </a:br>
            <a:r>
              <a:rPr b="0" lang="en-US" sz="2600" spc="-1" strike="noStrike">
                <a:solidFill>
                  <a:srgbClr val="000000"/>
                </a:solidFill>
                <a:latin typeface="Gill Sans MT"/>
              </a:rPr>
              <a:t>  width: 300px;</a:t>
            </a:r>
            <a:br>
              <a:rPr sz="2600"/>
            </a:br>
            <a:r>
              <a:rPr b="0" lang="en-US" sz="2600" spc="-1" strike="noStrike">
                <a:solidFill>
                  <a:srgbClr val="000000"/>
                </a:solidFill>
                <a:latin typeface="Gill Sans MT"/>
              </a:rPr>
              <a:t>  border: 3px solid #73AD21;</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position: absolute;</a:t>
            </a:r>
            <a:br>
              <a:rPr sz="3200"/>
            </a:br>
            <a:endParaRPr b="0" lang="en-US" sz="3200" spc="-1" strike="noStrike">
              <a:solidFill>
                <a:srgbClr val="000000"/>
              </a:solidFill>
              <a:latin typeface="Gill Sans MT"/>
            </a:endParaRPr>
          </a:p>
        </p:txBody>
      </p:sp>
      <p:sp>
        <p:nvSpPr>
          <p:cNvPr id="229"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element with position: absolute; is positioned relative to the nearest positioned ancestor (instead of positioned relative to the viewport, like fixed).</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However; if an absolute positioned element has no positioned ancestors, it uses the document body, and moves along with page scrolling.</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Note:</a:t>
            </a:r>
            <a:r>
              <a:rPr b="0" lang="en-US" sz="2600" spc="-1" strike="noStrike">
                <a:solidFill>
                  <a:srgbClr val="000000"/>
                </a:solidFill>
                <a:latin typeface="Gill Sans MT"/>
              </a:rPr>
              <a:t> A "positioned" element is one whose position is anything except static.</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pPr>
              <a:lnSpc>
                <a:spcPct val="100000"/>
              </a:lnSpc>
              <a:buNone/>
            </a:pPr>
            <a:r>
              <a:rPr b="1" lang="en-US" sz="3200" spc="-1" strike="noStrike">
                <a:solidFill>
                  <a:srgbClr val="0070c0"/>
                </a:solidFill>
                <a:latin typeface="Bookman Old Style"/>
              </a:rPr>
              <a:t>position: absolute;</a:t>
            </a:r>
            <a:endParaRPr b="0" lang="en-US" sz="3200" spc="-1" strike="noStrike">
              <a:solidFill>
                <a:srgbClr val="000000"/>
              </a:solidFill>
              <a:latin typeface="Gill Sans MT"/>
            </a:endParaRPr>
          </a:p>
        </p:txBody>
      </p:sp>
      <p:sp>
        <p:nvSpPr>
          <p:cNvPr id="231"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71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div.relative {</a:t>
            </a:r>
            <a:br>
              <a:rPr sz="2600"/>
            </a:br>
            <a:r>
              <a:rPr b="0" lang="en-US" sz="2600" spc="-1" strike="noStrike">
                <a:solidFill>
                  <a:srgbClr val="000000"/>
                </a:solidFill>
                <a:latin typeface="Gill Sans MT"/>
              </a:rPr>
              <a:t>  position: relative;</a:t>
            </a:r>
            <a:br>
              <a:rPr sz="2600"/>
            </a:br>
            <a:r>
              <a:rPr b="0" lang="en-US" sz="2600" spc="-1" strike="noStrike">
                <a:solidFill>
                  <a:srgbClr val="000000"/>
                </a:solidFill>
                <a:latin typeface="Gill Sans MT"/>
              </a:rPr>
              <a:t>  width: 400px;</a:t>
            </a:r>
            <a:br>
              <a:rPr sz="2600"/>
            </a:br>
            <a:r>
              <a:rPr b="0" lang="en-US" sz="2600" spc="-1" strike="noStrike">
                <a:solidFill>
                  <a:srgbClr val="000000"/>
                </a:solidFill>
                <a:latin typeface="Gill Sans MT"/>
              </a:rPr>
              <a:t>  height: 200px;</a:t>
            </a:r>
            <a:br>
              <a:rPr sz="2600"/>
            </a:br>
            <a:r>
              <a:rPr b="0" lang="en-US" sz="2600" spc="-1" strike="noStrike">
                <a:solidFill>
                  <a:srgbClr val="000000"/>
                </a:solidFill>
                <a:latin typeface="Gill Sans MT"/>
              </a:rPr>
              <a:t>  border: 3px solid #73AD21;</a:t>
            </a:r>
            <a:br>
              <a:rPr sz="2600"/>
            </a:br>
            <a:r>
              <a:rPr b="0" lang="en-US" sz="2600" spc="-1" strike="noStrike">
                <a:solidFill>
                  <a:srgbClr val="000000"/>
                </a:solidFill>
                <a:latin typeface="Gill Sans MT"/>
              </a:rPr>
              <a:t>}</a:t>
            </a:r>
            <a:br>
              <a:rPr sz="2600"/>
            </a:br>
            <a:br>
              <a:rPr sz="2600"/>
            </a:br>
            <a:r>
              <a:rPr b="0" lang="en-US" sz="2600" spc="-1" strike="noStrike">
                <a:solidFill>
                  <a:srgbClr val="000000"/>
                </a:solidFill>
                <a:latin typeface="Gill Sans MT"/>
              </a:rPr>
              <a:t>div.absolute {</a:t>
            </a:r>
            <a:br>
              <a:rPr sz="2600"/>
            </a:br>
            <a:r>
              <a:rPr b="0" lang="en-US" sz="2600" spc="-1" strike="noStrike">
                <a:solidFill>
                  <a:srgbClr val="000000"/>
                </a:solidFill>
                <a:latin typeface="Gill Sans MT"/>
              </a:rPr>
              <a:t>  position: absolute;</a:t>
            </a:r>
            <a:br>
              <a:rPr sz="2600"/>
            </a:br>
            <a:r>
              <a:rPr b="0" lang="en-US" sz="2600" spc="-1" strike="noStrike">
                <a:solidFill>
                  <a:srgbClr val="000000"/>
                </a:solidFill>
                <a:latin typeface="Gill Sans MT"/>
              </a:rPr>
              <a:t>  top: 80px;</a:t>
            </a:r>
            <a:br>
              <a:rPr sz="2600"/>
            </a:br>
            <a:r>
              <a:rPr b="0" lang="en-US" sz="2600" spc="-1" strike="noStrike">
                <a:solidFill>
                  <a:srgbClr val="000000"/>
                </a:solidFill>
                <a:latin typeface="Gill Sans MT"/>
              </a:rPr>
              <a:t>  right: 0;</a:t>
            </a:r>
            <a:br>
              <a:rPr sz="2600"/>
            </a:br>
            <a:r>
              <a:rPr b="0" lang="en-US" sz="2600" spc="-1" strike="noStrike">
                <a:solidFill>
                  <a:srgbClr val="000000"/>
                </a:solidFill>
                <a:latin typeface="Gill Sans MT"/>
              </a:rPr>
              <a:t>  width: 200px;</a:t>
            </a:r>
            <a:br>
              <a:rPr sz="2600"/>
            </a:br>
            <a:r>
              <a:rPr b="0" lang="en-US" sz="2600" spc="-1" strike="noStrike">
                <a:solidFill>
                  <a:srgbClr val="000000"/>
                </a:solidFill>
                <a:latin typeface="Gill Sans MT"/>
              </a:rPr>
              <a:t>  height: 100px;</a:t>
            </a:r>
            <a:br>
              <a:rPr sz="2600"/>
            </a:br>
            <a:r>
              <a:rPr b="0" lang="en-US" sz="2600" spc="-1" strike="noStrike">
                <a:solidFill>
                  <a:srgbClr val="000000"/>
                </a:solidFill>
                <a:latin typeface="Gill Sans MT"/>
              </a:rPr>
              <a:t>  border: 3px solid #73AD21;</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pPr>
            <a:br>
              <a:rPr sz="2600"/>
            </a:br>
            <a:endParaRPr b="0" lang="en-US" sz="2600" spc="-1" strike="noStrike">
              <a:solidFill>
                <a:srgbClr val="000000"/>
              </a:solidFill>
              <a:latin typeface="Gill Sans MT"/>
            </a:endParaRPr>
          </a:p>
        </p:txBody>
      </p:sp>
      <p:pic>
        <p:nvPicPr>
          <p:cNvPr id="232" name="Picture 3" descr=""/>
          <p:cNvPicPr/>
          <p:nvPr/>
        </p:nvPicPr>
        <p:blipFill>
          <a:blip r:embed="rId1"/>
          <a:stretch/>
        </p:blipFill>
        <p:spPr>
          <a:xfrm>
            <a:off x="4648320" y="2362320"/>
            <a:ext cx="4226400" cy="2057040"/>
          </a:xfrm>
          <a:prstGeom prst="rect">
            <a:avLst/>
          </a:prstGeom>
          <a:ln w="0">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position: sticky;</a:t>
            </a:r>
            <a:br>
              <a:rPr sz="3200"/>
            </a:br>
            <a:endParaRPr b="0" lang="en-US" sz="3200" spc="-1" strike="noStrike">
              <a:solidFill>
                <a:srgbClr val="000000"/>
              </a:solidFill>
              <a:latin typeface="Gill Sans MT"/>
            </a:endParaRPr>
          </a:p>
        </p:txBody>
      </p:sp>
      <p:sp>
        <p:nvSpPr>
          <p:cNvPr id="234"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element with position: sticky; is positioned based on the user's scroll position.</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 sticky element toggles between relative and fixed, depending on the scroll position. It is positioned relative until a given offset position is met in the viewport - then it "sticks" in place (like position:fixed).</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Layout - float </a:t>
            </a:r>
            <a:br>
              <a:rPr sz="3200"/>
            </a:br>
            <a:endParaRPr b="0" lang="en-US" sz="3200" spc="-1" strike="noStrike">
              <a:solidFill>
                <a:srgbClr val="000000"/>
              </a:solidFill>
              <a:latin typeface="Gill Sans MT"/>
            </a:endParaRPr>
          </a:p>
        </p:txBody>
      </p:sp>
      <p:sp>
        <p:nvSpPr>
          <p:cNvPr id="236"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7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With CSS float, an element can be pushed to the left or right, allowing other elements to wrap around it. Float is very often used for images, but it is also useful when working with layouts.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How Elements Float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Elements are floated horizontally; this means that an element can only be floated left or right,  not  up  or  down.  A  floated  element  will  move  as  far  to  the  left  or  right  as  it  can.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Usually this means all the way to the left or right of the containing element. The elements after the floating element will flow around it. The elements before the floating element will not be affected. If an image is floated to the right, a following text flows around it, to the left.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0" lang="en-US" sz="3200" spc="-1" strike="noStrike">
                <a:solidFill>
                  <a:srgbClr val="b38807"/>
                </a:solidFill>
                <a:latin typeface="Bookman Old Style"/>
              </a:rPr>
              <a:t>External CSS</a:t>
            </a:r>
            <a:br>
              <a:rPr sz="3200"/>
            </a:br>
            <a:endParaRPr b="0" lang="en-US" sz="3200" spc="-1" strike="noStrike">
              <a:solidFill>
                <a:srgbClr val="000000"/>
              </a:solidFill>
              <a:latin typeface="Gill Sans MT"/>
            </a:endParaRPr>
          </a:p>
        </p:txBody>
      </p:sp>
      <p:sp>
        <p:nvSpPr>
          <p:cNvPr id="110"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3000"/>
          </a:bodyPr>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An external style sheet can be written in any text editor. The file should not contain any html tags. Your style sheet should be saved with a  .css extension.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Example:</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hr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color:sienna;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p </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000" spc="-1" strike="noStrike">
                <a:solidFill>
                  <a:srgbClr val="000000"/>
                </a:solidFill>
                <a:latin typeface="Gill Sans MT"/>
              </a:rPr>
              <a:t>{</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margin-left:20px;</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 /*Note: Do not leave space between property value and units*/</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body {</a:t>
            </a:r>
            <a:endParaRPr b="0" lang="en-US" sz="2000" spc="-1" strike="noStrike">
              <a:solidFill>
                <a:srgbClr val="000000"/>
              </a:solidFill>
              <a:latin typeface="Gill Sans MT"/>
            </a:endParaRPr>
          </a:p>
          <a:p>
            <a:pPr>
              <a:lnSpc>
                <a:spcPct val="100000"/>
              </a:lnSpc>
              <a:spcBef>
                <a:spcPts val="601"/>
              </a:spcBef>
              <a:buNone/>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background-image:url("images/back40.gif");</a:t>
            </a:r>
            <a:endParaRPr b="0" lang="en-US" sz="20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tabLst>
                <a:tab algn="l" pos="0"/>
              </a:tabLst>
            </a:pPr>
            <a:r>
              <a:rPr b="0" lang="en-US" sz="2000" spc="-1" strike="noStrike">
                <a:solidFill>
                  <a:srgbClr val="000000"/>
                </a:solidFill>
                <a:latin typeface="Gill Sans MT"/>
              </a:rPr>
              <a:t>         </a:t>
            </a:r>
            <a:r>
              <a:rPr b="0" lang="en-US" sz="2000" spc="-1" strike="noStrike">
                <a:solidFill>
                  <a:srgbClr val="000000"/>
                </a:solidFill>
                <a:latin typeface="Gill Sans MT"/>
              </a:rPr>
              <a:t>}</a:t>
            </a:r>
            <a:endParaRPr b="0" lang="en-US" sz="20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endParaRPr b="0" lang="en-US" sz="1800" spc="-1" strike="noStrike">
              <a:solidFill>
                <a:srgbClr val="000000"/>
              </a:solidFill>
              <a:latin typeface="Gill Sans MT"/>
            </a:endParaRPr>
          </a:p>
        </p:txBody>
      </p:sp>
      <p:sp>
        <p:nvSpPr>
          <p:cNvPr id="238"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float property can have one of the following values: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left - The element floats to the left of its container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right - The element floats to the right of its container</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none - The element does not float (will be displayed just where it occurs in the text). This is default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inherit - The element inherits the float value of its parent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In its simplest use, the float property can be used to wrap text around images.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Eg: </a:t>
            </a:r>
            <a:r>
              <a:rPr b="0" lang="en-US" sz="2600" spc="-1" strike="noStrike" u="sng">
                <a:solidFill>
                  <a:srgbClr val="b292ca"/>
                </a:solidFill>
                <a:uFillTx/>
                <a:latin typeface="Gill Sans MT"/>
                <a:hlinkClick r:id="rId1"/>
              </a:rPr>
              <a:t>https://www.w3schools.com/css/css_float.asp</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box-shadow Property</a:t>
            </a:r>
            <a:br>
              <a:rPr sz="3200"/>
            </a:br>
            <a:endParaRPr b="0" lang="en-US" sz="3200" spc="-1" strike="noStrike">
              <a:solidFill>
                <a:srgbClr val="000000"/>
              </a:solidFill>
              <a:latin typeface="Gill Sans MT"/>
            </a:endParaRPr>
          </a:p>
        </p:txBody>
      </p:sp>
      <p:sp>
        <p:nvSpPr>
          <p:cNvPr id="240"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box-shadow property attaches one or more shadows to an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1800" spc="-1" strike="noStrike">
                <a:solidFill>
                  <a:srgbClr val="000000"/>
                </a:solidFill>
                <a:latin typeface="Gill Sans MT"/>
              </a:rPr>
              <a:t>#example1 {</a:t>
            </a:r>
            <a:br>
              <a:rPr sz="1800"/>
            </a:br>
            <a:r>
              <a:rPr b="0" lang="en-US" sz="1800" spc="-1" strike="noStrike">
                <a:solidFill>
                  <a:srgbClr val="000000"/>
                </a:solidFill>
                <a:latin typeface="Gill Sans MT"/>
              </a:rPr>
              <a:t>  box-shadow: 5px 10px;</a:t>
            </a:r>
            <a:br>
              <a:rPr sz="1800"/>
            </a:br>
            <a:r>
              <a:rPr b="0" lang="en-US" sz="1800" spc="-1" strike="noStrike">
                <a:solidFill>
                  <a:srgbClr val="000000"/>
                </a:solidFill>
                <a:latin typeface="Gill Sans MT"/>
              </a:rPr>
              <a:t>}</a:t>
            </a:r>
            <a:br>
              <a:rPr sz="1800"/>
            </a:br>
            <a:br>
              <a:rPr sz="1800"/>
            </a:br>
            <a:r>
              <a:rPr b="0" lang="en-US" sz="1800" spc="-1" strike="noStrike">
                <a:solidFill>
                  <a:srgbClr val="000000"/>
                </a:solidFill>
                <a:latin typeface="Gill Sans MT"/>
              </a:rPr>
              <a:t>#example2 {</a:t>
            </a:r>
            <a:br>
              <a:rPr sz="1800"/>
            </a:br>
            <a:r>
              <a:rPr b="0" lang="en-US" sz="1800" spc="-1" strike="noStrike">
                <a:solidFill>
                  <a:srgbClr val="000000"/>
                </a:solidFill>
                <a:latin typeface="Gill Sans MT"/>
              </a:rPr>
              <a:t>  box-shadow: 5px 10px #888888;</a:t>
            </a:r>
            <a:br>
              <a:rPr sz="1800"/>
            </a:br>
            <a:r>
              <a:rPr b="0" lang="en-US" sz="1800" spc="-1" strike="noStrike">
                <a:solidFill>
                  <a:srgbClr val="000000"/>
                </a:solidFill>
                <a:latin typeface="Gill Sans MT"/>
              </a:rPr>
              <a:t>}</a:t>
            </a:r>
            <a:endParaRPr b="0" lang="en-US" sz="1800" spc="-1" strike="noStrike">
              <a:solidFill>
                <a:srgbClr val="000000"/>
              </a:solidFill>
              <a:latin typeface="Gill Sans MT"/>
            </a:endParaRPr>
          </a:p>
          <a:p>
            <a:pPr>
              <a:lnSpc>
                <a:spcPct val="100000"/>
              </a:lnSpc>
              <a:spcBef>
                <a:spcPts val="601"/>
              </a:spcBef>
              <a:buNone/>
            </a:pPr>
            <a:endParaRPr b="0" lang="en-US" sz="1800" spc="-1" strike="noStrike">
              <a:solidFill>
                <a:srgbClr val="000000"/>
              </a:solidFill>
              <a:latin typeface="Gill Sans MT"/>
            </a:endParaRPr>
          </a:p>
        </p:txBody>
      </p:sp>
      <p:pic>
        <p:nvPicPr>
          <p:cNvPr id="241" name="Picture 3" descr=""/>
          <p:cNvPicPr/>
          <p:nvPr/>
        </p:nvPicPr>
        <p:blipFill>
          <a:blip r:embed="rId1"/>
          <a:stretch/>
        </p:blipFill>
        <p:spPr>
          <a:xfrm>
            <a:off x="1295280" y="4114800"/>
            <a:ext cx="6401160" cy="2438280"/>
          </a:xfrm>
          <a:prstGeom prst="rect">
            <a:avLst/>
          </a:prstGeom>
          <a:ln w="0">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CSS text-shadow Property</a:t>
            </a:r>
            <a:br>
              <a:rPr sz="3200"/>
            </a:br>
            <a:endParaRPr b="0" lang="en-US" sz="3200" spc="-1" strike="noStrike">
              <a:solidFill>
                <a:srgbClr val="000000"/>
              </a:solidFill>
              <a:latin typeface="Gill Sans MT"/>
            </a:endParaRPr>
          </a:p>
        </p:txBody>
      </p:sp>
      <p:sp>
        <p:nvSpPr>
          <p:cNvPr id="24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The text-shadow property adds shadow to text.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h1 {</a:t>
            </a:r>
            <a:br>
              <a:rPr sz="2600"/>
            </a:br>
            <a:r>
              <a:rPr b="0" lang="en-US" sz="2600" spc="-1" strike="noStrike">
                <a:solidFill>
                  <a:srgbClr val="000000"/>
                </a:solidFill>
                <a:latin typeface="Gill Sans MT"/>
              </a:rPr>
              <a:t>  text-shadow: 2px 2px #ff0000;</a:t>
            </a:r>
            <a:br>
              <a:rPr sz="2600"/>
            </a:b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244" name="Picture 3" descr=""/>
          <p:cNvPicPr/>
          <p:nvPr/>
        </p:nvPicPr>
        <p:blipFill>
          <a:blip r:embed="rId1"/>
          <a:stretch/>
        </p:blipFill>
        <p:spPr>
          <a:xfrm>
            <a:off x="838080" y="3505320"/>
            <a:ext cx="5460840" cy="1371240"/>
          </a:xfrm>
          <a:prstGeom prst="rect">
            <a:avLst/>
          </a:prstGeom>
          <a:ln w="0">
            <a:noFill/>
          </a:ln>
        </p:spPr>
      </p:pic>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What is Responsive Web Design?</a:t>
            </a:r>
            <a:br>
              <a:rPr sz="3200"/>
            </a:br>
            <a:endParaRPr b="0" lang="en-US" sz="3200" spc="-1" strike="noStrike">
              <a:solidFill>
                <a:srgbClr val="000000"/>
              </a:solidFill>
              <a:latin typeface="Gill Sans MT"/>
            </a:endParaRPr>
          </a:p>
        </p:txBody>
      </p:sp>
      <p:sp>
        <p:nvSpPr>
          <p:cNvPr id="246"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Responsive Web Design is about using HTML and CSS to automatically resize, hide, shrink, or enlarge, a website, to make it look good on all devices (desktops, tablets, and phones):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pic>
        <p:nvPicPr>
          <p:cNvPr id="247" name="Picture 3" descr=""/>
          <p:cNvPicPr/>
          <p:nvPr/>
        </p:nvPicPr>
        <p:blipFill>
          <a:blip r:embed="rId1"/>
          <a:stretch/>
        </p:blipFill>
        <p:spPr>
          <a:xfrm>
            <a:off x="748080" y="3124080"/>
            <a:ext cx="7619760" cy="3257280"/>
          </a:xfrm>
          <a:prstGeom prst="rect">
            <a:avLst/>
          </a:prstGeom>
          <a:ln w="0">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Autofit/>
          </a:bodyPr>
          <a:p>
            <a:endParaRPr b="0" lang="en-US" sz="1800" spc="-1" strike="noStrike">
              <a:solidFill>
                <a:srgbClr val="000000"/>
              </a:solidFill>
              <a:latin typeface="Gill Sans MT"/>
            </a:endParaRPr>
          </a:p>
        </p:txBody>
      </p:sp>
      <p:sp>
        <p:nvSpPr>
          <p:cNvPr id="249"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Web pages can be viewed using many different devices: desktops, tablets, and phones. Your web page should look good, and be easy to use, regardless of the device.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Web pages should not leave out information to fit smaller devices, but rather adapt its content to fit any device: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Eg: </a:t>
            </a:r>
            <a:r>
              <a:rPr b="0" lang="en-US" sz="2600" spc="-1" strike="noStrike" u="sng">
                <a:solidFill>
                  <a:srgbClr val="b292ca"/>
                </a:solidFill>
                <a:uFillTx/>
                <a:latin typeface="Gill Sans MT"/>
                <a:hlinkClick r:id="rId1"/>
              </a:rPr>
              <a:t>https://www.w3schools.com/css/tryit.asp?filename=tryresponsive_col-s</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1000"/>
          </a:bodyPr>
          <a:p>
            <a:pPr>
              <a:lnSpc>
                <a:spcPct val="100000"/>
              </a:lnSpc>
              <a:buNone/>
            </a:pPr>
            <a:r>
              <a:rPr b="1" lang="en-US" sz="3200" spc="-1" strike="noStrike">
                <a:solidFill>
                  <a:srgbClr val="0070c0"/>
                </a:solidFill>
                <a:latin typeface="Bookman Old Style"/>
              </a:rPr>
              <a:t>Responsive Web Design - Media Queries</a:t>
            </a:r>
            <a:br>
              <a:rPr sz="3200"/>
            </a:br>
            <a:endParaRPr b="0" lang="en-US" sz="3200" spc="-1" strike="noStrike">
              <a:solidFill>
                <a:srgbClr val="000000"/>
              </a:solidFill>
              <a:latin typeface="Gill Sans MT"/>
            </a:endParaRPr>
          </a:p>
        </p:txBody>
      </p:sp>
      <p:sp>
        <p:nvSpPr>
          <p:cNvPr id="251"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69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What is a Media Query?</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Media query is a CSS technique introduced in CSS3.</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It uses the @media rule to include a block of CSS properties only if a certain condition is true.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body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background-color: lightgreen;</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@media only screen and (max-width: 600px)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body {</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background-color: lightblue;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  </a:t>
            </a: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&lt;/style&gt;</a:t>
            </a: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Bootstrap Get Started</a:t>
            </a:r>
            <a:br>
              <a:rPr sz="3200"/>
            </a:br>
            <a:endParaRPr b="0" lang="en-US" sz="3200" spc="-1" strike="noStrike">
              <a:solidFill>
                <a:srgbClr val="000000"/>
              </a:solidFill>
              <a:latin typeface="Gill Sans MT"/>
            </a:endParaRPr>
          </a:p>
        </p:txBody>
      </p:sp>
      <p:sp>
        <p:nvSpPr>
          <p:cNvPr id="253"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What is Bootstrap?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Bootstrap is a free front-end framework for faster and easier web development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Bootstrap includes HTML and CSS based design templates for typography, forms, buttons, tables, navigation, modals, image carousels and many other, as well as optional JavaScript plugins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Bootstrap also gives you the ability to easily create responsive designs</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Why Use Bootstrap?</a:t>
            </a:r>
            <a:br>
              <a:rPr sz="3200"/>
            </a:br>
            <a:endParaRPr b="0" lang="en-US" sz="3200" spc="-1" strike="noStrike">
              <a:solidFill>
                <a:srgbClr val="000000"/>
              </a:solidFill>
              <a:latin typeface="Gill Sans MT"/>
            </a:endParaRPr>
          </a:p>
        </p:txBody>
      </p:sp>
      <p:sp>
        <p:nvSpPr>
          <p:cNvPr id="255" name="PlaceHolder 2"/>
          <p:cNvSpPr>
            <a:spLocks noGrp="1"/>
          </p:cNvSpPr>
          <p:nvPr>
            <p:ph/>
          </p:nvPr>
        </p:nvSpPr>
        <p:spPr>
          <a:xfrm>
            <a:off x="457200" y="1219320"/>
            <a:ext cx="8229240" cy="4937400"/>
          </a:xfrm>
          <a:prstGeom prst="rect">
            <a:avLst/>
          </a:prstGeom>
          <a:noFill/>
          <a:ln w="0">
            <a:noFill/>
          </a:ln>
        </p:spPr>
        <p:txBody>
          <a:bodyPr lIns="90000" rIns="90000" tIns="45000" bIns="45000" anchor="t">
            <a:noAutofit/>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Advantages of Bootstrap: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Easy to use:</a:t>
            </a:r>
            <a:r>
              <a:rPr b="0" lang="en-US" sz="2600" spc="-1" strike="noStrike">
                <a:solidFill>
                  <a:srgbClr val="000000"/>
                </a:solidFill>
                <a:latin typeface="Gill Sans MT"/>
              </a:rPr>
              <a:t> Anybody with just basic knowledge of HTML and CSS can start using Bootstrap</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Responsive features:</a:t>
            </a:r>
            <a:r>
              <a:rPr b="0" lang="en-US" sz="2600" spc="-1" strike="noStrike">
                <a:solidFill>
                  <a:srgbClr val="000000"/>
                </a:solidFill>
                <a:latin typeface="Gill Sans MT"/>
              </a:rPr>
              <a:t> Bootstrap's responsive CSS adjusts to phones, tablets, and desktops</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Mobile-first approach:</a:t>
            </a:r>
            <a:r>
              <a:rPr b="0" lang="en-US" sz="2600" spc="-1" strike="noStrike">
                <a:solidFill>
                  <a:srgbClr val="000000"/>
                </a:solidFill>
                <a:latin typeface="Gill Sans MT"/>
              </a:rPr>
              <a:t> In Bootstrap 3, mobile-first styles are part of the core framework</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1" lang="en-US" sz="2600" spc="-1" strike="noStrike">
                <a:solidFill>
                  <a:srgbClr val="000000"/>
                </a:solidFill>
                <a:latin typeface="Gill Sans MT"/>
              </a:rPr>
              <a:t>Browser compatibility:</a:t>
            </a:r>
            <a:r>
              <a:rPr b="0" lang="en-US" sz="2600" spc="-1" strike="noStrike">
                <a:solidFill>
                  <a:srgbClr val="000000"/>
                </a:solidFill>
                <a:latin typeface="Gill Sans MT"/>
              </a:rPr>
              <a:t> Bootstrap is compatible with all modern browsers (Chrome, Firefox, Internet Explorer, Edge, Safari, and Opera)</a:t>
            </a:r>
            <a:endParaRPr b="0" lang="en-US" sz="26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33520" y="228600"/>
            <a:ext cx="8229240" cy="990360"/>
          </a:xfrm>
          <a:prstGeom prst="rect">
            <a:avLst/>
          </a:prstGeom>
          <a:noFill/>
          <a:ln w="0">
            <a:noFill/>
          </a:ln>
        </p:spPr>
        <p:txBody>
          <a:bodyPr lIns="90000" rIns="90000" tIns="45000" bIns="45000" anchor="b">
            <a:normAutofit fontScale="92000"/>
          </a:bodyPr>
          <a:p>
            <a:pPr>
              <a:lnSpc>
                <a:spcPct val="100000"/>
              </a:lnSpc>
              <a:buNone/>
            </a:pPr>
            <a:r>
              <a:rPr b="0" lang="en-US" sz="3200" spc="-1" strike="noStrike">
                <a:solidFill>
                  <a:srgbClr val="0070c0"/>
                </a:solidFill>
                <a:latin typeface="Bookman Old Style"/>
              </a:rPr>
              <a:t>Internal CSS</a:t>
            </a:r>
            <a:br>
              <a:rPr sz="3200"/>
            </a:br>
            <a:endParaRPr b="0" lang="en-US" sz="3200" spc="-1" strike="noStrike">
              <a:solidFill>
                <a:srgbClr val="000000"/>
              </a:solidFill>
              <a:latin typeface="Gill Sans MT"/>
            </a:endParaRPr>
          </a:p>
        </p:txBody>
      </p:sp>
      <p:sp>
        <p:nvSpPr>
          <p:cNvPr id="112" name="PlaceHolder 2"/>
          <p:cNvSpPr>
            <a:spLocks noGrp="1"/>
          </p:cNvSpPr>
          <p:nvPr>
            <p:ph/>
          </p:nvPr>
        </p:nvSpPr>
        <p:spPr>
          <a:xfrm>
            <a:off x="457200" y="1219320"/>
            <a:ext cx="8152920" cy="5409720"/>
          </a:xfrm>
          <a:prstGeom prst="rect">
            <a:avLst/>
          </a:prstGeom>
          <a:noFill/>
          <a:ln w="0">
            <a:noFill/>
          </a:ln>
        </p:spPr>
        <p:txBody>
          <a:bodyPr lIns="90000" rIns="90000" tIns="45000" bIns="45000" anchor="t">
            <a:normAutofit fontScale="42000"/>
          </a:bodyPr>
          <a:p>
            <a:pPr marL="274320" indent="-274320">
              <a:lnSpc>
                <a:spcPct val="100000"/>
              </a:lnSpc>
              <a:spcBef>
                <a:spcPts val="601"/>
              </a:spcBef>
              <a:buClr>
                <a:srgbClr val="727ca3"/>
              </a:buClr>
              <a:buSzPct val="76000"/>
              <a:buFont typeface="Wingdings 3" charset="2"/>
              <a:buChar char=""/>
            </a:pPr>
            <a:r>
              <a:rPr b="0" lang="en-US" sz="3600" spc="-1" strike="noStrike">
                <a:solidFill>
                  <a:srgbClr val="000000"/>
                </a:solidFill>
                <a:latin typeface="Gill Sans MT"/>
              </a:rPr>
              <a:t>An internal style sheet may be used if one single HTML page has a unique style.</a:t>
            </a:r>
            <a:endParaRPr b="0" lang="en-US" sz="3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600" spc="-1" strike="noStrike">
                <a:solidFill>
                  <a:srgbClr val="000000"/>
                </a:solidFill>
                <a:latin typeface="Gill Sans MT"/>
              </a:rPr>
              <a:t>The internal style is defined inside the &lt;style&gt; element, inside the head section.</a:t>
            </a:r>
            <a:endParaRPr b="0" lang="en-US" sz="3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600" spc="-1" strike="noStrike">
                <a:solidFill>
                  <a:srgbClr val="000000"/>
                </a:solidFill>
                <a:latin typeface="Gill Sans MT"/>
              </a:rPr>
              <a:t>Example:</a:t>
            </a:r>
            <a:endParaRPr b="0" lang="en-US" sz="3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&lt;html&gt;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&lt;head&gt;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&lt;style&gt;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body {</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  </a:t>
            </a:r>
            <a:r>
              <a:rPr b="0" lang="en-US" sz="3400" spc="-1" strike="noStrike">
                <a:solidFill>
                  <a:srgbClr val="0070c0"/>
                </a:solidFill>
                <a:latin typeface="Gill Sans MT"/>
              </a:rPr>
              <a:t>background-color: linen;</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h1 {</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  </a:t>
            </a:r>
            <a:r>
              <a:rPr b="0" lang="en-US" sz="3400" spc="-1" strike="noStrike">
                <a:solidFill>
                  <a:srgbClr val="0070c0"/>
                </a:solidFill>
                <a:latin typeface="Gill Sans MT"/>
              </a:rPr>
              <a:t>color: maroon;</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  </a:t>
            </a:r>
            <a:r>
              <a:rPr b="0" lang="en-US" sz="3400" spc="-1" strike="noStrike">
                <a:solidFill>
                  <a:srgbClr val="0070c0"/>
                </a:solidFill>
                <a:latin typeface="Gill Sans MT"/>
              </a:rPr>
              <a:t>margin-left: 40px;</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 </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70c0"/>
                </a:solidFill>
                <a:latin typeface="Gill Sans MT"/>
              </a:rPr>
              <a:t>&lt;/style&gt;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&lt;/head&gt;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&lt;body&gt;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&lt;h1&gt;This is a heading&lt;/h1&gt;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&lt;p&gt;This is a paragraph.&lt;/p&gt;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&lt;/body&gt;</a:t>
            </a:r>
            <a:endParaRPr b="0" lang="en-US" sz="3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3400" spc="-1" strike="noStrike">
                <a:solidFill>
                  <a:srgbClr val="000000"/>
                </a:solidFill>
                <a:latin typeface="Gill Sans MT"/>
              </a:rPr>
              <a:t>&lt;/html&gt;</a:t>
            </a:r>
            <a:endParaRPr b="0" lang="en-US" sz="3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33520" y="30492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Inline CSS</a:t>
            </a:r>
            <a:br>
              <a:rPr sz="3200"/>
            </a:br>
            <a:endParaRPr b="0" lang="en-US" sz="3200" spc="-1" strike="noStrike">
              <a:solidFill>
                <a:srgbClr val="000000"/>
              </a:solidFill>
              <a:latin typeface="Gill Sans MT"/>
            </a:endParaRPr>
          </a:p>
        </p:txBody>
      </p:sp>
      <p:sp>
        <p:nvSpPr>
          <p:cNvPr id="114"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fontScale="93000"/>
          </a:bodyPr>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An inline style may be used to apply a unique style for a single element.</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To use inline styles, add the style attribute to the relevant element. The style attribute can contain any CSS property.</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600" spc="-1" strike="noStrike">
                <a:solidFill>
                  <a:srgbClr val="000000"/>
                </a:solidFill>
                <a:latin typeface="Gill Sans MT"/>
              </a:rPr>
              <a:t>Example:</a:t>
            </a:r>
            <a:endParaRPr b="0" lang="en-US" sz="26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70c0"/>
                </a:solidFill>
                <a:latin typeface="Gill Sans MT"/>
              </a:rPr>
              <a:t>&lt;body&gt;</a:t>
            </a:r>
            <a:br>
              <a:rPr sz="2400"/>
            </a:br>
            <a:br>
              <a:rPr sz="2400"/>
            </a:br>
            <a:r>
              <a:rPr b="0" lang="en-US" sz="2400" spc="-1" strike="noStrike">
                <a:solidFill>
                  <a:srgbClr val="0070c0"/>
                </a:solidFill>
                <a:latin typeface="Gill Sans MT"/>
              </a:rPr>
              <a:t>&lt;h1 style="color:blue;text-align:center;"&gt;This is a heading&lt;/h1&gt;</a:t>
            </a:r>
            <a:br>
              <a:rPr sz="2400"/>
            </a:br>
            <a:r>
              <a:rPr b="0" lang="en-US" sz="2400" spc="-1" strike="noStrike">
                <a:solidFill>
                  <a:srgbClr val="0070c0"/>
                </a:solidFill>
                <a:latin typeface="Gill Sans MT"/>
              </a:rPr>
              <a:t>&lt;p style="color:red;"&gt;This is a paragraph.&lt;/p&gt;</a:t>
            </a:r>
            <a:br>
              <a:rPr sz="2400"/>
            </a:br>
            <a:br>
              <a:rPr sz="2400"/>
            </a:br>
            <a:r>
              <a:rPr b="0" lang="en-US" sz="2400" spc="-1" strike="noStrike">
                <a:solidFill>
                  <a:srgbClr val="0070c0"/>
                </a:solidFill>
                <a:latin typeface="Gill Sans MT"/>
              </a:rPr>
              <a:t>&lt;/body&gt;</a:t>
            </a:r>
            <a:endParaRPr b="0" lang="en-US" sz="24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152280"/>
            <a:ext cx="8229240" cy="990360"/>
          </a:xfrm>
          <a:prstGeom prst="rect">
            <a:avLst/>
          </a:prstGeom>
          <a:noFill/>
          <a:ln w="0">
            <a:noFill/>
          </a:ln>
        </p:spPr>
        <p:txBody>
          <a:bodyPr lIns="90000" rIns="90000" tIns="45000" bIns="45000" anchor="b">
            <a:normAutofit fontScale="92000"/>
          </a:bodyPr>
          <a:p>
            <a:pPr>
              <a:lnSpc>
                <a:spcPct val="100000"/>
              </a:lnSpc>
              <a:buNone/>
            </a:pPr>
            <a:r>
              <a:rPr b="1" lang="en-US" sz="3200" spc="-1" strike="noStrike">
                <a:solidFill>
                  <a:srgbClr val="0070c0"/>
                </a:solidFill>
                <a:latin typeface="Bookman Old Style"/>
              </a:rPr>
              <a:t>Cascading Order</a:t>
            </a:r>
            <a:br>
              <a:rPr sz="3200"/>
            </a:br>
            <a:endParaRPr b="0" lang="en-US" sz="3200" spc="-1" strike="noStrike">
              <a:solidFill>
                <a:srgbClr val="000000"/>
              </a:solidFill>
              <a:latin typeface="Gill Sans MT"/>
            </a:endParaRPr>
          </a:p>
        </p:txBody>
      </p:sp>
      <p:sp>
        <p:nvSpPr>
          <p:cNvPr id="116" name="PlaceHolder 2"/>
          <p:cNvSpPr>
            <a:spLocks noGrp="1"/>
          </p:cNvSpPr>
          <p:nvPr>
            <p:ph/>
          </p:nvPr>
        </p:nvSpPr>
        <p:spPr>
          <a:xfrm>
            <a:off x="457200" y="1219320"/>
            <a:ext cx="8229240" cy="4937400"/>
          </a:xfrm>
          <a:prstGeom prst="rect">
            <a:avLst/>
          </a:prstGeom>
          <a:noFill/>
          <a:ln w="0">
            <a:noFill/>
          </a:ln>
        </p:spPr>
        <p:txBody>
          <a:bodyPr lIns="90000" rIns="90000" tIns="45000" bIns="45000" anchor="t">
            <a:normAutofit/>
          </a:bodyPr>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What style will be used when there is more than one style specified for an HTML element?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All the styles in a page will "cascade" into a new "virtual" style sheet by the following rules, where number one has the highest priority:</a:t>
            </a:r>
            <a:endParaRPr b="0" lang="en-US" sz="24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400" spc="-1" strike="noStrike">
                <a:solidFill>
                  <a:srgbClr val="000000"/>
                </a:solidFill>
                <a:latin typeface="Gill Sans MT"/>
              </a:rPr>
              <a:t>Inline style (inside an HTML element)</a:t>
            </a:r>
            <a:endParaRPr b="0" lang="en-US" sz="24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400" spc="-1" strike="noStrike">
                <a:solidFill>
                  <a:srgbClr val="000000"/>
                </a:solidFill>
                <a:latin typeface="Gill Sans MT"/>
              </a:rPr>
              <a:t>internal style sheets (in the head section)</a:t>
            </a:r>
            <a:endParaRPr b="0" lang="en-US" sz="24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400" spc="-1" strike="noStrike">
                <a:solidFill>
                  <a:srgbClr val="000000"/>
                </a:solidFill>
                <a:latin typeface="Gill Sans MT"/>
              </a:rPr>
              <a:t> </a:t>
            </a:r>
            <a:r>
              <a:rPr b="0" lang="en-US" sz="2400" spc="-1" strike="noStrike">
                <a:solidFill>
                  <a:srgbClr val="000000"/>
                </a:solidFill>
                <a:latin typeface="Gill Sans MT"/>
              </a:rPr>
              <a:t>External style sheet</a:t>
            </a:r>
            <a:endParaRPr b="0" lang="en-US" sz="2400" spc="-1" strike="noStrike">
              <a:solidFill>
                <a:srgbClr val="000000"/>
              </a:solidFill>
              <a:latin typeface="Gill Sans MT"/>
            </a:endParaRPr>
          </a:p>
          <a:p>
            <a:pPr marL="514440" indent="-514440">
              <a:lnSpc>
                <a:spcPct val="100000"/>
              </a:lnSpc>
              <a:spcBef>
                <a:spcPts val="601"/>
              </a:spcBef>
              <a:buClr>
                <a:srgbClr val="727ca3"/>
              </a:buClr>
              <a:buSzPct val="76000"/>
              <a:buFont typeface="Bookman Old Style"/>
              <a:buAutoNum type="arabicPeriod"/>
            </a:pPr>
            <a:r>
              <a:rPr b="0" lang="en-US" sz="2400" spc="-1" strike="noStrike">
                <a:solidFill>
                  <a:srgbClr val="000000"/>
                </a:solidFill>
                <a:latin typeface="Gill Sans MT"/>
              </a:rPr>
              <a:t>Browser default</a:t>
            </a:r>
            <a:endParaRPr b="0" lang="en-US" sz="2400" spc="-1" strike="noStrike">
              <a:solidFill>
                <a:srgbClr val="000000"/>
              </a:solidFill>
              <a:latin typeface="Gill Sans MT"/>
            </a:endParaRPr>
          </a:p>
          <a:p>
            <a:pPr marL="274320" indent="-274320">
              <a:lnSpc>
                <a:spcPct val="100000"/>
              </a:lnSpc>
              <a:spcBef>
                <a:spcPts val="601"/>
              </a:spcBef>
              <a:buClr>
                <a:srgbClr val="727ca3"/>
              </a:buClr>
              <a:buSzPct val="76000"/>
              <a:buFont typeface="Wingdings 3" charset="2"/>
              <a:buChar char=""/>
            </a:pPr>
            <a:r>
              <a:rPr b="0" lang="en-US" sz="2400" spc="-1" strike="noStrike">
                <a:solidFill>
                  <a:srgbClr val="000000"/>
                </a:solidFill>
                <a:latin typeface="Gill Sans MT"/>
              </a:rPr>
              <a:t>So, an inline style has the highest priority, and will override external and internal styles and browser defaults.</a:t>
            </a:r>
            <a:endParaRPr b="0" lang="en-US" sz="2400" spc="-1" strike="noStrike">
              <a:solidFill>
                <a:srgbClr val="000000"/>
              </a:solidFill>
              <a:latin typeface="Gill Sans MT"/>
            </a:endParaRPr>
          </a:p>
          <a:p>
            <a:pPr>
              <a:lnSpc>
                <a:spcPct val="100000"/>
              </a:lnSpc>
              <a:spcBef>
                <a:spcPts val="601"/>
              </a:spcBef>
              <a:buNone/>
            </a:pPr>
            <a:endParaRPr b="0" lang="en-US" sz="2600" spc="-1" strike="noStrike">
              <a:solidFill>
                <a:srgbClr val="000000"/>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Origin</Template>
  <TotalTime>547</TotalTime>
  <Application>LibreOffice/7.3.7.2$Linux_X86_64 LibreOffice_project/30$Build-2</Application>
  <AppVersion>15.0000</AppVersion>
  <Words>1904</Words>
  <Paragraphs>488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Rishav-PC</dc:creator>
  <dc:description/>
  <dc:language>en-US</dc:language>
  <cp:lastModifiedBy/>
  <dcterms:modified xsi:type="dcterms:W3CDTF">2024-05-19T08:25:38Z</dcterms:modified>
  <cp:revision>57</cp:revision>
  <dc:subject/>
  <dc:title>CSS (Cascading Style Sheet)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On-screen Show (4:3)</vt:lpwstr>
  </property>
  <property fmtid="{D5CDD505-2E9C-101B-9397-08002B2CF9AE}" pid="4" name="Slides">
    <vt:i4>67</vt:i4>
  </property>
</Properties>
</file>