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59.xml.rels" ContentType="application/vnd.openxmlformats-package.relationships+xml"/>
  <Override PartName="/ppt/notesSlides/_rels/notesSlide38.xml.rels" ContentType="application/vnd.openxmlformats-package.relationships+xml"/>
  <Override PartName="/ppt/notesSlides/notesSlide38.xml" ContentType="application/vnd.openxmlformats-officedocument.presentationml.notesSlide+xml"/>
  <Override PartName="/ppt/notesSlides/notesSlide59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58.png" ContentType="image/png"/>
  <Override PartName="/ppt/media/image19.png" ContentType="image/png"/>
  <Override PartName="/ppt/media/image20.png" ContentType="image/png"/>
  <Override PartName="/ppt/media/image57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4.png" ContentType="image/png"/>
  <Override PartName="/ppt/media/image34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10.png" ContentType="image/png"/>
  <Override PartName="/ppt/media/image47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13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52.png" ContentType="image/png"/>
  <Override PartName="/ppt/media/image41.png" ContentType="image/png"/>
  <Override PartName="/ppt/media/image53.png" ContentType="image/png"/>
  <Override PartName="/ppt/media/image42.png" ContentType="image/png"/>
  <Override PartName="/ppt/media/image54.png" ContentType="image/png"/>
  <Override PartName="/ppt/media/image43.png" ContentType="image/png"/>
  <Override PartName="/ppt/media/image55.png" ContentType="image/png"/>
  <Override PartName="/ppt/media/image44.png" ContentType="image/png"/>
  <Override PartName="/ppt/media/image56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7.xml" ContentType="application/vnd.openxmlformats-officedocument.presentationml.slide+xml"/>
  <Override PartName="/ppt/slides/slide4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48.xml" ContentType="application/vnd.openxmlformats-officedocument.presentationml.slide+xml"/>
  <Override PartName="/ppt/slides/slide50.xml" ContentType="application/vnd.openxmlformats-officedocument.presentationml.slide+xml"/>
  <Override PartName="/ppt/slides/slide39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52.xml.rels" ContentType="application/vnd.openxmlformats-package.relationships+xml"/>
  <Override PartName="/ppt/slides/_rels/slide58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59.xml.rels" ContentType="application/vnd.openxmlformats-package.relationships+xml"/>
  <Override PartName="/ppt/slides/_rels/slide57.xml.rels" ContentType="application/vnd.openxmlformats-package.relationships+xml"/>
  <Override PartName="/ppt/slides/_rels/slide42.xml.rels" ContentType="application/vnd.openxmlformats-package.relationships+xml"/>
  <Override PartName="/ppt/slides/_rels/slide20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56.xml.rels" ContentType="application/vnd.openxmlformats-package.relationships+xml"/>
  <Override PartName="/ppt/slides/_rels/slide6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57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58.xml" ContentType="application/vnd.openxmlformats-officedocument.presentationml.slide+xml"/>
  <Override PartName="/ppt/slides/slide21.xml" ContentType="application/vnd.openxmlformats-officedocument.presentationml.slide+xml"/>
  <Override PartName="/ppt/slides/slide5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dt" idx="1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ftr" idx="1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5DC8DB4-27D3-4C6A-B464-8B3F15FA1383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1DE68B-8522-4819-B5D6-C6E4D7DCA2D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2BDB36-AA33-4A85-9C01-C586149F445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C4ACA5-F429-49E9-86C1-44D6C840BE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C14A50-6516-4846-9585-0B6FAF4379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32ECE8-5122-46F1-918F-FC05419AE33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40408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2981880" y="1600200"/>
            <a:ext cx="240408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506560" y="1600200"/>
            <a:ext cx="240408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457200" y="4146120"/>
            <a:ext cx="240408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2981880" y="4146120"/>
            <a:ext cx="240408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5506560" y="4146120"/>
            <a:ext cx="240408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069DD29-A1E2-4A3B-B93E-08399D17D80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CC50CB-3D52-477C-B55F-DE7363A90C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D0F52B-807E-44A0-AA59-9420C3A8F4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8862C6-E531-4532-B3AA-C79A3421C2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FFFC58-BCA9-47D4-87A0-B874CD148F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5A49C6-4663-4605-A197-138AC58421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8D74BD-1E90-4785-86D3-7EA8F0D9C1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D48558-B63D-43CB-93D0-09D2B0362E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5CA561-2A44-4C58-A802-4B7C451A71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0FE37A-78E0-45BA-AF9E-BABABA1C06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E9E33F-FE5A-4F77-8F8D-D30B8F6DB72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F385926-052E-4410-A75B-37947D315CE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AB2128-67D6-4EDF-AB54-560B01963EE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40408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2981880" y="1600200"/>
            <a:ext cx="240408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5506560" y="1600200"/>
            <a:ext cx="240408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457200" y="4146120"/>
            <a:ext cx="240408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8" name="PlaceHolder 6"/>
          <p:cNvSpPr>
            <a:spLocks noGrp="1"/>
          </p:cNvSpPr>
          <p:nvPr>
            <p:ph/>
          </p:nvPr>
        </p:nvSpPr>
        <p:spPr>
          <a:xfrm>
            <a:off x="2981880" y="4146120"/>
            <a:ext cx="240408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09" name="PlaceHolder 7"/>
          <p:cNvSpPr>
            <a:spLocks noGrp="1"/>
          </p:cNvSpPr>
          <p:nvPr>
            <p:ph/>
          </p:nvPr>
        </p:nvSpPr>
        <p:spPr>
          <a:xfrm>
            <a:off x="5506560" y="4146120"/>
            <a:ext cx="240408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C856D1-C819-4BAA-A9CE-6CE77A741FD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7CE0838-FE8B-4B5E-8B54-B9BF9A1BD05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2BFBD90-E30A-429B-A793-E5CAB0B22D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EFEA74F-12E2-4BD3-8568-9341A263F1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60099A6-0777-4D49-A735-2688DB4F6CF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E9C9D7C-E609-40CD-8215-A9C1E44CCA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9DD9A1-977C-483D-BC7C-511E4B2CDF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BFB21C4-7D52-4F1B-A108-B19449084C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08E0111-3C06-47BC-B059-B51130548C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949CC8C-3E73-4B64-A7BF-FC0EB9E113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C2E0FD1-62E9-4F29-9595-695CBE70CA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303A77F-32C2-4338-A3DD-D1E534356AC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D527154-521E-44A6-8160-A9E640210D0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40408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2981880" y="1600200"/>
            <a:ext cx="240408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5506560" y="1600200"/>
            <a:ext cx="240408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/>
          </p:nvPr>
        </p:nvSpPr>
        <p:spPr>
          <a:xfrm>
            <a:off x="457200" y="4146120"/>
            <a:ext cx="240408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6" name="PlaceHolder 6"/>
          <p:cNvSpPr>
            <a:spLocks noGrp="1"/>
          </p:cNvSpPr>
          <p:nvPr>
            <p:ph/>
          </p:nvPr>
        </p:nvSpPr>
        <p:spPr>
          <a:xfrm>
            <a:off x="2981880" y="4146120"/>
            <a:ext cx="240408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7" name="PlaceHolder 7"/>
          <p:cNvSpPr>
            <a:spLocks noGrp="1"/>
          </p:cNvSpPr>
          <p:nvPr>
            <p:ph/>
          </p:nvPr>
        </p:nvSpPr>
        <p:spPr>
          <a:xfrm>
            <a:off x="5506560" y="4146120"/>
            <a:ext cx="240408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1CE6C9E-338A-4528-8E4F-D0D0DB73E67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332E3EC-F40B-460A-B098-8AFDB795802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0714923-A6E4-43D5-99C0-FBBF645CB4C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5142A59-EE1A-4D4D-A78D-EF311A8CA7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DBC231-48E8-4E0F-B0DB-EF9A2958CE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531053C-2A97-4F15-9CAD-4CC2439B6F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2B25B17-CE10-467F-8EEE-056AA08B723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32D192B-2036-4B8D-83D9-D40B20014F8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2F547DD-D483-4B2B-A48C-C1AA2B11AE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1D8910B-DF2B-45E3-BBE6-3030C52506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F21883B-8F9F-4750-8E9E-F0D183F84A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5297274-CD32-4C4E-BDA1-06CCFE031E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00" name="PlaceHolder 5"/>
          <p:cNvSpPr>
            <a:spLocks noGrp="1"/>
          </p:cNvSpPr>
          <p:nvPr>
            <p:ph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D9CAE5B-DC20-45C7-BFF4-B73417C4A20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40408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2981880" y="1600200"/>
            <a:ext cx="240408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5506560" y="1600200"/>
            <a:ext cx="240408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05" name="PlaceHolder 5"/>
          <p:cNvSpPr>
            <a:spLocks noGrp="1"/>
          </p:cNvSpPr>
          <p:nvPr>
            <p:ph/>
          </p:nvPr>
        </p:nvSpPr>
        <p:spPr>
          <a:xfrm>
            <a:off x="457200" y="4146120"/>
            <a:ext cx="240408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06" name="PlaceHolder 6"/>
          <p:cNvSpPr>
            <a:spLocks noGrp="1"/>
          </p:cNvSpPr>
          <p:nvPr>
            <p:ph/>
          </p:nvPr>
        </p:nvSpPr>
        <p:spPr>
          <a:xfrm>
            <a:off x="2981880" y="4146120"/>
            <a:ext cx="240408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07" name="PlaceHolder 7"/>
          <p:cNvSpPr>
            <a:spLocks noGrp="1"/>
          </p:cNvSpPr>
          <p:nvPr>
            <p:ph/>
          </p:nvPr>
        </p:nvSpPr>
        <p:spPr>
          <a:xfrm>
            <a:off x="5506560" y="4146120"/>
            <a:ext cx="240408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9BA5BE5-C60B-4D2F-81C3-AAB5AECF758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4D2E78-7FFD-4396-B01D-81483EA23D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74671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32AE3E-824B-4293-96C5-F23A6C90F6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283640" y="1600200"/>
            <a:ext cx="364392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57200" y="414612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B25B7C-D674-4B42-BC58-86CC2664F7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64392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4283640" y="414612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D5D286-7DD7-4DC9-81C5-D6868B720D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283640" y="1600200"/>
            <a:ext cx="36439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457200" y="4146120"/>
            <a:ext cx="7467120" cy="232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104BD5-F4D9-4908-9390-87F629FF610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traight Connector 15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00">
            <a:solidFill>
              <a:srgbClr val="fe8637">
                <a:tint val="60000"/>
                <a:alpha val="93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Straight Connector 6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150">
            <a:solidFill>
              <a:srgbClr val="fe8637">
                <a:tint val="6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Straight Connector 8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5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Rectangle 9" hidden="1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Straight Connector 10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525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Oval 11" hidden="1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solidFill>
            <a:srgbClr val="fe8637"/>
          </a:solidFill>
          <a:ln w="3810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286000" y="3124080"/>
            <a:ext cx="6171840" cy="189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small">
                <a:solidFill>
                  <a:srgbClr val="575f6d"/>
                </a:solidFill>
                <a:latin typeface="Century Schoolbook"/>
              </a:rPr>
              <a:t>Click to edit Master title style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 idx="1"/>
          </p:nvPr>
        </p:nvSpPr>
        <p:spPr>
          <a:xfrm rot="5400000">
            <a:off x="7765200" y="1174320"/>
            <a:ext cx="2285640" cy="380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575f6d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575f6d"/>
                </a:solidFill>
                <a:latin typeface="Century Schoolbook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2"/>
          </p:nvPr>
        </p:nvSpPr>
        <p:spPr>
          <a:xfrm rot="5400000">
            <a:off x="7077240" y="4181400"/>
            <a:ext cx="3657240" cy="38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" name="Rectangle 9"/>
          <p:cNvSpPr/>
          <p:nvPr/>
        </p:nvSpPr>
        <p:spPr>
          <a:xfrm>
            <a:off x="380880" y="0"/>
            <a:ext cx="609120" cy="685764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Rectangle 11"/>
          <p:cNvSpPr/>
          <p:nvPr/>
        </p:nvSpPr>
        <p:spPr>
          <a:xfrm>
            <a:off x="276480" y="0"/>
            <a:ext cx="104400" cy="685764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Rectangle 13"/>
          <p:cNvSpPr/>
          <p:nvPr/>
        </p:nvSpPr>
        <p:spPr>
          <a:xfrm>
            <a:off x="990720" y="0"/>
            <a:ext cx="181440" cy="685764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Rectangle 18"/>
          <p:cNvSpPr/>
          <p:nvPr/>
        </p:nvSpPr>
        <p:spPr>
          <a:xfrm>
            <a:off x="1141200" y="0"/>
            <a:ext cx="230040" cy="685764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Straight Connector 10"/>
          <p:cNvSpPr/>
          <p:nvPr/>
        </p:nvSpPr>
        <p:spPr>
          <a:xfrm>
            <a:off x="106200" y="0"/>
            <a:ext cx="360" cy="6858000"/>
          </a:xfrm>
          <a:prstGeom prst="line">
            <a:avLst/>
          </a:prstGeom>
          <a:ln w="57150">
            <a:solidFill>
              <a:srgbClr val="fe8637">
                <a:tint val="60000"/>
                <a:alpha val="73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Straight Connector 17"/>
          <p:cNvSpPr/>
          <p:nvPr/>
        </p:nvSpPr>
        <p:spPr>
          <a:xfrm>
            <a:off x="914400" y="0"/>
            <a:ext cx="360" cy="6858000"/>
          </a:xfrm>
          <a:prstGeom prst="line">
            <a:avLst/>
          </a:prstGeom>
          <a:ln w="57150">
            <a:solidFill>
              <a:srgbClr val="fe8637">
                <a:tint val="20000"/>
                <a:alpha val="83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Straight Connector 19"/>
          <p:cNvSpPr/>
          <p:nvPr/>
        </p:nvSpPr>
        <p:spPr>
          <a:xfrm>
            <a:off x="853920" y="0"/>
            <a:ext cx="360" cy="6858000"/>
          </a:xfrm>
          <a:prstGeom prst="line">
            <a:avLst/>
          </a:prstGeom>
          <a:ln w="57150">
            <a:solidFill>
              <a:srgbClr val="fe8637">
                <a:tint val="6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Straight Connector 15"/>
          <p:cNvSpPr/>
          <p:nvPr/>
        </p:nvSpPr>
        <p:spPr>
          <a:xfrm>
            <a:off x="1726560" y="0"/>
            <a:ext cx="360" cy="6858000"/>
          </a:xfrm>
          <a:prstGeom prst="line">
            <a:avLst/>
          </a:prstGeom>
          <a:ln w="28575">
            <a:solidFill>
              <a:srgbClr val="fe8637">
                <a:tint val="60000"/>
                <a:alpha val="82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Straight Connector 14"/>
          <p:cNvSpPr/>
          <p:nvPr/>
        </p:nvSpPr>
        <p:spPr>
          <a:xfrm>
            <a:off x="1066680" y="0"/>
            <a:ext cx="360" cy="6858000"/>
          </a:xfrm>
          <a:prstGeom prst="line">
            <a:avLst/>
          </a:prstGeom>
          <a:ln w="9525">
            <a:solidFill>
              <a:srgbClr val="fe8637">
                <a:tint val="6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Straight Connector 21"/>
          <p:cNvSpPr/>
          <p:nvPr/>
        </p:nvSpPr>
        <p:spPr>
          <a:xfrm>
            <a:off x="9113760" y="0"/>
            <a:ext cx="360" cy="6858000"/>
          </a:xfrm>
          <a:prstGeom prst="line">
            <a:avLst/>
          </a:prstGeom>
          <a:ln w="57150">
            <a:solidFill>
              <a:srgbClr val="fe8637">
                <a:tint val="6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Rectangle 26"/>
          <p:cNvSpPr/>
          <p:nvPr/>
        </p:nvSpPr>
        <p:spPr>
          <a:xfrm>
            <a:off x="1219320" y="0"/>
            <a:ext cx="75960" cy="685764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Oval 20"/>
          <p:cNvSpPr/>
          <p:nvPr/>
        </p:nvSpPr>
        <p:spPr>
          <a:xfrm>
            <a:off x="609480" y="3429000"/>
            <a:ext cx="1294920" cy="1294920"/>
          </a:xfrm>
          <a:prstGeom prst="ellipse">
            <a:avLst/>
          </a:prstGeom>
          <a:solidFill>
            <a:schemeClr val="accent1"/>
          </a:solidFill>
          <a:ln w="3810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Oval 22"/>
          <p:cNvSpPr/>
          <p:nvPr/>
        </p:nvSpPr>
        <p:spPr>
          <a:xfrm>
            <a:off x="1309680" y="4866840"/>
            <a:ext cx="641160" cy="641160"/>
          </a:xfrm>
          <a:prstGeom prst="ellipse">
            <a:avLst/>
          </a:prstGeom>
          <a:solidFill>
            <a:srgbClr val="fe8637"/>
          </a:solidFill>
          <a:ln w="28575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Oval 23"/>
          <p:cNvSpPr/>
          <p:nvPr/>
        </p:nvSpPr>
        <p:spPr>
          <a:xfrm>
            <a:off x="1091160" y="5500800"/>
            <a:ext cx="136800" cy="136800"/>
          </a:xfrm>
          <a:prstGeom prst="ellipse">
            <a:avLst/>
          </a:prstGeom>
          <a:solidFill>
            <a:srgbClr val="fe8637"/>
          </a:solidFill>
          <a:ln w="1270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" name="Oval 25"/>
          <p:cNvSpPr/>
          <p:nvPr/>
        </p:nvSpPr>
        <p:spPr>
          <a:xfrm>
            <a:off x="1664280" y="5788080"/>
            <a:ext cx="273960" cy="273960"/>
          </a:xfrm>
          <a:prstGeom prst="ellipse">
            <a:avLst/>
          </a:prstGeom>
          <a:solidFill>
            <a:srgbClr val="fe8637"/>
          </a:solidFill>
          <a:ln w="1270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" name="Oval 24"/>
          <p:cNvSpPr/>
          <p:nvPr/>
        </p:nvSpPr>
        <p:spPr>
          <a:xfrm>
            <a:off x="1905120" y="4495680"/>
            <a:ext cx="365400" cy="365400"/>
          </a:xfrm>
          <a:prstGeom prst="ellipse">
            <a:avLst/>
          </a:prstGeom>
          <a:solidFill>
            <a:srgbClr val="fe8637"/>
          </a:solidFill>
          <a:ln w="28575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5" name="PlaceHolder 4"/>
          <p:cNvSpPr>
            <a:spLocks noGrp="1"/>
          </p:cNvSpPr>
          <p:nvPr>
            <p:ph type="sldNum" idx="3"/>
          </p:nvPr>
        </p:nvSpPr>
        <p:spPr>
          <a:xfrm>
            <a:off x="1325520" y="4928760"/>
            <a:ext cx="609120" cy="51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400" spc="-1" strike="noStrike">
                <a:solidFill>
                  <a:srgbClr val="ffffff"/>
                </a:solidFill>
                <a:latin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2D48D7D0-5EE7-4055-9D14-5B32868C9BF8}" type="slidenum">
              <a:rPr b="1" lang="en-US" sz="1400" spc="-1" strike="noStrike">
                <a:solidFill>
                  <a:srgbClr val="ffffff"/>
                </a:solidFill>
                <a:latin typeface="Century Schoolbook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traight Connector 15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00">
            <a:solidFill>
              <a:srgbClr val="fe8637">
                <a:tint val="60000"/>
                <a:alpha val="93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Straight Connector 6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150">
            <a:solidFill>
              <a:srgbClr val="fe8637">
                <a:tint val="6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Straight Connector 8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5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Rectangle 9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Straight Connector 10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525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Oval 11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solidFill>
            <a:srgbClr val="fe8637"/>
          </a:solidFill>
          <a:ln w="3810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575f6d"/>
                </a:solidFill>
                <a:latin typeface="Century Schoolbook"/>
              </a:rPr>
              <a:t>Click to edit Master title style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432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Second level</a:t>
            </a:r>
            <a:endParaRPr b="0" lang="en-US" sz="21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914400" indent="-182880">
              <a:lnSpc>
                <a:spcPct val="100000"/>
              </a:lnSpc>
              <a:spcBef>
                <a:spcPts val="360"/>
              </a:spcBef>
              <a:buClr>
                <a:srgbClr val="e07630"/>
              </a:buClr>
              <a:buSzPct val="6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lvl="3" marL="1188720" indent="-182880">
              <a:lnSpc>
                <a:spcPct val="100000"/>
              </a:lnSpc>
              <a:spcBef>
                <a:spcPts val="360"/>
              </a:spcBef>
              <a:buClr>
                <a:srgbClr val="fec2ae"/>
              </a:buClr>
              <a:buSzPct val="6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lvl="4" marL="1463040" indent="-182880">
              <a:lnSpc>
                <a:spcPct val="100000"/>
              </a:lnSpc>
              <a:spcBef>
                <a:spcPts val="320"/>
              </a:spcBef>
              <a:buClr>
                <a:srgbClr val="bcc9e9"/>
              </a:buClr>
              <a:buSzPct val="68000"/>
              <a:buFont typeface="Wingdings 2" charset="2"/>
              <a:buChar char="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dt" idx="4"/>
          </p:nvPr>
        </p:nvSpPr>
        <p:spPr>
          <a:xfrm rot="5400000">
            <a:off x="7589520" y="1081800"/>
            <a:ext cx="2011320" cy="38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575f6d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575f6d"/>
                </a:solidFill>
                <a:latin typeface="Century Schoolbook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sldNum" idx="5"/>
          </p:nvPr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400" spc="-1" strike="noStrike">
                <a:solidFill>
                  <a:srgbClr val="ffffff"/>
                </a:solidFill>
                <a:latin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7A82BB48-4FB4-47AF-9FBA-F1C1DB4D82F4}" type="slidenum">
              <a:rPr b="1" lang="en-US" sz="1400" spc="-1" strike="noStrike">
                <a:solidFill>
                  <a:srgbClr val="ffffff"/>
                </a:solidFill>
                <a:latin typeface="Century Schoolbook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ftr" idx="6"/>
          </p:nvPr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traight Connector 15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00">
            <a:solidFill>
              <a:srgbClr val="fe8637">
                <a:tint val="60000"/>
                <a:alpha val="93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Straight Connector 6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150">
            <a:solidFill>
              <a:srgbClr val="fe8637">
                <a:tint val="6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Straight Connector 8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5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Rectangle 9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4" name="Straight Connector 10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525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Oval 11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solidFill>
            <a:srgbClr val="fe8637"/>
          </a:solidFill>
          <a:ln w="3810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575f6d"/>
                </a:solidFill>
                <a:latin typeface="Century Schoolbook"/>
              </a:rPr>
              <a:t>Click to edit Master title style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dt" idx="7"/>
          </p:nvPr>
        </p:nvSpPr>
        <p:spPr>
          <a:xfrm rot="5400000">
            <a:off x="7589520" y="1081800"/>
            <a:ext cx="2011320" cy="38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575f6d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575f6d"/>
                </a:solidFill>
                <a:latin typeface="Century Schoolbook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ftr" idx="8"/>
          </p:nvPr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sldNum" idx="9"/>
          </p:nvPr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400" spc="-1" strike="noStrike">
                <a:solidFill>
                  <a:srgbClr val="ffffff"/>
                </a:solidFill>
                <a:latin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EC0EE53C-A4AC-47AE-BAE1-6D4974FB2741}" type="slidenum">
              <a:rPr b="1" lang="en-US" sz="1400" spc="-1" strike="noStrike">
                <a:solidFill>
                  <a:srgbClr val="ffffff"/>
                </a:solidFill>
                <a:latin typeface="Century Schoolbook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1600200"/>
            <a:ext cx="3657240" cy="457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432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Second level</a:t>
            </a:r>
            <a:endParaRPr b="0" lang="en-US" sz="21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914400" indent="-182880">
              <a:lnSpc>
                <a:spcPct val="100000"/>
              </a:lnSpc>
              <a:spcBef>
                <a:spcPts val="360"/>
              </a:spcBef>
              <a:buClr>
                <a:srgbClr val="e07630"/>
              </a:buClr>
              <a:buSzPct val="6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lvl="3" marL="1188720" indent="-182880">
              <a:lnSpc>
                <a:spcPct val="100000"/>
              </a:lnSpc>
              <a:spcBef>
                <a:spcPts val="360"/>
              </a:spcBef>
              <a:buClr>
                <a:srgbClr val="fec2ae"/>
              </a:buClr>
              <a:buSzPct val="6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lvl="4" marL="1463040" indent="-182880">
              <a:lnSpc>
                <a:spcPct val="100000"/>
              </a:lnSpc>
              <a:spcBef>
                <a:spcPts val="320"/>
              </a:spcBef>
              <a:buClr>
                <a:srgbClr val="bcc9e9"/>
              </a:buClr>
              <a:buSzPct val="68000"/>
              <a:buFont typeface="Wingdings 2" charset="2"/>
              <a:buChar char="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4270320" y="1600200"/>
            <a:ext cx="3657240" cy="457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432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Second level</a:t>
            </a:r>
            <a:endParaRPr b="0" lang="en-US" sz="21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914400" indent="-182880">
              <a:lnSpc>
                <a:spcPct val="100000"/>
              </a:lnSpc>
              <a:spcBef>
                <a:spcPts val="360"/>
              </a:spcBef>
              <a:buClr>
                <a:srgbClr val="e07630"/>
              </a:buClr>
              <a:buSzPct val="6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lvl="3" marL="1188720" indent="-182880">
              <a:lnSpc>
                <a:spcPct val="100000"/>
              </a:lnSpc>
              <a:spcBef>
                <a:spcPts val="360"/>
              </a:spcBef>
              <a:buClr>
                <a:srgbClr val="fec2ae"/>
              </a:buClr>
              <a:buSzPct val="6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lvl="4" marL="1463040" indent="-182880">
              <a:lnSpc>
                <a:spcPct val="100000"/>
              </a:lnSpc>
              <a:spcBef>
                <a:spcPts val="320"/>
              </a:spcBef>
              <a:buClr>
                <a:srgbClr val="bcc9e9"/>
              </a:buClr>
              <a:buSzPct val="68000"/>
              <a:buFont typeface="Wingdings 2" charset="2"/>
              <a:buChar char="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traight Connector 15"/>
          <p:cNvSpPr/>
          <p:nvPr/>
        </p:nvSpPr>
        <p:spPr>
          <a:xfrm>
            <a:off x="8762760" y="0"/>
            <a:ext cx="360" cy="6858000"/>
          </a:xfrm>
          <a:prstGeom prst="line">
            <a:avLst/>
          </a:prstGeom>
          <a:ln w="38100">
            <a:solidFill>
              <a:srgbClr val="fe8637">
                <a:tint val="60000"/>
                <a:alpha val="93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Straight Connector 6"/>
          <p:cNvSpPr/>
          <p:nvPr/>
        </p:nvSpPr>
        <p:spPr>
          <a:xfrm>
            <a:off x="75960" y="0"/>
            <a:ext cx="360" cy="6858000"/>
          </a:xfrm>
          <a:prstGeom prst="line">
            <a:avLst/>
          </a:prstGeom>
          <a:ln w="57150">
            <a:solidFill>
              <a:srgbClr val="fe8637">
                <a:tint val="6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Straight Connector 8"/>
          <p:cNvSpPr/>
          <p:nvPr/>
        </p:nvSpPr>
        <p:spPr>
          <a:xfrm>
            <a:off x="8991360" y="0"/>
            <a:ext cx="360" cy="6858000"/>
          </a:xfrm>
          <a:prstGeom prst="line">
            <a:avLst/>
          </a:prstGeom>
          <a:ln w="19050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Rectangle 9"/>
          <p:cNvSpPr/>
          <p:nvPr/>
        </p:nvSpPr>
        <p:spPr>
          <a:xfrm>
            <a:off x="8839080" y="0"/>
            <a:ext cx="304560" cy="685764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2" name="Straight Connector 10"/>
          <p:cNvSpPr/>
          <p:nvPr/>
        </p:nvSpPr>
        <p:spPr>
          <a:xfrm>
            <a:off x="8915400" y="0"/>
            <a:ext cx="360" cy="6858000"/>
          </a:xfrm>
          <a:prstGeom prst="line">
            <a:avLst/>
          </a:prstGeom>
          <a:ln w="9525">
            <a:solidFill>
              <a:srgbClr val="fe8637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Oval 11"/>
          <p:cNvSpPr/>
          <p:nvPr/>
        </p:nvSpPr>
        <p:spPr>
          <a:xfrm>
            <a:off x="8156520" y="5715000"/>
            <a:ext cx="548280" cy="548280"/>
          </a:xfrm>
          <a:prstGeom prst="ellipse">
            <a:avLst/>
          </a:prstGeom>
          <a:solidFill>
            <a:srgbClr val="fe8637"/>
          </a:solidFill>
          <a:ln w="38100">
            <a:noFill/>
          </a:ln>
          <a:effectLst>
            <a:outerShdw blurRad="50760" dir="5400000" dist="2484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75434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575f6d"/>
                </a:solidFill>
                <a:latin typeface="Century Schoolbook"/>
              </a:rPr>
              <a:t>Click to edit Master title style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dt" idx="10"/>
          </p:nvPr>
        </p:nvSpPr>
        <p:spPr>
          <a:xfrm rot="5400000">
            <a:off x="7589520" y="1081800"/>
            <a:ext cx="2011320" cy="383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575f6d"/>
                </a:solidFill>
                <a:latin typeface="Century Schoolbook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575f6d"/>
                </a:solidFill>
                <a:latin typeface="Century Schoolbook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ftr" idx="11"/>
          </p:nvPr>
        </p:nvSpPr>
        <p:spPr>
          <a:xfrm rot="5400000">
            <a:off x="6990480" y="3737160"/>
            <a:ext cx="3200040" cy="36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sldNum" idx="12"/>
          </p:nvPr>
        </p:nvSpPr>
        <p:spPr>
          <a:xfrm>
            <a:off x="8129160" y="5734080"/>
            <a:ext cx="609120" cy="520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1" lang="en-US" sz="1400" spc="-1" strike="noStrike">
                <a:solidFill>
                  <a:srgbClr val="ffffff"/>
                </a:solidFill>
                <a:latin typeface="Century Schoolbook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540F3D5C-B2DF-4C44-A8FB-3DAE9B72477A}" type="slidenum">
              <a:rPr b="1" lang="en-US" sz="1400" spc="-1" strike="noStrike">
                <a:solidFill>
                  <a:srgbClr val="ffffff"/>
                </a:solidFill>
                <a:latin typeface="Century Schoolbook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body"/>
          </p:nvPr>
        </p:nvSpPr>
        <p:spPr>
          <a:xfrm>
            <a:off x="457200" y="2362320"/>
            <a:ext cx="3657240" cy="388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432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Second level</a:t>
            </a:r>
            <a:endParaRPr b="0" lang="en-US" sz="21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914400" indent="-182880">
              <a:lnSpc>
                <a:spcPct val="100000"/>
              </a:lnSpc>
              <a:spcBef>
                <a:spcPts val="360"/>
              </a:spcBef>
              <a:buClr>
                <a:srgbClr val="e07630"/>
              </a:buClr>
              <a:buSzPct val="6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lvl="3" marL="1188720" indent="-182880">
              <a:lnSpc>
                <a:spcPct val="100000"/>
              </a:lnSpc>
              <a:spcBef>
                <a:spcPts val="360"/>
              </a:spcBef>
              <a:buClr>
                <a:srgbClr val="fec2ae"/>
              </a:buClr>
              <a:buSzPct val="6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lvl="4" marL="1463040" indent="-182880">
              <a:lnSpc>
                <a:spcPct val="100000"/>
              </a:lnSpc>
              <a:spcBef>
                <a:spcPts val="320"/>
              </a:spcBef>
              <a:buClr>
                <a:srgbClr val="bcc9e9"/>
              </a:buClr>
              <a:buSzPct val="68000"/>
              <a:buFont typeface="Wingdings 2" charset="2"/>
              <a:buChar char="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body"/>
          </p:nvPr>
        </p:nvSpPr>
        <p:spPr>
          <a:xfrm>
            <a:off x="4371840" y="2362320"/>
            <a:ext cx="3657240" cy="388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lvl="1" marL="640080" indent="-274320">
              <a:lnSpc>
                <a:spcPct val="100000"/>
              </a:lnSpc>
              <a:spcBef>
                <a:spcPts val="420"/>
              </a:spcBef>
              <a:buClr>
                <a:srgbClr val="fe8637"/>
              </a:buClr>
              <a:buSzPct val="80000"/>
              <a:buFont typeface="Wingdings 2" charset="2"/>
              <a:buChar char=""/>
            </a:pPr>
            <a:r>
              <a:rPr b="0" lang="en-US" sz="2100" spc="-1" strike="noStrike">
                <a:solidFill>
                  <a:srgbClr val="000000"/>
                </a:solidFill>
                <a:latin typeface="Century Schoolbook"/>
              </a:rPr>
              <a:t>Second level</a:t>
            </a:r>
            <a:endParaRPr b="0" lang="en-US" sz="2100" spc="-1" strike="noStrike">
              <a:solidFill>
                <a:srgbClr val="000000"/>
              </a:solidFill>
              <a:latin typeface="Century Schoolbook"/>
            </a:endParaRPr>
          </a:p>
          <a:p>
            <a:pPr lvl="2" marL="914400" indent="-182880">
              <a:lnSpc>
                <a:spcPct val="100000"/>
              </a:lnSpc>
              <a:spcBef>
                <a:spcPts val="360"/>
              </a:spcBef>
              <a:buClr>
                <a:srgbClr val="e07630"/>
              </a:buClr>
              <a:buSzPct val="6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lvl="3" marL="1188720" indent="-182880">
              <a:lnSpc>
                <a:spcPct val="100000"/>
              </a:lnSpc>
              <a:spcBef>
                <a:spcPts val="360"/>
              </a:spcBef>
              <a:buClr>
                <a:srgbClr val="fec2ae"/>
              </a:buClr>
              <a:buSzPct val="6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lvl="4" marL="1463040" indent="-182880">
              <a:lnSpc>
                <a:spcPct val="100000"/>
              </a:lnSpc>
              <a:spcBef>
                <a:spcPts val="320"/>
              </a:spcBef>
              <a:buClr>
                <a:srgbClr val="bcc9e9"/>
              </a:buClr>
              <a:buSzPct val="68000"/>
              <a:buFont typeface="Wingdings 2" charset="2"/>
              <a:buChar char="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 type="body"/>
          </p:nvPr>
        </p:nvSpPr>
        <p:spPr>
          <a:xfrm>
            <a:off x="457200" y="1569600"/>
            <a:ext cx="3657240" cy="658080"/>
          </a:xfrm>
          <a:prstGeom prst="rect">
            <a:avLst/>
          </a:prstGeom>
          <a:solidFill>
            <a:srgbClr val="fe8637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Century Schoolbook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71" name="PlaceHolder 8"/>
          <p:cNvSpPr>
            <a:spLocks noGrp="1"/>
          </p:cNvSpPr>
          <p:nvPr>
            <p:ph type="body"/>
          </p:nvPr>
        </p:nvSpPr>
        <p:spPr>
          <a:xfrm>
            <a:off x="4343400" y="1569600"/>
            <a:ext cx="3657240" cy="658080"/>
          </a:xfrm>
          <a:prstGeom prst="rect">
            <a:avLst/>
          </a:prstGeom>
          <a:solidFill>
            <a:srgbClr val="fe8637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Century Schoolbook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://google.com/" TargetMode="External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www.w3schools.com/tags/tag_ul.asp" TargetMode="External"/><Relationship Id="rId2" Type="http://schemas.openxmlformats.org/officeDocument/2006/relationships/hyperlink" Target="https://www.w3schools.com/tags/tag_ul.asp" TargetMode="External"/><Relationship Id="rId3" Type="http://schemas.openxmlformats.org/officeDocument/2006/relationships/hyperlink" Target="https://www.w3schools.com/tags/tag_ul.asp" TargetMode="External"/><Relationship Id="rId4" Type="http://schemas.openxmlformats.org/officeDocument/2006/relationships/hyperlink" Target="https://www.w3schools.com/tags/tag_li.asp" TargetMode="External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hyperlink" Target="https://www.w3schools.com/tags/tag_ol.asp" TargetMode="External"/><Relationship Id="rId2" Type="http://schemas.openxmlformats.org/officeDocument/2006/relationships/hyperlink" Target="https://www.w3schools.com/tags/tag_ol.asp" TargetMode="External"/><Relationship Id="rId3" Type="http://schemas.openxmlformats.org/officeDocument/2006/relationships/hyperlink" Target="https://www.w3schools.com/tags/tag_ol.asp" TargetMode="External"/><Relationship Id="rId4" Type="http://schemas.openxmlformats.org/officeDocument/2006/relationships/hyperlink" Target="https://www.w3schools.com/tags/tag_li.asp" TargetMode="External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s://www.w3schools.com/tags/tag_dl.asp" TargetMode="External"/><Relationship Id="rId2" Type="http://schemas.openxmlformats.org/officeDocument/2006/relationships/hyperlink" Target="https://www.w3schools.com/tags/tag_dt.asp" TargetMode="External"/><Relationship Id="rId3" Type="http://schemas.openxmlformats.org/officeDocument/2006/relationships/hyperlink" Target="https://www.w3schools.com/tags/tag_dt.asp" TargetMode="External"/><Relationship Id="rId4" Type="http://schemas.openxmlformats.org/officeDocument/2006/relationships/hyperlink" Target="https://www.w3schools.com/tags/tag_dt.asp" TargetMode="External"/><Relationship Id="rId5" Type="http://schemas.openxmlformats.org/officeDocument/2006/relationships/hyperlink" Target="https://www.w3schools.com/tags/tag_dd.asp" TargetMode="External"/><Relationship Id="rId6" Type="http://schemas.openxmlformats.org/officeDocument/2006/relationships/hyperlink" Target="https://www.w3schools.com/tags/tag_dd.asp" TargetMode="External"/><Relationship Id="rId7" Type="http://schemas.openxmlformats.org/officeDocument/2006/relationships/hyperlink" Target="https://www.w3schools.com/tags/tag_dd.asp" TargetMode="External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2942280" y="2362320"/>
            <a:ext cx="6171840" cy="189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small">
                <a:solidFill>
                  <a:srgbClr val="3668c4"/>
                </a:solidFill>
                <a:latin typeface="Lato Heavy"/>
                <a:ea typeface="Lato Heavy"/>
              </a:rPr>
              <a:t>Hyper Text markup Language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215" name="Picture 3" descr=""/>
          <p:cNvPicPr/>
          <p:nvPr/>
        </p:nvPicPr>
        <p:blipFill>
          <a:blip r:embed="rId1"/>
          <a:stretch/>
        </p:blipFill>
        <p:spPr>
          <a:xfrm>
            <a:off x="2743200" y="533520"/>
            <a:ext cx="5094720" cy="236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HTML Attributes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The src Attribute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      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The width and height Attributes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242" name="Picture 2" descr=""/>
          <p:cNvPicPr/>
          <p:nvPr/>
        </p:nvPicPr>
        <p:blipFill>
          <a:blip r:embed="rId1"/>
          <a:stretch/>
        </p:blipFill>
        <p:spPr>
          <a:xfrm>
            <a:off x="990720" y="2200680"/>
            <a:ext cx="5257440" cy="1990080"/>
          </a:xfrm>
          <a:prstGeom prst="rect">
            <a:avLst/>
          </a:prstGeom>
          <a:ln w="0">
            <a:noFill/>
          </a:ln>
        </p:spPr>
      </p:pic>
      <p:pic>
        <p:nvPicPr>
          <p:cNvPr id="243" name="Picture 3" descr=""/>
          <p:cNvPicPr/>
          <p:nvPr/>
        </p:nvPicPr>
        <p:blipFill>
          <a:blip r:embed="rId2"/>
          <a:stretch/>
        </p:blipFill>
        <p:spPr>
          <a:xfrm>
            <a:off x="990720" y="4876920"/>
            <a:ext cx="6781320" cy="152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HTML Headings</a:t>
            </a:r>
            <a:br>
              <a:rPr sz="3000"/>
            </a:b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Headings are defined with the &lt;h1&gt; to &lt;h6&gt; tags.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&lt;h1&gt; defines the most important heading. &lt;h6&gt; defines the least important heading.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246" name="Picture 4" descr=""/>
          <p:cNvPicPr/>
          <p:nvPr/>
        </p:nvPicPr>
        <p:blipFill>
          <a:blip r:embed="rId1"/>
          <a:stretch/>
        </p:blipFill>
        <p:spPr>
          <a:xfrm>
            <a:off x="457200" y="2997720"/>
            <a:ext cx="3962160" cy="2784960"/>
          </a:xfrm>
          <a:prstGeom prst="rect">
            <a:avLst/>
          </a:prstGeom>
          <a:ln w="0">
            <a:noFill/>
          </a:ln>
        </p:spPr>
      </p:pic>
      <p:pic>
        <p:nvPicPr>
          <p:cNvPr id="247" name="Picture 5" descr=""/>
          <p:cNvPicPr/>
          <p:nvPr/>
        </p:nvPicPr>
        <p:blipFill>
          <a:blip r:embed="rId2"/>
          <a:stretch/>
        </p:blipFill>
        <p:spPr>
          <a:xfrm>
            <a:off x="4724280" y="3177000"/>
            <a:ext cx="4038120" cy="2578320"/>
          </a:xfrm>
          <a:prstGeom prst="rect">
            <a:avLst/>
          </a:prstGeom>
          <a:ln w="0">
            <a:noFill/>
          </a:ln>
        </p:spPr>
      </p:pic>
      <p:sp>
        <p:nvSpPr>
          <p:cNvPr id="248" name="TextBox 6"/>
          <p:cNvSpPr/>
          <p:nvPr/>
        </p:nvSpPr>
        <p:spPr>
          <a:xfrm>
            <a:off x="4724280" y="2783160"/>
            <a:ext cx="1218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ff0000"/>
                </a:solidFill>
                <a:latin typeface="Century Schoolbook"/>
              </a:rPr>
              <a:t>Output: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838080" y="45720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HTML Paragraphs</a:t>
            </a:r>
            <a:br>
              <a:rPr sz="3000"/>
            </a:b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251" name="Picture 3" descr=""/>
          <p:cNvPicPr/>
          <p:nvPr/>
        </p:nvPicPr>
        <p:blipFill>
          <a:blip r:embed="rId1"/>
          <a:stretch/>
        </p:blipFill>
        <p:spPr>
          <a:xfrm>
            <a:off x="990720" y="1828800"/>
            <a:ext cx="5714640" cy="2144520"/>
          </a:xfrm>
          <a:prstGeom prst="rect">
            <a:avLst/>
          </a:prstGeom>
          <a:ln w="0">
            <a:noFill/>
          </a:ln>
        </p:spPr>
      </p:pic>
      <p:sp>
        <p:nvSpPr>
          <p:cNvPr id="252" name="TextBox 5"/>
          <p:cNvSpPr/>
          <p:nvPr/>
        </p:nvSpPr>
        <p:spPr>
          <a:xfrm>
            <a:off x="1158840" y="5047560"/>
            <a:ext cx="3081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This is a paragraph.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This is another  paragraph.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3" name="TextBox 6"/>
          <p:cNvSpPr/>
          <p:nvPr/>
        </p:nvSpPr>
        <p:spPr>
          <a:xfrm>
            <a:off x="1148040" y="4501440"/>
            <a:ext cx="1014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Output: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/>
          </p:nvPr>
        </p:nvSpPr>
        <p:spPr>
          <a:xfrm>
            <a:off x="533520" y="457200"/>
            <a:ext cx="75434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3668c4"/>
                </a:solidFill>
                <a:latin typeface="Century Schoolbook"/>
              </a:rPr>
              <a:t>HTML Rules (Lines)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We use &lt;hr /&gt; tag to create horizontal line.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  <a:tabLst>
                <a:tab algn="l" pos="0"/>
              </a:tabLst>
            </a:pPr>
            <a:r>
              <a:rPr b="0" lang="en-US" sz="2000" spc="-1" strike="noStrike">
                <a:solidFill>
                  <a:srgbClr val="3668c4"/>
                </a:solidFill>
                <a:latin typeface="Century Schoolbook"/>
              </a:rPr>
              <a:t>HTML Line Breaks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         </a:t>
            </a: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If you want a new line (line break) without starting a             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         </a:t>
            </a: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new paragraph, use &lt;br /&gt; tag.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  <a:tabLst>
                <a:tab algn="l" pos="0"/>
              </a:tabLst>
            </a:pPr>
            <a:r>
              <a:rPr b="0" lang="en-US" sz="2000" spc="-1" strike="noStrike">
                <a:solidFill>
                  <a:srgbClr val="3668c4"/>
                </a:solidFill>
                <a:latin typeface="Century Schoolbook"/>
              </a:rPr>
              <a:t>HTML Styles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255" name="Picture 3" descr=""/>
          <p:cNvPicPr/>
          <p:nvPr/>
        </p:nvPicPr>
        <p:blipFill>
          <a:blip r:embed="rId1"/>
          <a:stretch/>
        </p:blipFill>
        <p:spPr>
          <a:xfrm>
            <a:off x="801720" y="3809880"/>
            <a:ext cx="7336440" cy="266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HTML Style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257" name="Content Placeholder 3" descr=""/>
          <p:cNvPicPr/>
          <p:nvPr/>
        </p:nvPicPr>
        <p:blipFill>
          <a:blip r:embed="rId1"/>
          <a:stretch/>
        </p:blipFill>
        <p:spPr>
          <a:xfrm>
            <a:off x="228600" y="2104560"/>
            <a:ext cx="5409720" cy="342036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7" descr=""/>
          <p:cNvPicPr/>
          <p:nvPr/>
        </p:nvPicPr>
        <p:blipFill>
          <a:blip r:embed="rId2"/>
          <a:stretch/>
        </p:blipFill>
        <p:spPr>
          <a:xfrm>
            <a:off x="4647240" y="3200400"/>
            <a:ext cx="4114440" cy="244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90400" y="7632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HTML Style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261" name="Picture 3" descr=""/>
          <p:cNvPicPr/>
          <p:nvPr/>
        </p:nvPicPr>
        <p:blipFill>
          <a:blip r:embed="rId1"/>
          <a:stretch/>
        </p:blipFill>
        <p:spPr>
          <a:xfrm>
            <a:off x="568800" y="1523880"/>
            <a:ext cx="7314840" cy="2278440"/>
          </a:xfrm>
          <a:prstGeom prst="rect">
            <a:avLst/>
          </a:prstGeom>
          <a:ln w="0">
            <a:noFill/>
          </a:ln>
        </p:spPr>
      </p:pic>
      <p:pic>
        <p:nvPicPr>
          <p:cNvPr id="262" name="Picture 4" descr=""/>
          <p:cNvPicPr/>
          <p:nvPr/>
        </p:nvPicPr>
        <p:blipFill>
          <a:blip r:embed="rId2"/>
          <a:stretch/>
        </p:blipFill>
        <p:spPr>
          <a:xfrm>
            <a:off x="685800" y="3962520"/>
            <a:ext cx="4982040" cy="2577600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1522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575f6d"/>
                </a:solidFill>
                <a:latin typeface="Century Schoolbook"/>
              </a:rPr>
              <a:t>Html style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264" name="Content Placeholder 6" descr=""/>
          <p:cNvPicPr/>
          <p:nvPr/>
        </p:nvPicPr>
        <p:blipFill>
          <a:blip r:embed="rId1"/>
          <a:stretch/>
        </p:blipFill>
        <p:spPr>
          <a:xfrm>
            <a:off x="762120" y="1600200"/>
            <a:ext cx="6476760" cy="2363760"/>
          </a:xfrm>
          <a:prstGeom prst="rect">
            <a:avLst/>
          </a:prstGeom>
          <a:ln w="0">
            <a:noFill/>
          </a:ln>
        </p:spPr>
      </p:pic>
      <p:pic>
        <p:nvPicPr>
          <p:cNvPr id="265" name="Picture 8" descr=""/>
          <p:cNvPicPr/>
          <p:nvPr/>
        </p:nvPicPr>
        <p:blipFill>
          <a:blip r:embed="rId2"/>
          <a:stretch/>
        </p:blipFill>
        <p:spPr>
          <a:xfrm>
            <a:off x="990720" y="4572000"/>
            <a:ext cx="6372720" cy="176184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HTML DIVISION (DIV)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457200" y="114444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The  </a:t>
            </a:r>
            <a:r>
              <a:rPr b="0" lang="en-US" sz="1800" spc="-1" strike="noStrike">
                <a:solidFill>
                  <a:srgbClr val="3668c4"/>
                </a:solidFill>
                <a:latin typeface="Times New Roman"/>
              </a:rPr>
              <a:t>&lt;div&gt;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element defines logical divisions within the document. When you use a </a:t>
            </a:r>
            <a:r>
              <a:rPr b="0" lang="en-US" sz="1800" spc="-1" strike="noStrike">
                <a:solidFill>
                  <a:srgbClr val="3668c4"/>
                </a:solidFill>
                <a:latin typeface="Times New Roman"/>
              </a:rPr>
              <a:t>&lt;div&gt;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element, you are indicating that the enclosed content is specific section of the page and you can format the section with CSS (Cascading Style Sheet). For example,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268" name="Picture 3" descr=""/>
          <p:cNvPicPr/>
          <p:nvPr/>
        </p:nvPicPr>
        <p:blipFill>
          <a:blip r:embed="rId1"/>
          <a:stretch/>
        </p:blipFill>
        <p:spPr>
          <a:xfrm>
            <a:off x="762120" y="2720880"/>
            <a:ext cx="5610600" cy="205704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269" name="Picture 4" descr=""/>
          <p:cNvPicPr/>
          <p:nvPr/>
        </p:nvPicPr>
        <p:blipFill>
          <a:blip r:embed="rId2"/>
          <a:stretch/>
        </p:blipFill>
        <p:spPr>
          <a:xfrm>
            <a:off x="762120" y="4947480"/>
            <a:ext cx="5028840" cy="183384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52280" y="30492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HTML Text Formatting</a:t>
            </a:r>
            <a:br>
              <a:rPr sz="3000"/>
            </a:b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271" name="Content Placeholder 3" descr=""/>
          <p:cNvPicPr/>
          <p:nvPr/>
        </p:nvPicPr>
        <p:blipFill>
          <a:blip r:embed="rId1"/>
          <a:stretch/>
        </p:blipFill>
        <p:spPr>
          <a:xfrm>
            <a:off x="457200" y="1371600"/>
            <a:ext cx="7701480" cy="495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HTML Text Formatting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609480" y="13716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&lt;b&gt;This text is </a:t>
            </a:r>
            <a:r>
              <a:rPr b="0" lang="en-US" sz="2400" spc="-1" strike="noStrike">
                <a:solidFill>
                  <a:srgbClr val="3668c4"/>
                </a:solidFill>
                <a:latin typeface="Century Schoolbook"/>
              </a:rPr>
              <a:t>bold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&lt;/b&gt;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&lt;i&gt;This text is </a:t>
            </a:r>
            <a:r>
              <a:rPr b="0" lang="en-US" sz="2400" spc="-1" strike="noStrike">
                <a:solidFill>
                  <a:srgbClr val="3668c4"/>
                </a:solidFill>
                <a:latin typeface="Century Schoolbook"/>
              </a:rPr>
              <a:t>italic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&lt;/i&gt;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&lt;p&gt;This is &lt;sub&gt;</a:t>
            </a:r>
            <a:r>
              <a:rPr b="0" lang="en-US" sz="2400" spc="-1" strike="noStrike">
                <a:solidFill>
                  <a:srgbClr val="3668c4"/>
                </a:solidFill>
                <a:latin typeface="Century Schoolbook"/>
              </a:rPr>
              <a:t>subscripted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&lt;/sub&gt; text.&lt;/p&gt;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274" name="Picture 3" descr=""/>
          <p:cNvPicPr/>
          <p:nvPr/>
        </p:nvPicPr>
        <p:blipFill>
          <a:blip r:embed="rId1"/>
          <a:stretch/>
        </p:blipFill>
        <p:spPr>
          <a:xfrm>
            <a:off x="5029200" y="1447920"/>
            <a:ext cx="3657240" cy="112428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275" name="Picture 4" descr=""/>
          <p:cNvPicPr/>
          <p:nvPr/>
        </p:nvPicPr>
        <p:blipFill>
          <a:blip r:embed="rId2"/>
          <a:stretch/>
        </p:blipFill>
        <p:spPr>
          <a:xfrm>
            <a:off x="5001840" y="2819520"/>
            <a:ext cx="3624120" cy="97452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276" name="Picture 5" descr=""/>
          <p:cNvPicPr/>
          <p:nvPr/>
        </p:nvPicPr>
        <p:blipFill>
          <a:blip r:embed="rId3"/>
          <a:stretch/>
        </p:blipFill>
        <p:spPr>
          <a:xfrm>
            <a:off x="2666880" y="5060880"/>
            <a:ext cx="3809520" cy="152352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33520" y="68580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What is HTML?</a:t>
            </a:r>
            <a:br>
              <a:rPr sz="3000"/>
            </a:b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HTML is the standard markup language for creating Web pages.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HTML stands for Hyper Text Markup Language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HTML describes the structure of a Web page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HTML consists of a series of elements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HTML elements tell the browser how to display the content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HTML elements are represented by tags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HTML tags label pieces of content such as "heading", "paragraph", "table", and so on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Browsers do not display the HTML tags, but use them to render the content of the page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100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HTML Text Formatting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&lt;p&gt;This is &lt;sup&gt;</a:t>
            </a:r>
            <a:r>
              <a:rPr b="0" lang="en-US" sz="2400" spc="-1" strike="noStrike">
                <a:solidFill>
                  <a:srgbClr val="3668c4"/>
                </a:solidFill>
                <a:latin typeface="Century Schoolbook"/>
              </a:rPr>
              <a:t>superscripted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&lt;/sup&gt; text.&lt;/p&gt;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&lt;h2&gt;HTML &lt;small&gt;</a:t>
            </a:r>
            <a:r>
              <a:rPr b="0" lang="en-US" sz="2400" spc="-1" strike="noStrike">
                <a:solidFill>
                  <a:srgbClr val="3668c4"/>
                </a:solidFill>
                <a:latin typeface="Century Schoolbook"/>
              </a:rPr>
              <a:t>Small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&lt;/small&gt; Formatting&lt;/h2&gt;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279" name="Picture 3" descr=""/>
          <p:cNvPicPr/>
          <p:nvPr/>
        </p:nvPicPr>
        <p:blipFill>
          <a:blip r:embed="rId1"/>
          <a:stretch/>
        </p:blipFill>
        <p:spPr>
          <a:xfrm>
            <a:off x="1371600" y="2209680"/>
            <a:ext cx="4130640" cy="121896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280" name="Picture 4" descr=""/>
          <p:cNvPicPr/>
          <p:nvPr/>
        </p:nvPicPr>
        <p:blipFill>
          <a:blip r:embed="rId2"/>
          <a:stretch/>
        </p:blipFill>
        <p:spPr>
          <a:xfrm>
            <a:off x="1465200" y="4914000"/>
            <a:ext cx="3943440" cy="104760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HTML Spacing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Pre tag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The &lt;pre&gt; tag defines preformatted text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283" name="Picture 3" descr=""/>
          <p:cNvPicPr/>
          <p:nvPr/>
        </p:nvPicPr>
        <p:blipFill>
          <a:blip r:embed="rId1"/>
          <a:stretch/>
        </p:blipFill>
        <p:spPr>
          <a:xfrm>
            <a:off x="609480" y="2905200"/>
            <a:ext cx="3962520" cy="219060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284" name="Picture 4" descr=""/>
          <p:cNvPicPr/>
          <p:nvPr/>
        </p:nvPicPr>
        <p:blipFill>
          <a:blip r:embed="rId2"/>
          <a:stretch/>
        </p:blipFill>
        <p:spPr>
          <a:xfrm>
            <a:off x="3962520" y="2905200"/>
            <a:ext cx="4611600" cy="219060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33520" y="22860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HTML Spacing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The &lt;br&gt; tag inserts a single line break.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The &lt;br&gt; tag is an empty tag which means that it has no end tag.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287" name="Picture 3" descr=""/>
          <p:cNvPicPr/>
          <p:nvPr/>
        </p:nvPicPr>
        <p:blipFill>
          <a:blip r:embed="rId1"/>
          <a:stretch/>
        </p:blipFill>
        <p:spPr>
          <a:xfrm>
            <a:off x="432000" y="3429000"/>
            <a:ext cx="5650920" cy="205704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288" name="Picture 4" descr=""/>
          <p:cNvPicPr/>
          <p:nvPr/>
        </p:nvPicPr>
        <p:blipFill>
          <a:blip r:embed="rId2"/>
          <a:stretch/>
        </p:blipFill>
        <p:spPr>
          <a:xfrm>
            <a:off x="4020480" y="3429000"/>
            <a:ext cx="4547520" cy="205704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Formatting text phrases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Span tag &lt;span&gt;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The &lt;span&gt; tag is used to group inline-elements in a document.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The &lt;span&gt; tag provides no visual change by itself.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The &lt;span&gt; tag provides a way to add a hook to a part of a text or a part of a document.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br>
              <a:rPr sz="2400"/>
            </a:b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291" name="Picture 3" descr=""/>
          <p:cNvPicPr/>
          <p:nvPr/>
        </p:nvPicPr>
        <p:blipFill>
          <a:blip r:embed="rId1"/>
          <a:stretch/>
        </p:blipFill>
        <p:spPr>
          <a:xfrm>
            <a:off x="685800" y="3786120"/>
            <a:ext cx="7467120" cy="83772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292" name="Picture 4" descr=""/>
          <p:cNvPicPr/>
          <p:nvPr/>
        </p:nvPicPr>
        <p:blipFill>
          <a:blip r:embed="rId2"/>
          <a:stretch/>
        </p:blipFill>
        <p:spPr>
          <a:xfrm>
            <a:off x="685800" y="5104440"/>
            <a:ext cx="6179040" cy="106740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Formatting text phrases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 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&lt;strong&gt; Tag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            </a:t>
            </a: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&lt;strong&gt;Strong text&lt;/strong&gt;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&lt;tt&gt; Tag (Teletype)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                 </a:t>
            </a: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&lt;p&gt;&lt;tt&gt;Teletype text&lt;/tt&gt;&lt;/p&gt;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     </a:t>
            </a: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Note: &lt;tt&gt; tag not supported in HTML5.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Image Elements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0006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HTML &lt;img&gt; Tag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The &lt;img&gt; tag defines an image in an HTML page.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The &lt;img&gt; tag has two required attributes: src and alt.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We  can  also  use  width  and  height  attributes  with  img  tag.  For example, &lt;img src = “photo1.jpg” width = “104” height = “142” /&gt;.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We can use alt attribute to define an alternate text for an image. For example, &lt;img src= “photo1.jpg” width = “104” height = “142” alt = “My best poto”/&gt;.  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5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i="1" lang="en-US" sz="1500" spc="-1" strike="noStrike">
                <a:solidFill>
                  <a:srgbClr val="000000"/>
                </a:solidFill>
                <a:latin typeface="Century Schoolbook"/>
              </a:rPr>
              <a:t>The "alt" attribute tells the reader what he or she is missing on a page if the browser can't load images. </a:t>
            </a:r>
            <a:endParaRPr b="0" lang="en-US" sz="15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i="1" lang="en-US" sz="1500" spc="-1" strike="noStrike">
                <a:solidFill>
                  <a:srgbClr val="000000"/>
                </a:solidFill>
                <a:latin typeface="Century Schoolbook"/>
              </a:rPr>
              <a:t>The  browser  will  then  display  the  alternate  text  instead  of  the  image.  It  is  a  good </a:t>
            </a:r>
            <a:endParaRPr b="0" lang="en-US" sz="15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i="1" lang="en-US" sz="1500" spc="-1" strike="noStrike">
                <a:solidFill>
                  <a:srgbClr val="000000"/>
                </a:solidFill>
                <a:latin typeface="Century Schoolbook"/>
              </a:rPr>
              <a:t>practice to include the "alt" attribute for each image on a page, to improve the display </a:t>
            </a:r>
            <a:endParaRPr b="0" lang="en-US" sz="15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i="1" lang="en-US" sz="1500" spc="-1" strike="noStrike">
                <a:solidFill>
                  <a:srgbClr val="000000"/>
                </a:solidFill>
                <a:latin typeface="Century Schoolbook"/>
              </a:rPr>
              <a:t>and usefulness of your document for people who have text-only browsers</a:t>
            </a:r>
            <a:r>
              <a:rPr b="0" i="1" lang="en-US" sz="1800" spc="-1" strike="noStrike">
                <a:solidFill>
                  <a:srgbClr val="000000"/>
                </a:solidFill>
                <a:latin typeface="Century Schoolbook"/>
              </a:rPr>
              <a:t>. 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575f6d"/>
                </a:solidFill>
                <a:latin typeface="Century Schoolbook"/>
              </a:rPr>
              <a:t>Anchor Tag 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&lt;a&gt; Tag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The &lt;a&gt; tag defines a hyperlink, which is used to link from one page to another.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The most important attribute of the &lt;a&gt; element is the href attribute, which indicates the link's destination.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Example: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    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&lt;a href=</a:t>
            </a:r>
            <a:r>
              <a:rPr b="0" lang="en-US" sz="1600" spc="-1" strike="noStrike" u="sng">
                <a:solidFill>
                  <a:srgbClr val="d2611c"/>
                </a:solidFill>
                <a:uFillTx/>
                <a:latin typeface="Century Schoolbook"/>
                <a:hlinkClick r:id="rId1"/>
              </a:rPr>
              <a:t>http://google.com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”&gt;Visit our  Website&lt;/a&gt;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We  can  use  target  attribute  to  define  where  the  linked  document  will  be  opened.  For example, &lt;a href = “http://www.cdcsit.tu.edu.np” target = “_blank”&gt;cdcsit&lt;/a&gt; will open the document in a new window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575f6d"/>
                </a:solidFill>
                <a:latin typeface="Century Schoolbook"/>
              </a:rPr>
              <a:t>HTML Lists</a:t>
            </a:r>
            <a:br>
              <a:rPr sz="3000"/>
            </a:b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HTML  supports  </a:t>
            </a:r>
            <a:r>
              <a:rPr b="1" lang="en-US" sz="1600" spc="-1" strike="noStrike">
                <a:solidFill>
                  <a:srgbClr val="000000"/>
                </a:solidFill>
                <a:latin typeface="Century Schoolbook"/>
              </a:rPr>
              <a:t>ordered,  unordered  and  definition  lists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.  Ordered  lists  items  are  marked  with numbers, letter etc. We use </a:t>
            </a:r>
            <a:r>
              <a:rPr b="0" lang="en-US" sz="1600" spc="-1" strike="noStrike">
                <a:solidFill>
                  <a:srgbClr val="ff0000"/>
                </a:solidFill>
                <a:latin typeface="Century Schoolbook"/>
              </a:rPr>
              <a:t>&lt;ol&gt;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tag for ordered list and each list item starts with  </a:t>
            </a:r>
            <a:r>
              <a:rPr b="0" lang="en-US" sz="1600" spc="-1" strike="noStrike">
                <a:solidFill>
                  <a:srgbClr val="ff0000"/>
                </a:solidFill>
                <a:latin typeface="Century Schoolbook"/>
              </a:rPr>
              <a:t>&lt;li&gt;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tag. For example,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301" name="Picture 3" descr=""/>
          <p:cNvPicPr/>
          <p:nvPr/>
        </p:nvPicPr>
        <p:blipFill>
          <a:blip r:embed="rId1"/>
          <a:stretch/>
        </p:blipFill>
        <p:spPr>
          <a:xfrm>
            <a:off x="918720" y="2971800"/>
            <a:ext cx="7158240" cy="243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575f6d"/>
                </a:solidFill>
                <a:latin typeface="Century Schoolbook"/>
              </a:rPr>
              <a:t>HTML Lists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Unordered HTML List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An unordered list starts with the </a:t>
            </a:r>
            <a:r>
              <a:rPr b="0" lang="en-US" sz="1600" spc="-1" strike="noStrike" u="sng">
                <a:solidFill>
                  <a:srgbClr val="d2611c"/>
                </a:solidFill>
                <a:uFillTx/>
                <a:latin typeface="Century Schoolbook"/>
                <a:hlinkClick r:id="rId1"/>
              </a:rPr>
              <a:t>&lt;</a:t>
            </a:r>
            <a:r>
              <a:rPr b="0" lang="en-US" sz="1600" spc="-1" strike="noStrike" u="sng">
                <a:solidFill>
                  <a:srgbClr val="d2611c"/>
                </a:solidFill>
                <a:uFillTx/>
                <a:latin typeface="Century Schoolbook"/>
                <a:hlinkClick r:id="rId2"/>
              </a:rPr>
              <a:t>ul</a:t>
            </a:r>
            <a:r>
              <a:rPr b="0" lang="en-US" sz="1600" spc="-1" strike="noStrike" u="sng">
                <a:solidFill>
                  <a:srgbClr val="d2611c"/>
                </a:solidFill>
                <a:uFillTx/>
                <a:latin typeface="Century Schoolbook"/>
                <a:hlinkClick r:id="rId3"/>
              </a:rPr>
              <a:t>&gt;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 tag. Each list item starts with the </a:t>
            </a:r>
            <a:r>
              <a:rPr b="0" lang="en-US" sz="1600" spc="-1" strike="noStrike" u="sng">
                <a:solidFill>
                  <a:srgbClr val="d2611c"/>
                </a:solidFill>
                <a:uFillTx/>
                <a:latin typeface="Century Schoolbook"/>
                <a:hlinkClick r:id="rId4"/>
              </a:rPr>
              <a:t>&lt;li&gt;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 tag.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The list items will be marked with bullets (small black circles) by default: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304" name="Picture 4" descr=""/>
          <p:cNvPicPr/>
          <p:nvPr/>
        </p:nvPicPr>
        <p:blipFill>
          <a:blip r:embed="rId5"/>
          <a:stretch/>
        </p:blipFill>
        <p:spPr>
          <a:xfrm>
            <a:off x="685800" y="3425760"/>
            <a:ext cx="4239000" cy="176184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305" name="Picture 5" descr=""/>
          <p:cNvPicPr/>
          <p:nvPr/>
        </p:nvPicPr>
        <p:blipFill>
          <a:blip r:embed="rId6"/>
          <a:stretch/>
        </p:blipFill>
        <p:spPr>
          <a:xfrm>
            <a:off x="4925160" y="3425760"/>
            <a:ext cx="3772080" cy="176184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575f6d"/>
                </a:solidFill>
                <a:latin typeface="Century Schoolbook"/>
              </a:rPr>
              <a:t>Unordered HTML List</a:t>
            </a:r>
            <a:br>
              <a:rPr sz="3000"/>
            </a:b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307" name="Content Placeholder 3" descr=""/>
          <p:cNvPicPr/>
          <p:nvPr/>
        </p:nvPicPr>
        <p:blipFill>
          <a:blip r:embed="rId1"/>
          <a:stretch/>
        </p:blipFill>
        <p:spPr>
          <a:xfrm>
            <a:off x="838080" y="1219320"/>
            <a:ext cx="6906600" cy="1904760"/>
          </a:xfrm>
          <a:prstGeom prst="rect">
            <a:avLst/>
          </a:prstGeom>
          <a:ln w="0">
            <a:noFill/>
          </a:ln>
        </p:spPr>
      </p:pic>
      <p:sp>
        <p:nvSpPr>
          <p:cNvPr id="308" name="TextBox 4"/>
          <p:cNvSpPr/>
          <p:nvPr/>
        </p:nvSpPr>
        <p:spPr>
          <a:xfrm>
            <a:off x="2783160" y="4267080"/>
            <a:ext cx="198684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Century Schoolbook"/>
              </a:rPr>
              <a:t>&lt;ul type="</a:t>
            </a:r>
            <a:r>
              <a:rPr b="1" lang="it-IT" sz="1800" spc="-1" strike="noStrike">
                <a:solidFill>
                  <a:srgbClr val="000000"/>
                </a:solidFill>
                <a:latin typeface="Century Schoolbook"/>
              </a:rPr>
              <a:t>disc</a:t>
            </a:r>
            <a:r>
              <a:rPr b="0" lang="it-IT" sz="1800" spc="-1" strike="noStrike">
                <a:solidFill>
                  <a:srgbClr val="000000"/>
                </a:solidFill>
                <a:latin typeface="Century Schoolbook"/>
              </a:rPr>
              <a:t>"&gt;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Century Schoolbook"/>
              </a:rPr>
              <a:t>  &lt;li&gt;Coffee&lt;/li&gt;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Century Schoolbook"/>
              </a:rPr>
              <a:t>  &lt;li&gt;Tea&lt;/li&gt;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Century Schoolbook"/>
              </a:rPr>
              <a:t>  &lt;li&gt;Milk&lt;/li&gt;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Century Schoolbook"/>
              </a:rPr>
              <a:t>&lt;/ul&gt;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5"/>
          <p:cNvSpPr/>
          <p:nvPr/>
        </p:nvSpPr>
        <p:spPr>
          <a:xfrm>
            <a:off x="2002680" y="3772080"/>
            <a:ext cx="1176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Example: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A Simple HTML Document</a:t>
            </a:r>
            <a:br>
              <a:rPr sz="3000"/>
            </a:b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3657240" cy="457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59000"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&lt;!DOCTYPE html&gt;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&lt;html&gt;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&lt;head&gt;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&lt;title&gt;Page Title&lt;/title&gt;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&lt;/head&gt;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&lt;body&gt;</a:t>
            </a:r>
            <a:br>
              <a:rPr sz="2400"/>
            </a:b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&lt;h1&gt;My First Heading&lt;/h1&gt;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&lt;p&gt;My first paragraph.&lt;/p&gt;</a:t>
            </a:r>
            <a:br>
              <a:rPr sz="2400"/>
            </a:b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&lt;/body&gt;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br>
              <a:rPr sz="2400"/>
            </a:b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&lt;/html&gt;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4419720" y="1447920"/>
            <a:ext cx="3809520" cy="4723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57000"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Example Explained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The &lt;!DOCTYPE html&gt; declaration defines this document to be HTML5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The &lt;html&gt; element is the root element of an HTML page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The &lt;head&gt; element contains meta information about the document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The &lt;title&gt; element specifies a title for the document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The &lt;body&gt; element contains the visible page content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The &lt;h1&gt; element defines a large heading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The &lt;p&gt; element defines a paragraph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Ordered HTML List</a:t>
            </a:r>
            <a:br>
              <a:rPr sz="3000"/>
            </a:b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An ordered list starts with the </a:t>
            </a:r>
            <a:r>
              <a:rPr b="0" lang="en-US" sz="1800" spc="-1" strike="noStrike" u="sng">
                <a:solidFill>
                  <a:srgbClr val="d2611c"/>
                </a:solidFill>
                <a:uFillTx/>
                <a:latin typeface="Century Schoolbook"/>
                <a:hlinkClick r:id="rId1"/>
              </a:rPr>
              <a:t>&lt;</a:t>
            </a:r>
            <a:r>
              <a:rPr b="0" lang="en-US" sz="1800" spc="-1" strike="noStrike" u="sng">
                <a:solidFill>
                  <a:srgbClr val="d2611c"/>
                </a:solidFill>
                <a:uFillTx/>
                <a:latin typeface="Century Schoolbook"/>
                <a:hlinkClick r:id="rId2"/>
              </a:rPr>
              <a:t>ol</a:t>
            </a:r>
            <a:r>
              <a:rPr b="0" lang="en-US" sz="1800" spc="-1" strike="noStrike" u="sng">
                <a:solidFill>
                  <a:srgbClr val="d2611c"/>
                </a:solidFill>
                <a:uFillTx/>
                <a:latin typeface="Century Schoolbook"/>
                <a:hlinkClick r:id="rId3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 tag. Each list item starts with the </a:t>
            </a:r>
            <a:r>
              <a:rPr b="0" lang="en-US" sz="1800" spc="-1" strike="noStrike" u="sng">
                <a:solidFill>
                  <a:srgbClr val="d2611c"/>
                </a:solidFill>
                <a:uFillTx/>
                <a:latin typeface="Century Schoolbook"/>
                <a:hlinkClick r:id="rId4"/>
              </a:rPr>
              <a:t>&lt;li&gt;</a:t>
            </a: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 tag.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The list items will be marked with numbers by default: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312" name="Picture 3" descr=""/>
          <p:cNvPicPr/>
          <p:nvPr/>
        </p:nvPicPr>
        <p:blipFill>
          <a:blip r:embed="rId5"/>
          <a:stretch/>
        </p:blipFill>
        <p:spPr>
          <a:xfrm>
            <a:off x="784440" y="3284640"/>
            <a:ext cx="3863520" cy="198072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313" name="Picture 4" descr=""/>
          <p:cNvPicPr/>
          <p:nvPr/>
        </p:nvPicPr>
        <p:blipFill>
          <a:blip r:embed="rId6"/>
          <a:stretch/>
        </p:blipFill>
        <p:spPr>
          <a:xfrm>
            <a:off x="4648320" y="3284640"/>
            <a:ext cx="3677760" cy="198072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Ordered HTML List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315" name="Content Placeholder 3" descr=""/>
          <p:cNvPicPr/>
          <p:nvPr/>
        </p:nvPicPr>
        <p:blipFill>
          <a:blip r:embed="rId1"/>
          <a:stretch/>
        </p:blipFill>
        <p:spPr>
          <a:xfrm>
            <a:off x="838080" y="1600200"/>
            <a:ext cx="6933960" cy="2712960"/>
          </a:xfrm>
          <a:prstGeom prst="rect">
            <a:avLst/>
          </a:prstGeom>
          <a:ln w="0">
            <a:noFill/>
          </a:ln>
        </p:spPr>
      </p:pic>
      <p:sp>
        <p:nvSpPr>
          <p:cNvPr id="316" name="TextBox 4"/>
          <p:cNvSpPr/>
          <p:nvPr/>
        </p:nvSpPr>
        <p:spPr>
          <a:xfrm>
            <a:off x="2979720" y="4572000"/>
            <a:ext cx="187416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Century Schoolbook"/>
              </a:rPr>
              <a:t>&lt;ol type="1"&gt;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Century Schoolbook"/>
              </a:rPr>
              <a:t>  &lt;li&gt;Coffee&lt;/li&gt;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Century Schoolbook"/>
              </a:rPr>
              <a:t>  &lt;li&gt;Tea&lt;/li&gt;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Century Schoolbook"/>
              </a:rPr>
              <a:t>  &lt;li&gt;Milk&lt;/li&gt;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Century Schoolbook"/>
              </a:rPr>
              <a:t>&lt;/ol&gt;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HTML Description Lists</a:t>
            </a:r>
            <a:br>
              <a:rPr sz="3000"/>
            </a:b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HTML also supports description lists.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A description list is a list of terms, with a description of each term.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The </a:t>
            </a:r>
            <a:r>
              <a:rPr b="0" lang="en-US" sz="1800" spc="-1" strike="noStrike" u="sng">
                <a:solidFill>
                  <a:srgbClr val="d2611c"/>
                </a:solidFill>
                <a:uFillTx/>
                <a:latin typeface="Century Schoolbook"/>
                <a:hlinkClick r:id="rId1"/>
              </a:rPr>
              <a:t>&lt;dl&gt;</a:t>
            </a: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 tag defines the description list, the </a:t>
            </a:r>
            <a:r>
              <a:rPr b="0" lang="en-US" sz="1800" spc="-1" strike="noStrike" u="sng">
                <a:solidFill>
                  <a:srgbClr val="d2611c"/>
                </a:solidFill>
                <a:uFillTx/>
                <a:latin typeface="Century Schoolbook"/>
                <a:hlinkClick r:id="rId2"/>
              </a:rPr>
              <a:t>&lt;</a:t>
            </a:r>
            <a:r>
              <a:rPr b="0" lang="en-US" sz="1800" spc="-1" strike="noStrike" u="sng">
                <a:solidFill>
                  <a:srgbClr val="d2611c"/>
                </a:solidFill>
                <a:uFillTx/>
                <a:latin typeface="Century Schoolbook"/>
                <a:hlinkClick r:id="rId3"/>
              </a:rPr>
              <a:t>dt</a:t>
            </a:r>
            <a:r>
              <a:rPr b="0" lang="en-US" sz="1800" spc="-1" strike="noStrike" u="sng">
                <a:solidFill>
                  <a:srgbClr val="d2611c"/>
                </a:solidFill>
                <a:uFillTx/>
                <a:latin typeface="Century Schoolbook"/>
                <a:hlinkClick r:id="rId4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 tag defines the term (name), and the </a:t>
            </a:r>
            <a:r>
              <a:rPr b="0" lang="en-US" sz="1800" spc="-1" strike="noStrike" u="sng">
                <a:solidFill>
                  <a:srgbClr val="d2611c"/>
                </a:solidFill>
                <a:uFillTx/>
                <a:latin typeface="Century Schoolbook"/>
                <a:hlinkClick r:id="rId5"/>
              </a:rPr>
              <a:t>&lt;</a:t>
            </a:r>
            <a:r>
              <a:rPr b="0" lang="en-US" sz="1800" spc="-1" strike="noStrike" u="sng">
                <a:solidFill>
                  <a:srgbClr val="d2611c"/>
                </a:solidFill>
                <a:uFillTx/>
                <a:latin typeface="Century Schoolbook"/>
                <a:hlinkClick r:id="rId6"/>
              </a:rPr>
              <a:t>dd</a:t>
            </a:r>
            <a:r>
              <a:rPr b="0" lang="en-US" sz="1800" spc="-1" strike="noStrike" u="sng">
                <a:solidFill>
                  <a:srgbClr val="d2611c"/>
                </a:solidFill>
                <a:uFillTx/>
                <a:latin typeface="Century Schoolbook"/>
                <a:hlinkClick r:id="rId7"/>
              </a:rPr>
              <a:t>&gt;</a:t>
            </a: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 tag describes each term: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319" name="Picture 3" descr=""/>
          <p:cNvPicPr/>
          <p:nvPr/>
        </p:nvPicPr>
        <p:blipFill>
          <a:blip r:embed="rId8"/>
          <a:stretch/>
        </p:blipFill>
        <p:spPr>
          <a:xfrm>
            <a:off x="468720" y="3657600"/>
            <a:ext cx="3893760" cy="208656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320" name="Picture 4" descr=""/>
          <p:cNvPicPr/>
          <p:nvPr/>
        </p:nvPicPr>
        <p:blipFill>
          <a:blip r:embed="rId9"/>
          <a:stretch/>
        </p:blipFill>
        <p:spPr>
          <a:xfrm>
            <a:off x="4511880" y="3728160"/>
            <a:ext cx="4021920" cy="198072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HTML Table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Tables are  defined with the &lt;table&gt; tag. A table is divided into rows (with the &lt;tr&gt; tag), 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and each row is divided into data cells (with the &lt;td&gt; tag). The letters td stands for "table 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data,"  which  is  the  content  of  a  data  cell.  A  data  cell  can  contain  text,  images,  lists, 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paragraphs, forms, horizontal rules, tables, etc. For example,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323" name="Picture 3" descr=""/>
          <p:cNvPicPr/>
          <p:nvPr/>
        </p:nvPicPr>
        <p:blipFill>
          <a:blip r:embed="rId1"/>
          <a:stretch/>
        </p:blipFill>
        <p:spPr>
          <a:xfrm>
            <a:off x="2743200" y="3900960"/>
            <a:ext cx="3885840" cy="268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HTML Table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1000"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We use border attribute to display table with border as shown in the above example. 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Headings in a table are defined with &lt;th&gt; tag. For example, 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entury Schoolbook"/>
              </a:rPr>
              <a:t>     </a:t>
            </a:r>
            <a:r>
              <a:rPr b="0" lang="en-US" sz="1500" spc="-1" strike="noStrike">
                <a:solidFill>
                  <a:srgbClr val="000000"/>
                </a:solidFill>
                <a:latin typeface="Century Schoolbook"/>
              </a:rPr>
              <a:t>&lt;table border="1"&gt;</a:t>
            </a:r>
            <a:endParaRPr b="0" lang="en-US" sz="15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entury Schoolbook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entury Schoolbook"/>
              </a:rPr>
              <a:t>&lt;tr&gt;</a:t>
            </a:r>
            <a:endParaRPr b="0" lang="en-US" sz="15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entury Schoolbook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entury Schoolbook"/>
              </a:rPr>
              <a:t>&lt;th&gt;Heading&lt;/th&gt;</a:t>
            </a:r>
            <a:endParaRPr b="0" lang="en-US" sz="15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entury Schoolbook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entury Schoolbook"/>
              </a:rPr>
              <a:t>&lt;th&gt;Another Heading&lt;/th&gt;</a:t>
            </a:r>
            <a:endParaRPr b="0" lang="en-US" sz="15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entury Schoolbook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entury Schoolbook"/>
              </a:rPr>
              <a:t>&lt;/tr&gt;</a:t>
            </a:r>
            <a:endParaRPr b="0" lang="en-US" sz="15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entury Schoolbook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entury Schoolbook"/>
              </a:rPr>
              <a:t>&lt;tr&gt;</a:t>
            </a:r>
            <a:endParaRPr b="0" lang="en-US" sz="15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entury Schoolbook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entury Schoolbook"/>
              </a:rPr>
              <a:t>&lt;td&gt;row 1, cell 1&lt;/td&gt;</a:t>
            </a:r>
            <a:endParaRPr b="0" lang="en-US" sz="15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entury Schoolbook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entury Schoolbook"/>
              </a:rPr>
              <a:t>&lt;td&gt;row 1, cell 2&lt;/td&gt;</a:t>
            </a:r>
            <a:endParaRPr b="0" lang="en-US" sz="15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entury Schoolbook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entury Schoolbook"/>
              </a:rPr>
              <a:t>&lt;/tr&gt;</a:t>
            </a:r>
            <a:endParaRPr b="0" lang="en-US" sz="15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entury Schoolbook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entury Schoolbook"/>
              </a:rPr>
              <a:t>&lt;tr&gt;</a:t>
            </a:r>
            <a:endParaRPr b="0" lang="en-US" sz="15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entury Schoolbook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entury Schoolbook"/>
              </a:rPr>
              <a:t>&lt;td&gt;row 2, cell 1&lt;/td&gt;</a:t>
            </a:r>
            <a:endParaRPr b="0" lang="en-US" sz="15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entury Schoolbook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entury Schoolbook"/>
              </a:rPr>
              <a:t>&lt;td&gt;row 2, cell 2&lt;/td&gt; </a:t>
            </a:r>
            <a:endParaRPr b="0" lang="en-US" sz="15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entury Schoolbook"/>
              </a:rPr>
              <a:t>	</a:t>
            </a:r>
            <a:r>
              <a:rPr b="0" lang="en-US" sz="1500" spc="-1" strike="noStrike">
                <a:solidFill>
                  <a:srgbClr val="000000"/>
                </a:solidFill>
                <a:latin typeface="Century Schoolbook"/>
              </a:rPr>
              <a:t>&lt;/tr&gt;</a:t>
            </a:r>
            <a:endParaRPr b="0" lang="en-US" sz="15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Century Schoolbook"/>
              </a:rPr>
              <a:t>      </a:t>
            </a:r>
            <a:r>
              <a:rPr b="0" lang="en-US" sz="1500" spc="-1" strike="noStrike">
                <a:solidFill>
                  <a:srgbClr val="000000"/>
                </a:solidFill>
                <a:latin typeface="Century Schoolbook"/>
              </a:rPr>
              <a:t>&lt;/table&gt;</a:t>
            </a:r>
            <a:endParaRPr b="0" lang="en-US" sz="15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326" name="Picture 4" descr=""/>
          <p:cNvPicPr/>
          <p:nvPr/>
        </p:nvPicPr>
        <p:blipFill>
          <a:blip r:embed="rId1"/>
          <a:stretch/>
        </p:blipFill>
        <p:spPr>
          <a:xfrm>
            <a:off x="4495680" y="3352680"/>
            <a:ext cx="4175280" cy="165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76000"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HTML Table - Cells that Span Many Columns</a:t>
            </a:r>
            <a:br>
              <a:rPr sz="3000"/>
            </a:b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0006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To make a cell span more than one column, use the colspan attribute: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&lt;table style="width:100%"&gt;</a:t>
            </a:r>
            <a:br>
              <a:rPr sz="1400"/>
            </a:b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  &lt;tr&gt;</a:t>
            </a:r>
            <a:br>
              <a:rPr sz="1400"/>
            </a:b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    &lt;th&gt;Name&lt;/th&gt;</a:t>
            </a:r>
            <a:br>
              <a:rPr sz="1400"/>
            </a:b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    &lt;th colspan="2"&gt;Telephone&lt;/th&gt;</a:t>
            </a:r>
            <a:br>
              <a:rPr sz="1400"/>
            </a:b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  &lt;/tr&gt;</a:t>
            </a:r>
            <a:br>
              <a:rPr sz="1400"/>
            </a:b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  &lt;tr&gt;</a:t>
            </a:r>
            <a:br>
              <a:rPr sz="1400"/>
            </a:b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    &lt;td&gt;Bill Gates&lt;/td&gt;</a:t>
            </a:r>
            <a:br>
              <a:rPr sz="1400"/>
            </a:b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    &lt;td&gt;55577854&lt;/td&gt;</a:t>
            </a:r>
            <a:br>
              <a:rPr sz="1400"/>
            </a:b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    &lt;td&gt;55577855&lt;/td&gt;</a:t>
            </a:r>
            <a:br>
              <a:rPr sz="1400"/>
            </a:b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  &lt;/tr&gt;</a:t>
            </a:r>
            <a:br>
              <a:rPr sz="1400"/>
            </a:b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&lt;/table&gt;</a:t>
            </a:r>
            <a:br>
              <a:rPr sz="2400"/>
            </a:b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329" name="Picture 3" descr=""/>
          <p:cNvPicPr/>
          <p:nvPr/>
        </p:nvPicPr>
        <p:blipFill>
          <a:blip r:embed="rId1"/>
          <a:stretch/>
        </p:blipFill>
        <p:spPr>
          <a:xfrm>
            <a:off x="3505320" y="2353320"/>
            <a:ext cx="5045400" cy="313272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533520" y="45720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78000"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HTML Table - Cells that Span Many Rows</a:t>
            </a:r>
            <a:br>
              <a:rPr sz="3000"/>
            </a:b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9243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To make a cell span more than one row, use the rowspan attribute: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&lt;table style="width:100%"&gt;</a:t>
            </a:r>
            <a:br>
              <a:rPr sz="1400"/>
            </a:b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  &lt;tr&gt;</a:t>
            </a:r>
            <a:br>
              <a:rPr sz="1400"/>
            </a:b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    &lt;th&gt;Name:&lt;/th&gt;</a:t>
            </a:r>
            <a:br>
              <a:rPr sz="1400"/>
            </a:b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    &lt;td&gt;Bill Gates&lt;/td&gt;</a:t>
            </a:r>
            <a:br>
              <a:rPr sz="1400"/>
            </a:b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  &lt;/tr&gt;</a:t>
            </a:r>
            <a:br>
              <a:rPr sz="1400"/>
            </a:b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  &lt;tr&gt;</a:t>
            </a:r>
            <a:br>
              <a:rPr sz="1400"/>
            </a:b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    &lt;th rowspan="2"&gt;Telephone:&lt;/th&gt;</a:t>
            </a:r>
            <a:br>
              <a:rPr sz="1400"/>
            </a:b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    &lt;td&gt;55577854&lt;/td&gt;</a:t>
            </a:r>
            <a:br>
              <a:rPr sz="1400"/>
            </a:b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  &lt;/tr&gt;</a:t>
            </a:r>
            <a:br>
              <a:rPr sz="1400"/>
            </a:b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  &lt;tr&gt;</a:t>
            </a:r>
            <a:br>
              <a:rPr sz="1400"/>
            </a:b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    &lt;td&gt;55577855&lt;/td&gt;</a:t>
            </a:r>
            <a:br>
              <a:rPr sz="1400"/>
            </a:b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  &lt;/tr&gt;</a:t>
            </a:r>
            <a:br>
              <a:rPr sz="1400"/>
            </a:b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&lt;/table&gt;</a:t>
            </a: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332" name="Picture 3" descr=""/>
          <p:cNvPicPr/>
          <p:nvPr/>
        </p:nvPicPr>
        <p:blipFill>
          <a:blip r:embed="rId1"/>
          <a:stretch/>
        </p:blipFill>
        <p:spPr>
          <a:xfrm>
            <a:off x="3733920" y="2362320"/>
            <a:ext cx="4893480" cy="266652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HTML Frames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We can use frames to display more than one web page in the same browser window. Each HTML  document  is  called  a  frame,  and  each  frame  is  independent  of  the  others. 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Disadvantages of using frames are: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        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-  The web developer must keep track of more HTML documents.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        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-  It is difficult to print the entire page.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We use  </a:t>
            </a:r>
            <a:r>
              <a:rPr b="0" lang="en-US" sz="1600" spc="-1" strike="noStrike">
                <a:solidFill>
                  <a:srgbClr val="675a00"/>
                </a:solidFill>
                <a:latin typeface="Century Schoolbook"/>
              </a:rPr>
              <a:t>&lt;frameset&gt; 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tag to define how to divide the window into frames. 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Each frameset defines  a  set  of  rows  or  columns.  Within  frameset,  we  use  &lt;frame&gt;  tag  to  define  what HTML document to put into each frame. 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HTML Frames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380880" y="18288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&lt;!DOCTYPE html&gt;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&lt;html&gt;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&lt;frameset cols="25%,*,25%"&gt;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&lt;frame src="frame_a.htm"&gt;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&lt;frame src="frame_b.htm"&gt;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&lt;frame src="frame_c.htm"&gt;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&lt;/frameset&gt;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&lt;/html&gt;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337" name="Picture 3" descr=""/>
          <p:cNvPicPr/>
          <p:nvPr/>
        </p:nvPicPr>
        <p:blipFill>
          <a:blip r:embed="rId1"/>
          <a:stretch/>
        </p:blipFill>
        <p:spPr>
          <a:xfrm>
            <a:off x="4114800" y="2438280"/>
            <a:ext cx="4571640" cy="203364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575f6d"/>
                </a:solidFill>
                <a:latin typeface="Century Schoolbook"/>
              </a:rPr>
              <a:t>The </a:t>
            </a: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&lt;form&gt; </a:t>
            </a:r>
            <a:r>
              <a:rPr b="0" lang="en-US" sz="3000" spc="-1" strike="noStrike" cap="small">
                <a:solidFill>
                  <a:srgbClr val="575f6d"/>
                </a:solidFill>
                <a:latin typeface="Century Schoolbook"/>
              </a:rPr>
              <a:t>Element</a:t>
            </a:r>
            <a:br>
              <a:rPr sz="3000"/>
            </a:b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The HTML &lt;form&gt; element defines a form that is used to collect user input: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Syntax: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     </a:t>
            </a: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&lt;form&gt;</a:t>
            </a:r>
            <a:br>
              <a:rPr sz="1800"/>
            </a:b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       </a:t>
            </a:r>
            <a:r>
              <a:rPr b="0" i="1" lang="en-US" sz="1800" spc="-1" strike="noStrike">
                <a:solidFill>
                  <a:srgbClr val="000000"/>
                </a:solidFill>
                <a:latin typeface="Century Schoolbook"/>
              </a:rPr>
              <a:t>form elements</a:t>
            </a:r>
            <a:br>
              <a:rPr sz="1800"/>
            </a:b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     &lt;/form&gt;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An HTML form contains </a:t>
            </a:r>
            <a:r>
              <a:rPr b="1" lang="en-US" sz="1800" spc="-1" strike="noStrike">
                <a:solidFill>
                  <a:srgbClr val="000000"/>
                </a:solidFill>
                <a:latin typeface="Century Schoolbook"/>
              </a:rPr>
              <a:t>form elements</a:t>
            </a: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Form elements are different types of input elements, like text fields, checkboxes, radio buttons, submit buttons, and more.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HTML Tags</a:t>
            </a:r>
            <a:br>
              <a:rPr sz="3000"/>
            </a:b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0006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Lato Heavy"/>
              </a:rPr>
              <a:t>HTML tags are element names surrounded by angle brackets: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Lato Heavy"/>
              </a:rPr>
              <a:t>         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Lato Heavy"/>
              </a:rPr>
              <a:t>&lt;tagname&gt;content goes here...&lt;/tagname&gt;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Lato Heavy"/>
              </a:rPr>
              <a:t>HTML tags normally come 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Lato Heavy"/>
              </a:rPr>
              <a:t>in pairs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Lato Heavy"/>
              </a:rPr>
              <a:t> like &lt;p&gt; and &lt;/p&gt;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Lato Heavy"/>
              </a:rPr>
              <a:t>The first tag in a pair is the 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Lato Heavy"/>
              </a:rPr>
              <a:t>start tag,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Lato Heavy"/>
              </a:rPr>
              <a:t> the second tag is the 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Lato Heavy"/>
              </a:rPr>
              <a:t>end tag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Lato Heavy"/>
              </a:rPr>
              <a:t>The end tag is written like the start tag, but with a 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Lato Heavy"/>
              </a:rPr>
              <a:t>forward slash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Lato Heavy"/>
              </a:rPr>
              <a:t> inserted before the tag name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811080" y="68580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The &lt;input&gt; Element</a:t>
            </a:r>
            <a:br>
              <a:rPr sz="3000"/>
            </a:b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graphicFrame>
        <p:nvGraphicFramePr>
          <p:cNvPr id="341" name="Content Placeholder 3"/>
          <p:cNvGraphicFramePr/>
          <p:nvPr/>
        </p:nvGraphicFramePr>
        <p:xfrm>
          <a:off x="609480" y="3505320"/>
          <a:ext cx="7695720" cy="1828440"/>
        </p:xfrm>
        <a:graphic>
          <a:graphicData uri="http://schemas.openxmlformats.org/drawingml/2006/table">
            <a:tbl>
              <a:tblPr/>
              <a:tblGrid>
                <a:gridCol w="3848040"/>
                <a:gridCol w="3848040"/>
              </a:tblGrid>
              <a:tr h="345600">
                <a:tc>
                  <a:txBody>
                    <a:bodyPr lIns="109080" rIns="54360" tIns="54360" bIns="54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Type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109080" marR="5436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4360" rIns="54360" tIns="54360" bIns="54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Description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54360" marR="5436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45600">
                <a:tc>
                  <a:txBody>
                    <a:bodyPr lIns="109080" rIns="54360" tIns="54360" bIns="54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&lt;input type="text"&gt;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109080" marR="5436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 lIns="54360" rIns="54360" tIns="54360" bIns="54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Defines a one-line text input field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54360" marR="5436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1f1f1"/>
                    </a:solidFill>
                  </a:tcPr>
                </a:tc>
              </a:tr>
              <a:tr h="568440">
                <a:tc>
                  <a:txBody>
                    <a:bodyPr lIns="109080" rIns="54360" tIns="54360" bIns="54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&lt;input type="radio"&gt;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109080" marR="5436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54360" rIns="54360" tIns="54360" bIns="54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Defines a radio button (for selecting one of many choices)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54360" marR="5436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cccccc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568800">
                <a:tc>
                  <a:txBody>
                    <a:bodyPr lIns="109080" rIns="54360" tIns="54360" bIns="54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&lt;input type="submit"&gt;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109080" marR="5436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 lIns="54360" rIns="54360" tIns="54360" bIns="54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Century Schoolbook"/>
                        </a:rPr>
                        <a:t>Defines a submit button (for submitting the form)</a:t>
                      </a:r>
                      <a:endParaRPr b="0" lang="en-US" sz="1300" spc="-1" strike="noStrike">
                        <a:latin typeface="Arial"/>
                      </a:endParaRPr>
                    </a:p>
                  </a:txBody>
                  <a:tcPr anchor="t" marL="54360" marR="54360">
                    <a:lnL w="9360">
                      <a:solidFill>
                        <a:srgbClr val="cccccc"/>
                      </a:solidFill>
                    </a:lnL>
                    <a:lnR w="9360">
                      <a:solidFill>
                        <a:srgbClr val="cccccc"/>
                      </a:solidFill>
                    </a:lnR>
                    <a:lnT w="9360">
                      <a:solidFill>
                        <a:srgbClr val="cccccc"/>
                      </a:solidFill>
                    </a:lnT>
                    <a:lnB w="9360">
                      <a:solidFill>
                        <a:srgbClr val="dddddd"/>
                      </a:solidFill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  <p:sp>
        <p:nvSpPr>
          <p:cNvPr id="342" name="TextBox 5"/>
          <p:cNvSpPr/>
          <p:nvPr/>
        </p:nvSpPr>
        <p:spPr>
          <a:xfrm>
            <a:off x="304920" y="1981080"/>
            <a:ext cx="800064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The &lt;input&gt; element is the most important form element.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The &lt;input&gt; element can be displayed in several ways, depending on the </a:t>
            </a:r>
            <a:r>
              <a:rPr b="1" lang="en-US" sz="1800" spc="-1" strike="noStrike">
                <a:solidFill>
                  <a:srgbClr val="000000"/>
                </a:solidFill>
                <a:latin typeface="Century Schoolbook"/>
              </a:rPr>
              <a:t>type</a:t>
            </a: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 attribute.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Here are some examples: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533520" y="6094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Text Input</a:t>
            </a:r>
            <a:br>
              <a:rPr sz="3000"/>
            </a:b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000640" cy="464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&lt;input type="text"&gt; defines a one-line input field for </a:t>
            </a:r>
            <a:r>
              <a:rPr b="1" lang="en-US" sz="2000" spc="-1" strike="noStrike">
                <a:solidFill>
                  <a:srgbClr val="000000"/>
                </a:solidFill>
                <a:latin typeface="Century Schoolbook"/>
              </a:rPr>
              <a:t>text input</a:t>
            </a: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&lt;form&gt;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First name:&lt;br&gt;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&lt;input type="text" name="firstname"&gt;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&lt;br&gt;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Last name:&lt;br&gt;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&lt;input type="text" name="lastname"&gt;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&lt;/form&gt;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345" name="Picture 3" descr=""/>
          <p:cNvPicPr/>
          <p:nvPr/>
        </p:nvPicPr>
        <p:blipFill>
          <a:blip r:embed="rId1"/>
          <a:stretch/>
        </p:blipFill>
        <p:spPr>
          <a:xfrm>
            <a:off x="4419720" y="2666880"/>
            <a:ext cx="4190760" cy="271152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457200" y="3808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Radio Button Input</a:t>
            </a:r>
            <a:br>
              <a:rPr sz="3000"/>
            </a:b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&lt;input type="radio"&gt; defines a </a:t>
            </a:r>
            <a:r>
              <a:rPr b="1" lang="en-US" sz="2000" spc="-1" strike="noStrike">
                <a:solidFill>
                  <a:srgbClr val="000000"/>
                </a:solidFill>
                <a:latin typeface="Century Schoolbook"/>
              </a:rPr>
              <a:t>radio button</a:t>
            </a: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Radio buttons let a user select ONE of a limited number of choices: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&lt;form&gt;</a:t>
            </a: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&lt;input type="radio" name="gender" value="male" checked&gt; Male&lt;br&gt;</a:t>
            </a: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&lt;input type="radio" name="gender" value="female"&gt; Female&lt;br&gt;</a:t>
            </a: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  </a:t>
            </a: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&lt;input type="radio" name="gender" value="other"&gt; Other  </a:t>
            </a: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&lt;/form&gt; </a:t>
            </a: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348" name="Picture 3" descr=""/>
          <p:cNvPicPr/>
          <p:nvPr/>
        </p:nvPicPr>
        <p:blipFill>
          <a:blip r:embed="rId1"/>
          <a:stretch/>
        </p:blipFill>
        <p:spPr>
          <a:xfrm>
            <a:off x="2486520" y="4724280"/>
            <a:ext cx="3514680" cy="168588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The &lt;select&gt; Element</a:t>
            </a:r>
            <a:br>
              <a:rPr sz="3000"/>
            </a:b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The &lt;select&gt; element defines a </a:t>
            </a:r>
            <a:r>
              <a:rPr b="1" lang="en-US" sz="1600" spc="-1" strike="noStrike">
                <a:solidFill>
                  <a:srgbClr val="000000"/>
                </a:solidFill>
                <a:latin typeface="Century Schoolbook"/>
              </a:rPr>
              <a:t>drop-down list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: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Example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&lt;select name="cars"&gt;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  &lt;option value="volvo"&gt;Volvo&lt;/option&gt;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  &lt;option value="saab"&gt;Saab&lt;/option&gt;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  &lt;option value="fiat"&gt;Fiat&lt;/option&gt;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  &lt;option value="audi"&gt;Audi&lt;/option&gt;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&lt;/select&gt;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To define a pre-selected option, add the selected attribute to the option: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                     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&lt;option value="fiat" selected&gt;Fiat&lt;/option&gt;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351" name="Picture 3" descr=""/>
          <p:cNvPicPr/>
          <p:nvPr/>
        </p:nvPicPr>
        <p:blipFill>
          <a:blip r:embed="rId1"/>
          <a:stretch/>
        </p:blipFill>
        <p:spPr>
          <a:xfrm>
            <a:off x="4806360" y="2209680"/>
            <a:ext cx="3580920" cy="161172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352" name="Picture 4" descr=""/>
          <p:cNvPicPr/>
          <p:nvPr/>
        </p:nvPicPr>
        <p:blipFill>
          <a:blip r:embed="rId2"/>
          <a:stretch/>
        </p:blipFill>
        <p:spPr>
          <a:xfrm>
            <a:off x="1981080" y="4800600"/>
            <a:ext cx="4134240" cy="165708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The &lt;textarea&gt; Element</a:t>
            </a:r>
            <a:br>
              <a:rPr sz="3000"/>
            </a:b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The &lt;textarea&gt; element defines a multi-line input field (</a:t>
            </a:r>
            <a:r>
              <a:rPr b="1" lang="en-US" sz="1800" spc="-1" strike="noStrike">
                <a:solidFill>
                  <a:srgbClr val="000000"/>
                </a:solidFill>
                <a:latin typeface="Century Schoolbook"/>
              </a:rPr>
              <a:t>a text area</a:t>
            </a: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):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&lt;textarea name="message" rows="10" cols="30"&gt;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The cat was playing in the garden.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&lt;/textarea&gt;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355" name="Picture 3" descr=""/>
          <p:cNvPicPr/>
          <p:nvPr/>
        </p:nvPicPr>
        <p:blipFill>
          <a:blip r:embed="rId1"/>
          <a:stretch/>
        </p:blipFill>
        <p:spPr>
          <a:xfrm>
            <a:off x="2590920" y="3657600"/>
            <a:ext cx="3219480" cy="270504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683280" y="22860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The Submit Button</a:t>
            </a:r>
            <a:br>
              <a:rPr sz="3000"/>
            </a:b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609480" y="11430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&lt;input type="submit"&gt; defines a button for </a:t>
            </a:r>
            <a:r>
              <a:rPr b="1" lang="en-US" sz="1600" spc="-1" strike="noStrike">
                <a:solidFill>
                  <a:srgbClr val="000000"/>
                </a:solidFill>
                <a:latin typeface="Century Schoolbook"/>
              </a:rPr>
              <a:t>submitting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 the form data to a </a:t>
            </a:r>
            <a:r>
              <a:rPr b="1" lang="en-US" sz="1600" spc="-1" strike="noStrike">
                <a:solidFill>
                  <a:srgbClr val="000000"/>
                </a:solidFill>
                <a:latin typeface="Century Schoolbook"/>
              </a:rPr>
              <a:t>form-handler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.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When  the  user  clicks  on the "Submit"  button,  the content of the form is sent to the server. 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The form's  action attribute  defines the name of the  file  to  send  the  content  to. 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The  file  defined  in  the  action  attribute  usually  does something with the received input.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For example, </a:t>
            </a: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&lt;form name="input" action=" submit.php" method="get"&gt;</a:t>
            </a: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       </a:t>
            </a: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Username:</a:t>
            </a: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&lt;input type="text" name="user" /&gt;</a:t>
            </a: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&lt;input type="submit" value="Submit" /&gt;</a:t>
            </a: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      </a:t>
            </a: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&lt;/form&gt;</a:t>
            </a: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358" name="Picture 3" descr=""/>
          <p:cNvPicPr/>
          <p:nvPr/>
        </p:nvPicPr>
        <p:blipFill>
          <a:blip r:embed="rId1"/>
          <a:stretch/>
        </p:blipFill>
        <p:spPr>
          <a:xfrm>
            <a:off x="2819520" y="5105520"/>
            <a:ext cx="5868000" cy="166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The Method Attribute</a:t>
            </a:r>
            <a:br>
              <a:rPr sz="3000"/>
            </a:b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The method attribute specifies the HTTP method (</a:t>
            </a:r>
            <a:r>
              <a:rPr b="1" lang="en-US" sz="1800" spc="-1" strike="noStrike">
                <a:solidFill>
                  <a:srgbClr val="000000"/>
                </a:solidFill>
                <a:latin typeface="Century Schoolbook"/>
              </a:rPr>
              <a:t>GET </a:t>
            </a: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or </a:t>
            </a:r>
            <a:r>
              <a:rPr b="1" lang="en-US" sz="1800" spc="-1" strike="noStrike">
                <a:solidFill>
                  <a:srgbClr val="000000"/>
                </a:solidFill>
                <a:latin typeface="Century Schoolbook"/>
              </a:rPr>
              <a:t>POST</a:t>
            </a: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) to be used when submitting the form data: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The method  attribute of &lt;form&gt; tag specifies how to send form-data (the form-data is sent 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to the page specified in the action attribute).  We can use  “get”  and  “post”  as values of 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method attribute. When we use get, form-data can be sent as URL variables and when we 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use post, form-data are sent as HTTP post.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GET &amp; Post Method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entury Schoolbook"/>
              </a:rPr>
              <a:t>Notes on the "get" method: 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  </a:t>
            </a: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This method appends the form-data to the URL in name/value pairs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  </a:t>
            </a: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There is a limit to how much data you can place in a URL (varies between browsers), therefore, you cannot be sure that all of the form-data will be correctly transferred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  </a:t>
            </a: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Never use the "get" method to pass sensitive information! (password or other sensitive information will be visible in the browser's address bar)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entury Schoolbook"/>
              </a:rPr>
              <a:t>Notes on the "post" method: 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  </a:t>
            </a: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This method sends the form-data as an HTTP post transaction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  </a:t>
            </a: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The "post" method is more robust and secure than "get", and "post" does not have size limitations.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754344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575f6d"/>
                </a:solidFill>
                <a:latin typeface="Century Schoolbook"/>
              </a:rPr>
              <a:t>HTML Input Types</a:t>
            </a:r>
            <a:br>
              <a:rPr sz="3000"/>
            </a:b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457200" y="2362320"/>
            <a:ext cx="3657240" cy="388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&lt;input type="button"&gt;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&lt;input type="checkbox"&gt;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&lt;input type="color"&gt;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&lt;input type="date"&gt;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&lt;input type="datetime-local"&gt;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&lt;input type="email"&gt;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&lt;input type="file"&gt;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&lt;input type="hidden"&gt;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/>
          </p:nvPr>
        </p:nvSpPr>
        <p:spPr>
          <a:xfrm>
            <a:off x="4875480" y="2362320"/>
            <a:ext cx="3657240" cy="3885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62000"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&lt;input type="image"&gt;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&lt;input type="month"&gt;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&lt;input type="number"&gt;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&lt;input type="password"&gt;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&lt;input type="radio"&gt;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&lt;input type="range"&gt;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&lt;input type="reset"&gt;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&lt;input type="search"&gt;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&lt;input type="submit"&gt;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&lt;input type="tel"&gt;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&lt;input type="text"&gt;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&lt;input type="time"&gt;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&lt;input type="url"&gt;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&lt;input type="week"&gt;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66" name="TextBox 6"/>
          <p:cNvSpPr/>
          <p:nvPr/>
        </p:nvSpPr>
        <p:spPr>
          <a:xfrm>
            <a:off x="496080" y="1415520"/>
            <a:ext cx="6168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Here are the different Input types you can use in HTML: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HTML Input Types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Input Type Text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Input Type Submit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1" lang="en-US" sz="2400" spc="-1" strike="noStrike">
                <a:solidFill>
                  <a:srgbClr val="3668c4"/>
                </a:solidFill>
                <a:latin typeface="Century Schoolbook"/>
              </a:rPr>
              <a:t> </a:t>
            </a:r>
            <a:r>
              <a:rPr b="1" lang="en-US" sz="2400" spc="-1" strike="noStrike">
                <a:solidFill>
                  <a:srgbClr val="3668c4"/>
                </a:solidFill>
                <a:latin typeface="Century Schoolbook"/>
              </a:rPr>
              <a:t>Input Type Password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&lt;form&gt;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  User name:&lt;br&gt;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  &lt;input type="text" name="username"&gt;&lt;br&gt;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  User password:&lt;br&gt;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  &lt;input </a:t>
            </a:r>
            <a:r>
              <a:rPr b="1" lang="en-US" sz="2000" spc="-1" strike="noStrike">
                <a:solidFill>
                  <a:srgbClr val="000000"/>
                </a:solidFill>
                <a:latin typeface="Century Schoolbook"/>
              </a:rPr>
              <a:t>type="password" </a:t>
            </a: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name="psw"&gt;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&lt;/form&gt;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369" name="Picture 3" descr=""/>
          <p:cNvPicPr/>
          <p:nvPr/>
        </p:nvPicPr>
        <p:blipFill>
          <a:blip r:embed="rId1"/>
          <a:stretch/>
        </p:blipFill>
        <p:spPr>
          <a:xfrm>
            <a:off x="1752480" y="4314600"/>
            <a:ext cx="4647960" cy="203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Web Browsers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57200" y="144792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purpose of a web browser (Chrome, Edge, Firefox, Safari) is to read HTML documents and display them.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The browser does not display the HTML tags, but uses them to determine how to display the document: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225" name="Picture 3" descr=""/>
          <p:cNvPicPr/>
          <p:nvPr/>
        </p:nvPicPr>
        <p:blipFill>
          <a:blip r:embed="rId1"/>
          <a:stretch/>
        </p:blipFill>
        <p:spPr>
          <a:xfrm>
            <a:off x="1523880" y="3406680"/>
            <a:ext cx="5562360" cy="316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HTML Input Types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Input Type Reset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&lt;input type="reset"&gt; defines a </a:t>
            </a:r>
            <a:r>
              <a:rPr b="1" lang="en-US" sz="2400" spc="-1" strike="noStrike">
                <a:solidFill>
                  <a:srgbClr val="000000"/>
                </a:solidFill>
                <a:latin typeface="Century Schoolbook"/>
              </a:rPr>
              <a:t>reset button</a:t>
            </a: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 that will reset all form values to their default values: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&lt;form &gt;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First name:&lt;br&gt;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&lt;input type="text" name="firstname" value="Mickey"&gt;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Last name:&lt;br&gt;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&lt;input type="text" name="lastname" value="Mouse"&gt;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&lt;br&gt;&lt;br&gt;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&lt;input type="submit" value="Submit"&gt;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&lt;input type="reset"&gt;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&lt;/form&gt;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HTML Input Types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1" lang="en-US" sz="2000" spc="-1" strike="noStrike">
                <a:solidFill>
                  <a:srgbClr val="000000"/>
                </a:solidFill>
                <a:latin typeface="Century Schoolbook"/>
              </a:rPr>
              <a:t>Input Type Radio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1" lang="en-US" sz="2000" spc="-1" strike="noStrike">
                <a:solidFill>
                  <a:srgbClr val="000000"/>
                </a:solidFill>
                <a:latin typeface="Century Schoolbook"/>
              </a:rPr>
              <a:t>Input Type Button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1" lang="en-US" sz="2000" spc="-1" strike="noStrike">
                <a:solidFill>
                  <a:srgbClr val="000000"/>
                </a:solidFill>
                <a:latin typeface="Century Schoolbook"/>
              </a:rPr>
              <a:t>Input Type Checkbox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&lt;input type="checkbox"&gt; defines a </a:t>
            </a:r>
            <a:r>
              <a:rPr b="1" lang="en-US" sz="2000" spc="-1" strike="noStrike">
                <a:solidFill>
                  <a:srgbClr val="000000"/>
                </a:solidFill>
                <a:latin typeface="Century Schoolbook"/>
              </a:rPr>
              <a:t>checkbox</a:t>
            </a: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&lt;form action="/action_page.php"&gt;</a:t>
            </a: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&lt;input type="checkbox" name="vehicle1" value="Bike"&gt;I have a bike</a:t>
            </a: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&lt;br&gt;</a:t>
            </a: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&lt;input type="checkbox" name="vehicle2" value="Car"&gt;I have a car </a:t>
            </a: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&lt;br&gt;&lt;br&gt;</a:t>
            </a: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&lt;input type="submit"&gt;</a:t>
            </a: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&lt;/form&gt; </a:t>
            </a: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374" name="Picture 3" descr=""/>
          <p:cNvPicPr/>
          <p:nvPr/>
        </p:nvPicPr>
        <p:blipFill>
          <a:blip r:embed="rId1"/>
          <a:stretch/>
        </p:blipFill>
        <p:spPr>
          <a:xfrm>
            <a:off x="3657600" y="4800600"/>
            <a:ext cx="4102200" cy="198072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HTML Input Attributes</a:t>
            </a:r>
            <a:br>
              <a:rPr sz="3000"/>
            </a:b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496800" y="167796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1" lang="en-US" sz="2000" spc="-1" strike="noStrike">
                <a:solidFill>
                  <a:srgbClr val="000000"/>
                </a:solidFill>
                <a:latin typeface="Century Schoolbook"/>
              </a:rPr>
              <a:t>The value Attribute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The value attribute specifies the initial value for an input field: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&lt;form action=""&gt;</a:t>
            </a: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First name:&lt;br&gt;</a:t>
            </a: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&lt;input type="text" name="firstname" value="John"&gt;</a:t>
            </a: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&lt;br&gt;</a:t>
            </a: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Last name:&lt;br&gt;</a:t>
            </a: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&lt;input type="text" name="lastname"&gt;</a:t>
            </a: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&lt;/form&gt;</a:t>
            </a: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377" name="Picture 3" descr=""/>
          <p:cNvPicPr/>
          <p:nvPr/>
        </p:nvPicPr>
        <p:blipFill>
          <a:blip r:embed="rId1"/>
          <a:stretch/>
        </p:blipFill>
        <p:spPr>
          <a:xfrm>
            <a:off x="2666880" y="4800600"/>
            <a:ext cx="4114440" cy="182880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HTML Input Attributes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entury Schoolbook"/>
              </a:rPr>
              <a:t>The readonly Attribute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&lt;form action=""&gt;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  First name:&lt;br&gt;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  &lt;input type="text" name="firstname" value="John" readonly&gt;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&lt;/form&gt;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entury Schoolbook"/>
              </a:rPr>
              <a:t>The disabled Attribute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The disabled attribute specifies that the input field is disabled</a:t>
            </a: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&lt;form action=""&gt;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  First name:&lt;br&gt;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  &lt;input type="text" name="firstname" value="John" disabled&gt;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&lt;/form&gt;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HTML Input Attributes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1" lang="en-US" sz="2400" spc="-1" strike="noStrike">
                <a:solidFill>
                  <a:srgbClr val="000000"/>
                </a:solidFill>
                <a:latin typeface="Century Schoolbook"/>
              </a:rPr>
              <a:t>The size Attribute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&lt;form action=""&gt;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  First name:&lt;br&gt;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  &lt;input type="text" name="firstname" value="John" size="40"&gt;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&lt;/form&gt;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382" name="Picture 3" descr=""/>
          <p:cNvPicPr/>
          <p:nvPr/>
        </p:nvPicPr>
        <p:blipFill>
          <a:blip r:embed="rId1"/>
          <a:stretch/>
        </p:blipFill>
        <p:spPr>
          <a:xfrm>
            <a:off x="1981080" y="3809880"/>
            <a:ext cx="5535360" cy="228564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small">
                <a:solidFill>
                  <a:srgbClr val="3668c4"/>
                </a:solidFill>
                <a:latin typeface="Century Schoolbook"/>
              </a:rPr>
              <a:t>HTML The id Attribute</a:t>
            </a:r>
            <a:br>
              <a:rPr sz="3000"/>
            </a:b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The id attribute specifies a unique id for an HTML element (the value must be unique within the HTML document)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#(hash) is used to identity ID attribute.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3668c4"/>
                </a:solidFill>
                <a:latin typeface="Century Schoolbook"/>
              </a:rPr>
              <a:t>HTML class Attribute</a:t>
            </a:r>
            <a:endParaRPr b="0" lang="en-US" sz="32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The class attribute specifies one or more class names for an element.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.(dot) is used to identity Class attribute.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HTML &lt;meta&gt; Tag</a:t>
            </a:r>
            <a:br>
              <a:rPr sz="3000"/>
            </a:b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695720" cy="495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Metadata is data (information) about data.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HTML includes a meta element that goes inside the head element. The purpose of the meta element is to provide meta-information about the document.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Meta elements are purely used for search engine’s use and to provide some additional information about your pages. We use three attributes (name, content, and http-equiv) with &lt;meta&gt; tag.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For Example: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&lt;head&gt;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  &lt;meta charset="UTF-8"&gt;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  &lt;meta name="description" content="Free Web tutorials"&gt;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  &lt;meta name="keywords" content="HTML,CSS,XML,JavaScript"&gt;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  &lt;meta name="author" content="John Doe"&gt;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  &lt;meta name="viewport" content="width=device-width, initial-scale=1.0"&gt;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&lt;/head&gt;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HTML &lt;meta&gt; Tag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We use name = </a:t>
            </a:r>
            <a:r>
              <a:rPr b="1" lang="en-US" sz="1400" spc="-1" strike="noStrike">
                <a:solidFill>
                  <a:srgbClr val="000000"/>
                </a:solidFill>
                <a:latin typeface="Century Schoolbook"/>
              </a:rPr>
              <a:t>“keywords”  </a:t>
            </a: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to provide information for a search engine. If  the keywords </a:t>
            </a: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you  have  chosen  are  the  same  as  the  ones  they  have  put  in,  you  come  up  in  the  search </a:t>
            </a: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engine’s result pages. For example,</a:t>
            </a: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&lt;meta name="keywords" content="HTML, DHTML, CSS, XML, XHTML, JavaScript" /&gt;</a:t>
            </a: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We use name = </a:t>
            </a:r>
            <a:r>
              <a:rPr b="1" lang="en-US" sz="1400" spc="-1" strike="noStrike">
                <a:solidFill>
                  <a:srgbClr val="000000"/>
                </a:solidFill>
                <a:latin typeface="Century Schoolbook"/>
              </a:rPr>
              <a:t>“description</a:t>
            </a: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”  to define a description of your page. It is sort summary of </a:t>
            </a: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the content of the page.  Depending on the search engine, this will be displayed along with </a:t>
            </a: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the title of your page in an index. For example,</a:t>
            </a: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&lt;meta  name="description"  content="Free  Web  tutorials  on  HTML,  CSS,  XML,  and </a:t>
            </a: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400" spc="-1" strike="noStrike">
                <a:solidFill>
                  <a:srgbClr val="000000"/>
                </a:solidFill>
                <a:latin typeface="Century Schoolbook"/>
              </a:rPr>
              <a:t>XHTML" /&gt;</a:t>
            </a:r>
            <a:endParaRPr b="0" lang="en-US" sz="14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533520" y="31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HTML &lt;meta&gt; Tag</a:t>
            </a: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457200" y="129528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We  use  name  =  “</a:t>
            </a:r>
            <a:r>
              <a:rPr b="1" lang="en-US" sz="1600" spc="-1" strike="noStrike">
                <a:solidFill>
                  <a:srgbClr val="000000"/>
                </a:solidFill>
                <a:latin typeface="Century Schoolbook"/>
              </a:rPr>
              <a:t>generator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”  to  define  a  description  for  the  program  you  used  to  write 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your pages. For example,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&lt;meta name="generator" content="Homesite 4.5" /&gt;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We use name = “</a:t>
            </a:r>
            <a:r>
              <a:rPr b="1" lang="en-US" sz="1600" spc="-1" strike="noStrike">
                <a:solidFill>
                  <a:srgbClr val="000000"/>
                </a:solidFill>
                <a:latin typeface="Century Schoolbook"/>
              </a:rPr>
              <a:t>author” 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and  name = “copyright”  for author and copyright details. For 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example, 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&lt;meta name="author" content="W3schools" /&gt;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&lt;meta name="copyright" content="W3schools 2005" /&gt;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We use name = “</a:t>
            </a:r>
            <a:r>
              <a:rPr b="1" lang="en-US" sz="1600" spc="-1" strike="noStrike">
                <a:solidFill>
                  <a:srgbClr val="000000"/>
                </a:solidFill>
                <a:latin typeface="Century Schoolbook"/>
              </a:rPr>
              <a:t>expires”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to give the browsers a data, after which the page is deleted from 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the browsers cache, and must be downloaded again. This is useful if you want to make sure 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your visitors are reading the most current version of a page. For example,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&lt;meta name="expires" content="13 July 2008" /&gt;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The HTML &lt;audio&gt; Element</a:t>
            </a:r>
            <a:br>
              <a:rPr sz="3000"/>
            </a:b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8000"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To play an audio file in HTML, use the &lt;audio&gt; element: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&lt;audio controls&gt;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  &lt;source src="horse.ogg" type="audio/ogg"&gt;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  &lt;source src="horse.mp3" type="audio/mpeg"&gt;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Your browser does not support the audio element.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&lt;/audio&gt;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3668c4"/>
                </a:solidFill>
                <a:latin typeface="Century Schoolbook"/>
              </a:rPr>
              <a:t>HTML &lt;video&gt; Tag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The &lt;video&gt; tag specifies video, such as a movie clip or other video streams.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&lt;video width="320" height="240" controls&gt;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&lt;source src="movie.mp4" type="video/mp4"&gt;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&lt;source src="movie.ogg" type="video/ogg"&gt;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     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Your browser does not support the video tag.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&lt;/video&gt;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393" name="Picture 3" descr=""/>
          <p:cNvPicPr/>
          <p:nvPr/>
        </p:nvPicPr>
        <p:blipFill>
          <a:blip r:embed="rId1"/>
          <a:stretch/>
        </p:blipFill>
        <p:spPr>
          <a:xfrm>
            <a:off x="5675400" y="2490120"/>
            <a:ext cx="3087000" cy="76248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394" name="Picture 4" descr=""/>
          <p:cNvPicPr/>
          <p:nvPr/>
        </p:nvPicPr>
        <p:blipFill>
          <a:blip r:embed="rId2"/>
          <a:stretch/>
        </p:blipFill>
        <p:spPr>
          <a:xfrm>
            <a:off x="5410080" y="4724280"/>
            <a:ext cx="3358080" cy="188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66280" y="9432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HTML Page Structure</a:t>
            </a:r>
            <a:br>
              <a:rPr sz="1800"/>
            </a:b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227" name="Content Placeholder 3" descr=""/>
          <p:cNvPicPr/>
          <p:nvPr/>
        </p:nvPicPr>
        <p:blipFill>
          <a:blip r:embed="rId1"/>
          <a:stretch/>
        </p:blipFill>
        <p:spPr>
          <a:xfrm>
            <a:off x="609480" y="1600200"/>
            <a:ext cx="7467120" cy="3980880"/>
          </a:xfrm>
          <a:prstGeom prst="rect">
            <a:avLst/>
          </a:prstGeom>
          <a:ln w="0">
            <a:noFill/>
          </a:ln>
        </p:spPr>
      </p:pic>
      <p:sp>
        <p:nvSpPr>
          <p:cNvPr id="228" name="TextBox 4"/>
          <p:cNvSpPr/>
          <p:nvPr/>
        </p:nvSpPr>
        <p:spPr>
          <a:xfrm>
            <a:off x="553680" y="1052640"/>
            <a:ext cx="4815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This is a visualization of an HTML page structure.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9" name="TextBox 5"/>
          <p:cNvSpPr/>
          <p:nvPr/>
        </p:nvSpPr>
        <p:spPr>
          <a:xfrm>
            <a:off x="685800" y="5805000"/>
            <a:ext cx="7238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entury Schoolbook"/>
              </a:rPr>
              <a:t>Note:</a:t>
            </a:r>
            <a:r>
              <a:rPr b="0" lang="en-US" sz="1800" spc="-1" strike="noStrike">
                <a:solidFill>
                  <a:srgbClr val="000000"/>
                </a:solidFill>
                <a:latin typeface="Century Schoolbook"/>
              </a:rPr>
              <a:t> Only the content inside the &lt;body&gt; section (the white area above) is displayed in a browser.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Write HTML Using Notepad</a:t>
            </a:r>
            <a:br>
              <a:rPr sz="3000"/>
            </a:b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Step 1: Open Notepad (PC)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Step 2: Write Some HTML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entury Schoolbook"/>
              </a:rPr>
              <a:t>Step 3: Save the HTML Page.</a:t>
            </a: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       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You can use either .htm or .html as file extension. 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Century Schoolbook"/>
              </a:rPr>
              <a:t>Step 4: View the HTML Page in Your Browser.</a:t>
            </a: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32" name="TextBox 5"/>
          <p:cNvSpPr/>
          <p:nvPr/>
        </p:nvSpPr>
        <p:spPr>
          <a:xfrm>
            <a:off x="1981080" y="2590920"/>
            <a:ext cx="396216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3" name="Picture 6" descr=""/>
          <p:cNvPicPr/>
          <p:nvPr/>
        </p:nvPicPr>
        <p:blipFill>
          <a:blip r:embed="rId1"/>
          <a:stretch/>
        </p:blipFill>
        <p:spPr>
          <a:xfrm>
            <a:off x="1676520" y="2362320"/>
            <a:ext cx="3733560" cy="216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HTML Elements</a:t>
            </a:r>
            <a:br>
              <a:rPr sz="3000"/>
            </a:b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236" name="Picture 3" descr=""/>
          <p:cNvPicPr/>
          <p:nvPr/>
        </p:nvPicPr>
        <p:blipFill>
          <a:blip r:embed="rId1"/>
          <a:stretch/>
        </p:blipFill>
        <p:spPr>
          <a:xfrm>
            <a:off x="457200" y="1469880"/>
            <a:ext cx="7668000" cy="406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57000"/>
          </a:bodyPr>
          <a:p>
            <a:pPr>
              <a:lnSpc>
                <a:spcPct val="100000"/>
              </a:lnSpc>
              <a:buNone/>
            </a:pPr>
            <a:br>
              <a:rPr sz="3000"/>
            </a:br>
            <a:br>
              <a:rPr sz="3000"/>
            </a:br>
            <a:r>
              <a:rPr b="0" lang="en-US" sz="3000" spc="-1" strike="noStrike" cap="small">
                <a:solidFill>
                  <a:srgbClr val="3668c4"/>
                </a:solidFill>
                <a:latin typeface="Century Schoolbook"/>
              </a:rPr>
              <a:t>HTML Attributes</a:t>
            </a:r>
            <a:br>
              <a:rPr sz="3000"/>
            </a:br>
            <a:endParaRPr b="0" lang="en-US" sz="3000" spc="-1" strike="noStrike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746712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2400" spc="-1" strike="noStrike">
                <a:solidFill>
                  <a:srgbClr val="000000"/>
                </a:solidFill>
                <a:latin typeface="Century Schoolbook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All HTML elements can have 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attributes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Attributes provide 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additional information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 about an element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Attributes are always specified in 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the start tag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 marL="274320" indent="-274320">
              <a:lnSpc>
                <a:spcPct val="100000"/>
              </a:lnSpc>
              <a:spcBef>
                <a:spcPts val="601"/>
              </a:spcBef>
              <a:buClr>
                <a:srgbClr val="fe8637"/>
              </a:buClr>
              <a:buSzPct val="70000"/>
              <a:buFont typeface="Wingdings" charset="2"/>
              <a:buChar char="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Attributes usually come in name/value pairs like: 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name="value“.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0000"/>
                </a:solidFill>
                <a:latin typeface="Century Schoolbook"/>
              </a:rPr>
              <a:t>    </a:t>
            </a:r>
            <a:r>
              <a:rPr b="0" lang="en-US" sz="1800" spc="-1" strike="noStrike">
                <a:solidFill>
                  <a:srgbClr val="ff0000"/>
                </a:solidFill>
                <a:latin typeface="Century Schoolbook"/>
              </a:rPr>
              <a:t>a) The href Attribute</a:t>
            </a: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entury Schoolbook"/>
            </a:endParaRPr>
          </a:p>
        </p:txBody>
      </p:sp>
      <p:pic>
        <p:nvPicPr>
          <p:cNvPr id="239" name="Picture 3" descr=""/>
          <p:cNvPicPr/>
          <p:nvPr/>
        </p:nvPicPr>
        <p:blipFill>
          <a:blip r:embed="rId1"/>
          <a:stretch/>
        </p:blipFill>
        <p:spPr>
          <a:xfrm>
            <a:off x="990720" y="4191120"/>
            <a:ext cx="6629040" cy="138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540</TotalTime>
  <Application>LibreOffice/7.3.7.2$Linux_X86_64 LibreOffice_project/30$Build-2</Application>
  <AppVersion>15.0000</AppVersion>
  <Words>1806</Words>
  <Paragraphs>445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Rishav-PC</dc:creator>
  <dc:description/>
  <dc:language>en-US</dc:language>
  <cp:lastModifiedBy/>
  <dcterms:modified xsi:type="dcterms:W3CDTF">2024-04-24T21:47:49Z</dcterms:modified>
  <cp:revision>83</cp:revision>
  <dc:subject/>
  <dc:title>Hyper Text markup Language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On-screen Show (4:3)</vt:lpwstr>
  </property>
  <property fmtid="{D5CDD505-2E9C-101B-9397-08002B2CF9AE}" pid="4" name="Slides">
    <vt:i4>59</vt:i4>
  </property>
</Properties>
</file>