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71" r:id="rId12"/>
    <p:sldId id="270" r:id="rId13"/>
    <p:sldId id="272" r:id="rId14"/>
    <p:sldId id="266" r:id="rId15"/>
    <p:sldId id="273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outlineViewPr>
    <p:cViewPr>
      <p:scale>
        <a:sx n="33" d="100"/>
        <a:sy n="33" d="100"/>
      </p:scale>
      <p:origin x="0" y="-76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E9269F-36B8-4FE4-AE1A-360CDB8FF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3" y="1968758"/>
            <a:ext cx="9409472" cy="2192991"/>
          </a:xfrm>
        </p:spPr>
        <p:txBody>
          <a:bodyPr/>
          <a:lstStyle/>
          <a:p>
            <a:r>
              <a:rPr lang="it-IT" sz="4800" dirty="0"/>
              <a:t>MACHINE LEARNING APPLICATO ALLA RILEVAZIONI DI TUMORI DELLA PELLE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08423A-4DB7-4044-A2A4-5B2A6B14A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65988"/>
            <a:ext cx="4340970" cy="861420"/>
          </a:xfrm>
        </p:spPr>
        <p:txBody>
          <a:bodyPr/>
          <a:lstStyle/>
          <a:p>
            <a:r>
              <a:rPr lang="it-IT" dirty="0"/>
              <a:t>Relatore</a:t>
            </a:r>
          </a:p>
          <a:p>
            <a:r>
              <a:rPr lang="it-IT" dirty="0"/>
              <a:t>Prof. Francesco riganti Fulginei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AF7E59D6-74B4-4A74-A2FF-FFCF9371EECC}"/>
              </a:ext>
            </a:extLst>
          </p:cNvPr>
          <p:cNvSpPr txBox="1">
            <a:spLocks/>
          </p:cNvSpPr>
          <p:nvPr/>
        </p:nvSpPr>
        <p:spPr bwMode="gray">
          <a:xfrm>
            <a:off x="8393942" y="5065988"/>
            <a:ext cx="434097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Laureando</a:t>
            </a:r>
          </a:p>
          <a:p>
            <a:r>
              <a:rPr lang="it-IT" dirty="0"/>
              <a:t>Piermarco giustini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62D1E4-6C84-4701-8231-68E945D4D5F6}"/>
              </a:ext>
            </a:extLst>
          </p:cNvPr>
          <p:cNvSpPr txBox="1"/>
          <p:nvPr/>
        </p:nvSpPr>
        <p:spPr>
          <a:xfrm>
            <a:off x="1154953" y="930592"/>
            <a:ext cx="307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Anno accademico 2019/2020</a:t>
            </a:r>
          </a:p>
        </p:txBody>
      </p:sp>
    </p:spTree>
    <p:extLst>
      <p:ext uri="{BB962C8B-B14F-4D97-AF65-F5344CB8AC3E}">
        <p14:creationId xmlns:p14="http://schemas.microsoft.com/office/powerpoint/2010/main" val="1682141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839F5B-4F9F-4747-9475-F2AA34DE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EBEBEB"/>
                </a:solidFill>
              </a:rPr>
              <a:t>Rete Antagoniste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658B81-CBEC-4D6D-A7B3-6B0CBDF3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FFFF"/>
                </a:solidFill>
              </a:rPr>
              <a:t>Le reti neurali antagoniste, meglio conosciute come Generative Adversarial Networks (</a:t>
            </a:r>
            <a:r>
              <a:rPr lang="it-IT" dirty="0" err="1">
                <a:solidFill>
                  <a:srgbClr val="FFFFFF"/>
                </a:solidFill>
              </a:rPr>
              <a:t>GANs</a:t>
            </a:r>
            <a:r>
              <a:rPr lang="it-IT" dirty="0">
                <a:solidFill>
                  <a:srgbClr val="FFFFFF"/>
                </a:solidFill>
              </a:rPr>
              <a:t>), sono una tipologia di reti per il deep learning composte da due componenti: un modello generativo, o generatore , e un modello discriminativo, o discriminatore , entrambi realizzati tramite reti neurali. </a:t>
            </a:r>
          </a:p>
          <a:p>
            <a:pPr marL="0" indent="0">
              <a:buNone/>
            </a:pPr>
            <a:r>
              <a:rPr lang="it-IT" dirty="0">
                <a:solidFill>
                  <a:srgbClr val="FFFFFF"/>
                </a:solidFill>
              </a:rPr>
              <a:t>Lo scopo del modello generativo è quello di produrre nuovi dati, mentre il modello discriminativo apprende come distinguere i dati reali da quelli generati artificialmente.</a:t>
            </a:r>
          </a:p>
        </p:txBody>
      </p:sp>
      <p:pic>
        <p:nvPicPr>
          <p:cNvPr id="1026" name="Picture 2" descr="Working in Bars: Generating Music Through Deep Learning">
            <a:extLst>
              <a:ext uri="{FF2B5EF4-FFF2-40B4-BE49-F238E27FC236}">
                <a16:creationId xmlns:a16="http://schemas.microsoft.com/office/drawing/2014/main" id="{CC36EA0F-A10B-4F31-BD90-A01C8CB71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2121" y="4550595"/>
            <a:ext cx="4760677" cy="1678140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373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9B8A9E-7E8B-4D36-937E-52396F7B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100" dirty="0">
                <a:solidFill>
                  <a:srgbClr val="EBEBEB"/>
                </a:solidFill>
              </a:rPr>
              <a:t>Studio di caso per DCGAN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DDB52D-BAA1-432A-9A91-7D5A96A427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1335773"/>
            <a:ext cx="6391533" cy="4186453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3CE6FD-00C1-406A-8B08-A579D820D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FFFF"/>
                </a:solidFill>
              </a:rPr>
              <a:t>Risoluzione di problemi di instabilità della rete:</a:t>
            </a:r>
          </a:p>
          <a:p>
            <a:r>
              <a:rPr lang="it-IT" dirty="0">
                <a:solidFill>
                  <a:srgbClr val="FFFFFF"/>
                </a:solidFill>
              </a:rPr>
              <a:t>Risoluzione problemi Layer delle reti </a:t>
            </a:r>
          </a:p>
          <a:p>
            <a:r>
              <a:rPr lang="it-IT" dirty="0">
                <a:solidFill>
                  <a:srgbClr val="FFFFFF"/>
                </a:solidFill>
              </a:rPr>
              <a:t>Learning rate decay </a:t>
            </a:r>
          </a:p>
          <a:p>
            <a:r>
              <a:rPr lang="it-IT" dirty="0" err="1">
                <a:solidFill>
                  <a:srgbClr val="FFFFFF"/>
                </a:solidFill>
              </a:rPr>
              <a:t>Noise</a:t>
            </a:r>
            <a:r>
              <a:rPr lang="it-IT" dirty="0">
                <a:solidFill>
                  <a:srgbClr val="FFFFFF"/>
                </a:solidFill>
              </a:rPr>
              <a:t> e Lables Smoothing</a:t>
            </a:r>
          </a:p>
          <a:p>
            <a:r>
              <a:rPr lang="it-IT" dirty="0">
                <a:solidFill>
                  <a:srgbClr val="FFFFFF"/>
                </a:solidFill>
              </a:rPr>
              <a:t>Inizializzazione dei pesi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0247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FDE08E9-3122-44BF-B28E-EC7089AF8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93E5EDE-1AFA-4F26-944A-DD1289764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3F21AC-52D9-469A-B995-5BF8DC02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Immagini generate con le rete Antagonista DCGAN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493DA-E0C4-4FEF-97E9-07EB52C92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E00020-D779-4635-93C8-BBEA32140824}"/>
              </a:ext>
            </a:extLst>
          </p:cNvPr>
          <p:cNvSpPr txBox="1"/>
          <p:nvPr/>
        </p:nvSpPr>
        <p:spPr>
          <a:xfrm>
            <a:off x="4719483" y="1063416"/>
            <a:ext cx="6813755" cy="3318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/>
              <a:t>Queste sono alcune delle immagini generate dal dalla DCGAN di grandezza 224x224 pixel: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607F1CA-9C0E-43A3-8EE3-4D3120DE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84" y="4593523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3FC233-5613-4622-B977-7B3F7406D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808" y="4593523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F3AB527-F8A0-4792-AF1E-D3D9F6C0C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202132" y="4593523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1" name="Immagine 10" descr="Immagine che contiene tatuaggio&#10;&#10;Descrizione generata automaticamente">
            <a:extLst>
              <a:ext uri="{FF2B5EF4-FFF2-40B4-BE49-F238E27FC236}">
                <a16:creationId xmlns:a16="http://schemas.microsoft.com/office/drawing/2014/main" id="{41997E6A-02A3-4864-B3D6-0654CE374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6754" y="4593523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38503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AC03B-530F-4256-BDEB-12B3B78A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dirty="0"/>
              <a:t>L’importanza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C624CE-178C-4F1E-BAC8-45AAB737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1382"/>
            <a:ext cx="3481054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L’importanza dei dati in campi critici, come quello medico. </a:t>
            </a:r>
          </a:p>
        </p:txBody>
      </p:sp>
      <p:pic>
        <p:nvPicPr>
          <p:cNvPr id="2050" name="Picture 2" descr="Ricerca scientifica, come trattare i dati sensibili">
            <a:extLst>
              <a:ext uri="{FF2B5EF4-FFF2-40B4-BE49-F238E27FC236}">
                <a16:creationId xmlns:a16="http://schemas.microsoft.com/office/drawing/2014/main" id="{9A4B5C96-4FB1-4A9F-B28A-1ECCCC988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4"/>
          <a:stretch/>
        </p:blipFill>
        <p:spPr bwMode="auto"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28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D7F35-07A6-43FB-955C-06DA3DCA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 per gli allenamenti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41C943-18F8-4E39-BD0E-89003676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474695" cy="34163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volta generate le immagini, si utilizzano le immagini create per aumentare le prestazioni della rete di partenza CNN con l’ausilio della data agumentation:</a:t>
            </a:r>
          </a:p>
          <a:p>
            <a:r>
              <a:rPr lang="it-IT" dirty="0"/>
              <a:t>Problema percentuale immagini</a:t>
            </a:r>
          </a:p>
          <a:p>
            <a:r>
              <a:rPr lang="it-IT" dirty="0"/>
              <a:t>Problema overfitting con alto numero di immagini generate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467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6F7720-4FB2-40B3-A3A7-8488DA1C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allenamenti con immagini generate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9AEBCC-9BC5-41D9-99F4-2B3065A2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59" y="2270685"/>
            <a:ext cx="3481054" cy="3416300"/>
          </a:xfrm>
        </p:spPr>
        <p:txBody>
          <a:bodyPr anchor="ctr">
            <a:normAutofit/>
          </a:bodyPr>
          <a:lstStyle/>
          <a:p>
            <a:r>
              <a:rPr lang="it-IT" sz="1600" dirty="0"/>
              <a:t>Accuracy: 81%</a:t>
            </a:r>
          </a:p>
          <a:p>
            <a:r>
              <a:rPr lang="it-IT" sz="1600" dirty="0"/>
              <a:t>Loss: 0,41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7C37EF7-69B4-42F7-AC37-251C72B6FC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2233" y="2601381"/>
            <a:ext cx="4026314" cy="2754909"/>
          </a:xfrm>
          <a:prstGeom prst="roundRect">
            <a:avLst>
              <a:gd name="adj" fmla="val 1858"/>
            </a:avLst>
          </a:prstGeom>
          <a:noFill/>
          <a:effectLst/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A855DE2-D9FA-44D0-84E9-408A7414D1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8547" y="2601382"/>
            <a:ext cx="3875211" cy="2754909"/>
          </a:xfrm>
          <a:prstGeom prst="roundRect">
            <a:avLst>
              <a:gd name="adj" fmla="val 1858"/>
            </a:avLst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81206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BCE57-78B1-4DC8-8D83-AAC86E56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Problematiche e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437DDB-DB45-4CD7-ACB1-5936E8C0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Problematiche:</a:t>
            </a:r>
          </a:p>
          <a:p>
            <a:r>
              <a:rPr lang="it-IT" dirty="0"/>
              <a:t>Tempo a disposizione  </a:t>
            </a:r>
          </a:p>
          <a:p>
            <a:r>
              <a:rPr lang="it-IT" dirty="0"/>
              <a:t>Risorse hardware</a:t>
            </a:r>
          </a:p>
          <a:p>
            <a:r>
              <a:rPr lang="it-IT" dirty="0"/>
              <a:t>Overfitting </a:t>
            </a:r>
          </a:p>
          <a:p>
            <a:pPr marL="0" indent="0">
              <a:buNone/>
            </a:pPr>
            <a:r>
              <a:rPr lang="it-IT" dirty="0"/>
              <a:t>Sviluppi Futuri:</a:t>
            </a:r>
          </a:p>
          <a:p>
            <a:r>
              <a:rPr lang="it-IT" dirty="0"/>
              <a:t>Utilizzo di diverse tipologie di reti </a:t>
            </a:r>
            <a:r>
              <a:rPr lang="it-IT" dirty="0" err="1"/>
              <a:t>GANs</a:t>
            </a:r>
            <a:r>
              <a:rPr lang="it-IT" dirty="0"/>
              <a:t> per gli allenamenti </a:t>
            </a:r>
          </a:p>
          <a:p>
            <a:r>
              <a:rPr lang="it-IT" dirty="0"/>
              <a:t>Applicare la tecnica di generare nuove immagini per migliorare gli allenamenti delle reti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1198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Lente di ingrandimento su sfondo chiaro">
            <a:extLst>
              <a:ext uri="{FF2B5EF4-FFF2-40B4-BE49-F238E27FC236}">
                <a16:creationId xmlns:a16="http://schemas.microsoft.com/office/drawing/2014/main" id="{81872920-FD15-4DA6-8781-5929EAA8E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52" r="-1" b="28258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CD8945-A385-416C-BC5D-5FA5572B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Grazie a tutti per l’attenzione</a:t>
            </a: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1CFB8-87DD-4282-9AAD-33E41F19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/>
              <a:t>Prevenzione contro i tumori della pelle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035F0-DEEC-4AF9-8762-35F555DE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8" y="2603500"/>
            <a:ext cx="5575351" cy="3416300"/>
          </a:xfrm>
        </p:spPr>
        <p:txBody>
          <a:bodyPr anchor="ctr">
            <a:normAutofit/>
          </a:bodyPr>
          <a:lstStyle/>
          <a:p>
            <a:r>
              <a:rPr lang="it-IT" sz="2000" dirty="0"/>
              <a:t>Aiutare </a:t>
            </a:r>
            <a:r>
              <a:rPr lang="it-IT" sz="2100" dirty="0"/>
              <a:t>la diagnostica </a:t>
            </a:r>
            <a:r>
              <a:rPr lang="it-IT" sz="2000" dirty="0"/>
              <a:t>di tumori con sistemi intelligenti.</a:t>
            </a:r>
          </a:p>
          <a:p>
            <a:r>
              <a:rPr lang="it-IT" sz="2000" dirty="0"/>
              <a:t>Coinvolgimento delle reti neurali nella medicina moderna per sopperire alla mancanza di dati a disposizione.</a:t>
            </a:r>
          </a:p>
        </p:txBody>
      </p:sp>
      <p:pic>
        <p:nvPicPr>
          <p:cNvPr id="2050" name="Picture 2" descr="Intelligenza artificiale e lavoro, che futuro ci aspetta?">
            <a:extLst>
              <a:ext uri="{FF2B5EF4-FFF2-40B4-BE49-F238E27FC236}">
                <a16:creationId xmlns:a16="http://schemas.microsoft.com/office/drawing/2014/main" id="{3B4678EC-BF82-497D-BA77-A7BBC6245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/>
          <a:stretch/>
        </p:blipFill>
        <p:spPr bwMode="auto">
          <a:xfrm>
            <a:off x="6418527" y="3027336"/>
            <a:ext cx="5216746" cy="256862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8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006E41-8ABC-43D1-A06C-F9393901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it-IT" sz="3200" dirty="0">
                <a:solidFill>
                  <a:srgbClr val="EBEBEB"/>
                </a:solidFill>
              </a:rPr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96F3D-29A8-4461-980B-F8A5C311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960" y="1206445"/>
            <a:ext cx="6524817" cy="5954325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Studiare il problema della rivelazione di tumori benigni e maligni della pelle, attraverso l’utilizzo delle reti neurali artificiali e con il coinvolgimento di immagini generate dalle reti neurali.</a:t>
            </a:r>
          </a:p>
          <a:p>
            <a:r>
              <a:rPr lang="it-IT" sz="2000" dirty="0"/>
              <a:t>Le reti neurali artificiali utilizzate saranno una Convolutional Neural Network e una Deep Convolutional Generative Adversarial Network</a:t>
            </a:r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0314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6F243-83AE-422F-97B3-EF3FD9F0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it-IT" dirty="0"/>
              <a:t>Dati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D157C-BEDA-4405-B884-64E8CA98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08" y="2265863"/>
            <a:ext cx="3481054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Le immagini utilizzate sono dei nei della pelle identificati come benigni o maligni.</a:t>
            </a:r>
          </a:p>
          <a:p>
            <a:pPr marL="0" indent="0">
              <a:buNone/>
            </a:pPr>
            <a:r>
              <a:rPr lang="it-IT" sz="2000" dirty="0"/>
              <a:t>Si utilizzano 3212 immagini prese dall’ISIC Archive.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7D627E-FACC-40D6-A742-9BD4E7462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2" b="2"/>
          <a:stretch/>
        </p:blipFill>
        <p:spPr>
          <a:xfrm>
            <a:off x="4984956" y="2775952"/>
            <a:ext cx="2341732" cy="239612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93A7EB9-CCC9-4FF2-B68F-1A79FC975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2" b="2"/>
          <a:stretch/>
        </p:blipFill>
        <p:spPr>
          <a:xfrm>
            <a:off x="8146220" y="2775951"/>
            <a:ext cx="2341733" cy="23961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71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C71BEEE-2A04-4630-8841-1AE546F1F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30E60FE8-A77A-44EE-B7E3-81B01B837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412B22F-25D2-40A9-BC17-BA6104E03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587536" y="274707"/>
            <a:ext cx="6053670" cy="6308587"/>
          </a:xfrm>
          <a:custGeom>
            <a:avLst/>
            <a:gdLst>
              <a:gd name="connsiteX0" fmla="*/ 6053670 w 6053670"/>
              <a:gd name="connsiteY0" fmla="*/ 1098 h 6308587"/>
              <a:gd name="connsiteX1" fmla="*/ 6053670 w 6053670"/>
              <a:gd name="connsiteY1" fmla="*/ 391760 h 6308587"/>
              <a:gd name="connsiteX2" fmla="*/ 6053670 w 6053670"/>
              <a:gd name="connsiteY2" fmla="*/ 1254558 h 6308587"/>
              <a:gd name="connsiteX3" fmla="*/ 6053670 w 6053670"/>
              <a:gd name="connsiteY3" fmla="*/ 6308587 h 6308587"/>
              <a:gd name="connsiteX4" fmla="*/ 0 w 6053670"/>
              <a:gd name="connsiteY4" fmla="*/ 6308587 h 6308587"/>
              <a:gd name="connsiteX5" fmla="*/ 0 w 6053670"/>
              <a:gd name="connsiteY5" fmla="*/ 1249853 h 6308587"/>
              <a:gd name="connsiteX6" fmla="*/ 0 w 6053670"/>
              <a:gd name="connsiteY6" fmla="*/ 391760 h 6308587"/>
              <a:gd name="connsiteX7" fmla="*/ 0 w 6053670"/>
              <a:gd name="connsiteY7" fmla="*/ 0 h 6308587"/>
              <a:gd name="connsiteX8" fmla="*/ 35717 w 6053670"/>
              <a:gd name="connsiteY8" fmla="*/ 5488 h 6308587"/>
              <a:gd name="connsiteX9" fmla="*/ 140445 w 6053670"/>
              <a:gd name="connsiteY9" fmla="*/ 21641 h 6308587"/>
              <a:gd name="connsiteX10" fmla="*/ 216722 w 6053670"/>
              <a:gd name="connsiteY10" fmla="*/ 32932 h 6308587"/>
              <a:gd name="connsiteX11" fmla="*/ 307527 w 6053670"/>
              <a:gd name="connsiteY11" fmla="*/ 44850 h 6308587"/>
              <a:gd name="connsiteX12" fmla="*/ 415282 w 6053670"/>
              <a:gd name="connsiteY12" fmla="*/ 59121 h 6308587"/>
              <a:gd name="connsiteX13" fmla="*/ 534539 w 6053670"/>
              <a:gd name="connsiteY13" fmla="*/ 74175 h 6308587"/>
              <a:gd name="connsiteX14" fmla="*/ 668931 w 6053670"/>
              <a:gd name="connsiteY14" fmla="*/ 90014 h 6308587"/>
              <a:gd name="connsiteX15" fmla="*/ 815430 w 6053670"/>
              <a:gd name="connsiteY15" fmla="*/ 106794 h 6308587"/>
              <a:gd name="connsiteX16" fmla="*/ 974641 w 6053670"/>
              <a:gd name="connsiteY16" fmla="*/ 123574 h 6308587"/>
              <a:gd name="connsiteX17" fmla="*/ 1144144 w 6053670"/>
              <a:gd name="connsiteY17" fmla="*/ 140667 h 6308587"/>
              <a:gd name="connsiteX18" fmla="*/ 1326965 w 6053670"/>
              <a:gd name="connsiteY18" fmla="*/ 156506 h 6308587"/>
              <a:gd name="connsiteX19" fmla="*/ 1518261 w 6053670"/>
              <a:gd name="connsiteY19" fmla="*/ 171717 h 6308587"/>
              <a:gd name="connsiteX20" fmla="*/ 1720453 w 6053670"/>
              <a:gd name="connsiteY20" fmla="*/ 185518 h 6308587"/>
              <a:gd name="connsiteX21" fmla="*/ 1931121 w 6053670"/>
              <a:gd name="connsiteY21" fmla="*/ 198690 h 6308587"/>
              <a:gd name="connsiteX22" fmla="*/ 2150869 w 6053670"/>
              <a:gd name="connsiteY22" fmla="*/ 211079 h 6308587"/>
              <a:gd name="connsiteX23" fmla="*/ 2263467 w 6053670"/>
              <a:gd name="connsiteY23" fmla="*/ 215470 h 6308587"/>
              <a:gd name="connsiteX24" fmla="*/ 2378487 w 6053670"/>
              <a:gd name="connsiteY24" fmla="*/ 220332 h 6308587"/>
              <a:gd name="connsiteX25" fmla="*/ 2495323 w 6053670"/>
              <a:gd name="connsiteY25" fmla="*/ 224879 h 6308587"/>
              <a:gd name="connsiteX26" fmla="*/ 2612764 w 6053670"/>
              <a:gd name="connsiteY26" fmla="*/ 227859 h 6308587"/>
              <a:gd name="connsiteX27" fmla="*/ 2732627 w 6053670"/>
              <a:gd name="connsiteY27" fmla="*/ 230525 h 6308587"/>
              <a:gd name="connsiteX28" fmla="*/ 2853700 w 6053670"/>
              <a:gd name="connsiteY28" fmla="*/ 233348 h 6308587"/>
              <a:gd name="connsiteX29" fmla="*/ 2977195 w 6053670"/>
              <a:gd name="connsiteY29" fmla="*/ 235229 h 6308587"/>
              <a:gd name="connsiteX30" fmla="*/ 3101901 w 6053670"/>
              <a:gd name="connsiteY30" fmla="*/ 235229 h 6308587"/>
              <a:gd name="connsiteX31" fmla="*/ 3227817 w 6053670"/>
              <a:gd name="connsiteY31" fmla="*/ 236170 h 6308587"/>
              <a:gd name="connsiteX32" fmla="*/ 3354944 w 6053670"/>
              <a:gd name="connsiteY32" fmla="*/ 235229 h 6308587"/>
              <a:gd name="connsiteX33" fmla="*/ 3483887 w 6053670"/>
              <a:gd name="connsiteY33" fmla="*/ 233348 h 6308587"/>
              <a:gd name="connsiteX34" fmla="*/ 3612830 w 6053670"/>
              <a:gd name="connsiteY34" fmla="*/ 231623 h 6308587"/>
              <a:gd name="connsiteX35" fmla="*/ 3743590 w 6053670"/>
              <a:gd name="connsiteY35" fmla="*/ 227859 h 6308587"/>
              <a:gd name="connsiteX36" fmla="*/ 3875560 w 6053670"/>
              <a:gd name="connsiteY36" fmla="*/ 223938 h 6308587"/>
              <a:gd name="connsiteX37" fmla="*/ 4007530 w 6053670"/>
              <a:gd name="connsiteY37" fmla="*/ 219391 h 6308587"/>
              <a:gd name="connsiteX38" fmla="*/ 4140710 w 6053670"/>
              <a:gd name="connsiteY38" fmla="*/ 212961 h 6308587"/>
              <a:gd name="connsiteX39" fmla="*/ 4275102 w 6053670"/>
              <a:gd name="connsiteY39" fmla="*/ 205277 h 6308587"/>
              <a:gd name="connsiteX40" fmla="*/ 4410098 w 6053670"/>
              <a:gd name="connsiteY40" fmla="*/ 197907 h 6308587"/>
              <a:gd name="connsiteX41" fmla="*/ 4545096 w 6053670"/>
              <a:gd name="connsiteY41" fmla="*/ 188498 h 6308587"/>
              <a:gd name="connsiteX42" fmla="*/ 4681909 w 6053670"/>
              <a:gd name="connsiteY42" fmla="*/ 177207 h 6308587"/>
              <a:gd name="connsiteX43" fmla="*/ 4816905 w 6053670"/>
              <a:gd name="connsiteY43" fmla="*/ 165916 h 6308587"/>
              <a:gd name="connsiteX44" fmla="*/ 4954323 w 6053670"/>
              <a:gd name="connsiteY44" fmla="*/ 152899 h 6308587"/>
              <a:gd name="connsiteX45" fmla="*/ 5092347 w 6053670"/>
              <a:gd name="connsiteY45" fmla="*/ 138629 h 6308587"/>
              <a:gd name="connsiteX46" fmla="*/ 5228555 w 6053670"/>
              <a:gd name="connsiteY46" fmla="*/ 123574 h 6308587"/>
              <a:gd name="connsiteX47" fmla="*/ 5366578 w 6053670"/>
              <a:gd name="connsiteY47" fmla="*/ 106010 h 6308587"/>
              <a:gd name="connsiteX48" fmla="*/ 5503997 w 6053670"/>
              <a:gd name="connsiteY48" fmla="*/ 87192 h 6308587"/>
              <a:gd name="connsiteX49" fmla="*/ 5642020 w 6053670"/>
              <a:gd name="connsiteY49" fmla="*/ 68530 h 6308587"/>
              <a:gd name="connsiteX50" fmla="*/ 5779438 w 6053670"/>
              <a:gd name="connsiteY50" fmla="*/ 46733 h 6308587"/>
              <a:gd name="connsiteX51" fmla="*/ 5916251 w 6053670"/>
              <a:gd name="connsiteY51" fmla="*/ 24464 h 630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6308587">
                <a:moveTo>
                  <a:pt x="6053670" y="1098"/>
                </a:moveTo>
                <a:lnTo>
                  <a:pt x="6053670" y="391760"/>
                </a:lnTo>
                <a:lnTo>
                  <a:pt x="6053670" y="1254558"/>
                </a:lnTo>
                <a:lnTo>
                  <a:pt x="6053670" y="6308587"/>
                </a:lnTo>
                <a:lnTo>
                  <a:pt x="0" y="6308587"/>
                </a:lnTo>
                <a:lnTo>
                  <a:pt x="0" y="1249853"/>
                </a:lnTo>
                <a:lnTo>
                  <a:pt x="0" y="39176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C03626F0-2392-4179-A852-925A78C9D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971630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407CAE-3A67-4DA6-85DC-85F13F7C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664573" cy="1622322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E"/>
                </a:solidFill>
              </a:rPr>
              <a:t>Ambiente di Sviluppo</a:t>
            </a:r>
          </a:p>
        </p:txBody>
      </p:sp>
      <p:pic>
        <p:nvPicPr>
          <p:cNvPr id="1026" name="Picture 2" descr="NumPy - Wikipedia">
            <a:extLst>
              <a:ext uri="{FF2B5EF4-FFF2-40B4-BE49-F238E27FC236}">
                <a16:creationId xmlns:a16="http://schemas.microsoft.com/office/drawing/2014/main" id="{3B6D6185-69EC-4E78-9CCE-F5002B5FE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8864" y="1403014"/>
            <a:ext cx="2653271" cy="11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62EBB84-F459-4D04-91C5-290D60EF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94561C-E0CD-43A5-B415-8C781A74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4664573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FFFE"/>
                </a:solidFill>
              </a:rPr>
              <a:t>Per la progettazione delle reti Neurali è stato utilizzato il linguaggio Phyton, con i fogli Jupiter di Google Colab.</a:t>
            </a:r>
          </a:p>
          <a:p>
            <a:pPr marL="0" indent="0">
              <a:buNone/>
            </a:pPr>
            <a:r>
              <a:rPr lang="it-IT" dirty="0">
                <a:solidFill>
                  <a:srgbClr val="FFFFFE"/>
                </a:solidFill>
              </a:rPr>
              <a:t>Le librerie che supportano lo sviluppo delle reti sono:</a:t>
            </a:r>
          </a:p>
          <a:p>
            <a:r>
              <a:rPr lang="it-IT" dirty="0">
                <a:solidFill>
                  <a:srgbClr val="FFFFFE"/>
                </a:solidFill>
              </a:rPr>
              <a:t>TensorFlow </a:t>
            </a:r>
          </a:p>
          <a:p>
            <a:r>
              <a:rPr lang="it-IT" dirty="0">
                <a:solidFill>
                  <a:srgbClr val="FFFFFE"/>
                </a:solidFill>
              </a:rPr>
              <a:t>Keras</a:t>
            </a:r>
          </a:p>
          <a:p>
            <a:r>
              <a:rPr lang="it-IT" dirty="0">
                <a:solidFill>
                  <a:srgbClr val="FFFFFE"/>
                </a:solidFill>
              </a:rPr>
              <a:t>Numpy </a:t>
            </a:r>
          </a:p>
          <a:p>
            <a:r>
              <a:rPr lang="it-IT" dirty="0">
                <a:solidFill>
                  <a:srgbClr val="FFFFFE"/>
                </a:solidFill>
              </a:rPr>
              <a:t>Image  </a:t>
            </a:r>
          </a:p>
          <a:p>
            <a:r>
              <a:rPr lang="it-IT" dirty="0">
                <a:solidFill>
                  <a:srgbClr val="FFFFFE"/>
                </a:solidFill>
              </a:rPr>
              <a:t>Altre</a:t>
            </a:r>
          </a:p>
        </p:txBody>
      </p:sp>
      <p:pic>
        <p:nvPicPr>
          <p:cNvPr id="1028" name="Picture 4" descr="Corso di Keras per machine learning – terza lezione: come addestrare una  rete neurale e salvare il modello - Domenico Soriano">
            <a:extLst>
              <a:ext uri="{FF2B5EF4-FFF2-40B4-BE49-F238E27FC236}">
                <a16:creationId xmlns:a16="http://schemas.microsoft.com/office/drawing/2014/main" id="{6F9E76EA-5422-4EF9-930B-DCDF3B326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8542" y="1612055"/>
            <a:ext cx="2655002" cy="7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11A098B-C13E-461E-A08A-9947CB56D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864" y="4125289"/>
            <a:ext cx="2653271" cy="1492464"/>
          </a:xfrm>
          <a:prstGeom prst="rect">
            <a:avLst/>
          </a:prstGeom>
        </p:spPr>
      </p:pic>
      <p:pic>
        <p:nvPicPr>
          <p:cNvPr id="1032" name="Picture 8" descr="Google Colab">
            <a:extLst>
              <a:ext uri="{FF2B5EF4-FFF2-40B4-BE49-F238E27FC236}">
                <a16:creationId xmlns:a16="http://schemas.microsoft.com/office/drawing/2014/main" id="{C48B1711-26ED-4001-B281-8B8B1B578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9407" y="4165087"/>
            <a:ext cx="2653271" cy="141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98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A2205F-AC45-4EC5-B2F8-98FAAB59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Come funziona una Rete Neurale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8E35B8-C904-4AEE-803A-A28E88053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42" r="27541" b="1"/>
          <a:stretch/>
        </p:blipFill>
        <p:spPr>
          <a:xfrm>
            <a:off x="6774511" y="480060"/>
            <a:ext cx="4931714" cy="590016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F05203-A77E-4AAC-B161-6D3BF2205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FFFFFF"/>
                </a:solidFill>
              </a:rPr>
              <a:t>Una rete neurale artificiale è un modello di machine learning che si ispira al funzionamento del cervello animale, quello che abbiamo anche noi mammiferi intelligenti all’interno della nostra scatola cranica.</a:t>
            </a:r>
          </a:p>
          <a:p>
            <a:pPr marL="0" indent="0">
              <a:buNone/>
            </a:pPr>
            <a:r>
              <a:rPr lang="it-IT">
                <a:solidFill>
                  <a:srgbClr val="FFFFFF"/>
                </a:solidFill>
              </a:rPr>
              <a:t>Questo metodo può essere utilizzato per risolvere vari tipi di problemi:</a:t>
            </a:r>
          </a:p>
          <a:p>
            <a:r>
              <a:rPr lang="it-IT" b="1" i="0">
                <a:solidFill>
                  <a:srgbClr val="FFFFFF"/>
                </a:solidFill>
                <a:effectLst/>
                <a:latin typeface="charter"/>
              </a:rPr>
              <a:t>Classificazione</a:t>
            </a:r>
          </a:p>
          <a:p>
            <a:r>
              <a:rPr lang="it-IT" b="1" i="0">
                <a:solidFill>
                  <a:srgbClr val="FFFFFF"/>
                </a:solidFill>
                <a:effectLst/>
                <a:latin typeface="charter"/>
              </a:rPr>
              <a:t>Regressione</a:t>
            </a:r>
            <a:endParaRPr lang="it-IT" b="1">
              <a:solidFill>
                <a:srgbClr val="FFFFFF"/>
              </a:solidFill>
              <a:latin typeface="charter"/>
            </a:endParaRPr>
          </a:p>
          <a:p>
            <a:r>
              <a:rPr lang="it-IT" b="1" i="0">
                <a:solidFill>
                  <a:srgbClr val="FFFFFF"/>
                </a:solidFill>
                <a:effectLst/>
                <a:latin typeface="charter"/>
              </a:rPr>
              <a:t>Clustering</a:t>
            </a:r>
            <a:endParaRPr lang="it-I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90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BC4133-3F3E-46AF-B434-8FB84E4C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sz="3300" dirty="0">
                <a:solidFill>
                  <a:srgbClr val="EBEBEB"/>
                </a:solidFill>
              </a:rPr>
              <a:t>Convolutional Neural Network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86B5A7-A1A0-4C62-9279-C1FE41BE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FFFF"/>
                </a:solidFill>
              </a:rPr>
              <a:t>Una rete convoluzionale neurale o Convolutional Neural network</a:t>
            </a:r>
            <a:r>
              <a:rPr lang="it-IT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FFFFFF"/>
                </a:solidFill>
              </a:rPr>
              <a:t>è un'architettura di rete per il deep learning che apprende direttamente dai dati, eliminando la necessità di estrarre manualmente le feature. Le CNN sono particolarmente utili per individuare pattern nelle immagini.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715494-F600-4ADE-8409-33B919D4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25" y="1977876"/>
            <a:ext cx="6097947" cy="33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4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1437A-BC35-4B00-9858-7B315DA8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Miglioramenti e scelte applicati durante lo studio di caso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418F9E-5522-47B5-BD84-12D97B06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Scelta del problema</a:t>
            </a:r>
          </a:p>
          <a:p>
            <a:r>
              <a:rPr lang="it-IT" dirty="0"/>
              <a:t>Scelta Ottimizzatori</a:t>
            </a:r>
          </a:p>
          <a:p>
            <a:r>
              <a:rPr lang="it-IT" dirty="0"/>
              <a:t>Risoluzione problema Overfitting</a:t>
            </a:r>
          </a:p>
          <a:p>
            <a:r>
              <a:rPr lang="it-IT" dirty="0"/>
              <a:t>Risoluzione problema numero neuroni layer dense</a:t>
            </a:r>
          </a:p>
          <a:p>
            <a:r>
              <a:rPr lang="it-IT" dirty="0"/>
              <a:t>Numero di strati di MaxPooling2D, Conv2D</a:t>
            </a:r>
          </a:p>
        </p:txBody>
      </p:sp>
    </p:spTree>
    <p:extLst>
      <p:ext uri="{BB962C8B-B14F-4D97-AF65-F5344CB8AC3E}">
        <p14:creationId xmlns:p14="http://schemas.microsoft.com/office/powerpoint/2010/main" val="167558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179679-DCCE-4103-86DC-E59FCB3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Risultati e delle CNN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F3D411-5944-4782-BF3D-E99F9025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I risultati della CNN senza l’utilizzo delle reti generative in validazione K-fold risulta essere:</a:t>
            </a:r>
          </a:p>
          <a:p>
            <a:r>
              <a:rPr lang="it-IT" dirty="0">
                <a:solidFill>
                  <a:schemeClr val="tx1"/>
                </a:solidFill>
              </a:rPr>
              <a:t>Accuracy: 75%</a:t>
            </a:r>
          </a:p>
          <a:p>
            <a:r>
              <a:rPr lang="it-IT" dirty="0">
                <a:solidFill>
                  <a:schemeClr val="tx1"/>
                </a:solidFill>
              </a:rPr>
              <a:t>Loss: 0.49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D3B2047-075C-476C-821C-7C296671B6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8798" y="645107"/>
            <a:ext cx="3880782" cy="2710388"/>
          </a:xfrm>
          <a:prstGeom prst="rect">
            <a:avLst/>
          </a:prstGeom>
          <a:noFill/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210B10-C6C3-4215-9186-645E9CE770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6870" y="3520086"/>
            <a:ext cx="3880784" cy="2710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0578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1460</TotalTime>
  <Words>552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Arial</vt:lpstr>
      <vt:lpstr>Century Gothic</vt:lpstr>
      <vt:lpstr>charter</vt:lpstr>
      <vt:lpstr>Wingdings 3</vt:lpstr>
      <vt:lpstr>Riunioni ione</vt:lpstr>
      <vt:lpstr>MACHINE LEARNING APPLICATO ALLA RILEVAZIONI DI TUMORI DELLA PELLE</vt:lpstr>
      <vt:lpstr>Prevenzione contro i tumori della pelle</vt:lpstr>
      <vt:lpstr>Obiettivo</vt:lpstr>
      <vt:lpstr>Dati  </vt:lpstr>
      <vt:lpstr>Ambiente di Sviluppo</vt:lpstr>
      <vt:lpstr>Come funziona una Rete Neurale</vt:lpstr>
      <vt:lpstr>Convolutional Neural Network</vt:lpstr>
      <vt:lpstr>Miglioramenti e scelte applicati durante lo studio di caso </vt:lpstr>
      <vt:lpstr>Risultati e delle CNN</vt:lpstr>
      <vt:lpstr>Rete Antagoniste</vt:lpstr>
      <vt:lpstr>Studio di caso per DCGAN</vt:lpstr>
      <vt:lpstr>Immagini generate con le rete Antagonista DCGAN</vt:lpstr>
      <vt:lpstr>L’importanza dei dati</vt:lpstr>
      <vt:lpstr>GAN per gli allenamenti</vt:lpstr>
      <vt:lpstr>Risultati allenamenti con immagini generate</vt:lpstr>
      <vt:lpstr>Problematiche e sviluppi futuri</vt:lpstr>
      <vt:lpstr>Grazie a tutti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APPLICATO ALLA RILEVAZIONI DI TUMORI DELLA PELLE</dc:title>
  <dc:creator>Piermarco Giustini</dc:creator>
  <cp:lastModifiedBy>Piermarco Giustini</cp:lastModifiedBy>
  <cp:revision>28</cp:revision>
  <dcterms:created xsi:type="dcterms:W3CDTF">2021-03-09T14:52:25Z</dcterms:created>
  <dcterms:modified xsi:type="dcterms:W3CDTF">2021-03-19T09:48:33Z</dcterms:modified>
</cp:coreProperties>
</file>