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sldIdLst>
    <p:sldId id="256" r:id="rId2"/>
    <p:sldId id="257" r:id="rId3"/>
    <p:sldId id="258" r:id="rId4"/>
    <p:sldId id="259" r:id="rId5"/>
    <p:sldId id="262" r:id="rId6"/>
    <p:sldId id="261" r:id="rId7"/>
    <p:sldId id="263" r:id="rId8"/>
    <p:sldId id="273" r:id="rId9"/>
    <p:sldId id="274" r:id="rId10"/>
    <p:sldId id="265" r:id="rId11"/>
    <p:sldId id="276" r:id="rId12"/>
    <p:sldId id="275" r:id="rId13"/>
    <p:sldId id="270" r:id="rId14"/>
    <p:sldId id="278" r:id="rId15"/>
    <p:sldId id="277" r:id="rId16"/>
    <p:sldId id="266" r:id="rId17"/>
    <p:sldId id="268"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06" autoAdjust="0"/>
    <p:restoredTop sz="94660"/>
  </p:normalViewPr>
  <p:slideViewPr>
    <p:cSldViewPr snapToGrid="0">
      <p:cViewPr varScale="1">
        <p:scale>
          <a:sx n="88" d="100"/>
          <a:sy n="88" d="100"/>
        </p:scale>
        <p:origin x="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7568975-C65E-4995-A27E-F0D664EB493A}" type="datetimeFigureOut">
              <a:rPr lang="en-US" smtClean="0"/>
              <a:t>12/16/2022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161549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568975-C65E-4995-A27E-F0D664EB493A}"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202112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568975-C65E-4995-A27E-F0D664EB493A}" type="datetimeFigureOut">
              <a:rPr lang="en-US" smtClean="0"/>
              <a:t>12/16/2022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199586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568975-C65E-4995-A27E-F0D664EB493A}" type="datetimeFigureOut">
              <a:rPr lang="en-US" smtClean="0"/>
              <a:t>12/16/2022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740FFB7-0899-41DC-A3B6-628F500C863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731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7568975-C65E-4995-A27E-F0D664EB493A}" type="datetimeFigureOut">
              <a:rPr lang="en-US" smtClean="0"/>
              <a:t>12/16/2022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2691386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7568975-C65E-4995-A27E-F0D664EB493A}"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2362309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7568975-C65E-4995-A27E-F0D664EB493A}"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3161110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568975-C65E-4995-A27E-F0D664EB493A}"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788971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7568975-C65E-4995-A27E-F0D664EB493A}" type="datetimeFigureOut">
              <a:rPr lang="en-US" smtClean="0"/>
              <a:t>12/16/2022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203151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568975-C65E-4995-A27E-F0D664EB493A}"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91277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7568975-C65E-4995-A27E-F0D664EB493A}" type="datetimeFigureOut">
              <a:rPr lang="en-US" smtClean="0"/>
              <a:t>12/16/2022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166200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568975-C65E-4995-A27E-F0D664EB493A}"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344430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568975-C65E-4995-A27E-F0D664EB493A}" type="datetimeFigureOut">
              <a:rPr lang="en-US" smtClean="0"/>
              <a:t>12/16/2022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113867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7568975-C65E-4995-A27E-F0D664EB493A}" type="datetimeFigureOut">
              <a:rPr lang="en-US" smtClean="0"/>
              <a:t>12/16/2022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365640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68975-C65E-4995-A27E-F0D664EB493A}" type="datetimeFigureOut">
              <a:rPr lang="en-US" smtClean="0"/>
              <a:t>12/16/2022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320668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568975-C65E-4995-A27E-F0D664EB493A}"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95944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568975-C65E-4995-A27E-F0D664EB493A}" type="datetimeFigureOut">
              <a:rPr lang="en-US" smtClean="0"/>
              <a:t>12/16/2022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0FFB7-0899-41DC-A3B6-628F500C863A}" type="slidenum">
              <a:rPr lang="en-US" smtClean="0"/>
              <a:t>‹#›</a:t>
            </a:fld>
            <a:endParaRPr lang="en-US"/>
          </a:p>
        </p:txBody>
      </p:sp>
    </p:spTree>
    <p:extLst>
      <p:ext uri="{BB962C8B-B14F-4D97-AF65-F5344CB8AC3E}">
        <p14:creationId xmlns:p14="http://schemas.microsoft.com/office/powerpoint/2010/main" val="253112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568975-C65E-4995-A27E-F0D664EB493A}" type="datetimeFigureOut">
              <a:rPr lang="en-US" smtClean="0"/>
              <a:t>12/16/2022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40FFB7-0899-41DC-A3B6-628F500C863A}" type="slidenum">
              <a:rPr lang="en-US" smtClean="0"/>
              <a:t>‹#›</a:t>
            </a:fld>
            <a:endParaRPr lang="en-US"/>
          </a:p>
        </p:txBody>
      </p:sp>
    </p:spTree>
    <p:extLst>
      <p:ext uri="{BB962C8B-B14F-4D97-AF65-F5344CB8AC3E}">
        <p14:creationId xmlns:p14="http://schemas.microsoft.com/office/powerpoint/2010/main" val="3107246501"/>
      </p:ext>
    </p:extLst>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3870" y="2209590"/>
            <a:ext cx="9486899" cy="3215263"/>
          </a:xfrm>
        </p:spPr>
        <p:txBody>
          <a:bodyPr>
            <a:normAutofit/>
          </a:bodyPr>
          <a:lstStyle/>
          <a:p>
            <a:r>
              <a:rPr lang="en-US" sz="6600" b="1" i="1" u="sng" cap="none" dirty="0" smtClean="0">
                <a:solidFill>
                  <a:schemeClr val="accent6">
                    <a:lumMod val="50000"/>
                  </a:schemeClr>
                </a:solidFill>
                <a:effectLst>
                  <a:outerShdw blurRad="38100" dist="38100" dir="2700000" algn="tl">
                    <a:srgbClr val="000000">
                      <a:alpha val="43137"/>
                    </a:srgbClr>
                  </a:outerShdw>
                </a:effectLst>
              </a:rPr>
              <a:t>   </a:t>
            </a:r>
            <a:r>
              <a:rPr lang="en-US" sz="4800" b="1" i="1" u="sng" cap="none" spc="-300" dirty="0" smtClean="0">
                <a:effectLst>
                  <a:outerShdw blurRad="38100" dist="38100" dir="2700000" algn="tl">
                    <a:srgbClr val="000000">
                      <a:alpha val="43137"/>
                    </a:srgbClr>
                  </a:outerShdw>
                </a:effectLst>
              </a:rPr>
              <a:t>MARKET RESEARCH ON PHONE</a:t>
            </a:r>
            <a:r>
              <a:rPr lang="en-US" sz="4800" b="1" i="1" u="sng" cap="none" spc="-300" dirty="0">
                <a:effectLst>
                  <a:outerShdw blurRad="38100" dist="38100" dir="2700000" algn="tl">
                    <a:srgbClr val="000000">
                      <a:alpha val="43137"/>
                    </a:srgbClr>
                  </a:outerShdw>
                </a:effectLst>
              </a:rPr>
              <a:t/>
            </a:r>
            <a:br>
              <a:rPr lang="en-US" sz="4800" b="1" i="1" u="sng" cap="none" spc="-300" dirty="0">
                <a:effectLst>
                  <a:outerShdw blurRad="38100" dist="38100" dir="2700000" algn="tl">
                    <a:srgbClr val="000000">
                      <a:alpha val="43137"/>
                    </a:srgbClr>
                  </a:outerShdw>
                </a:effectLst>
              </a:rPr>
            </a:br>
            <a:r>
              <a:rPr lang="en-US" sz="4800" b="1" i="1" u="sng" cap="none" spc="-300" dirty="0" smtClean="0">
                <a:effectLst>
                  <a:outerShdw blurRad="38100" dist="38100" dir="2700000" algn="tl">
                    <a:srgbClr val="000000">
                      <a:alpha val="43137"/>
                    </a:srgbClr>
                  </a:outerShdw>
                </a:effectLst>
              </a:rPr>
              <a:t/>
            </a:r>
            <a:br>
              <a:rPr lang="en-US" sz="4800" b="1" i="1" u="sng" cap="none" spc="-300" dirty="0" smtClean="0">
                <a:effectLst>
                  <a:outerShdw blurRad="38100" dist="38100" dir="2700000" algn="tl">
                    <a:srgbClr val="000000">
                      <a:alpha val="43137"/>
                    </a:srgbClr>
                  </a:outerShdw>
                </a:effectLst>
              </a:rPr>
            </a:br>
            <a:r>
              <a:rPr lang="en-US" sz="4800" b="1" i="1" u="sng" cap="none" spc="-300" dirty="0" smtClean="0">
                <a:effectLst>
                  <a:outerShdw blurRad="38100" dist="38100" dir="2700000" algn="tl">
                    <a:srgbClr val="000000">
                      <a:alpha val="43137"/>
                    </a:srgbClr>
                  </a:outerShdw>
                </a:effectLst>
              </a:rPr>
              <a:t/>
            </a:r>
            <a:br>
              <a:rPr lang="en-US" sz="4800" b="1" i="1" u="sng" cap="none" spc="-300" dirty="0" smtClean="0">
                <a:effectLst>
                  <a:outerShdw blurRad="38100" dist="38100" dir="2700000" algn="tl">
                    <a:srgbClr val="000000">
                      <a:alpha val="43137"/>
                    </a:srgbClr>
                  </a:outerShdw>
                </a:effectLst>
              </a:rPr>
            </a:br>
            <a:r>
              <a:rPr lang="en-US" sz="4800" b="1" i="1" u="sng" cap="none" spc="-300" dirty="0" smtClean="0">
                <a:effectLst>
                  <a:outerShdw blurRad="38100" dist="38100" dir="2700000" algn="tl">
                    <a:srgbClr val="000000">
                      <a:alpha val="43137"/>
                    </a:srgbClr>
                  </a:outerShdw>
                </a:effectLst>
              </a:rPr>
              <a:t>   </a:t>
            </a:r>
            <a:endParaRPr lang="en-US" sz="4800" b="1" i="1" u="sng" cap="none" spc="-300" dirty="0">
              <a:effectLst>
                <a:outerShdw blurRad="38100" dist="38100" dir="2700000" algn="tl">
                  <a:srgbClr val="000000">
                    <a:alpha val="43137"/>
                  </a:srgbClr>
                </a:outerShdw>
              </a:effectLst>
            </a:endParaRPr>
          </a:p>
        </p:txBody>
      </p:sp>
      <p:sp>
        <p:nvSpPr>
          <p:cNvPr id="4" name="Subtitle 3"/>
          <p:cNvSpPr>
            <a:spLocks noGrp="1"/>
          </p:cNvSpPr>
          <p:nvPr>
            <p:ph type="subTitle" idx="1"/>
          </p:nvPr>
        </p:nvSpPr>
        <p:spPr>
          <a:xfrm>
            <a:off x="8299939" y="4853353"/>
            <a:ext cx="4035669" cy="1372578"/>
          </a:xfrm>
        </p:spPr>
        <p:txBody>
          <a:bodyPr>
            <a:normAutofit/>
          </a:bodyPr>
          <a:lstStyle/>
          <a:p>
            <a:r>
              <a:rPr lang="en-US" sz="2400" b="1" spc="-300" dirty="0" smtClean="0"/>
              <a:t>P r o f e s </a:t>
            </a:r>
            <a:r>
              <a:rPr lang="en-US" sz="2400" b="1" spc="-300" dirty="0" err="1" smtClean="0"/>
              <a:t>s</a:t>
            </a:r>
            <a:r>
              <a:rPr lang="en-US" sz="2400" b="1" spc="-300" dirty="0" smtClean="0"/>
              <a:t> o r e : </a:t>
            </a:r>
            <a:r>
              <a:rPr lang="en-US" sz="2400" b="1" spc="-300" dirty="0" smtClean="0"/>
              <a:t>A </a:t>
            </a:r>
            <a:r>
              <a:rPr lang="en-US" sz="2400" b="1" spc="-300" dirty="0" smtClean="0"/>
              <a:t>l </a:t>
            </a:r>
            <a:r>
              <a:rPr lang="en-US" sz="2400" b="1" spc="-300" dirty="0" err="1" smtClean="0"/>
              <a:t>i</a:t>
            </a:r>
            <a:r>
              <a:rPr lang="en-US" sz="2400" b="1" spc="-300" dirty="0" smtClean="0"/>
              <a:t>  E L  </a:t>
            </a:r>
            <a:r>
              <a:rPr lang="en-US" sz="2400" b="1" spc="-300" dirty="0" err="1" smtClean="0"/>
              <a:t>Tayb</a:t>
            </a:r>
            <a:endParaRPr lang="en-US" sz="2400" b="1" spc="-300" dirty="0"/>
          </a:p>
          <a:p>
            <a:r>
              <a:rPr lang="en-US" sz="2400" b="1" spc="-300" dirty="0" smtClean="0"/>
              <a:t>     P r I n c I p l </a:t>
            </a:r>
            <a:r>
              <a:rPr lang="en-US" sz="2400" b="1" spc="-300" dirty="0" smtClean="0"/>
              <a:t>e s </a:t>
            </a:r>
            <a:r>
              <a:rPr lang="ar-EG" sz="2400" b="1" spc="-300" dirty="0" smtClean="0"/>
              <a:t> </a:t>
            </a:r>
            <a:r>
              <a:rPr lang="en-US" sz="2400" b="1" spc="-300" dirty="0" smtClean="0"/>
              <a:t>o f  S t a t </a:t>
            </a:r>
            <a:r>
              <a:rPr lang="en-US" sz="2400" b="1" spc="-300" dirty="0" err="1" smtClean="0"/>
              <a:t>i</a:t>
            </a:r>
            <a:r>
              <a:rPr lang="en-US" sz="2400" b="1" spc="-300" dirty="0" smtClean="0"/>
              <a:t> s t </a:t>
            </a:r>
            <a:r>
              <a:rPr lang="en-US" sz="2400" b="1" spc="-300" dirty="0" err="1" smtClean="0"/>
              <a:t>i</a:t>
            </a:r>
            <a:r>
              <a:rPr lang="en-US" sz="2400" b="1" spc="-300" dirty="0" smtClean="0"/>
              <a:t> c s</a:t>
            </a:r>
            <a:endParaRPr lang="en-US" sz="2400" b="1" dirty="0"/>
          </a:p>
        </p:txBody>
      </p:sp>
    </p:spTree>
    <p:extLst>
      <p:ext uri="{BB962C8B-B14F-4D97-AF65-F5344CB8AC3E}">
        <p14:creationId xmlns:p14="http://schemas.microsoft.com/office/powerpoint/2010/main" val="1545528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0" y="77939"/>
            <a:ext cx="8610600" cy="1053353"/>
          </a:xfrm>
        </p:spPr>
        <p:txBody>
          <a:bodyPr>
            <a:normAutofit fontScale="90000"/>
          </a:bodyPr>
          <a:lstStyle/>
          <a:p>
            <a:pPr marL="571500" indent="-571500">
              <a:buFont typeface="Wingdings" panose="05000000000000000000" pitchFamily="2" charset="2"/>
              <a:buChar char="Ø"/>
            </a:pPr>
            <a:r>
              <a:rPr lang="en-US" dirty="0" smtClean="0"/>
              <a:t>TOP FIVE QUESTIONS FOR MALES: </a:t>
            </a:r>
            <a:endParaRPr lang="en-US" dirty="0"/>
          </a:p>
        </p:txBody>
      </p:sp>
      <p:sp>
        <p:nvSpPr>
          <p:cNvPr id="17" name="Text Placeholder 16"/>
          <p:cNvSpPr>
            <a:spLocks noGrp="1"/>
          </p:cNvSpPr>
          <p:nvPr>
            <p:ph type="body" idx="1"/>
          </p:nvPr>
        </p:nvSpPr>
        <p:spPr>
          <a:xfrm>
            <a:off x="727075" y="1192823"/>
            <a:ext cx="5267325" cy="1644906"/>
          </a:xfrm>
        </p:spPr>
        <p:txBody>
          <a:bodyPr>
            <a:normAutofit lnSpcReduction="10000"/>
          </a:bodyPr>
          <a:lstStyle/>
          <a:p>
            <a:pPr marL="457200" indent="-457200">
              <a:buFont typeface="Wingdings" panose="05000000000000000000" pitchFamily="2" charset="2"/>
              <a:buChar char="v"/>
            </a:pPr>
            <a:r>
              <a:rPr lang="en-US" sz="2000" dirty="0"/>
              <a:t>Four Giga-byte(4GB) RAM is suitable for personal use:</a:t>
            </a:r>
          </a:p>
          <a:p>
            <a:pPr marL="457200" indent="-457200">
              <a:buFont typeface="Arial" panose="020B0604020202020204" pitchFamily="34" charset="0"/>
              <a:buChar char="•"/>
            </a:pPr>
            <a:r>
              <a:rPr lang="en-US" sz="2000" dirty="0"/>
              <a:t>With percentage: 69.2%</a:t>
            </a:r>
          </a:p>
          <a:p>
            <a:pPr marL="914400" lvl="1" indent="-457200">
              <a:buFont typeface="Arial" panose="020B0604020202020204" pitchFamily="34" charset="0"/>
              <a:buChar char="•"/>
            </a:pPr>
            <a:r>
              <a:rPr lang="en-US" sz="1800" dirty="0"/>
              <a:t>For totally agree: 19.2%</a:t>
            </a:r>
          </a:p>
          <a:p>
            <a:pPr marL="914400" lvl="1" indent="-457200">
              <a:buFont typeface="Arial" panose="020B0604020202020204" pitchFamily="34" charset="0"/>
              <a:buChar char="•"/>
            </a:pPr>
            <a:r>
              <a:rPr lang="en-US" sz="1800" dirty="0"/>
              <a:t>For agree: 50%</a:t>
            </a:r>
          </a:p>
        </p:txBody>
      </p:sp>
      <p:sp>
        <p:nvSpPr>
          <p:cNvPr id="19" name="Text Placeholder 18"/>
          <p:cNvSpPr>
            <a:spLocks noGrp="1"/>
          </p:cNvSpPr>
          <p:nvPr>
            <p:ph type="body" sz="quarter" idx="3"/>
          </p:nvPr>
        </p:nvSpPr>
        <p:spPr>
          <a:xfrm>
            <a:off x="6224587" y="1192822"/>
            <a:ext cx="5732585" cy="1816257"/>
          </a:xfrm>
        </p:spPr>
        <p:txBody>
          <a:bodyPr>
            <a:normAutofit/>
          </a:bodyPr>
          <a:lstStyle/>
          <a:p>
            <a:pPr marL="285750" indent="-285750">
              <a:buFont typeface="Wingdings" panose="05000000000000000000" pitchFamily="2" charset="2"/>
              <a:buChar char="v"/>
            </a:pPr>
            <a:r>
              <a:rPr lang="en-US" sz="2000" dirty="0"/>
              <a:t>Battery supports twenty watt(20w) fast charging instead of fifteen watt(15w):</a:t>
            </a:r>
          </a:p>
          <a:p>
            <a:pPr marL="285750" indent="-285750">
              <a:buFont typeface="Arial" panose="020B0604020202020204" pitchFamily="34" charset="0"/>
              <a:buChar char="•"/>
            </a:pPr>
            <a:r>
              <a:rPr lang="en-US" sz="2000" dirty="0"/>
              <a:t>With percentage: 69.3%</a:t>
            </a:r>
          </a:p>
          <a:p>
            <a:pPr marL="742950" lvl="1" indent="-285750">
              <a:buFont typeface="Arial" panose="020B0604020202020204" pitchFamily="34" charset="0"/>
              <a:buChar char="•"/>
            </a:pPr>
            <a:r>
              <a:rPr lang="en-US" sz="1800" dirty="0"/>
              <a:t>For totally agree: 38.5%</a:t>
            </a:r>
          </a:p>
          <a:p>
            <a:pPr marL="742950" lvl="1" indent="-285750">
              <a:buFont typeface="Arial" panose="020B0604020202020204" pitchFamily="34" charset="0"/>
              <a:buChar char="•"/>
            </a:pPr>
            <a:r>
              <a:rPr lang="en-US" sz="1800" dirty="0"/>
              <a:t>For agree: 30.8%</a:t>
            </a:r>
          </a:p>
        </p:txBody>
      </p:sp>
      <p:pic>
        <p:nvPicPr>
          <p:cNvPr id="10" name="Content Placeholder 21"/>
          <p:cNvPicPr>
            <a:picLocks noGrp="1" noChangeAspect="1"/>
          </p:cNvPicPr>
          <p:nvPr>
            <p:ph sz="half" idx="2"/>
          </p:nvPr>
        </p:nvPicPr>
        <p:blipFill>
          <a:blip r:embed="rId2"/>
          <a:stretch>
            <a:fillRect/>
          </a:stretch>
        </p:blipFill>
        <p:spPr>
          <a:xfrm>
            <a:off x="727075" y="3132138"/>
            <a:ext cx="5229225" cy="3086100"/>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224587" y="3132138"/>
            <a:ext cx="5229225" cy="3086100"/>
          </a:xfrm>
          <a:prstGeom prst="rect">
            <a:avLst/>
          </a:prstGeom>
        </p:spPr>
      </p:pic>
    </p:spTree>
    <p:extLst>
      <p:ext uri="{BB962C8B-B14F-4D97-AF65-F5344CB8AC3E}">
        <p14:creationId xmlns:p14="http://schemas.microsoft.com/office/powerpoint/2010/main" val="1824497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7435" y="174184"/>
            <a:ext cx="8341659" cy="1043584"/>
          </a:xfrm>
        </p:spPr>
        <p:txBody>
          <a:bodyPr>
            <a:normAutofit fontScale="90000"/>
          </a:bodyPr>
          <a:lstStyle/>
          <a:p>
            <a:pPr marL="571500" indent="-571500">
              <a:buFont typeface="Wingdings" panose="05000000000000000000" pitchFamily="2" charset="2"/>
              <a:buChar char="Ø"/>
            </a:pPr>
            <a:r>
              <a:rPr lang="en-US" dirty="0" smtClean="0"/>
              <a:t>Top five questions for </a:t>
            </a:r>
            <a:r>
              <a:rPr lang="en-US" dirty="0" err="1" smtClean="0"/>
              <a:t>maleS</a:t>
            </a:r>
            <a:r>
              <a:rPr lang="en-US" dirty="0" smtClean="0"/>
              <a:t>:</a:t>
            </a:r>
            <a:endParaRPr lang="en-US" dirty="0"/>
          </a:p>
        </p:txBody>
      </p:sp>
      <p:sp>
        <p:nvSpPr>
          <p:cNvPr id="10" name="Text Placeholder 9"/>
          <p:cNvSpPr>
            <a:spLocks noGrp="1"/>
          </p:cNvSpPr>
          <p:nvPr>
            <p:ph type="body" idx="1"/>
          </p:nvPr>
        </p:nvSpPr>
        <p:spPr>
          <a:xfrm>
            <a:off x="914409" y="1473890"/>
            <a:ext cx="5079991" cy="1533824"/>
          </a:xfrm>
        </p:spPr>
        <p:txBody>
          <a:bodyPr>
            <a:normAutofit fontScale="40000" lnSpcReduction="20000"/>
          </a:bodyPr>
          <a:lstStyle/>
          <a:p>
            <a:pPr marL="285750" indent="-285750">
              <a:buFont typeface="Wingdings" panose="05000000000000000000" pitchFamily="2" charset="2"/>
              <a:buChar char="v"/>
            </a:pPr>
            <a:r>
              <a:rPr lang="en-US" sz="5100" dirty="0"/>
              <a:t>High manufacturing quality of the phone:</a:t>
            </a:r>
          </a:p>
          <a:p>
            <a:pPr marL="285750" indent="-285750">
              <a:buFont typeface="Arial" panose="020B0604020202020204" pitchFamily="34" charset="0"/>
              <a:buChar char="•"/>
            </a:pPr>
            <a:r>
              <a:rPr lang="en-US" sz="5100" dirty="0"/>
              <a:t>With percentage: 65.4%</a:t>
            </a:r>
          </a:p>
          <a:p>
            <a:pPr marL="742950" lvl="1" indent="-285750">
              <a:buFont typeface="Arial" panose="020B0604020202020204" pitchFamily="34" charset="0"/>
              <a:buChar char="•"/>
            </a:pPr>
            <a:r>
              <a:rPr lang="en-US" sz="4500" dirty="0"/>
              <a:t>For totally agree: 38.5%</a:t>
            </a:r>
          </a:p>
          <a:p>
            <a:pPr marL="742950" lvl="1" indent="-285750">
              <a:buFont typeface="Arial" panose="020B0604020202020204" pitchFamily="34" charset="0"/>
              <a:buChar char="•"/>
            </a:pPr>
            <a:r>
              <a:rPr lang="en-US" sz="4500" dirty="0"/>
              <a:t>For agree: 26.9%</a:t>
            </a:r>
          </a:p>
        </p:txBody>
      </p:sp>
      <p:pic>
        <p:nvPicPr>
          <p:cNvPr id="2" name="Content Placeholder 1"/>
          <p:cNvPicPr>
            <a:picLocks noGrp="1" noChangeAspect="1"/>
          </p:cNvPicPr>
          <p:nvPr>
            <p:ph sz="half" idx="2"/>
          </p:nvPr>
        </p:nvPicPr>
        <p:blipFill>
          <a:blip r:embed="rId2"/>
          <a:stretch>
            <a:fillRect/>
          </a:stretch>
        </p:blipFill>
        <p:spPr>
          <a:xfrm>
            <a:off x="727075" y="3132138"/>
            <a:ext cx="5229225" cy="3086100"/>
          </a:xfrm>
          <a:prstGeom prst="rect">
            <a:avLst/>
          </a:prstGeom>
        </p:spPr>
      </p:pic>
      <p:sp>
        <p:nvSpPr>
          <p:cNvPr id="12" name="Text Placeholder 11"/>
          <p:cNvSpPr>
            <a:spLocks noGrp="1"/>
          </p:cNvSpPr>
          <p:nvPr>
            <p:ph type="body" sz="quarter" idx="3"/>
          </p:nvPr>
        </p:nvSpPr>
        <p:spPr>
          <a:xfrm>
            <a:off x="6409509" y="1411860"/>
            <a:ext cx="5105400" cy="1657884"/>
          </a:xfrm>
        </p:spPr>
        <p:txBody>
          <a:bodyPr>
            <a:normAutofit lnSpcReduction="10000"/>
          </a:bodyPr>
          <a:lstStyle/>
          <a:p>
            <a:pPr marL="285750" indent="-285750">
              <a:buFont typeface="Wingdings" panose="05000000000000000000" pitchFamily="2" charset="2"/>
              <a:buChar char="v"/>
            </a:pPr>
            <a:r>
              <a:rPr lang="en-US" sz="2000" dirty="0"/>
              <a:t>Quad-core processor for power efficiency:</a:t>
            </a:r>
          </a:p>
          <a:p>
            <a:pPr marL="285750" indent="-285750">
              <a:buFont typeface="Arial" panose="020B0604020202020204" pitchFamily="34" charset="0"/>
              <a:buChar char="•"/>
            </a:pPr>
            <a:r>
              <a:rPr lang="en-US" sz="2000" dirty="0"/>
              <a:t>With percentage: 65.4%</a:t>
            </a:r>
          </a:p>
          <a:p>
            <a:pPr marL="742950" lvl="1" indent="-285750">
              <a:buFont typeface="Arial" panose="020B0604020202020204" pitchFamily="34" charset="0"/>
              <a:buChar char="•"/>
            </a:pPr>
            <a:r>
              <a:rPr lang="en-US" sz="1800" dirty="0"/>
              <a:t>For totally agree: 34.6%</a:t>
            </a:r>
          </a:p>
          <a:p>
            <a:pPr marL="742950" lvl="1" indent="-285750">
              <a:buFont typeface="Arial" panose="020B0604020202020204" pitchFamily="34" charset="0"/>
              <a:buChar char="•"/>
            </a:pPr>
            <a:r>
              <a:rPr lang="en-US" sz="1800" dirty="0"/>
              <a:t>For agree: 30.8%</a:t>
            </a:r>
          </a:p>
        </p:txBody>
      </p:sp>
      <p:pic>
        <p:nvPicPr>
          <p:cNvPr id="3" name="Content Placeholder 2"/>
          <p:cNvPicPr>
            <a:picLocks noGrp="1" noChangeAspect="1"/>
          </p:cNvPicPr>
          <p:nvPr>
            <p:ph sz="quarter" idx="4"/>
          </p:nvPr>
        </p:nvPicPr>
        <p:blipFill>
          <a:blip r:embed="rId3"/>
          <a:stretch>
            <a:fillRect/>
          </a:stretch>
        </p:blipFill>
        <p:spPr>
          <a:xfrm>
            <a:off x="6224587" y="3132138"/>
            <a:ext cx="5229225" cy="3086100"/>
          </a:xfrm>
          <a:prstGeom prst="rect">
            <a:avLst/>
          </a:prstGeom>
        </p:spPr>
      </p:pic>
    </p:spTree>
    <p:extLst>
      <p:ext uri="{BB962C8B-B14F-4D97-AF65-F5344CB8AC3E}">
        <p14:creationId xmlns:p14="http://schemas.microsoft.com/office/powerpoint/2010/main" val="2519314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645329" y="535832"/>
            <a:ext cx="8368554" cy="874059"/>
          </a:xfrm>
        </p:spPr>
        <p:txBody>
          <a:bodyPr>
            <a:noAutofit/>
          </a:bodyPr>
          <a:lstStyle/>
          <a:p>
            <a:pPr marL="571500" indent="-571500">
              <a:buFont typeface="Wingdings" panose="05000000000000000000" pitchFamily="2" charset="2"/>
              <a:buChar char="Ø"/>
            </a:pPr>
            <a:r>
              <a:rPr lang="en-US" sz="4000" dirty="0" smtClean="0"/>
              <a:t>TOP FIVE QUESTIONS IN MALES:</a:t>
            </a:r>
            <a:endParaRPr lang="en-US" sz="4000" dirty="0"/>
          </a:p>
        </p:txBody>
      </p:sp>
      <p:sp>
        <p:nvSpPr>
          <p:cNvPr id="14" name="Text Placeholder 13"/>
          <p:cNvSpPr>
            <a:spLocks noGrp="1"/>
          </p:cNvSpPr>
          <p:nvPr>
            <p:ph type="body" sz="half" idx="2"/>
          </p:nvPr>
        </p:nvSpPr>
        <p:spPr>
          <a:xfrm>
            <a:off x="820269" y="2631508"/>
            <a:ext cx="4791635" cy="3094485"/>
          </a:xfrm>
        </p:spPr>
        <p:txBody>
          <a:bodyPr/>
          <a:lstStyle/>
          <a:p>
            <a:pPr marL="457200" indent="-457200">
              <a:buFont typeface="Wingdings" panose="05000000000000000000" pitchFamily="2" charset="2"/>
              <a:buChar char="v"/>
            </a:pPr>
            <a:r>
              <a:rPr lang="en-US" sz="2400" dirty="0"/>
              <a:t>High screen resolution:</a:t>
            </a:r>
          </a:p>
          <a:p>
            <a:pPr marL="457200" indent="-457200">
              <a:buFont typeface="Arial" panose="020B0604020202020204" pitchFamily="34" charset="0"/>
              <a:buChar char="•"/>
            </a:pPr>
            <a:r>
              <a:rPr lang="en-US" sz="2400" dirty="0"/>
              <a:t>With percentage: 80.7%</a:t>
            </a:r>
          </a:p>
          <a:p>
            <a:pPr marL="914400" lvl="1" indent="-457200">
              <a:buFont typeface="Arial" panose="020B0604020202020204" pitchFamily="34" charset="0"/>
              <a:buChar char="•"/>
            </a:pPr>
            <a:r>
              <a:rPr lang="en-US" sz="2000" b="1" dirty="0"/>
              <a:t>For totally agree: 61.5%</a:t>
            </a:r>
          </a:p>
          <a:p>
            <a:pPr marL="914400" lvl="1" indent="-457200">
              <a:buFont typeface="Arial" panose="020B0604020202020204" pitchFamily="34" charset="0"/>
              <a:buChar char="•"/>
            </a:pPr>
            <a:r>
              <a:rPr lang="en-US" sz="2000" b="1" dirty="0"/>
              <a:t>For agree: 19.2%</a:t>
            </a:r>
          </a:p>
        </p:txBody>
      </p:sp>
      <p:pic>
        <p:nvPicPr>
          <p:cNvPr id="15" name="Content Placeholder 20"/>
          <p:cNvPicPr>
            <a:picLocks noGrp="1" noChangeAspect="1"/>
          </p:cNvPicPr>
          <p:nvPr>
            <p:ph idx="1"/>
          </p:nvPr>
        </p:nvPicPr>
        <p:blipFill>
          <a:blip r:embed="rId2"/>
          <a:stretch>
            <a:fillRect/>
          </a:stretch>
        </p:blipFill>
        <p:spPr>
          <a:xfrm>
            <a:off x="6168678" y="2127132"/>
            <a:ext cx="5463988" cy="3855657"/>
          </a:xfrm>
          <a:prstGeom prst="rect">
            <a:avLst/>
          </a:prstGeom>
        </p:spPr>
      </p:pic>
    </p:spTree>
    <p:extLst>
      <p:ext uri="{BB962C8B-B14F-4D97-AF65-F5344CB8AC3E}">
        <p14:creationId xmlns:p14="http://schemas.microsoft.com/office/powerpoint/2010/main" val="11327109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04551" y="0"/>
            <a:ext cx="9961685" cy="1295400"/>
          </a:xfrm>
        </p:spPr>
        <p:txBody>
          <a:bodyPr/>
          <a:lstStyle/>
          <a:p>
            <a:pPr marL="571500" indent="-571500">
              <a:buFont typeface="Wingdings" panose="05000000000000000000" pitchFamily="2" charset="2"/>
              <a:buChar char="Ø"/>
            </a:pPr>
            <a:r>
              <a:rPr lang="en-US" dirty="0" smtClean="0"/>
              <a:t>TOP FIVE QUESTIONS FOR FEMALES:</a:t>
            </a:r>
            <a:endParaRPr lang="en-US" dirty="0"/>
          </a:p>
        </p:txBody>
      </p:sp>
      <p:sp>
        <p:nvSpPr>
          <p:cNvPr id="10" name="Text Placeholder 9"/>
          <p:cNvSpPr>
            <a:spLocks noGrp="1"/>
          </p:cNvSpPr>
          <p:nvPr>
            <p:ph type="body" idx="1"/>
          </p:nvPr>
        </p:nvSpPr>
        <p:spPr>
          <a:xfrm>
            <a:off x="727075" y="879230"/>
            <a:ext cx="5229225" cy="1908676"/>
          </a:xfrm>
        </p:spPr>
        <p:txBody>
          <a:bodyPr>
            <a:normAutofit/>
          </a:bodyPr>
          <a:lstStyle/>
          <a:p>
            <a:pPr marL="285750" indent="-285750">
              <a:buFont typeface="Wingdings" panose="05000000000000000000" pitchFamily="2" charset="2"/>
              <a:buChar char="v"/>
            </a:pPr>
            <a:r>
              <a:rPr lang="en-US" sz="2000" dirty="0"/>
              <a:t>Increasing the RAM make it easier to move between applications faster:</a:t>
            </a:r>
          </a:p>
          <a:p>
            <a:pPr marL="285750" indent="-285750">
              <a:buFont typeface="Arial" panose="020B0604020202020204" pitchFamily="34" charset="0"/>
              <a:buChar char="•"/>
            </a:pPr>
            <a:r>
              <a:rPr lang="en-US" sz="2000" dirty="0"/>
              <a:t>With percentage: 70.9%</a:t>
            </a:r>
          </a:p>
          <a:p>
            <a:pPr marL="742950" lvl="1" indent="-285750">
              <a:buFont typeface="Arial" panose="020B0604020202020204" pitchFamily="34" charset="0"/>
              <a:buChar char="•"/>
            </a:pPr>
            <a:r>
              <a:rPr lang="en-US" sz="1800" dirty="0"/>
              <a:t>For totally agree: 29.2%</a:t>
            </a:r>
          </a:p>
          <a:p>
            <a:pPr marL="742950" lvl="1" indent="-285750">
              <a:buFont typeface="Arial" panose="020B0604020202020204" pitchFamily="34" charset="0"/>
              <a:buChar char="•"/>
            </a:pPr>
            <a:r>
              <a:rPr lang="en-US" sz="1800" dirty="0"/>
              <a:t>For agree: 41.7%</a:t>
            </a:r>
          </a:p>
        </p:txBody>
      </p:sp>
      <p:sp>
        <p:nvSpPr>
          <p:cNvPr id="12" name="Text Placeholder 11"/>
          <p:cNvSpPr>
            <a:spLocks noGrp="1"/>
          </p:cNvSpPr>
          <p:nvPr>
            <p:ph type="body" sz="quarter" idx="3"/>
          </p:nvPr>
        </p:nvSpPr>
        <p:spPr>
          <a:xfrm>
            <a:off x="6224587" y="754413"/>
            <a:ext cx="5325941" cy="1970739"/>
          </a:xfrm>
        </p:spPr>
        <p:txBody>
          <a:bodyPr>
            <a:normAutofit/>
          </a:bodyPr>
          <a:lstStyle/>
          <a:p>
            <a:pPr marL="285750" indent="-285750">
              <a:buFont typeface="Wingdings" panose="05000000000000000000" pitchFamily="2" charset="2"/>
              <a:buChar char="v"/>
            </a:pPr>
            <a:r>
              <a:rPr lang="en-US" sz="2000" dirty="0"/>
              <a:t>Middle-class phones over flagship one</a:t>
            </a:r>
            <a:r>
              <a:rPr lang="en-US" sz="2000" dirty="0" smtClean="0"/>
              <a:t>:</a:t>
            </a:r>
          </a:p>
          <a:p>
            <a:pPr marL="342900" indent="-342900">
              <a:buFont typeface="Arial" panose="020B0604020202020204" pitchFamily="34" charset="0"/>
              <a:buChar char="•"/>
            </a:pPr>
            <a:r>
              <a:rPr lang="en-US" sz="2000" dirty="0" smtClean="0"/>
              <a:t>With </a:t>
            </a:r>
            <a:r>
              <a:rPr lang="en-US" sz="2000" dirty="0"/>
              <a:t>percentage: 70.8%</a:t>
            </a:r>
          </a:p>
          <a:p>
            <a:pPr marL="742950" lvl="1" indent="-285750">
              <a:buFont typeface="Arial" panose="020B0604020202020204" pitchFamily="34" charset="0"/>
              <a:buChar char="•"/>
            </a:pPr>
            <a:r>
              <a:rPr lang="en-US" sz="1800" dirty="0"/>
              <a:t>For totally agree: 33.3%</a:t>
            </a:r>
          </a:p>
          <a:p>
            <a:pPr marL="742950" lvl="1" indent="-285750">
              <a:buFont typeface="Arial" panose="020B0604020202020204" pitchFamily="34" charset="0"/>
              <a:buChar char="•"/>
            </a:pPr>
            <a:r>
              <a:rPr lang="en-US" sz="1800" dirty="0"/>
              <a:t>For agree: 37.5%</a:t>
            </a:r>
          </a:p>
        </p:txBody>
      </p:sp>
      <p:pic>
        <p:nvPicPr>
          <p:cNvPr id="11" name="Content Placeholder 14"/>
          <p:cNvPicPr>
            <a:picLocks noGrp="1" noChangeAspect="1"/>
          </p:cNvPicPr>
          <p:nvPr>
            <p:ph sz="half" idx="2"/>
          </p:nvPr>
        </p:nvPicPr>
        <p:blipFill>
          <a:blip r:embed="rId2"/>
          <a:stretch>
            <a:fillRect/>
          </a:stretch>
        </p:blipFill>
        <p:spPr>
          <a:xfrm>
            <a:off x="727075" y="3132138"/>
            <a:ext cx="5229225" cy="3086100"/>
          </a:xfrm>
          <a:prstGeom prst="rect">
            <a:avLst/>
          </a:prstGeom>
        </p:spPr>
      </p:pic>
      <p:pic>
        <p:nvPicPr>
          <p:cNvPr id="19" name="Content Placeholder 18"/>
          <p:cNvPicPr>
            <a:picLocks noGrp="1" noChangeAspect="1"/>
          </p:cNvPicPr>
          <p:nvPr>
            <p:ph sz="quarter" idx="4"/>
          </p:nvPr>
        </p:nvPicPr>
        <p:blipFill>
          <a:blip r:embed="rId3"/>
          <a:stretch>
            <a:fillRect/>
          </a:stretch>
        </p:blipFill>
        <p:spPr>
          <a:xfrm>
            <a:off x="6224587" y="3132138"/>
            <a:ext cx="5229225" cy="3086100"/>
          </a:xfrm>
          <a:prstGeom prst="rect">
            <a:avLst/>
          </a:prstGeom>
        </p:spPr>
      </p:pic>
    </p:spTree>
    <p:extLst>
      <p:ext uri="{BB962C8B-B14F-4D97-AF65-F5344CB8AC3E}">
        <p14:creationId xmlns:p14="http://schemas.microsoft.com/office/powerpoint/2010/main" val="21789945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599" y="121024"/>
            <a:ext cx="9417425" cy="1295400"/>
          </a:xfrm>
        </p:spPr>
        <p:txBody>
          <a:bodyPr/>
          <a:lstStyle/>
          <a:p>
            <a:pPr marL="571500" indent="-571500">
              <a:buFont typeface="Wingdings" panose="05000000000000000000" pitchFamily="2" charset="2"/>
              <a:buChar char="Ø"/>
            </a:pPr>
            <a:r>
              <a:rPr lang="en-US" dirty="0" smtClean="0"/>
              <a:t>TOP FIVE QUESTIONS FOR FEMALES:</a:t>
            </a:r>
            <a:endParaRPr lang="en-US" dirty="0"/>
          </a:p>
        </p:txBody>
      </p:sp>
      <p:sp>
        <p:nvSpPr>
          <p:cNvPr id="10" name="Text Placeholder 9"/>
          <p:cNvSpPr>
            <a:spLocks noGrp="1"/>
          </p:cNvSpPr>
          <p:nvPr>
            <p:ph type="body" idx="1"/>
          </p:nvPr>
        </p:nvSpPr>
        <p:spPr>
          <a:xfrm>
            <a:off x="876309" y="1416424"/>
            <a:ext cx="5079991" cy="1591291"/>
          </a:xfrm>
        </p:spPr>
        <p:txBody>
          <a:bodyPr>
            <a:normAutofit fontScale="92500" lnSpcReduction="10000"/>
          </a:bodyPr>
          <a:lstStyle/>
          <a:p>
            <a:pPr marL="285750" indent="-285750">
              <a:buFont typeface="Wingdings" panose="05000000000000000000" pitchFamily="2" charset="2"/>
              <a:buChar char="v"/>
            </a:pPr>
            <a:r>
              <a:rPr lang="en-US" sz="2200" dirty="0"/>
              <a:t>High manufacturing quality of the phone:</a:t>
            </a:r>
          </a:p>
          <a:p>
            <a:pPr marL="285750" indent="-285750">
              <a:buFont typeface="Arial" panose="020B0604020202020204" pitchFamily="34" charset="0"/>
              <a:buChar char="•"/>
            </a:pPr>
            <a:r>
              <a:rPr lang="en-US" sz="2200" dirty="0"/>
              <a:t>With percentage: 70.8%</a:t>
            </a:r>
          </a:p>
          <a:p>
            <a:pPr marL="742950" lvl="1" indent="-285750">
              <a:buFont typeface="Arial" panose="020B0604020202020204" pitchFamily="34" charset="0"/>
              <a:buChar char="•"/>
            </a:pPr>
            <a:r>
              <a:rPr lang="en-US" sz="1900" dirty="0"/>
              <a:t>For totally agree: 25%</a:t>
            </a:r>
          </a:p>
          <a:p>
            <a:pPr marL="742950" lvl="1" indent="-285750">
              <a:buFont typeface="Arial" panose="020B0604020202020204" pitchFamily="34" charset="0"/>
              <a:buChar char="•"/>
            </a:pPr>
            <a:r>
              <a:rPr lang="en-US" sz="1900" dirty="0"/>
              <a:t>For agree: 45.8%</a:t>
            </a:r>
            <a:endParaRPr lang="ar-EG" sz="1900" dirty="0"/>
          </a:p>
        </p:txBody>
      </p:sp>
      <p:pic>
        <p:nvPicPr>
          <p:cNvPr id="14" name="Content Placeholder 13"/>
          <p:cNvPicPr>
            <a:picLocks noGrp="1" noChangeAspect="1"/>
          </p:cNvPicPr>
          <p:nvPr>
            <p:ph sz="half" idx="2"/>
          </p:nvPr>
        </p:nvPicPr>
        <p:blipFill>
          <a:blip r:embed="rId2"/>
          <a:stretch>
            <a:fillRect/>
          </a:stretch>
        </p:blipFill>
        <p:spPr>
          <a:xfrm>
            <a:off x="727075" y="3132138"/>
            <a:ext cx="5229225" cy="3086100"/>
          </a:xfrm>
          <a:prstGeom prst="rect">
            <a:avLst/>
          </a:prstGeom>
        </p:spPr>
      </p:pic>
      <p:sp>
        <p:nvSpPr>
          <p:cNvPr id="12" name="Text Placeholder 11"/>
          <p:cNvSpPr>
            <a:spLocks noGrp="1"/>
          </p:cNvSpPr>
          <p:nvPr>
            <p:ph type="body" sz="quarter" idx="3"/>
          </p:nvPr>
        </p:nvSpPr>
        <p:spPr>
          <a:xfrm>
            <a:off x="6172200" y="1416425"/>
            <a:ext cx="5334000" cy="1591290"/>
          </a:xfrm>
        </p:spPr>
        <p:txBody>
          <a:bodyPr>
            <a:normAutofit lnSpcReduction="10000"/>
          </a:bodyPr>
          <a:lstStyle/>
          <a:p>
            <a:pPr marL="285750" indent="-285750">
              <a:buFont typeface="Wingdings" panose="05000000000000000000" pitchFamily="2" charset="2"/>
              <a:buChar char="v"/>
            </a:pPr>
            <a:r>
              <a:rPr lang="en-US" sz="2000" dirty="0"/>
              <a:t>Shooting photos in poor lighted </a:t>
            </a:r>
            <a:r>
              <a:rPr lang="en-US" sz="2000" dirty="0" smtClean="0"/>
              <a:t>environment:</a:t>
            </a:r>
            <a:endParaRPr lang="en-US" sz="2000" dirty="0"/>
          </a:p>
          <a:p>
            <a:pPr marL="285750" indent="-285750">
              <a:buFont typeface="Arial" panose="020B0604020202020204" pitchFamily="34" charset="0"/>
              <a:buChar char="•"/>
            </a:pPr>
            <a:r>
              <a:rPr lang="en-US" sz="2000" dirty="0"/>
              <a:t>With percentage: 54.2%</a:t>
            </a:r>
          </a:p>
          <a:p>
            <a:pPr marL="742950" lvl="1" indent="-285750">
              <a:buFont typeface="Arial" panose="020B0604020202020204" pitchFamily="34" charset="0"/>
              <a:buChar char="•"/>
            </a:pPr>
            <a:r>
              <a:rPr lang="en-US" sz="1800" dirty="0"/>
              <a:t>For totally agree: 41.7%</a:t>
            </a:r>
          </a:p>
          <a:p>
            <a:pPr marL="742950" lvl="1" indent="-285750">
              <a:buFont typeface="Arial" panose="020B0604020202020204" pitchFamily="34" charset="0"/>
              <a:buChar char="•"/>
            </a:pPr>
            <a:r>
              <a:rPr lang="en-US" sz="1800" dirty="0"/>
              <a:t>For agree: 12.5%</a:t>
            </a:r>
          </a:p>
        </p:txBody>
      </p:sp>
      <p:pic>
        <p:nvPicPr>
          <p:cNvPr id="15" name="Content Placeholder 14"/>
          <p:cNvPicPr>
            <a:picLocks noGrp="1" noChangeAspect="1"/>
          </p:cNvPicPr>
          <p:nvPr>
            <p:ph sz="quarter" idx="4"/>
          </p:nvPr>
        </p:nvPicPr>
        <p:blipFill>
          <a:blip r:embed="rId3"/>
          <a:stretch>
            <a:fillRect/>
          </a:stretch>
        </p:blipFill>
        <p:spPr>
          <a:xfrm>
            <a:off x="6224587" y="3132138"/>
            <a:ext cx="5229225" cy="3086100"/>
          </a:xfrm>
          <a:prstGeom prst="rect">
            <a:avLst/>
          </a:prstGeom>
        </p:spPr>
      </p:pic>
    </p:spTree>
    <p:extLst>
      <p:ext uri="{BB962C8B-B14F-4D97-AF65-F5344CB8AC3E}">
        <p14:creationId xmlns:p14="http://schemas.microsoft.com/office/powerpoint/2010/main" val="3072161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29409" y="195689"/>
            <a:ext cx="9263231" cy="1120587"/>
          </a:xfrm>
        </p:spPr>
        <p:txBody>
          <a:bodyPr>
            <a:noAutofit/>
          </a:bodyPr>
          <a:lstStyle/>
          <a:p>
            <a:pPr marL="571500" indent="-571500">
              <a:buFont typeface="Wingdings" panose="05000000000000000000" pitchFamily="2" charset="2"/>
              <a:buChar char="Ø"/>
            </a:pPr>
            <a:r>
              <a:rPr lang="en-US" sz="4000" dirty="0" smtClean="0"/>
              <a:t>TOP FIVE QUESTIONS FOR FEMALES:</a:t>
            </a:r>
            <a:endParaRPr lang="en-US" sz="4000" dirty="0"/>
          </a:p>
        </p:txBody>
      </p:sp>
      <p:sp>
        <p:nvSpPr>
          <p:cNvPr id="11" name="Text Placeholder 10"/>
          <p:cNvSpPr>
            <a:spLocks noGrp="1"/>
          </p:cNvSpPr>
          <p:nvPr>
            <p:ph type="body" sz="half" idx="2"/>
          </p:nvPr>
        </p:nvSpPr>
        <p:spPr>
          <a:xfrm>
            <a:off x="685991" y="2481944"/>
            <a:ext cx="4521734" cy="1985553"/>
          </a:xfrm>
        </p:spPr>
        <p:txBody>
          <a:bodyPr/>
          <a:lstStyle/>
          <a:p>
            <a:pPr marL="285750" indent="-285750">
              <a:buFont typeface="Wingdings" panose="05000000000000000000" pitchFamily="2" charset="2"/>
              <a:buChar char="v"/>
            </a:pPr>
            <a:r>
              <a:rPr lang="en-US" sz="2400" dirty="0"/>
              <a:t>High screen resolutions:</a:t>
            </a:r>
          </a:p>
          <a:p>
            <a:pPr marL="285750" indent="-285750">
              <a:buFont typeface="Arial" panose="020B0604020202020204" pitchFamily="34" charset="0"/>
              <a:buChar char="•"/>
            </a:pPr>
            <a:r>
              <a:rPr lang="en-US" sz="2400" dirty="0"/>
              <a:t>With percentage: 75%</a:t>
            </a:r>
          </a:p>
          <a:p>
            <a:pPr marL="742950" lvl="1" indent="-285750">
              <a:buFont typeface="Arial" panose="020B0604020202020204" pitchFamily="34" charset="0"/>
              <a:buChar char="•"/>
            </a:pPr>
            <a:r>
              <a:rPr lang="en-US" sz="2000" b="1" dirty="0"/>
              <a:t>For totally agree: 54.2%</a:t>
            </a:r>
          </a:p>
          <a:p>
            <a:pPr marL="742950" lvl="1" indent="-285750">
              <a:buFont typeface="Arial" panose="020B0604020202020204" pitchFamily="34" charset="0"/>
              <a:buChar char="•"/>
            </a:pPr>
            <a:r>
              <a:rPr lang="en-US" sz="2000" b="1" dirty="0"/>
              <a:t>For agree: 20.8%</a:t>
            </a:r>
          </a:p>
        </p:txBody>
      </p:sp>
      <p:pic>
        <p:nvPicPr>
          <p:cNvPr id="12" name="Content Placeholder 13"/>
          <p:cNvPicPr>
            <a:picLocks noGrp="1" noChangeAspect="1"/>
          </p:cNvPicPr>
          <p:nvPr>
            <p:ph idx="1"/>
          </p:nvPr>
        </p:nvPicPr>
        <p:blipFill>
          <a:blip r:embed="rId2"/>
          <a:stretch>
            <a:fillRect/>
          </a:stretch>
        </p:blipFill>
        <p:spPr>
          <a:xfrm>
            <a:off x="6251383" y="1950718"/>
            <a:ext cx="5481240" cy="3979817"/>
          </a:xfrm>
          <a:prstGeom prst="rect">
            <a:avLst/>
          </a:prstGeom>
        </p:spPr>
      </p:pic>
    </p:spTree>
    <p:extLst>
      <p:ext uri="{BB962C8B-B14F-4D97-AF65-F5344CB8AC3E}">
        <p14:creationId xmlns:p14="http://schemas.microsoft.com/office/powerpoint/2010/main" val="2867531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15463" y="203878"/>
            <a:ext cx="8358554" cy="773722"/>
          </a:xfrm>
        </p:spPr>
        <p:txBody>
          <a:bodyPr>
            <a:noAutofit/>
          </a:bodyPr>
          <a:lstStyle/>
          <a:p>
            <a:pPr marL="857250" indent="-857250">
              <a:buFont typeface="Wingdings" panose="05000000000000000000" pitchFamily="2" charset="2"/>
              <a:buChar char="v"/>
            </a:pPr>
            <a:r>
              <a:rPr lang="en-US" sz="6600" dirty="0" smtClean="0"/>
              <a:t>CONCLUSION:</a:t>
            </a:r>
            <a:endParaRPr lang="en-US" sz="6600" dirty="0"/>
          </a:p>
        </p:txBody>
      </p:sp>
      <p:sp>
        <p:nvSpPr>
          <p:cNvPr id="10" name="Rectangle 9"/>
          <p:cNvSpPr/>
          <p:nvPr/>
        </p:nvSpPr>
        <p:spPr>
          <a:xfrm>
            <a:off x="228600" y="870438"/>
            <a:ext cx="11509131" cy="6186309"/>
          </a:xfrm>
          <a:prstGeom prst="rect">
            <a:avLst/>
          </a:prstGeom>
        </p:spPr>
        <p:txBody>
          <a:bodyPr wrap="square">
            <a:spAutoFit/>
          </a:bodyPr>
          <a:lstStyle/>
          <a:p>
            <a:endParaRPr lang="ar-EG" dirty="0" smtClean="0"/>
          </a:p>
          <a:p>
            <a:pPr marL="285750" indent="-285750">
              <a:buFont typeface="Wingdings" panose="05000000000000000000" pitchFamily="2" charset="2"/>
              <a:buChar char="v"/>
            </a:pPr>
            <a:r>
              <a:rPr lang="en-US" dirty="0" smtClean="0"/>
              <a:t>We </a:t>
            </a:r>
            <a:r>
              <a:rPr lang="en-US" dirty="0"/>
              <a:t>see that the target sample of the  BIS was 50 students about half of them boys and half of them are girls With ages ranges between ( 19 – 24 ) and this sample represent 20% of the third level </a:t>
            </a:r>
            <a:r>
              <a:rPr lang="en-US" dirty="0" smtClean="0"/>
              <a:t>students</a:t>
            </a:r>
          </a:p>
          <a:p>
            <a:endParaRPr lang="en-US" dirty="0" smtClean="0"/>
          </a:p>
          <a:p>
            <a:pPr marL="285750" indent="-285750">
              <a:buFont typeface="Wingdings" panose="05000000000000000000" pitchFamily="2" charset="2"/>
              <a:buChar char="v"/>
            </a:pPr>
            <a:r>
              <a:rPr lang="en-US" dirty="0"/>
              <a:t>The main selling points of the girls are the high screen resolution , high manufacturing quality of the phone , the middle class phones over the flagship , increasing the </a:t>
            </a:r>
            <a:r>
              <a:rPr lang="en-US" dirty="0" smtClean="0"/>
              <a:t>RAM of </a:t>
            </a:r>
            <a:r>
              <a:rPr lang="en-US" dirty="0"/>
              <a:t>the phone by more than four </a:t>
            </a:r>
            <a:r>
              <a:rPr lang="en-US" dirty="0" smtClean="0"/>
              <a:t>and shooting </a:t>
            </a:r>
            <a:r>
              <a:rPr lang="en-US" dirty="0"/>
              <a:t>in dark </a:t>
            </a:r>
            <a:r>
              <a:rPr lang="en-US" dirty="0" smtClean="0"/>
              <a:t>environment.</a:t>
            </a:r>
            <a:endParaRPr lang="ar-EG" dirty="0" smtClean="0"/>
          </a:p>
          <a:p>
            <a:endParaRPr lang="en-US" dirty="0" smtClean="0"/>
          </a:p>
          <a:p>
            <a:pPr marL="285750" indent="-285750">
              <a:buFont typeface="Wingdings" panose="05000000000000000000" pitchFamily="2" charset="2"/>
              <a:buChar char="v"/>
            </a:pPr>
            <a:r>
              <a:rPr lang="en-US" dirty="0" smtClean="0"/>
              <a:t>The </a:t>
            </a:r>
            <a:r>
              <a:rPr lang="en-US" dirty="0"/>
              <a:t>main selling point of the boys are quad core processor , high screen resolution , manufacturing quality ,simple </a:t>
            </a:r>
            <a:r>
              <a:rPr lang="en-US" dirty="0" smtClean="0"/>
              <a:t>Four Giga-byte </a:t>
            </a:r>
            <a:r>
              <a:rPr lang="en-US" dirty="0"/>
              <a:t>and fast charging </a:t>
            </a:r>
            <a:r>
              <a:rPr lang="en-US" dirty="0" smtClean="0"/>
              <a:t>We </a:t>
            </a:r>
            <a:r>
              <a:rPr lang="en-US" dirty="0"/>
              <a:t>see that here boys also focus on the general quality of the phone , having powerful and power efficiency processor with fast charging </a:t>
            </a:r>
            <a:r>
              <a:rPr lang="en-US" dirty="0" smtClean="0"/>
              <a:t>battery.</a:t>
            </a:r>
          </a:p>
          <a:p>
            <a:r>
              <a:rPr lang="en-US" dirty="0" smtClean="0"/>
              <a:t> </a:t>
            </a:r>
          </a:p>
          <a:p>
            <a:pPr marL="285750" indent="-285750">
              <a:buFont typeface="Wingdings" panose="05000000000000000000" pitchFamily="2" charset="2"/>
              <a:buChar char="v"/>
            </a:pPr>
            <a:r>
              <a:rPr lang="en-US" dirty="0" smtClean="0"/>
              <a:t>Last </a:t>
            </a:r>
            <a:r>
              <a:rPr lang="en-US" dirty="0"/>
              <a:t>thing that the main selling points of the whole sample are the gyroscope sensor , general manufacturing  quality , middle class phones over the flagship and increasing the </a:t>
            </a:r>
            <a:r>
              <a:rPr lang="en-US" dirty="0" smtClean="0"/>
              <a:t>RAM So </a:t>
            </a:r>
            <a:r>
              <a:rPr lang="en-US" dirty="0"/>
              <a:t>by all of this we see that for large sales volume students ( male and female )  of the BIS mainly focuses on </a:t>
            </a:r>
            <a:r>
              <a:rPr lang="en-US" dirty="0" smtClean="0"/>
              <a:t>:-</a:t>
            </a:r>
          </a:p>
          <a:p>
            <a:pPr lvl="1"/>
            <a:endParaRPr lang="en-US" dirty="0" smtClean="0"/>
          </a:p>
          <a:p>
            <a:pPr marL="1257300" lvl="2" indent="-342900">
              <a:buAutoNum type="arabicPeriod"/>
            </a:pPr>
            <a:r>
              <a:rPr lang="en-US" dirty="0" smtClean="0"/>
              <a:t>General </a:t>
            </a:r>
            <a:r>
              <a:rPr lang="en-US" dirty="0"/>
              <a:t>quality of the phone should by </a:t>
            </a:r>
            <a:r>
              <a:rPr lang="en-US" dirty="0" smtClean="0"/>
              <a:t>high.</a:t>
            </a:r>
          </a:p>
          <a:p>
            <a:pPr marL="1257300" lvl="2" indent="-342900">
              <a:buAutoNum type="arabicPeriod"/>
            </a:pPr>
            <a:r>
              <a:rPr lang="en-US" dirty="0" smtClean="0"/>
              <a:t>High RAM </a:t>
            </a:r>
            <a:r>
              <a:rPr lang="en-US" dirty="0"/>
              <a:t>space of the phone more than </a:t>
            </a:r>
            <a:r>
              <a:rPr lang="en-US" dirty="0" smtClean="0"/>
              <a:t>Four Giga-bytes.</a:t>
            </a:r>
          </a:p>
          <a:p>
            <a:pPr marL="1257300" lvl="2" indent="-342900">
              <a:buAutoNum type="arabicPeriod"/>
            </a:pPr>
            <a:r>
              <a:rPr lang="en-US" dirty="0" smtClean="0"/>
              <a:t>Middle </a:t>
            </a:r>
            <a:r>
              <a:rPr lang="en-US" dirty="0"/>
              <a:t>class phones which reflect that the price should not be </a:t>
            </a:r>
            <a:r>
              <a:rPr lang="en-US" dirty="0" smtClean="0"/>
              <a:t>high</a:t>
            </a:r>
            <a:r>
              <a:rPr lang="en-US" dirty="0" smtClean="0"/>
              <a:t>.</a:t>
            </a:r>
          </a:p>
          <a:p>
            <a:pPr marL="1257300" lvl="2" indent="-342900">
              <a:buAutoNum type="arabicPeriod"/>
            </a:pPr>
            <a:r>
              <a:rPr lang="en-US" dirty="0" smtClean="0"/>
              <a:t>High screen resolution us very important for both male and female.</a:t>
            </a:r>
            <a:endParaRPr lang="ar-EG" dirty="0" smtClean="0"/>
          </a:p>
          <a:p>
            <a:endParaRPr lang="ar-EG" dirty="0"/>
          </a:p>
        </p:txBody>
      </p:sp>
    </p:spTree>
    <p:extLst>
      <p:ext uri="{BB962C8B-B14F-4D97-AF65-F5344CB8AC3E}">
        <p14:creationId xmlns:p14="http://schemas.microsoft.com/office/powerpoint/2010/main" val="41265361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538791" y="564075"/>
            <a:ext cx="5816599" cy="1293028"/>
          </a:xfrm>
        </p:spPr>
        <p:txBody>
          <a:bodyPr>
            <a:noAutofit/>
          </a:bodyPr>
          <a:lstStyle/>
          <a:p>
            <a:pPr marL="857250" indent="-857250">
              <a:buFont typeface="Wingdings" panose="05000000000000000000" pitchFamily="2" charset="2"/>
              <a:buChar char="v"/>
            </a:pPr>
            <a:r>
              <a:rPr lang="en-US" sz="6000" dirty="0" smtClean="0"/>
              <a:t>THE MAKERS:</a:t>
            </a:r>
            <a:br>
              <a:rPr lang="en-US" sz="6000" dirty="0" smtClean="0"/>
            </a:br>
            <a:endParaRPr lang="en-US" sz="6000" dirty="0"/>
          </a:p>
        </p:txBody>
      </p:sp>
      <p:sp>
        <p:nvSpPr>
          <p:cNvPr id="10" name="Subtitle 9"/>
          <p:cNvSpPr>
            <a:spLocks noGrp="1"/>
          </p:cNvSpPr>
          <p:nvPr>
            <p:ph sz="half" idx="1"/>
          </p:nvPr>
        </p:nvSpPr>
        <p:spPr>
          <a:xfrm>
            <a:off x="59267" y="2061884"/>
            <a:ext cx="6206066" cy="4648199"/>
          </a:xfrm>
        </p:spPr>
        <p:txBody>
          <a:bodyPr>
            <a:normAutofit/>
          </a:bodyPr>
          <a:lstStyle/>
          <a:p>
            <a:pPr marL="571500" indent="-571500">
              <a:buFont typeface="+mj-lt"/>
              <a:buAutoNum type="romanUcPeriod"/>
            </a:pPr>
            <a:r>
              <a:rPr lang="en-US" sz="2800" dirty="0" smtClean="0"/>
              <a:t>Khadija </a:t>
            </a:r>
            <a:r>
              <a:rPr lang="en-US" sz="2800" dirty="0" err="1"/>
              <a:t>Ashry</a:t>
            </a:r>
            <a:r>
              <a:rPr lang="en-US" sz="2800" dirty="0"/>
              <a:t> </a:t>
            </a:r>
            <a:r>
              <a:rPr lang="en-US" sz="2800" dirty="0" err="1" smtClean="0"/>
              <a:t>mohammed</a:t>
            </a:r>
            <a:r>
              <a:rPr lang="en-US" sz="2800" dirty="0" smtClean="0"/>
              <a:t> </a:t>
            </a:r>
            <a:r>
              <a:rPr lang="en-US" sz="2800" dirty="0"/>
              <a:t>(leader).</a:t>
            </a:r>
          </a:p>
          <a:p>
            <a:pPr marL="457200" indent="-457200">
              <a:buFont typeface="+mj-lt"/>
              <a:buAutoNum type="romanUcPeriod"/>
            </a:pPr>
            <a:r>
              <a:rPr lang="en-US" sz="2800" dirty="0" err="1"/>
              <a:t>Sherwet</a:t>
            </a:r>
            <a:r>
              <a:rPr lang="en-US" sz="2800" dirty="0"/>
              <a:t> </a:t>
            </a:r>
            <a:r>
              <a:rPr lang="en-US" sz="2800" dirty="0" err="1"/>
              <a:t>Shreif</a:t>
            </a:r>
            <a:r>
              <a:rPr lang="en-US" sz="2800" dirty="0"/>
              <a:t> </a:t>
            </a:r>
            <a:r>
              <a:rPr lang="en-US" sz="2800" dirty="0" err="1" smtClean="0"/>
              <a:t>Ez</a:t>
            </a:r>
            <a:r>
              <a:rPr lang="en-US" sz="2800" dirty="0" err="1"/>
              <a:t>z</a:t>
            </a:r>
            <a:r>
              <a:rPr lang="en-US" sz="2800" dirty="0" err="1" smtClean="0"/>
              <a:t>at</a:t>
            </a:r>
            <a:r>
              <a:rPr lang="en-US" sz="2800" dirty="0" smtClean="0"/>
              <a:t> </a:t>
            </a:r>
            <a:r>
              <a:rPr lang="en-US" sz="2800" dirty="0"/>
              <a:t>(subleader).</a:t>
            </a:r>
          </a:p>
          <a:p>
            <a:pPr marL="457200" indent="-457200">
              <a:buFont typeface="+mj-lt"/>
              <a:buAutoNum type="romanUcPeriod"/>
            </a:pPr>
            <a:r>
              <a:rPr lang="en-US" sz="2800" dirty="0" err="1"/>
              <a:t>Afnan</a:t>
            </a:r>
            <a:r>
              <a:rPr lang="en-US" sz="2800" dirty="0"/>
              <a:t> Khaled Hassan</a:t>
            </a:r>
            <a:r>
              <a:rPr lang="en-US" sz="2800" dirty="0" smtClean="0"/>
              <a:t>.</a:t>
            </a:r>
            <a:endParaRPr lang="en-US" sz="2800" dirty="0"/>
          </a:p>
          <a:p>
            <a:pPr marL="457200" indent="-457200">
              <a:buFont typeface="+mj-lt"/>
              <a:buAutoNum type="romanUcPeriod"/>
            </a:pPr>
            <a:r>
              <a:rPr lang="en-US" sz="2800" dirty="0"/>
              <a:t>Sandra </a:t>
            </a:r>
            <a:r>
              <a:rPr lang="en-US" sz="2800" dirty="0" err="1"/>
              <a:t>Sameh</a:t>
            </a:r>
            <a:r>
              <a:rPr lang="en-US" sz="2800" dirty="0"/>
              <a:t> Samir.</a:t>
            </a:r>
          </a:p>
          <a:p>
            <a:pPr marL="457200" indent="-457200">
              <a:buFont typeface="+mj-lt"/>
              <a:buAutoNum type="romanUcPeriod"/>
            </a:pPr>
            <a:r>
              <a:rPr lang="en-US" sz="2800" dirty="0" smtClean="0"/>
              <a:t>Mariam </a:t>
            </a:r>
            <a:r>
              <a:rPr lang="en-US" sz="2800" dirty="0" err="1" smtClean="0"/>
              <a:t>Bahaa</a:t>
            </a:r>
            <a:r>
              <a:rPr lang="en-US" sz="2800" dirty="0" smtClean="0"/>
              <a:t> Sayed.</a:t>
            </a:r>
          </a:p>
          <a:p>
            <a:pPr marL="457200" indent="-457200">
              <a:buFont typeface="+mj-lt"/>
              <a:buAutoNum type="romanUcPeriod"/>
            </a:pPr>
            <a:r>
              <a:rPr lang="en-US" sz="2800" dirty="0" err="1" smtClean="0"/>
              <a:t>Shahd</a:t>
            </a:r>
            <a:r>
              <a:rPr lang="en-US" sz="2800" dirty="0" smtClean="0"/>
              <a:t> </a:t>
            </a:r>
            <a:r>
              <a:rPr lang="en-US" sz="2800" dirty="0" err="1" smtClean="0"/>
              <a:t>Mamdouh</a:t>
            </a:r>
            <a:r>
              <a:rPr lang="en-US" sz="2800" dirty="0" smtClean="0"/>
              <a:t> </a:t>
            </a:r>
            <a:r>
              <a:rPr lang="en-US" sz="2800" dirty="0" err="1" smtClean="0"/>
              <a:t>Abd</a:t>
            </a:r>
            <a:r>
              <a:rPr lang="en-US" sz="2800" dirty="0" smtClean="0"/>
              <a:t> EL </a:t>
            </a:r>
            <a:r>
              <a:rPr lang="en-US" sz="2800" dirty="0" err="1" smtClean="0"/>
              <a:t>Basir</a:t>
            </a:r>
            <a:r>
              <a:rPr lang="en-US" sz="2800" dirty="0" smtClean="0"/>
              <a:t>.</a:t>
            </a:r>
            <a:endParaRPr lang="en-US" sz="2800" dirty="0"/>
          </a:p>
        </p:txBody>
      </p:sp>
      <p:sp>
        <p:nvSpPr>
          <p:cNvPr id="11" name="Content Placeholder 10"/>
          <p:cNvSpPr>
            <a:spLocks noGrp="1"/>
          </p:cNvSpPr>
          <p:nvPr>
            <p:ph sz="half" idx="2"/>
          </p:nvPr>
        </p:nvSpPr>
        <p:spPr>
          <a:xfrm>
            <a:off x="6265333" y="2057401"/>
            <a:ext cx="6052173" cy="3962399"/>
          </a:xfrm>
        </p:spPr>
        <p:txBody>
          <a:bodyPr>
            <a:noAutofit/>
          </a:bodyPr>
          <a:lstStyle/>
          <a:p>
            <a:pPr marL="0" indent="0">
              <a:buNone/>
            </a:pPr>
            <a:r>
              <a:rPr lang="en-US" sz="2800" dirty="0" smtClean="0"/>
              <a:t>VII.</a:t>
            </a:r>
            <a:r>
              <a:rPr lang="en-US" sz="2800" dirty="0"/>
              <a:t> </a:t>
            </a:r>
            <a:r>
              <a:rPr lang="en-US" sz="2800" dirty="0" smtClean="0"/>
              <a:t>Ahmed Mohammed </a:t>
            </a:r>
            <a:r>
              <a:rPr lang="en-US" sz="2800" dirty="0" err="1" smtClean="0"/>
              <a:t>Refaat</a:t>
            </a:r>
            <a:r>
              <a:rPr lang="en-US" sz="2800" dirty="0" smtClean="0"/>
              <a:t>.</a:t>
            </a:r>
          </a:p>
          <a:p>
            <a:pPr marL="0" indent="0">
              <a:buNone/>
            </a:pPr>
            <a:r>
              <a:rPr lang="en-US" sz="2800" dirty="0" smtClean="0"/>
              <a:t>VIII.  </a:t>
            </a:r>
            <a:r>
              <a:rPr lang="en-US" sz="2800" dirty="0" err="1" smtClean="0"/>
              <a:t>Tasneem</a:t>
            </a:r>
            <a:r>
              <a:rPr lang="en-US" sz="2800" dirty="0" smtClean="0"/>
              <a:t> </a:t>
            </a:r>
            <a:r>
              <a:rPr lang="en-US" sz="2800" dirty="0" err="1" smtClean="0"/>
              <a:t>Wael</a:t>
            </a:r>
            <a:r>
              <a:rPr lang="en-US" sz="2800" dirty="0" smtClean="0"/>
              <a:t> </a:t>
            </a:r>
            <a:r>
              <a:rPr lang="en-US" sz="2800" dirty="0" err="1" smtClean="0"/>
              <a:t>Saad</a:t>
            </a:r>
            <a:r>
              <a:rPr lang="en-US" sz="2800" dirty="0" smtClean="0"/>
              <a:t>.</a:t>
            </a:r>
            <a:endParaRPr lang="en-US" sz="2800" dirty="0"/>
          </a:p>
          <a:p>
            <a:pPr marL="0" indent="0">
              <a:buNone/>
            </a:pPr>
            <a:r>
              <a:rPr lang="en-US" sz="2800" dirty="0" smtClean="0"/>
              <a:t>IX.  </a:t>
            </a:r>
            <a:r>
              <a:rPr lang="en-US" sz="2800" dirty="0" err="1" smtClean="0"/>
              <a:t>Tasneem</a:t>
            </a:r>
            <a:r>
              <a:rPr lang="en-US" sz="2800" dirty="0" smtClean="0"/>
              <a:t> </a:t>
            </a:r>
            <a:r>
              <a:rPr lang="en-US" sz="2800" dirty="0" err="1"/>
              <a:t>Emad</a:t>
            </a:r>
            <a:r>
              <a:rPr lang="en-US" sz="2800" dirty="0"/>
              <a:t> </a:t>
            </a:r>
            <a:r>
              <a:rPr lang="en-US" sz="2800" dirty="0" err="1"/>
              <a:t>Ezzat</a:t>
            </a:r>
            <a:r>
              <a:rPr lang="en-US" sz="2800" dirty="0"/>
              <a:t>.</a:t>
            </a:r>
          </a:p>
          <a:p>
            <a:pPr marL="0" indent="0">
              <a:buNone/>
            </a:pPr>
            <a:r>
              <a:rPr lang="en-US" sz="2800" dirty="0" smtClean="0"/>
              <a:t>X.  Mostafa </a:t>
            </a:r>
            <a:r>
              <a:rPr lang="en-US" sz="2800" dirty="0"/>
              <a:t>Ahmed Mostafa.</a:t>
            </a:r>
          </a:p>
          <a:p>
            <a:pPr marL="0" indent="0">
              <a:buNone/>
            </a:pPr>
            <a:r>
              <a:rPr lang="en-US" sz="2800" dirty="0" smtClean="0"/>
              <a:t>XI. Mira Hani Samuel.</a:t>
            </a:r>
            <a:endParaRPr lang="en-US" sz="2800" dirty="0"/>
          </a:p>
          <a:p>
            <a:pPr marL="0" indent="0">
              <a:buNone/>
            </a:pPr>
            <a:r>
              <a:rPr lang="en-US" sz="2800" dirty="0" smtClean="0"/>
              <a:t>XII. Sohaila </a:t>
            </a:r>
            <a:r>
              <a:rPr lang="en-US" sz="2800" dirty="0"/>
              <a:t>Khaled </a:t>
            </a:r>
            <a:r>
              <a:rPr lang="en-US" sz="2800" dirty="0" err="1"/>
              <a:t>Abd</a:t>
            </a:r>
            <a:r>
              <a:rPr lang="en-US" sz="2800" dirty="0"/>
              <a:t> EL </a:t>
            </a:r>
            <a:r>
              <a:rPr lang="en-US" sz="2800" dirty="0" err="1"/>
              <a:t>Sabour</a:t>
            </a:r>
            <a:r>
              <a:rPr lang="en-US" sz="2800" dirty="0"/>
              <a:t>.</a:t>
            </a:r>
          </a:p>
          <a:p>
            <a:pPr marL="0" indent="0">
              <a:buNone/>
            </a:pPr>
            <a:r>
              <a:rPr lang="en-US" sz="2800" dirty="0" smtClean="0"/>
              <a:t>XIII.  Sara</a:t>
            </a:r>
            <a:r>
              <a:rPr lang="ar-EG" sz="2800" dirty="0" smtClean="0"/>
              <a:t> </a:t>
            </a:r>
            <a:r>
              <a:rPr lang="en-US" sz="2800" dirty="0" err="1" smtClean="0"/>
              <a:t>Mamdouh</a:t>
            </a:r>
            <a:r>
              <a:rPr lang="en-US" sz="2800" dirty="0" smtClean="0"/>
              <a:t> </a:t>
            </a:r>
            <a:r>
              <a:rPr lang="en-US" sz="2800" dirty="0" err="1" smtClean="0"/>
              <a:t>Diab</a:t>
            </a:r>
            <a:r>
              <a:rPr lang="en-US" sz="2800" dirty="0" smtClean="0"/>
              <a:t>.</a:t>
            </a:r>
            <a:endParaRPr lang="en-US" sz="2800" dirty="0"/>
          </a:p>
        </p:txBody>
      </p:sp>
    </p:spTree>
    <p:extLst>
      <p:ext uri="{BB962C8B-B14F-4D97-AF65-F5344CB8AC3E}">
        <p14:creationId xmlns:p14="http://schemas.microsoft.com/office/powerpoint/2010/main" val="1726896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2366349" y="3117664"/>
            <a:ext cx="7602583" cy="39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a:xfrm>
            <a:off x="3174675" y="2667093"/>
            <a:ext cx="5985933" cy="1293028"/>
          </a:xfrm>
        </p:spPr>
        <p:txBody>
          <a:bodyPr>
            <a:normAutofit/>
          </a:bodyPr>
          <a:lstStyle/>
          <a:p>
            <a:pPr algn="ctr"/>
            <a:r>
              <a:rPr lang="en-US" sz="8000" b="1" i="1" u="sng" dirty="0" smtClean="0"/>
              <a:t>THANK YOU</a:t>
            </a:r>
            <a:endParaRPr lang="en-US" sz="8000" b="1" i="1" u="sng" dirty="0"/>
          </a:p>
        </p:txBody>
      </p:sp>
    </p:spTree>
    <p:extLst>
      <p:ext uri="{BB962C8B-B14F-4D97-AF65-F5344CB8AC3E}">
        <p14:creationId xmlns:p14="http://schemas.microsoft.com/office/powerpoint/2010/main" val="2544234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94" y="209006"/>
            <a:ext cx="9318173" cy="696686"/>
          </a:xfrm>
        </p:spPr>
        <p:txBody>
          <a:bodyPr>
            <a:noAutofit/>
          </a:bodyPr>
          <a:lstStyle/>
          <a:p>
            <a:pPr marL="685800" indent="-685800">
              <a:buFont typeface="Wingdings" panose="05000000000000000000" pitchFamily="2" charset="2"/>
              <a:buChar char="Ø"/>
            </a:pPr>
            <a:r>
              <a:rPr lang="en-US" sz="4800" dirty="0" smtClean="0"/>
              <a:t>QUESTIONNAIRE AT GLANCE:</a:t>
            </a:r>
            <a:endParaRPr lang="en-US" sz="4800" dirty="0"/>
          </a:p>
        </p:txBody>
      </p:sp>
      <p:sp>
        <p:nvSpPr>
          <p:cNvPr id="3" name="Content Placeholder 2"/>
          <p:cNvSpPr>
            <a:spLocks noGrp="1"/>
          </p:cNvSpPr>
          <p:nvPr>
            <p:ph idx="1"/>
          </p:nvPr>
        </p:nvSpPr>
        <p:spPr>
          <a:xfrm>
            <a:off x="400594" y="1288869"/>
            <a:ext cx="11199223" cy="5425440"/>
          </a:xfrm>
        </p:spPr>
        <p:txBody>
          <a:bodyPr>
            <a:normAutofit lnSpcReduction="10000"/>
          </a:bodyPr>
          <a:lstStyle/>
          <a:p>
            <a:r>
              <a:rPr lang="en-US" dirty="0" smtClean="0"/>
              <a:t>We are group from BIS we made a questionnaire on phones to know what interest use in the phone.</a:t>
            </a:r>
          </a:p>
          <a:p>
            <a:r>
              <a:rPr lang="en-US" dirty="0"/>
              <a:t>Questionnaire is a set of written questions for obtaining information from individuals. Questionnaire is used when there is a large number of users spread across many geographic locations</a:t>
            </a:r>
            <a:r>
              <a:rPr lang="en-US" dirty="0" smtClean="0"/>
              <a:t>.</a:t>
            </a:r>
          </a:p>
          <a:p>
            <a:r>
              <a:rPr lang="en-US" dirty="0"/>
              <a:t>Questionnaire is being distributed in paper or electronic form</a:t>
            </a:r>
            <a:r>
              <a:rPr lang="en-US" dirty="0" smtClean="0"/>
              <a:t>.</a:t>
            </a:r>
          </a:p>
          <a:p>
            <a:r>
              <a:rPr lang="en-US" dirty="0"/>
              <a:t>It must be clearly written and leave no room for misunderstanding</a:t>
            </a:r>
            <a:r>
              <a:rPr lang="en-US" dirty="0" smtClean="0"/>
              <a:t>.</a:t>
            </a:r>
          </a:p>
          <a:p>
            <a:r>
              <a:rPr lang="en-US" dirty="0"/>
              <a:t>Closed ended questions tend to be mostly common used</a:t>
            </a:r>
            <a:r>
              <a:rPr lang="en-US" dirty="0" smtClean="0"/>
              <a:t>.</a:t>
            </a:r>
          </a:p>
          <a:p>
            <a:r>
              <a:rPr lang="en-US" dirty="0"/>
              <a:t>The first step is to select the individual to whom the questionnaire will be sent which called “ SAMPLE</a:t>
            </a:r>
            <a:r>
              <a:rPr lang="en-US" dirty="0" smtClean="0"/>
              <a:t>”.</a:t>
            </a:r>
          </a:p>
          <a:p>
            <a:r>
              <a:rPr lang="en-US" dirty="0"/>
              <a:t>The important point in selecting a sample is to realize that not everyone who receives a questionnaire will complete it</a:t>
            </a:r>
            <a:r>
              <a:rPr lang="en-US" dirty="0" smtClean="0"/>
              <a:t>.</a:t>
            </a:r>
          </a:p>
          <a:p>
            <a:r>
              <a:rPr lang="en-US" dirty="0"/>
              <a:t>On average , only ( 30% - 50% ) of paper and e-mail questionnaire are returned</a:t>
            </a:r>
            <a:r>
              <a:rPr lang="en-US" dirty="0" smtClean="0"/>
              <a:t>.</a:t>
            </a:r>
          </a:p>
          <a:p>
            <a:r>
              <a:rPr lang="en-US" dirty="0"/>
              <a:t>Questionnaire tend to be relatively consistent in style so that the respondent does not have to read the instructions for each question. </a:t>
            </a:r>
          </a:p>
        </p:txBody>
      </p:sp>
    </p:spTree>
    <p:extLst>
      <p:ext uri="{BB962C8B-B14F-4D97-AF65-F5344CB8AC3E}">
        <p14:creationId xmlns:p14="http://schemas.microsoft.com/office/powerpoint/2010/main" val="19810476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74" y="60960"/>
            <a:ext cx="10310949" cy="1140823"/>
          </a:xfrm>
        </p:spPr>
        <p:txBody>
          <a:bodyPr>
            <a:noAutofit/>
          </a:bodyPr>
          <a:lstStyle/>
          <a:p>
            <a:pPr marL="685800" indent="-685800">
              <a:buFont typeface="Wingdings" panose="05000000000000000000" pitchFamily="2" charset="2"/>
              <a:buChar char="Ø"/>
            </a:pPr>
            <a:r>
              <a:rPr lang="en-US" sz="4800" dirty="0" smtClean="0"/>
              <a:t>GOOD QUESTIONNAIRE DESIGN:</a:t>
            </a:r>
            <a:endParaRPr lang="en-US" sz="4800" dirty="0"/>
          </a:p>
        </p:txBody>
      </p:sp>
      <p:sp>
        <p:nvSpPr>
          <p:cNvPr id="3" name="Content Placeholder 2"/>
          <p:cNvSpPr>
            <a:spLocks noGrp="1"/>
          </p:cNvSpPr>
          <p:nvPr>
            <p:ph idx="1"/>
          </p:nvPr>
        </p:nvSpPr>
        <p:spPr>
          <a:xfrm>
            <a:off x="766354" y="1201783"/>
            <a:ext cx="10927923" cy="5577840"/>
          </a:xfrm>
        </p:spPr>
        <p:txBody>
          <a:bodyPr>
            <a:normAutofit fontScale="85000" lnSpcReduction="20000"/>
          </a:bodyPr>
          <a:lstStyle/>
          <a:p>
            <a:r>
              <a:rPr lang="en-US" dirty="0"/>
              <a:t>Knowing the goal of questionnaire and the information which you want to gather</a:t>
            </a:r>
            <a:r>
              <a:rPr lang="en-US" dirty="0" smtClean="0"/>
              <a:t>.</a:t>
            </a:r>
          </a:p>
          <a:p>
            <a:r>
              <a:rPr lang="en-US" dirty="0"/>
              <a:t>Define your target respondent</a:t>
            </a:r>
            <a:r>
              <a:rPr lang="en-US" dirty="0" smtClean="0"/>
              <a:t>.</a:t>
            </a:r>
          </a:p>
          <a:p>
            <a:r>
              <a:rPr lang="en-US" dirty="0"/>
              <a:t>Choose your question type : open ended or closed ended or both of them</a:t>
            </a:r>
            <a:r>
              <a:rPr lang="en-US" dirty="0" smtClean="0"/>
              <a:t>.</a:t>
            </a:r>
          </a:p>
          <a:p>
            <a:r>
              <a:rPr lang="en-US" dirty="0"/>
              <a:t>Ensure that you can protect privacy</a:t>
            </a:r>
            <a:r>
              <a:rPr lang="en-US" dirty="0" smtClean="0"/>
              <a:t>.</a:t>
            </a:r>
          </a:p>
          <a:p>
            <a:r>
              <a:rPr lang="en-US" dirty="0"/>
              <a:t>Begin with important and interesting questions</a:t>
            </a:r>
            <a:r>
              <a:rPr lang="en-US" dirty="0" smtClean="0"/>
              <a:t>.</a:t>
            </a:r>
          </a:p>
          <a:p>
            <a:r>
              <a:rPr lang="en-US" dirty="0"/>
              <a:t>Group items into logically sections</a:t>
            </a:r>
            <a:r>
              <a:rPr lang="en-US" dirty="0" smtClean="0"/>
              <a:t>.</a:t>
            </a:r>
          </a:p>
          <a:p>
            <a:r>
              <a:rPr lang="en-US" dirty="0"/>
              <a:t>Do not put important items at the very end of the questionnaire</a:t>
            </a:r>
            <a:r>
              <a:rPr lang="en-US" dirty="0" smtClean="0"/>
              <a:t>.</a:t>
            </a:r>
          </a:p>
          <a:p>
            <a:r>
              <a:rPr lang="en-US" dirty="0"/>
              <a:t>Do not crowd a page with too many items</a:t>
            </a:r>
            <a:r>
              <a:rPr lang="en-US" dirty="0" smtClean="0"/>
              <a:t>.</a:t>
            </a:r>
          </a:p>
          <a:p>
            <a:r>
              <a:rPr lang="en-US" dirty="0"/>
              <a:t>Avoid </a:t>
            </a:r>
            <a:r>
              <a:rPr lang="en-US" dirty="0" smtClean="0"/>
              <a:t>abbreviations &amp;</a:t>
            </a:r>
            <a:r>
              <a:rPr lang="en-US" dirty="0"/>
              <a:t> biased items</a:t>
            </a:r>
            <a:r>
              <a:rPr lang="en-US" dirty="0" smtClean="0"/>
              <a:t>.</a:t>
            </a:r>
          </a:p>
          <a:p>
            <a:r>
              <a:rPr lang="en-US" dirty="0"/>
              <a:t>Number questions to avoid confusion</a:t>
            </a:r>
            <a:r>
              <a:rPr lang="en-US" dirty="0" smtClean="0"/>
              <a:t>.</a:t>
            </a:r>
          </a:p>
          <a:p>
            <a:r>
              <a:rPr lang="en-US" dirty="0"/>
              <a:t>Check the length of the questions</a:t>
            </a:r>
            <a:r>
              <a:rPr lang="en-US" dirty="0" smtClean="0"/>
              <a:t>.</a:t>
            </a:r>
          </a:p>
          <a:p>
            <a:r>
              <a:rPr lang="en-US" dirty="0"/>
              <a:t>Estimate how long the questionnaire will take</a:t>
            </a:r>
            <a:r>
              <a:rPr lang="en-US" dirty="0" smtClean="0"/>
              <a:t>.</a:t>
            </a:r>
          </a:p>
          <a:p>
            <a:r>
              <a:rPr lang="en-US" dirty="0"/>
              <a:t>Make sure that your questionnaire looks professional through check for spelling , grammar and punctuation errors</a:t>
            </a:r>
            <a:r>
              <a:rPr lang="en-US" dirty="0" smtClean="0"/>
              <a:t>.</a:t>
            </a:r>
          </a:p>
          <a:p>
            <a:r>
              <a:rPr lang="en-US" dirty="0"/>
              <a:t>Include a deadline : ask a respondents to have the questionnaire completed and returned to you by a certain date to ensure that you have enough time to analyze the results</a:t>
            </a:r>
            <a:r>
              <a:rPr lang="en-US" dirty="0" smtClean="0"/>
              <a:t>.</a:t>
            </a:r>
          </a:p>
          <a:p>
            <a:r>
              <a:rPr lang="en-US" dirty="0"/>
              <a:t>Test the questionnaire to identify confusing </a:t>
            </a:r>
            <a:r>
              <a:rPr lang="en-US" dirty="0" smtClean="0"/>
              <a:t>questions.</a:t>
            </a:r>
            <a:endParaRPr lang="en-US" dirty="0"/>
          </a:p>
        </p:txBody>
      </p:sp>
    </p:spTree>
    <p:extLst>
      <p:ext uri="{BB962C8B-B14F-4D97-AF65-F5344CB8AC3E}">
        <p14:creationId xmlns:p14="http://schemas.microsoft.com/office/powerpoint/2010/main" val="3575344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7538" y="687388"/>
            <a:ext cx="11574462" cy="5791200"/>
          </a:xfrm>
        </p:spPr>
        <p:txBody>
          <a:bodyPr>
            <a:normAutofit/>
          </a:bodyPr>
          <a:lstStyle/>
          <a:p>
            <a:r>
              <a:rPr lang="en-US" dirty="0"/>
              <a:t>The </a:t>
            </a:r>
            <a:r>
              <a:rPr lang="en-US" dirty="0" smtClean="0"/>
              <a:t>questionnaire </a:t>
            </a:r>
            <a:r>
              <a:rPr lang="en-US" dirty="0"/>
              <a:t>was filled by the student of the third level in the BIS program with ages ranges between 19 and 24 with about half of them male and the other half is female </a:t>
            </a:r>
          </a:p>
          <a:p>
            <a:r>
              <a:rPr lang="en-US" dirty="0"/>
              <a:t>It was made to know the tastes of the youth in BIS in phones and what are the most important aspects they look for </a:t>
            </a:r>
          </a:p>
          <a:p>
            <a:r>
              <a:rPr lang="en-US" dirty="0"/>
              <a:t>And how we can sell large volume of mobile phones by knowing what they seek for </a:t>
            </a:r>
          </a:p>
          <a:p>
            <a:pPr>
              <a:buFont typeface="Wingdings" panose="05000000000000000000" pitchFamily="2" charset="2"/>
              <a:buChar char="v"/>
            </a:pPr>
            <a:r>
              <a:rPr lang="en-US" dirty="0" smtClean="0"/>
              <a:t>The </a:t>
            </a:r>
            <a:r>
              <a:rPr lang="en-US" dirty="0"/>
              <a:t>problems that we faced as the team in the distribution of the </a:t>
            </a:r>
            <a:r>
              <a:rPr lang="en-US" dirty="0" smtClean="0"/>
              <a:t>questionnaire </a:t>
            </a:r>
            <a:r>
              <a:rPr lang="en-US" dirty="0"/>
              <a:t>firms : </a:t>
            </a:r>
          </a:p>
          <a:p>
            <a:pPr marL="0" indent="0">
              <a:buNone/>
            </a:pPr>
            <a:r>
              <a:rPr lang="en-US" dirty="0" smtClean="0"/>
              <a:t>  1- It </a:t>
            </a:r>
            <a:r>
              <a:rPr lang="en-US" dirty="0"/>
              <a:t>was obvious that not all the students understood all the questions right </a:t>
            </a:r>
            <a:r>
              <a:rPr lang="en-US" dirty="0" smtClean="0"/>
              <a:t>.</a:t>
            </a:r>
            <a:endParaRPr lang="en-US" dirty="0"/>
          </a:p>
          <a:p>
            <a:pPr marL="0" indent="0">
              <a:buNone/>
            </a:pPr>
            <a:r>
              <a:rPr lang="en-US" dirty="0" smtClean="0"/>
              <a:t>  2- Some </a:t>
            </a:r>
            <a:r>
              <a:rPr lang="en-US" dirty="0"/>
              <a:t>Students was choosing random answers when facing difficult </a:t>
            </a:r>
            <a:r>
              <a:rPr lang="en-US" dirty="0" smtClean="0"/>
              <a:t>questions.</a:t>
            </a:r>
            <a:endParaRPr lang="en-US" dirty="0"/>
          </a:p>
          <a:p>
            <a:pPr marL="0" indent="0">
              <a:buNone/>
            </a:pPr>
            <a:r>
              <a:rPr lang="en-US" dirty="0" smtClean="0"/>
              <a:t>  3- </a:t>
            </a:r>
            <a:r>
              <a:rPr lang="en-US" dirty="0"/>
              <a:t>Some of students didn't prefer to fill the </a:t>
            </a:r>
            <a:r>
              <a:rPr lang="en-US" dirty="0" smtClean="0"/>
              <a:t>questionnaire </a:t>
            </a:r>
            <a:r>
              <a:rPr lang="en-US" dirty="0"/>
              <a:t>and ignored us </a:t>
            </a:r>
            <a:r>
              <a:rPr lang="en-US" dirty="0" smtClean="0"/>
              <a:t>.</a:t>
            </a:r>
            <a:endParaRPr lang="en-US" dirty="0"/>
          </a:p>
          <a:p>
            <a:pPr marL="0" indent="0">
              <a:buNone/>
            </a:pPr>
            <a:r>
              <a:rPr lang="en-US" dirty="0" smtClean="0"/>
              <a:t>  4</a:t>
            </a:r>
            <a:r>
              <a:rPr lang="en-US" dirty="0"/>
              <a:t>_ Some of the students wasn't available when the distribution of the </a:t>
            </a:r>
            <a:r>
              <a:rPr lang="en-US" dirty="0" smtClean="0"/>
              <a:t>questionnaire   </a:t>
            </a:r>
          </a:p>
          <a:p>
            <a:pPr marL="0" indent="0">
              <a:buNone/>
            </a:pPr>
            <a:r>
              <a:rPr lang="en-US" dirty="0" smtClean="0"/>
              <a:t>because </a:t>
            </a:r>
            <a:r>
              <a:rPr lang="en-US" dirty="0"/>
              <a:t>of the lecture and sections time which made us take long time to complete the </a:t>
            </a:r>
            <a:r>
              <a:rPr lang="en-US" dirty="0" smtClean="0"/>
              <a:t> task</a:t>
            </a:r>
            <a:r>
              <a:rPr lang="en-US" dirty="0"/>
              <a:t>.</a:t>
            </a:r>
          </a:p>
        </p:txBody>
      </p:sp>
    </p:spTree>
    <p:extLst>
      <p:ext uri="{BB962C8B-B14F-4D97-AF65-F5344CB8AC3E}">
        <p14:creationId xmlns:p14="http://schemas.microsoft.com/office/powerpoint/2010/main" val="12138080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7761"/>
            <a:ext cx="6505302" cy="1293028"/>
          </a:xfrm>
        </p:spPr>
        <p:txBody>
          <a:bodyPr>
            <a:noAutofit/>
          </a:bodyPr>
          <a:lstStyle/>
          <a:p>
            <a:pPr marL="857250" indent="-857250">
              <a:buFont typeface="Wingdings" panose="05000000000000000000" pitchFamily="2" charset="2"/>
              <a:buChar char="Ø"/>
            </a:pPr>
            <a:r>
              <a:rPr lang="en-US" sz="5900" dirty="0" smtClean="0"/>
              <a:t>THE DATA SET:</a:t>
            </a:r>
            <a:endParaRPr lang="en-US" sz="59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1593668"/>
            <a:ext cx="10380616" cy="506501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5676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89411" y="137357"/>
            <a:ext cx="7953104" cy="1293028"/>
          </a:xfrm>
        </p:spPr>
        <p:txBody>
          <a:bodyPr>
            <a:normAutofit/>
          </a:bodyPr>
          <a:lstStyle/>
          <a:p>
            <a:pPr marL="857250" indent="-857250">
              <a:buFont typeface="Wingdings" panose="05000000000000000000" pitchFamily="2" charset="2"/>
              <a:buChar char="Ø"/>
            </a:pPr>
            <a:r>
              <a:rPr lang="en-US" sz="6600" dirty="0" smtClean="0"/>
              <a:t>THE DATA ENTRY:</a:t>
            </a:r>
            <a:endParaRPr lang="en-US" sz="6600"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6496" y="1654628"/>
            <a:ext cx="5830389" cy="4563292"/>
          </a:xfrm>
          <a:prstGeom prst="rect">
            <a:avLst/>
          </a:prstGeom>
          <a:ln w="228600" cap="sq" cmpd="thickThin">
            <a:solidFill>
              <a:srgbClr val="000000"/>
            </a:solidFill>
            <a:prstDash val="solid"/>
            <a:miter lim="800000"/>
          </a:ln>
          <a:effectLst>
            <a:innerShdw blurRad="76200">
              <a:srgbClr val="000000"/>
            </a:innerShdw>
          </a:effectLst>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7332" y="1663336"/>
            <a:ext cx="5558246" cy="456329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09186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156" y="66694"/>
            <a:ext cx="10101943" cy="1295400"/>
          </a:xfrm>
        </p:spPr>
        <p:txBody>
          <a:bodyPr>
            <a:normAutofit/>
          </a:bodyPr>
          <a:lstStyle/>
          <a:p>
            <a:pPr marL="571500" indent="-571500">
              <a:buFont typeface="Wingdings" panose="05000000000000000000" pitchFamily="2" charset="2"/>
              <a:buChar char="Ø"/>
            </a:pPr>
            <a:r>
              <a:rPr lang="en-US" dirty="0" smtClean="0"/>
              <a:t>TOP FIVE QUESTIONS IN GENERAL:</a:t>
            </a:r>
            <a:endParaRPr lang="en-US" dirty="0"/>
          </a:p>
        </p:txBody>
      </p:sp>
      <p:sp>
        <p:nvSpPr>
          <p:cNvPr id="7" name="Text Placeholder 6"/>
          <p:cNvSpPr>
            <a:spLocks noGrp="1"/>
          </p:cNvSpPr>
          <p:nvPr>
            <p:ph type="body" idx="1"/>
          </p:nvPr>
        </p:nvSpPr>
        <p:spPr>
          <a:xfrm>
            <a:off x="876309" y="1326506"/>
            <a:ext cx="5079991" cy="1997520"/>
          </a:xfrm>
        </p:spPr>
        <p:txBody>
          <a:bodyPr>
            <a:normAutofit/>
          </a:bodyPr>
          <a:lstStyle/>
          <a:p>
            <a:pPr marL="285750" indent="-285750">
              <a:buFont typeface="Wingdings" panose="05000000000000000000" pitchFamily="2" charset="2"/>
              <a:buChar char="v"/>
            </a:pPr>
            <a:r>
              <a:rPr lang="en-US" sz="2000" dirty="0"/>
              <a:t>Increasing the RAM make it easier to move between applications faster:</a:t>
            </a:r>
          </a:p>
          <a:p>
            <a:pPr marL="285750" indent="-285750">
              <a:buFont typeface="Arial" panose="020B0604020202020204" pitchFamily="34" charset="0"/>
              <a:buChar char="•"/>
            </a:pPr>
            <a:r>
              <a:rPr lang="en-US" sz="2000" dirty="0"/>
              <a:t>With percentage : 66%</a:t>
            </a:r>
          </a:p>
          <a:p>
            <a:pPr marL="742950" lvl="1" indent="-285750">
              <a:buFont typeface="Arial" panose="020B0604020202020204" pitchFamily="34" charset="0"/>
              <a:buChar char="•"/>
            </a:pPr>
            <a:r>
              <a:rPr lang="en-US" sz="1800" dirty="0"/>
              <a:t>For totally agree: 36%</a:t>
            </a:r>
          </a:p>
          <a:p>
            <a:pPr marL="742950" lvl="1" indent="-285750">
              <a:buFont typeface="Arial" panose="020B0604020202020204" pitchFamily="34" charset="0"/>
              <a:buChar char="•"/>
            </a:pPr>
            <a:r>
              <a:rPr lang="en-US" sz="1800" dirty="0"/>
              <a:t>For agree: 30%</a:t>
            </a:r>
          </a:p>
          <a:p>
            <a:pPr marL="285750" indent="-285750">
              <a:buFont typeface="Wingdings" panose="05000000000000000000" pitchFamily="2" charset="2"/>
              <a:buChar char="v"/>
            </a:pPr>
            <a:endParaRPr lang="en-US" sz="1600" dirty="0"/>
          </a:p>
        </p:txBody>
      </p:sp>
      <p:sp>
        <p:nvSpPr>
          <p:cNvPr id="8" name="Text Placeholder 7"/>
          <p:cNvSpPr>
            <a:spLocks noGrp="1"/>
          </p:cNvSpPr>
          <p:nvPr>
            <p:ph type="body" sz="quarter" idx="3"/>
          </p:nvPr>
        </p:nvSpPr>
        <p:spPr>
          <a:xfrm>
            <a:off x="6420969" y="1362094"/>
            <a:ext cx="5295901" cy="1712314"/>
          </a:xfrm>
        </p:spPr>
        <p:txBody>
          <a:bodyPr>
            <a:normAutofit fontScale="25000" lnSpcReduction="20000"/>
          </a:bodyPr>
          <a:lstStyle/>
          <a:p>
            <a:pPr marL="285750" indent="-285750">
              <a:buFont typeface="Wingdings" panose="05000000000000000000" pitchFamily="2" charset="2"/>
              <a:buChar char="v"/>
            </a:pPr>
            <a:endParaRPr lang="en-US" sz="1800" dirty="0" smtClean="0"/>
          </a:p>
          <a:p>
            <a:pPr marL="285750" indent="-285750">
              <a:buFont typeface="Wingdings" panose="05000000000000000000" pitchFamily="2" charset="2"/>
              <a:buChar char="v"/>
            </a:pPr>
            <a:endParaRPr lang="en-US" sz="1800" dirty="0"/>
          </a:p>
          <a:p>
            <a:pPr marL="285750" indent="-285750">
              <a:buFont typeface="Wingdings" panose="05000000000000000000" pitchFamily="2" charset="2"/>
              <a:buChar char="v"/>
            </a:pPr>
            <a:endParaRPr lang="en-US" sz="1800" dirty="0" smtClean="0"/>
          </a:p>
          <a:p>
            <a:pPr marL="285750" indent="-285750">
              <a:buFont typeface="Wingdings" panose="05000000000000000000" pitchFamily="2" charset="2"/>
              <a:buChar char="v"/>
            </a:pPr>
            <a:r>
              <a:rPr lang="en-US" sz="8000" dirty="0" smtClean="0"/>
              <a:t>High manufacturing quality of the phone:</a:t>
            </a:r>
            <a:endParaRPr lang="ar-EG" sz="8000" dirty="0"/>
          </a:p>
          <a:p>
            <a:pPr marL="285750" indent="-285750">
              <a:buFont typeface="Arial" panose="020B0604020202020204" pitchFamily="34" charset="0"/>
              <a:buChar char="•"/>
            </a:pPr>
            <a:r>
              <a:rPr lang="en-US" sz="8000" dirty="0" smtClean="0"/>
              <a:t>With percentage: 68%</a:t>
            </a:r>
          </a:p>
          <a:p>
            <a:pPr marL="742950" lvl="1" indent="-285750">
              <a:buFont typeface="Arial" panose="020B0604020202020204" pitchFamily="34" charset="0"/>
              <a:buChar char="•"/>
            </a:pPr>
            <a:r>
              <a:rPr lang="en-US" sz="7200" dirty="0" smtClean="0"/>
              <a:t>For totally agree: 32%</a:t>
            </a:r>
          </a:p>
          <a:p>
            <a:pPr marL="742950" lvl="1" indent="-285750">
              <a:buFont typeface="Arial" panose="020B0604020202020204" pitchFamily="34" charset="0"/>
              <a:buChar char="•"/>
            </a:pPr>
            <a:r>
              <a:rPr lang="en-US" sz="7200" dirty="0" smtClean="0"/>
              <a:t>For agree: 36%</a:t>
            </a:r>
          </a:p>
          <a:p>
            <a:endParaRPr lang="en-US" sz="4900" dirty="0"/>
          </a:p>
        </p:txBody>
      </p:sp>
      <p:pic>
        <p:nvPicPr>
          <p:cNvPr id="12" name="Content Placeholder 11"/>
          <p:cNvPicPr>
            <a:picLocks noGrp="1" noChangeAspect="1"/>
          </p:cNvPicPr>
          <p:nvPr>
            <p:ph sz="quarter" idx="4"/>
          </p:nvPr>
        </p:nvPicPr>
        <p:blipFill>
          <a:blip r:embed="rId2"/>
          <a:stretch>
            <a:fillRect/>
          </a:stretch>
        </p:blipFill>
        <p:spPr>
          <a:xfrm>
            <a:off x="6224587" y="3132138"/>
            <a:ext cx="5229225" cy="3086100"/>
          </a:xfrm>
          <a:prstGeom prst="rect">
            <a:avLst/>
          </a:prstGeom>
        </p:spPr>
      </p:pic>
      <p:pic>
        <p:nvPicPr>
          <p:cNvPr id="9" name="Content Placeholder 11"/>
          <p:cNvPicPr>
            <a:picLocks noGrp="1" noChangeAspect="1"/>
          </p:cNvPicPr>
          <p:nvPr>
            <p:ph sz="half" idx="2"/>
          </p:nvPr>
        </p:nvPicPr>
        <p:blipFill>
          <a:blip r:embed="rId3"/>
          <a:stretch>
            <a:fillRect/>
          </a:stretch>
        </p:blipFill>
        <p:spPr>
          <a:xfrm>
            <a:off x="727075" y="3132138"/>
            <a:ext cx="5229225" cy="3086100"/>
          </a:xfrm>
          <a:prstGeom prst="rect">
            <a:avLst/>
          </a:prstGeom>
        </p:spPr>
      </p:pic>
    </p:spTree>
    <p:extLst>
      <p:ext uri="{BB962C8B-B14F-4D97-AF65-F5344CB8AC3E}">
        <p14:creationId xmlns:p14="http://schemas.microsoft.com/office/powerpoint/2010/main" val="25951158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178226"/>
            <a:ext cx="9072154" cy="1295400"/>
          </a:xfrm>
        </p:spPr>
        <p:txBody>
          <a:bodyPr/>
          <a:lstStyle/>
          <a:p>
            <a:pPr marL="571500" indent="-571500">
              <a:buFont typeface="Wingdings" panose="05000000000000000000" pitchFamily="2" charset="2"/>
              <a:buChar char="Ø"/>
            </a:pPr>
            <a:r>
              <a:rPr lang="en-US" dirty="0" smtClean="0"/>
              <a:t>TOP FIVE QUESTIONS IN GENERAL:</a:t>
            </a:r>
            <a:endParaRPr lang="en-US" dirty="0"/>
          </a:p>
        </p:txBody>
      </p:sp>
      <p:sp>
        <p:nvSpPr>
          <p:cNvPr id="10" name="Text Placeholder 9"/>
          <p:cNvSpPr>
            <a:spLocks noGrp="1"/>
          </p:cNvSpPr>
          <p:nvPr>
            <p:ph type="body" idx="1"/>
          </p:nvPr>
        </p:nvSpPr>
        <p:spPr>
          <a:xfrm>
            <a:off x="724189" y="1079862"/>
            <a:ext cx="5585097" cy="1814640"/>
          </a:xfrm>
        </p:spPr>
        <p:txBody>
          <a:bodyPr>
            <a:normAutofit/>
          </a:bodyPr>
          <a:lstStyle/>
          <a:p>
            <a:pPr marL="285750" indent="-285750">
              <a:buFont typeface="Wingdings" panose="05000000000000000000" pitchFamily="2" charset="2"/>
              <a:buChar char="v"/>
            </a:pPr>
            <a:r>
              <a:rPr lang="en-US" sz="2000" dirty="0"/>
              <a:t>Middle-class phones over flagship one:</a:t>
            </a:r>
          </a:p>
          <a:p>
            <a:pPr marL="285750" indent="-285750">
              <a:buFont typeface="Arial" panose="020B0604020202020204" pitchFamily="34" charset="0"/>
              <a:buChar char="•"/>
            </a:pPr>
            <a:r>
              <a:rPr lang="en-US" sz="2000" dirty="0"/>
              <a:t>With percentage: 66%</a:t>
            </a:r>
          </a:p>
          <a:p>
            <a:pPr marL="742950" lvl="1" indent="-285750">
              <a:buFont typeface="Arial" panose="020B0604020202020204" pitchFamily="34" charset="0"/>
              <a:buChar char="•"/>
            </a:pPr>
            <a:r>
              <a:rPr lang="en-US" sz="1800" dirty="0"/>
              <a:t>For totally agree: 38%</a:t>
            </a:r>
          </a:p>
          <a:p>
            <a:pPr marL="742950" lvl="1" indent="-285750">
              <a:buFont typeface="Arial" panose="020B0604020202020204" pitchFamily="34" charset="0"/>
              <a:buChar char="•"/>
            </a:pPr>
            <a:r>
              <a:rPr lang="en-US" sz="1800" dirty="0"/>
              <a:t>For agree: 28%</a:t>
            </a:r>
          </a:p>
        </p:txBody>
      </p:sp>
      <p:sp>
        <p:nvSpPr>
          <p:cNvPr id="12" name="Text Placeholder 11"/>
          <p:cNvSpPr>
            <a:spLocks noGrp="1"/>
          </p:cNvSpPr>
          <p:nvPr>
            <p:ph type="body" sz="quarter" idx="3"/>
          </p:nvPr>
        </p:nvSpPr>
        <p:spPr>
          <a:xfrm>
            <a:off x="6400800" y="1473626"/>
            <a:ext cx="5105400" cy="1534088"/>
          </a:xfrm>
        </p:spPr>
        <p:txBody>
          <a:bodyPr>
            <a:normAutofit fontScale="92500" lnSpcReduction="10000"/>
          </a:bodyPr>
          <a:lstStyle/>
          <a:p>
            <a:pPr marL="285750" indent="-285750">
              <a:buFont typeface="Wingdings" panose="05000000000000000000" pitchFamily="2" charset="2"/>
              <a:buChar char="v"/>
            </a:pPr>
            <a:r>
              <a:rPr lang="en-US" sz="2200" dirty="0"/>
              <a:t>Four Giga-byte(4GB) RAM is suitable for personal use:</a:t>
            </a:r>
          </a:p>
          <a:p>
            <a:pPr marL="285750" indent="-285750">
              <a:buFont typeface="Arial" panose="020B0604020202020204" pitchFamily="34" charset="0"/>
              <a:buChar char="•"/>
            </a:pPr>
            <a:r>
              <a:rPr lang="en-US" sz="2200" dirty="0"/>
              <a:t>With percentage: 62%</a:t>
            </a:r>
          </a:p>
          <a:p>
            <a:pPr marL="742950" lvl="1" indent="-285750">
              <a:buFont typeface="Arial" panose="020B0604020202020204" pitchFamily="34" charset="0"/>
              <a:buChar char="•"/>
            </a:pPr>
            <a:r>
              <a:rPr lang="en-US" sz="1900" dirty="0"/>
              <a:t>For totally agree: 12%</a:t>
            </a:r>
          </a:p>
          <a:p>
            <a:pPr marL="742950" lvl="1" indent="-285750">
              <a:buFont typeface="Arial" panose="020B0604020202020204" pitchFamily="34" charset="0"/>
              <a:buChar char="•"/>
            </a:pPr>
            <a:r>
              <a:rPr lang="en-US" sz="1900" dirty="0"/>
              <a:t>For agree: 50%</a:t>
            </a:r>
          </a:p>
        </p:txBody>
      </p:sp>
      <p:pic>
        <p:nvPicPr>
          <p:cNvPr id="14" name="Content Placeholder 13"/>
          <p:cNvPicPr>
            <a:picLocks noGrp="1" noChangeAspect="1"/>
          </p:cNvPicPr>
          <p:nvPr>
            <p:ph sz="half" idx="2"/>
          </p:nvPr>
        </p:nvPicPr>
        <p:blipFill>
          <a:blip r:embed="rId2"/>
          <a:stretch>
            <a:fillRect/>
          </a:stretch>
        </p:blipFill>
        <p:spPr>
          <a:xfrm>
            <a:off x="724189" y="3132138"/>
            <a:ext cx="5234997" cy="3086100"/>
          </a:xfrm>
          <a:prstGeom prst="rect">
            <a:avLst/>
          </a:prstGeom>
        </p:spPr>
      </p:pic>
      <p:pic>
        <p:nvPicPr>
          <p:cNvPr id="15" name="Content Placeholder 14"/>
          <p:cNvPicPr>
            <a:picLocks noGrp="1" noChangeAspect="1"/>
          </p:cNvPicPr>
          <p:nvPr>
            <p:ph sz="quarter" idx="4"/>
          </p:nvPr>
        </p:nvPicPr>
        <p:blipFill>
          <a:blip r:embed="rId3"/>
          <a:stretch>
            <a:fillRect/>
          </a:stretch>
        </p:blipFill>
        <p:spPr>
          <a:xfrm>
            <a:off x="6224587" y="3132138"/>
            <a:ext cx="5229225" cy="3086100"/>
          </a:xfrm>
          <a:prstGeom prst="rect">
            <a:avLst/>
          </a:prstGeom>
        </p:spPr>
      </p:pic>
    </p:spTree>
    <p:extLst>
      <p:ext uri="{BB962C8B-B14F-4D97-AF65-F5344CB8AC3E}">
        <p14:creationId xmlns:p14="http://schemas.microsoft.com/office/powerpoint/2010/main" val="39263695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79" y="339634"/>
            <a:ext cx="9093927" cy="938348"/>
          </a:xfrm>
        </p:spPr>
        <p:txBody>
          <a:bodyPr>
            <a:normAutofit/>
          </a:bodyPr>
          <a:lstStyle/>
          <a:p>
            <a:pPr marL="571500" indent="-571500">
              <a:buFont typeface="Wingdings" panose="05000000000000000000" pitchFamily="2" charset="2"/>
              <a:buChar char="Ø"/>
            </a:pPr>
            <a:r>
              <a:rPr lang="en-US" sz="4000" dirty="0"/>
              <a:t>TOP FIVE QUESTIONS IN GENERAL:</a:t>
            </a:r>
          </a:p>
        </p:txBody>
      </p:sp>
      <p:sp>
        <p:nvSpPr>
          <p:cNvPr id="4" name="Text Placeholder 3"/>
          <p:cNvSpPr>
            <a:spLocks noGrp="1"/>
          </p:cNvSpPr>
          <p:nvPr>
            <p:ph type="body" sz="half" idx="2"/>
          </p:nvPr>
        </p:nvSpPr>
        <p:spPr>
          <a:xfrm>
            <a:off x="755468" y="2571292"/>
            <a:ext cx="5000897" cy="2244548"/>
          </a:xfrm>
        </p:spPr>
        <p:txBody>
          <a:bodyPr>
            <a:normAutofit/>
          </a:bodyPr>
          <a:lstStyle/>
          <a:p>
            <a:pPr marL="285750" indent="-285750">
              <a:buFont typeface="Wingdings" panose="05000000000000000000" pitchFamily="2" charset="2"/>
              <a:buChar char="v"/>
            </a:pPr>
            <a:r>
              <a:rPr lang="en-US" sz="2400" dirty="0"/>
              <a:t>High screen resolution:</a:t>
            </a:r>
          </a:p>
          <a:p>
            <a:pPr marL="285750" indent="-285750">
              <a:buFont typeface="Arial" panose="020B0604020202020204" pitchFamily="34" charset="0"/>
              <a:buChar char="•"/>
            </a:pPr>
            <a:r>
              <a:rPr lang="en-US" sz="2400" dirty="0"/>
              <a:t>With percentage: 78</a:t>
            </a:r>
            <a:r>
              <a:rPr lang="en-US" sz="2400" dirty="0" smtClean="0"/>
              <a:t>%</a:t>
            </a:r>
          </a:p>
          <a:p>
            <a:pPr marL="800100" lvl="1" indent="-342900">
              <a:buFont typeface="Arial" panose="020B0604020202020204" pitchFamily="34" charset="0"/>
              <a:buChar char="•"/>
            </a:pPr>
            <a:r>
              <a:rPr lang="en-US" sz="2000" b="1" dirty="0" smtClean="0"/>
              <a:t>For </a:t>
            </a:r>
            <a:r>
              <a:rPr lang="en-US" sz="2000" b="1" dirty="0"/>
              <a:t>totally agree: 58%</a:t>
            </a:r>
          </a:p>
          <a:p>
            <a:pPr marL="742950" lvl="1" indent="-285750">
              <a:buFont typeface="Arial" panose="020B0604020202020204" pitchFamily="34" charset="0"/>
              <a:buChar char="•"/>
            </a:pPr>
            <a:r>
              <a:rPr lang="en-US" sz="2000" b="1" dirty="0" smtClean="0"/>
              <a:t> For </a:t>
            </a:r>
            <a:r>
              <a:rPr lang="en-US" sz="2000" b="1" dirty="0"/>
              <a:t>agree: 20%</a:t>
            </a:r>
          </a:p>
        </p:txBody>
      </p:sp>
      <p:pic>
        <p:nvPicPr>
          <p:cNvPr id="5" name="Content Placeholder 10"/>
          <p:cNvPicPr>
            <a:picLocks noGrp="1" noChangeAspect="1"/>
          </p:cNvPicPr>
          <p:nvPr>
            <p:ph idx="1"/>
          </p:nvPr>
        </p:nvPicPr>
        <p:blipFill>
          <a:blip r:embed="rId2"/>
          <a:stretch>
            <a:fillRect/>
          </a:stretch>
        </p:blipFill>
        <p:spPr>
          <a:xfrm>
            <a:off x="6252755" y="1979109"/>
            <a:ext cx="5392783" cy="3842166"/>
          </a:xfrm>
          <a:prstGeom prst="rect">
            <a:avLst/>
          </a:prstGeom>
        </p:spPr>
      </p:pic>
    </p:spTree>
    <p:extLst>
      <p:ext uri="{BB962C8B-B14F-4D97-AF65-F5344CB8AC3E}">
        <p14:creationId xmlns:p14="http://schemas.microsoft.com/office/powerpoint/2010/main" val="2851096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713</TotalTime>
  <Words>1288</Words>
  <Application>Microsoft Office PowerPoint</Application>
  <PresentationFormat>Widescreen</PresentationFormat>
  <Paragraphs>141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vt:lpstr>
      <vt:lpstr>Vapor Trail</vt:lpstr>
      <vt:lpstr>   MARKET RESEARCH ON PHONE      </vt:lpstr>
      <vt:lpstr>QUESTIONNAIRE AT GLANCE:</vt:lpstr>
      <vt:lpstr>GOOD QUESTIONNAIRE DESIGN:</vt:lpstr>
      <vt:lpstr>PowerPoint Presentation</vt:lpstr>
      <vt:lpstr>THE DATA SET:</vt:lpstr>
      <vt:lpstr>THE DATA ENTRY:</vt:lpstr>
      <vt:lpstr>TOP FIVE QUESTIONS IN GENERAL:</vt:lpstr>
      <vt:lpstr>TOP FIVE QUESTIONS IN GENERAL:</vt:lpstr>
      <vt:lpstr>TOP FIVE QUESTIONS IN GENERAL:</vt:lpstr>
      <vt:lpstr>TOP FIVE QUESTIONS FOR MALES: </vt:lpstr>
      <vt:lpstr>Top five questions for maleS:</vt:lpstr>
      <vt:lpstr>TOP FIVE QUESTIONS IN MALES:</vt:lpstr>
      <vt:lpstr>TOP FIVE QUESTIONS FOR FEMALES:</vt:lpstr>
      <vt:lpstr>TOP FIVE QUESTIONS FOR FEMALES:</vt:lpstr>
      <vt:lpstr>TOP FIVE QUESTIONS FOR FEMALES:</vt:lpstr>
      <vt:lpstr>CONCLUSION:</vt:lpstr>
      <vt:lpstr>THE MAKERS: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53</cp:revision>
  <dcterms:created xsi:type="dcterms:W3CDTF">2022-12-13T13:07:25Z</dcterms:created>
  <dcterms:modified xsi:type="dcterms:W3CDTF">2022-12-16T19:59:54Z</dcterms:modified>
</cp:coreProperties>
</file>