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m Theja" initials="PT" lastIdx="1" clrIdx="0">
    <p:extLst>
      <p:ext uri="{19B8F6BF-5375-455C-9EA6-DF929625EA0E}">
        <p15:presenceInfo xmlns:p15="http://schemas.microsoft.com/office/powerpoint/2012/main" userId="f9d3c22d0a15b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06:43:4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8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832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707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2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0782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3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4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010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7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4434-4508-6FBE-3CEF-0B4CFCED1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37" y="0"/>
            <a:ext cx="7766936" cy="995082"/>
          </a:xfrm>
        </p:spPr>
        <p:txBody>
          <a:bodyPr/>
          <a:lstStyle/>
          <a:p>
            <a:pPr algn="just"/>
            <a:r>
              <a:rPr lang="en-IN" dirty="0"/>
              <a:t>Random Forest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CD2F357-E540-75BB-80B9-21B9987B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264025"/>
            <a:ext cx="7766936" cy="4240304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800" dirty="0"/>
              <a:t> </a:t>
            </a:r>
            <a:r>
              <a:rPr lang="en-IN" sz="2400" dirty="0"/>
              <a:t>An ensemble classifier using many decision tree models.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dirty="0"/>
              <a:t> Each decision tree will give different outputs.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dirty="0"/>
              <a:t> It can be used for both Classification or Regression.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dirty="0"/>
              <a:t> In Classification we will take majority of votes to decide the output.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400" dirty="0"/>
              <a:t> In Regression we will take the average of the outputs and consider it as final output.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82682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EB1C-575C-81D5-F896-8945E210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75360"/>
          </a:xfrm>
        </p:spPr>
        <p:txBody>
          <a:bodyPr>
            <a:normAutofit/>
          </a:bodyPr>
          <a:lstStyle/>
          <a:p>
            <a:r>
              <a:rPr lang="en-IN" sz="5400" dirty="0"/>
              <a:t>Working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E895-8D64-8BE0-FB9B-865A410B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0641"/>
            <a:ext cx="8596668" cy="4730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model is given no of decision trees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For each decision tree bootstrapping of dataset takes place and given only few random features , so that the correlation between every model will be reduced.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decision trees will produce outputs based on bagging.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We have to take the final output based on whether it is a regression model or it is a classification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In order to use the models we have to import them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b="1" dirty="0"/>
              <a:t>from </a:t>
            </a:r>
            <a:r>
              <a:rPr lang="en-IN" sz="2400" b="1" dirty="0" err="1"/>
              <a:t>sklearn.ensemble</a:t>
            </a:r>
            <a:r>
              <a:rPr lang="en-IN" sz="2400" b="1" dirty="0"/>
              <a:t> import </a:t>
            </a:r>
            <a:r>
              <a:rPr lang="en-IN" sz="2400" b="1" dirty="0" err="1"/>
              <a:t>RandomForestClassifier</a:t>
            </a:r>
            <a:r>
              <a:rPr lang="en-IN" sz="2400" b="1" dirty="0"/>
              <a:t>,           </a:t>
            </a:r>
            <a:r>
              <a:rPr lang="en-IN" sz="2400" b="1" dirty="0" err="1"/>
              <a:t>RandomForestRegressor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7E97E4-5E89-89DC-227D-3F83138C4BE9}"/>
                  </a:ext>
                </a:extLst>
              </p14:cNvPr>
              <p14:cNvContentPartPr/>
              <p14:nvPr/>
            </p14:nvContentPartPr>
            <p14:xfrm>
              <a:off x="2834240" y="2854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7E97E4-5E89-89DC-227D-3F83138C4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600" y="28458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35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C431403-09F7-2E56-6304-7F4DF00E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633644C-6F8A-58DA-990E-C3A62DE3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435559"/>
            <a:ext cx="8596668" cy="2168441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/>
              <a:t>Bootstraped</a:t>
            </a:r>
            <a:r>
              <a:rPr lang="en-IN" sz="2400" b="1" dirty="0"/>
              <a:t> dataset</a:t>
            </a:r>
            <a:r>
              <a:rPr lang="en-IN" sz="2400" dirty="0"/>
              <a:t>: the dataset will randomly selected from the given data with replacement, it is performed first.</a:t>
            </a:r>
          </a:p>
          <a:p>
            <a:r>
              <a:rPr lang="en-IN" sz="2400" b="1" dirty="0"/>
              <a:t>Aggregation: </a:t>
            </a:r>
            <a:r>
              <a:rPr lang="en-IN" sz="2400" dirty="0"/>
              <a:t>the process of combining results from multiple decision trees, it is performed after </a:t>
            </a:r>
            <a:r>
              <a:rPr lang="en-IN" sz="2400" dirty="0" err="1"/>
              <a:t>Bootstraping</a:t>
            </a:r>
            <a:r>
              <a:rPr lang="en-IN" sz="2400" dirty="0"/>
              <a:t>.</a:t>
            </a:r>
          </a:p>
          <a:p>
            <a:r>
              <a:rPr lang="en-IN" sz="2400" dirty="0" err="1"/>
              <a:t>Bootstraping+Aggregation</a:t>
            </a:r>
            <a:r>
              <a:rPr lang="en-IN" sz="2400" dirty="0"/>
              <a:t> = </a:t>
            </a:r>
            <a:r>
              <a:rPr lang="en-IN" sz="2400" b="1" dirty="0"/>
              <a:t>Bagging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5E910F-9BDA-0EE0-B59D-43DBBE9089D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560896"/>
              </p:ext>
            </p:extLst>
          </p:nvPr>
        </p:nvGraphicFramePr>
        <p:xfrm>
          <a:off x="677335" y="48196"/>
          <a:ext cx="3789678" cy="382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13">
                  <a:extLst>
                    <a:ext uri="{9D8B030D-6E8A-4147-A177-3AD203B41FA5}">
                      <a16:colId xmlns:a16="http://schemas.microsoft.com/office/drawing/2014/main" val="3220680496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420456022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207385360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088407844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788262463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75085989"/>
                    </a:ext>
                  </a:extLst>
                </a:gridCol>
              </a:tblGrid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34773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48920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57459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77257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1640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775D72D-3C99-2D31-5C83-B758D6ACB4F7}"/>
              </a:ext>
            </a:extLst>
          </p:cNvPr>
          <p:cNvSpPr/>
          <p:nvPr/>
        </p:nvSpPr>
        <p:spPr>
          <a:xfrm>
            <a:off x="4745216" y="1663859"/>
            <a:ext cx="634104" cy="297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5A3A2E8-8E92-EA77-9AAE-180F117D2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75505"/>
              </p:ext>
            </p:extLst>
          </p:nvPr>
        </p:nvGraphicFramePr>
        <p:xfrm>
          <a:off x="5617184" y="48196"/>
          <a:ext cx="634104" cy="382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04">
                  <a:extLst>
                    <a:ext uri="{9D8B030D-6E8A-4147-A177-3AD203B41FA5}">
                      <a16:colId xmlns:a16="http://schemas.microsoft.com/office/drawing/2014/main" val="2606996130"/>
                    </a:ext>
                  </a:extLst>
                </a:gridCol>
              </a:tblGrid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8046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10933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93907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2410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631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36A82B-8839-5B7A-4FBB-AE389B995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41070"/>
              </p:ext>
            </p:extLst>
          </p:nvPr>
        </p:nvGraphicFramePr>
        <p:xfrm>
          <a:off x="6574817" y="48196"/>
          <a:ext cx="634104" cy="382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04">
                  <a:extLst>
                    <a:ext uri="{9D8B030D-6E8A-4147-A177-3AD203B41FA5}">
                      <a16:colId xmlns:a16="http://schemas.microsoft.com/office/drawing/2014/main" val="2606996130"/>
                    </a:ext>
                  </a:extLst>
                </a:gridCol>
              </a:tblGrid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8046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10933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93907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2410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6315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FF9D900D-6DA2-082E-979D-5FB5C5CB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6295"/>
              </p:ext>
            </p:extLst>
          </p:nvPr>
        </p:nvGraphicFramePr>
        <p:xfrm>
          <a:off x="7603067" y="48196"/>
          <a:ext cx="634104" cy="382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04">
                  <a:extLst>
                    <a:ext uri="{9D8B030D-6E8A-4147-A177-3AD203B41FA5}">
                      <a16:colId xmlns:a16="http://schemas.microsoft.com/office/drawing/2014/main" val="2606996130"/>
                    </a:ext>
                  </a:extLst>
                </a:gridCol>
              </a:tblGrid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8046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10933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93907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2410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6315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A8970E5A-AAB6-06CF-970B-FFBF158F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42620"/>
              </p:ext>
            </p:extLst>
          </p:nvPr>
        </p:nvGraphicFramePr>
        <p:xfrm>
          <a:off x="8599261" y="48196"/>
          <a:ext cx="634104" cy="382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104">
                  <a:extLst>
                    <a:ext uri="{9D8B030D-6E8A-4147-A177-3AD203B41FA5}">
                      <a16:colId xmlns:a16="http://schemas.microsoft.com/office/drawing/2014/main" val="2606996130"/>
                    </a:ext>
                  </a:extLst>
                </a:gridCol>
              </a:tblGrid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98046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10933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93907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2410"/>
                  </a:ext>
                </a:extLst>
              </a:tr>
              <a:tr h="76530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63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BE09004-1689-FD92-5289-BBD21B422358}"/>
              </a:ext>
            </a:extLst>
          </p:cNvPr>
          <p:cNvSpPr txBox="1"/>
          <p:nvPr/>
        </p:nvSpPr>
        <p:spPr>
          <a:xfrm>
            <a:off x="5561952" y="3916628"/>
            <a:ext cx="74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X3,X5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0717C-A419-6CFA-49D3-D998C790A042}"/>
              </a:ext>
            </a:extLst>
          </p:cNvPr>
          <p:cNvSpPr txBox="1"/>
          <p:nvPr/>
        </p:nvSpPr>
        <p:spPr>
          <a:xfrm>
            <a:off x="6464353" y="3936352"/>
            <a:ext cx="74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X1,X4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8676D-98B9-1C3F-1835-3711152B9DC6}"/>
              </a:ext>
            </a:extLst>
          </p:cNvPr>
          <p:cNvSpPr txBox="1"/>
          <p:nvPr/>
        </p:nvSpPr>
        <p:spPr>
          <a:xfrm>
            <a:off x="7539267" y="3935708"/>
            <a:ext cx="74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X2,X5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FC306E-1C9A-C45A-1D35-F155BA23770B}"/>
              </a:ext>
            </a:extLst>
          </p:cNvPr>
          <p:cNvSpPr txBox="1"/>
          <p:nvPr/>
        </p:nvSpPr>
        <p:spPr>
          <a:xfrm>
            <a:off x="8414835" y="3935708"/>
            <a:ext cx="744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X3,X4</a:t>
            </a:r>
          </a:p>
        </p:txBody>
      </p:sp>
    </p:spTree>
    <p:extLst>
      <p:ext uri="{BB962C8B-B14F-4D97-AF65-F5344CB8AC3E}">
        <p14:creationId xmlns:p14="http://schemas.microsoft.com/office/powerpoint/2010/main" val="8479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C415-A536-3574-7086-CB6C948B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860612"/>
          </a:xfrm>
        </p:spPr>
        <p:txBody>
          <a:bodyPr>
            <a:noAutofit/>
          </a:bodyPr>
          <a:lstStyle/>
          <a:p>
            <a:r>
              <a:rPr lang="en-IN" sz="5400" dirty="0"/>
              <a:t>Implementing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F5AE-EF7C-D6BA-03D1-F63D4F69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932329"/>
            <a:ext cx="8596668" cy="5925671"/>
          </a:xfrm>
        </p:spPr>
        <p:txBody>
          <a:bodyPr/>
          <a:lstStyle/>
          <a:p>
            <a:r>
              <a:rPr lang="en-IN" sz="2400" dirty="0">
                <a:latin typeface="Trebuchet MS" panose="020B0603020202020204" pitchFamily="34" charset="0"/>
              </a:rPr>
              <a:t>from </a:t>
            </a:r>
            <a:r>
              <a:rPr lang="en-IN" sz="2400" dirty="0" err="1">
                <a:latin typeface="Trebuchet MS" panose="020B0603020202020204" pitchFamily="34" charset="0"/>
              </a:rPr>
              <a:t>sklearn.ensemble</a:t>
            </a:r>
            <a:r>
              <a:rPr lang="en-IN" sz="2400" dirty="0">
                <a:latin typeface="Trebuchet MS" panose="020B0603020202020204" pitchFamily="34" charset="0"/>
              </a:rPr>
              <a:t> import </a:t>
            </a:r>
            <a:r>
              <a:rPr lang="en-IN" sz="2400" dirty="0" err="1">
                <a:latin typeface="Trebuchet MS" panose="020B0603020202020204" pitchFamily="34" charset="0"/>
              </a:rPr>
              <a:t>RandomForestClassifier</a:t>
            </a:r>
            <a:endParaRPr lang="en-IN" sz="2400" dirty="0">
              <a:latin typeface="Trebuchet MS" panose="020B0603020202020204" pitchFamily="34" charset="0"/>
            </a:endParaRPr>
          </a:p>
          <a:p>
            <a:r>
              <a:rPr lang="en-IN" sz="2400" dirty="0">
                <a:latin typeface="Trebuchet MS" panose="020B0603020202020204" pitchFamily="34" charset="0"/>
              </a:rPr>
              <a:t>Classifier=</a:t>
            </a:r>
            <a:r>
              <a:rPr lang="en-IN" sz="2400" dirty="0" err="1">
                <a:latin typeface="Trebuchet MS" panose="020B0603020202020204" pitchFamily="34" charset="0"/>
              </a:rPr>
              <a:t>RandomForestClassifier</a:t>
            </a:r>
            <a:r>
              <a:rPr lang="en-IN" sz="2400" dirty="0">
                <a:latin typeface="Trebuchet MS" panose="020B0603020202020204" pitchFamily="34" charset="0"/>
              </a:rPr>
              <a:t>(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n_estimators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=100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criterion='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gini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'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max_depth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=None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min_samples_split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=2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min_samples_leaf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=1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min_weight_fraction_leaf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=0.0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max_features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='sqrt'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max_leaf_nodes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=None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min_impurity_decrease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=0.0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bootstrap=True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oob_score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=False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n_jobs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=None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random_state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=None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verbose=0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warm_start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=False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class_weight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=None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ccp_alpha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=0.0</a:t>
            </a:r>
            <a:r>
              <a:rPr lang="en-IN" b="0" i="0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, </a:t>
            </a:r>
            <a:r>
              <a:rPr lang="en-IN" b="0" i="1" dirty="0" err="1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max_samples</a:t>
            </a:r>
            <a:r>
              <a:rPr lang="en-IN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=None</a:t>
            </a:r>
            <a:r>
              <a:rPr lang="en-IN" sz="2400" b="0" i="1" dirty="0">
                <a:solidFill>
                  <a:srgbClr val="212529"/>
                </a:solidFill>
                <a:effectLst/>
                <a:latin typeface="Trebuchet MS" panose="020B0603020202020204" pitchFamily="34" charset="0"/>
              </a:rPr>
              <a:t>)</a:t>
            </a:r>
            <a:endParaRPr lang="en-IN" sz="2400" b="0" i="1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IN" b="1" dirty="0" err="1">
                <a:solidFill>
                  <a:srgbClr val="212529"/>
                </a:solidFill>
                <a:effectLst/>
              </a:rPr>
              <a:t>n_estimators</a:t>
            </a:r>
            <a:r>
              <a:rPr lang="en-IN" sz="2400" b="0" dirty="0">
                <a:solidFill>
                  <a:srgbClr val="212529"/>
                </a:solidFill>
                <a:effectLst/>
              </a:rPr>
              <a:t>: </a:t>
            </a:r>
            <a:r>
              <a:rPr lang="en-IN" b="0" dirty="0">
                <a:solidFill>
                  <a:srgbClr val="212529"/>
                </a:solidFill>
                <a:effectLst/>
              </a:rPr>
              <a:t>no of decision tress we want inside the model.</a:t>
            </a:r>
          </a:p>
          <a:p>
            <a:r>
              <a:rPr lang="en-IN" b="1" dirty="0">
                <a:solidFill>
                  <a:srgbClr val="212529"/>
                </a:solidFill>
              </a:rPr>
              <a:t>criterion</a:t>
            </a:r>
            <a:r>
              <a:rPr lang="en-IN" dirty="0">
                <a:solidFill>
                  <a:srgbClr val="212529"/>
                </a:solidFill>
              </a:rPr>
              <a:t>: {‘</a:t>
            </a:r>
            <a:r>
              <a:rPr lang="en-IN" dirty="0" err="1">
                <a:solidFill>
                  <a:srgbClr val="212529"/>
                </a:solidFill>
              </a:rPr>
              <a:t>gini</a:t>
            </a:r>
            <a:r>
              <a:rPr lang="en-IN" dirty="0">
                <a:solidFill>
                  <a:srgbClr val="212529"/>
                </a:solidFill>
              </a:rPr>
              <a:t>’,’entropy’,’</a:t>
            </a:r>
            <a:r>
              <a:rPr lang="en-IN" dirty="0" err="1">
                <a:solidFill>
                  <a:srgbClr val="212529"/>
                </a:solidFill>
              </a:rPr>
              <a:t>log_loss</a:t>
            </a:r>
            <a:r>
              <a:rPr lang="en-IN" dirty="0">
                <a:solidFill>
                  <a:srgbClr val="212529"/>
                </a:solidFill>
              </a:rPr>
              <a:t>’} the split taken by the decision tree.</a:t>
            </a:r>
          </a:p>
          <a:p>
            <a:r>
              <a:rPr lang="en-IN" b="1" dirty="0" err="1">
                <a:solidFill>
                  <a:srgbClr val="212529"/>
                </a:solidFill>
              </a:rPr>
              <a:t>m</a:t>
            </a:r>
            <a:r>
              <a:rPr lang="en-IN" b="1" dirty="0" err="1">
                <a:solidFill>
                  <a:srgbClr val="212529"/>
                </a:solidFill>
                <a:effectLst/>
              </a:rPr>
              <a:t>a</a:t>
            </a:r>
            <a:r>
              <a:rPr lang="en-IN" b="1" dirty="0" err="1">
                <a:solidFill>
                  <a:srgbClr val="212529"/>
                </a:solidFill>
              </a:rPr>
              <a:t>x_depth</a:t>
            </a:r>
            <a:r>
              <a:rPr lang="en-IN" dirty="0">
                <a:solidFill>
                  <a:srgbClr val="212529"/>
                </a:solidFill>
              </a:rPr>
              <a:t>: the maximum depth of the decision tree.</a:t>
            </a:r>
          </a:p>
          <a:p>
            <a:r>
              <a:rPr lang="en-IN" b="1" dirty="0" err="1">
                <a:solidFill>
                  <a:srgbClr val="212529"/>
                </a:solidFill>
                <a:effectLst/>
              </a:rPr>
              <a:t>min_samples_split</a:t>
            </a:r>
            <a:r>
              <a:rPr lang="en-IN" b="0" dirty="0">
                <a:solidFill>
                  <a:srgbClr val="212529"/>
                </a:solidFill>
                <a:effectLst/>
              </a:rPr>
              <a:t>: the minimum no of samples required to split internal node.</a:t>
            </a:r>
          </a:p>
          <a:p>
            <a:r>
              <a:rPr lang="en-IN" b="1" dirty="0" err="1">
                <a:solidFill>
                  <a:srgbClr val="212529"/>
                </a:solidFill>
              </a:rPr>
              <a:t>m</a:t>
            </a:r>
            <a:r>
              <a:rPr lang="en-IN" b="1" dirty="0" err="1">
                <a:solidFill>
                  <a:srgbClr val="212529"/>
                </a:solidFill>
                <a:effectLst/>
              </a:rPr>
              <a:t>in_samples_leaf</a:t>
            </a:r>
            <a:r>
              <a:rPr lang="en-IN" b="0" dirty="0" err="1">
                <a:solidFill>
                  <a:srgbClr val="212529"/>
                </a:solidFill>
                <a:effectLst/>
              </a:rPr>
              <a:t>:the</a:t>
            </a:r>
            <a:r>
              <a:rPr lang="en-IN" b="0" dirty="0">
                <a:solidFill>
                  <a:srgbClr val="212529"/>
                </a:solidFill>
                <a:effectLst/>
              </a:rPr>
              <a:t> minimum no of samples required to be at leaf node.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min_weight_fraction_leaf</a:t>
            </a:r>
            <a:r>
              <a:rPr lang="en-IN" i="0" dirty="0">
                <a:solidFill>
                  <a:srgbClr val="212529"/>
                </a:solidFill>
                <a:latin typeface="-apple-system"/>
              </a:rPr>
              <a:t>: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minimum weighted fraction of the sum total of weights (of          					     all the input samples) required to be at a leaf node.</a:t>
            </a:r>
            <a:endParaRPr lang="en-IN" b="0" dirty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04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8C29-1CCB-A4E3-C827-8502E4F1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71120"/>
            <a:ext cx="8596668" cy="6685280"/>
          </a:xfrm>
        </p:spPr>
        <p:txBody>
          <a:bodyPr/>
          <a:lstStyle/>
          <a:p>
            <a:r>
              <a:rPr lang="en-US" b="1" i="0" dirty="0" err="1">
                <a:solidFill>
                  <a:srgbClr val="212529"/>
                </a:solidFill>
                <a:effectLst/>
                <a:latin typeface="-apple-system"/>
              </a:rPr>
              <a:t>max_features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{“sqrt”, “log2”, None}: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number of features to consider when looking for                							     the best split.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max_leaf_node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growing trees with max leaf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nodesin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best first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fashion,which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reduces 				    impurity.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min_impurity_decrease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node will be split if this split induces a decrease of the impurity 					  greater than or equal to this value.</a:t>
            </a:r>
          </a:p>
          <a:p>
            <a:r>
              <a:rPr lang="en-IN" b="1" i="0" dirty="0">
                <a:solidFill>
                  <a:srgbClr val="212529"/>
                </a:solidFill>
                <a:effectLst/>
                <a:latin typeface="-apple-system"/>
              </a:rPr>
              <a:t>Bootstrap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bootstrapping of data it takes a Boolean value if it is false then whole data will 		  be taken.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oob_score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Whether to use out-of-bag samples to estimate the generalization score. Only 		    available if bootstrap=True.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n_jobs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number of jobs to run in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parallel.fit,predict,decision_path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and apply are all    	     parallelized over a decision tree.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random_state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controls both the randomness of bootstrapping of data and sampling     	 			features for the tree.</a:t>
            </a:r>
          </a:p>
          <a:p>
            <a:r>
              <a:rPr lang="en-IN" b="1" i="0" dirty="0">
                <a:solidFill>
                  <a:srgbClr val="212529"/>
                </a:solidFill>
                <a:effectLst/>
                <a:latin typeface="-apple-system"/>
              </a:rPr>
              <a:t>Verbose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controls verbosity when fitting and predicting.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warm_start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: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it takes Boolean value if it is set true it will r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euse the solution of the previous 		      call to fit and add more estimators to the ensemble.</a:t>
            </a:r>
          </a:p>
          <a:p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max_samples</a:t>
            </a:r>
            <a:r>
              <a:rPr lang="en-IN" b="1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If bootstrap is True, the number of samples to draw from X to train each 				base estimator.</a:t>
            </a:r>
            <a:endParaRPr lang="en-US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45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4310-3861-A5CA-4B79-91EBD406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2240"/>
            <a:ext cx="8596668" cy="5899122"/>
          </a:xfrm>
        </p:spPr>
        <p:txBody>
          <a:bodyPr/>
          <a:lstStyle/>
          <a:p>
            <a:r>
              <a:rPr lang="en-IN" sz="2400" dirty="0"/>
              <a:t>Classifier=</a:t>
            </a:r>
            <a:r>
              <a:rPr lang="en-IN" sz="2400" dirty="0" err="1"/>
              <a:t>RandomForestClassifier</a:t>
            </a:r>
            <a:r>
              <a:rPr lang="en-IN" sz="2400" dirty="0"/>
              <a:t>(“pass parameters u need to pass”)</a:t>
            </a:r>
          </a:p>
          <a:p>
            <a:r>
              <a:rPr lang="en-IN" sz="2400" dirty="0" err="1"/>
              <a:t>Classifier.fit</a:t>
            </a:r>
            <a:r>
              <a:rPr lang="en-IN" sz="2400" dirty="0"/>
              <a:t>(</a:t>
            </a:r>
            <a:r>
              <a:rPr lang="en-IN" sz="2400" dirty="0" err="1"/>
              <a:t>X_train,Y_train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Y_pred</a:t>
            </a:r>
            <a:r>
              <a:rPr lang="en-IN" sz="2400" dirty="0"/>
              <a:t>=Classifier(</a:t>
            </a:r>
            <a:r>
              <a:rPr lang="en-IN" sz="2400" dirty="0" err="1"/>
              <a:t>X_test</a:t>
            </a:r>
            <a:r>
              <a:rPr lang="en-IN" sz="2400" dirty="0"/>
              <a:t>)</a:t>
            </a:r>
          </a:p>
          <a:p>
            <a:r>
              <a:rPr lang="en-IN" sz="2400" dirty="0" err="1"/>
              <a:t>Classifier.score</a:t>
            </a:r>
            <a:r>
              <a:rPr lang="en-IN" sz="2400" dirty="0"/>
              <a:t>(</a:t>
            </a:r>
            <a:r>
              <a:rPr lang="en-IN" sz="2400" dirty="0" err="1"/>
              <a:t>X_test,Y_test</a:t>
            </a:r>
            <a:r>
              <a:rPr lang="en-IN" sz="2400" dirty="0"/>
              <a:t>)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47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F465-2DC4-0E69-CDAE-16067694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5191760"/>
          </a:xfrm>
        </p:spPr>
        <p:txBody>
          <a:bodyPr/>
          <a:lstStyle/>
          <a:p>
            <a:r>
              <a:rPr lang="en-IN" dirty="0"/>
              <a:t>               </a:t>
            </a: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9328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818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Trebuchet MS</vt:lpstr>
      <vt:lpstr>Wingdings</vt:lpstr>
      <vt:lpstr>Wingdings 3</vt:lpstr>
      <vt:lpstr>Facet</vt:lpstr>
      <vt:lpstr>Random Forest</vt:lpstr>
      <vt:lpstr>Working of Algorithm</vt:lpstr>
      <vt:lpstr>/</vt:lpstr>
      <vt:lpstr>Implementing</vt:lpstr>
      <vt:lpstr>PowerPoint Presentation</vt:lpstr>
      <vt:lpstr>PowerPoint Presentation</vt:lpstr>
      <vt:lpstr>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Prem Theja</dc:creator>
  <cp:lastModifiedBy>Prem Theja</cp:lastModifiedBy>
  <cp:revision>5</cp:revision>
  <dcterms:created xsi:type="dcterms:W3CDTF">2023-01-04T05:48:56Z</dcterms:created>
  <dcterms:modified xsi:type="dcterms:W3CDTF">2023-01-04T13:33:18Z</dcterms:modified>
</cp:coreProperties>
</file>