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font" Target="fonts/Montserrat-bold.fntdata"/><Relationship Id="rId10" Type="http://schemas.openxmlformats.org/officeDocument/2006/relationships/font" Target="fonts/Montserrat-regular.fntdata"/><Relationship Id="rId21" Type="http://schemas.openxmlformats.org/officeDocument/2006/relationships/font" Target="fonts/RobotoMono-boldItalic.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30e1f968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30e1f968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30e1f968c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30e1f968c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30e1f968c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30e1f968c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04750" y="1356150"/>
            <a:ext cx="5349900" cy="1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solidFill>
                  <a:srgbClr val="3C78D8"/>
                </a:solidFill>
                <a:highlight>
                  <a:srgbClr val="FFFFFF"/>
                </a:highlight>
                <a:latin typeface="Arial"/>
                <a:ea typeface="Arial"/>
                <a:cs typeface="Arial"/>
                <a:sym typeface="Arial"/>
              </a:rPr>
              <a:t>Neg_mean_squared_error.</a:t>
            </a:r>
            <a:endParaRPr b="1" sz="6000">
              <a:solidFill>
                <a:srgbClr val="3C78D8"/>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0000"/>
          </a:bodyPr>
          <a:lstStyle/>
          <a:p>
            <a:pPr indent="0" lvl="0" marL="0" rtl="0" algn="ctr">
              <a:spcBef>
                <a:spcPts val="0"/>
              </a:spcBef>
              <a:spcAft>
                <a:spcPts val="0"/>
              </a:spcAft>
              <a:buClr>
                <a:srgbClr val="FF0000"/>
              </a:buClr>
              <a:buSzPct val="232258"/>
              <a:buFont typeface="Times New Roman"/>
              <a:buNone/>
            </a:pPr>
            <a:r>
              <a:rPr b="1" lang="en" sz="3100">
                <a:latin typeface="Times New Roman"/>
                <a:ea typeface="Times New Roman"/>
                <a:cs typeface="Times New Roman"/>
                <a:sym typeface="Times New Roman"/>
              </a:rPr>
              <a:t>PRESENT BY – THORAVE SNEHAL SUNIL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00"/>
              </a:spcBef>
              <a:spcAft>
                <a:spcPts val="0"/>
              </a:spcAft>
              <a:buNone/>
            </a:pPr>
            <a:r>
              <a:rPr b="1" lang="en" sz="3155">
                <a:solidFill>
                  <a:srgbClr val="0000FF"/>
                </a:solidFill>
                <a:highlight>
                  <a:srgbClr val="FBF9F8"/>
                </a:highlight>
                <a:latin typeface="Arial"/>
                <a:ea typeface="Arial"/>
                <a:cs typeface="Arial"/>
                <a:sym typeface="Arial"/>
              </a:rPr>
              <a:t>neg_mean_squared_error:</a:t>
            </a:r>
            <a:endParaRPr b="1" sz="3155">
              <a:solidFill>
                <a:srgbClr val="0000FF"/>
              </a:solidFill>
              <a:highlight>
                <a:srgbClr val="FBF9F8"/>
              </a:highlight>
              <a:latin typeface="Arial"/>
              <a:ea typeface="Arial"/>
              <a:cs typeface="Arial"/>
              <a:sym typeface="Arial"/>
            </a:endParaRPr>
          </a:p>
          <a:p>
            <a:pPr indent="0" lvl="0" marL="0" rtl="0" algn="l">
              <a:spcBef>
                <a:spcPts val="600"/>
              </a:spcBef>
              <a:spcAft>
                <a:spcPts val="0"/>
              </a:spcAft>
              <a:buNone/>
            </a:pPr>
            <a:r>
              <a:t/>
            </a:r>
            <a:endParaRPr/>
          </a:p>
        </p:txBody>
      </p:sp>
      <p:sp>
        <p:nvSpPr>
          <p:cNvPr id="141" name="Google Shape;141;p14"/>
          <p:cNvSpPr txBox="1"/>
          <p:nvPr>
            <p:ph idx="1" type="body"/>
          </p:nvPr>
        </p:nvSpPr>
        <p:spPr>
          <a:xfrm>
            <a:off x="865525" y="1516925"/>
            <a:ext cx="7683600" cy="328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02124"/>
              </a:buClr>
              <a:buSzPts val="1300"/>
              <a:buFont typeface="Times New Roman"/>
              <a:buChar char="❏"/>
            </a:pPr>
            <a:r>
              <a:rPr lang="en">
                <a:solidFill>
                  <a:srgbClr val="202124"/>
                </a:solidFill>
                <a:highlight>
                  <a:srgbClr val="FBF9F8"/>
                </a:highlight>
                <a:latin typeface="Times New Roman"/>
                <a:ea typeface="Times New Roman"/>
                <a:cs typeface="Times New Roman"/>
                <a:sym typeface="Times New Roman"/>
              </a:rPr>
              <a:t>A risk metric corresponding to the value of the squared (quadratic) error or loss.</a:t>
            </a:r>
            <a:endParaRPr>
              <a:solidFill>
                <a:srgbClr val="202124"/>
              </a:solidFill>
              <a:highlight>
                <a:srgbClr val="FBF9F8"/>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202124"/>
              </a:solidFill>
              <a:highlight>
                <a:srgbClr val="FBF9F8"/>
              </a:highlight>
              <a:latin typeface="Times New Roman"/>
              <a:ea typeface="Times New Roman"/>
              <a:cs typeface="Times New Roman"/>
              <a:sym typeface="Times New Roman"/>
            </a:endParaRPr>
          </a:p>
          <a:p>
            <a:pPr indent="-311150" lvl="0" marL="457200" rtl="0" algn="l">
              <a:spcBef>
                <a:spcPts val="1200"/>
              </a:spcBef>
              <a:spcAft>
                <a:spcPts val="0"/>
              </a:spcAft>
              <a:buClr>
                <a:srgbClr val="202124"/>
              </a:buClr>
              <a:buSzPts val="1300"/>
              <a:buFont typeface="Arial"/>
              <a:buChar char="❏"/>
            </a:pPr>
            <a:r>
              <a:rPr lang="en">
                <a:solidFill>
                  <a:srgbClr val="202124"/>
                </a:solidFill>
                <a:highlight>
                  <a:srgbClr val="FFFFFF"/>
                </a:highlight>
                <a:latin typeface="Arial"/>
                <a:ea typeface="Arial"/>
                <a:cs typeface="Arial"/>
                <a:sym typeface="Arial"/>
              </a:rPr>
              <a:t>Thus metrics which measure the distance between the model and the data, like metrics. mean_squared_error, are available as neg_mean_squared_error which </a:t>
            </a:r>
            <a:r>
              <a:rPr b="1" lang="en">
                <a:solidFill>
                  <a:srgbClr val="202124"/>
                </a:solidFill>
                <a:highlight>
                  <a:srgbClr val="FFFFFF"/>
                </a:highlight>
                <a:latin typeface="Arial"/>
                <a:ea typeface="Arial"/>
                <a:cs typeface="Arial"/>
                <a:sym typeface="Arial"/>
              </a:rPr>
              <a:t>return the negated value of the metric</a:t>
            </a:r>
            <a:endParaRPr b="1">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a:solidFill>
                <a:srgbClr val="202124"/>
              </a:solidFill>
              <a:highlight>
                <a:srgbClr val="FFFFFF"/>
              </a:highlight>
              <a:latin typeface="Arial"/>
              <a:ea typeface="Arial"/>
              <a:cs typeface="Arial"/>
              <a:sym typeface="Arial"/>
            </a:endParaRPr>
          </a:p>
          <a:p>
            <a:pPr indent="-307975" lvl="0" marL="457200" rtl="0" algn="l">
              <a:spcBef>
                <a:spcPts val="1200"/>
              </a:spcBef>
              <a:spcAft>
                <a:spcPts val="0"/>
              </a:spcAft>
              <a:buClr>
                <a:srgbClr val="202124"/>
              </a:buClr>
              <a:buSzPts val="1250"/>
              <a:buFont typeface="Arial"/>
              <a:buChar char="❏"/>
            </a:pPr>
            <a:r>
              <a:rPr lang="en" sz="1250">
                <a:solidFill>
                  <a:srgbClr val="202124"/>
                </a:solidFill>
                <a:highlight>
                  <a:srgbClr val="F9F9F9"/>
                </a:highlight>
                <a:latin typeface="Arial"/>
                <a:ea typeface="Arial"/>
                <a:cs typeface="Arial"/>
                <a:sym typeface="Arial"/>
              </a:rPr>
              <a:t>This means that a negative value is a prefix to all mse calculations. The mse cannot return negative values. Although the difference between one value and the mean can be negative, this negative value is squared. Therefore all results are either positive or zero.</a:t>
            </a:r>
            <a:endParaRPr b="1">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b="1" sz="1200">
              <a:solidFill>
                <a:srgbClr val="202124"/>
              </a:solidFill>
              <a:highlight>
                <a:srgbClr val="FFFFFF"/>
              </a:highlight>
              <a:latin typeface="Arial"/>
              <a:ea typeface="Arial"/>
              <a:cs typeface="Arial"/>
              <a:sym typeface="Arial"/>
            </a:endParaRPr>
          </a:p>
        </p:txBody>
      </p:sp>
      <p:sp>
        <p:nvSpPr>
          <p:cNvPr id="142" name="Google Shape;142;p14"/>
          <p:cNvSpPr txBox="1"/>
          <p:nvPr/>
        </p:nvSpPr>
        <p:spPr>
          <a:xfrm>
            <a:off x="3234775" y="26420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50">
                <a:solidFill>
                  <a:srgbClr val="0000FF"/>
                </a:solidFill>
                <a:highlight>
                  <a:srgbClr val="FFFFFF"/>
                </a:highlight>
                <a:latin typeface="Arial"/>
                <a:ea typeface="Arial"/>
                <a:cs typeface="Arial"/>
                <a:sym typeface="Arial"/>
              </a:rPr>
              <a:t>Why neg_mean_squared_error ?</a:t>
            </a:r>
            <a:endParaRPr b="1" sz="4200">
              <a:solidFill>
                <a:srgbClr val="0000FF"/>
              </a:solidFill>
            </a:endParaRPr>
          </a:p>
        </p:txBody>
      </p:sp>
      <p:sp>
        <p:nvSpPr>
          <p:cNvPr id="148" name="Google Shape;148;p15"/>
          <p:cNvSpPr txBox="1"/>
          <p:nvPr>
            <p:ph idx="1" type="body"/>
          </p:nvPr>
        </p:nvSpPr>
        <p:spPr>
          <a:xfrm>
            <a:off x="1297500" y="1567550"/>
            <a:ext cx="7038900" cy="33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3C4043"/>
                </a:solidFill>
                <a:highlight>
                  <a:srgbClr val="FFFFFF"/>
                </a:highlight>
                <a:latin typeface="Arial"/>
                <a:ea typeface="Arial"/>
                <a:cs typeface="Arial"/>
                <a:sym typeface="Arial"/>
              </a:rPr>
              <a:t>scoring = "neg_mean_squared_error" in validation function will return negative output values. Assume if MSE is 5 it will return -5. If MSE is 9 it will return -9. This is because the cross_val_score function works on the maximization. </a:t>
            </a:r>
            <a:r>
              <a:rPr b="1" lang="en" sz="1150">
                <a:solidFill>
                  <a:srgbClr val="3C4043"/>
                </a:solidFill>
                <a:highlight>
                  <a:srgbClr val="FFFFFF"/>
                </a:highlight>
                <a:latin typeface="Arial"/>
                <a:ea typeface="Arial"/>
                <a:cs typeface="Arial"/>
                <a:sym typeface="Arial"/>
              </a:rPr>
              <a:t>All scorer objects follow the convention that higher return values are better than lower return values</a:t>
            </a:r>
            <a:r>
              <a:rPr lang="en" sz="1150">
                <a:solidFill>
                  <a:srgbClr val="3C4043"/>
                </a:solidFill>
                <a:highlight>
                  <a:srgbClr val="FFFFFF"/>
                </a:highlight>
                <a:latin typeface="Arial"/>
                <a:ea typeface="Arial"/>
                <a:cs typeface="Arial"/>
                <a:sym typeface="Arial"/>
              </a:rPr>
              <a:t>.</a:t>
            </a:r>
            <a:endParaRPr sz="1150">
              <a:solidFill>
                <a:srgbClr val="3C4043"/>
              </a:solidFill>
              <a:highlight>
                <a:srgbClr val="FFFFFF"/>
              </a:highlight>
              <a:latin typeface="Arial"/>
              <a:ea typeface="Arial"/>
              <a:cs typeface="Arial"/>
              <a:sym typeface="Arial"/>
            </a:endParaRPr>
          </a:p>
          <a:p>
            <a:pPr indent="0" lvl="0" marL="0" rtl="0" algn="l">
              <a:spcBef>
                <a:spcPts val="1200"/>
              </a:spcBef>
              <a:spcAft>
                <a:spcPts val="0"/>
              </a:spcAft>
              <a:buNone/>
            </a:pPr>
            <a:r>
              <a:rPr b="1" lang="en" sz="1150">
                <a:solidFill>
                  <a:srgbClr val="3C4043"/>
                </a:solidFill>
                <a:highlight>
                  <a:srgbClr val="FFFFFF"/>
                </a:highlight>
                <a:latin typeface="Arial"/>
                <a:ea typeface="Arial"/>
                <a:cs typeface="Arial"/>
                <a:sym typeface="Arial"/>
              </a:rPr>
              <a:t>So here to get the 'actual MSE' we just need to flip the 'negative values of error' we received from 'cross_val_score' validation function.</a:t>
            </a:r>
            <a:endParaRPr b="1" sz="1150">
              <a:solidFill>
                <a:srgbClr val="3C4043"/>
              </a:solidFill>
              <a:highlight>
                <a:srgbClr val="FFFFFF"/>
              </a:highlight>
              <a:latin typeface="Arial"/>
              <a:ea typeface="Arial"/>
              <a:cs typeface="Arial"/>
              <a:sym typeface="Arial"/>
            </a:endParaRPr>
          </a:p>
          <a:p>
            <a:pPr indent="0" lvl="0" marL="0" rtl="0" algn="l">
              <a:spcBef>
                <a:spcPts val="1200"/>
              </a:spcBef>
              <a:spcAft>
                <a:spcPts val="0"/>
              </a:spcAft>
              <a:buNone/>
            </a:pPr>
            <a:r>
              <a:rPr lang="en" sz="1150">
                <a:solidFill>
                  <a:srgbClr val="3C4043"/>
                </a:solidFill>
                <a:highlight>
                  <a:srgbClr val="F1F3F4"/>
                </a:highlight>
                <a:latin typeface="Roboto Mono"/>
                <a:ea typeface="Roboto Mono"/>
                <a:cs typeface="Roboto Mono"/>
                <a:sym typeface="Roboto Mono"/>
              </a:rPr>
              <a:t>Thus MSE = (negative of (O/P neg_mean_squared_error))</a:t>
            </a:r>
            <a:endParaRPr sz="1150">
              <a:solidFill>
                <a:srgbClr val="3C4043"/>
              </a:solidFill>
              <a:highlight>
                <a:srgbClr val="F1F3F4"/>
              </a:highlight>
              <a:latin typeface="Roboto Mono"/>
              <a:ea typeface="Roboto Mono"/>
              <a:cs typeface="Roboto Mono"/>
              <a:sym typeface="Roboto Mono"/>
            </a:endParaRPr>
          </a:p>
          <a:p>
            <a:pPr indent="0" lvl="0" marL="0" rtl="0" algn="l">
              <a:spcBef>
                <a:spcPts val="1200"/>
              </a:spcBef>
              <a:spcAft>
                <a:spcPts val="0"/>
              </a:spcAft>
              <a:buNone/>
            </a:pPr>
            <a:r>
              <a:rPr lang="en" sz="1150">
                <a:solidFill>
                  <a:srgbClr val="3C4043"/>
                </a:solidFill>
                <a:highlight>
                  <a:srgbClr val="F1F3F4"/>
                </a:highlight>
                <a:latin typeface="Roboto Mono"/>
                <a:ea typeface="Roboto Mono"/>
                <a:cs typeface="Roboto Mono"/>
                <a:sym typeface="Roboto Mono"/>
              </a:rPr>
              <a:t>MSE = - (O/P n</a:t>
            </a:r>
            <a:r>
              <a:rPr lang="en" sz="1050">
                <a:solidFill>
                  <a:srgbClr val="3C4043"/>
                </a:solidFill>
                <a:highlight>
                  <a:srgbClr val="F1F3F4"/>
                </a:highlight>
                <a:latin typeface="Roboto Mono"/>
                <a:ea typeface="Roboto Mono"/>
                <a:cs typeface="Roboto Mono"/>
                <a:sym typeface="Roboto Mono"/>
              </a:rPr>
              <a:t>eg_mean_squared_error)</a:t>
            </a:r>
            <a:endParaRPr sz="1050">
              <a:solidFill>
                <a:srgbClr val="3C4043"/>
              </a:solidFill>
              <a:highlight>
                <a:srgbClr val="F1F3F4"/>
              </a:highlight>
              <a:latin typeface="Roboto Mono"/>
              <a:ea typeface="Roboto Mono"/>
              <a:cs typeface="Roboto Mono"/>
              <a:sym typeface="Roboto Mono"/>
            </a:endParaRPr>
          </a:p>
          <a:p>
            <a:pPr indent="0" lvl="0" marL="0" rtl="0" algn="l">
              <a:spcBef>
                <a:spcPts val="1200"/>
              </a:spcBef>
              <a:spcAft>
                <a:spcPts val="1200"/>
              </a:spcAft>
              <a:buNone/>
            </a:pPr>
            <a:r>
              <a:t/>
            </a:r>
            <a:endParaRPr b="1" sz="1050">
              <a:solidFill>
                <a:srgbClr val="3C4043"/>
              </a:solidFill>
              <a:highlight>
                <a:srgbClr val="FFFFFF"/>
              </a:highlight>
              <a:latin typeface="Arial"/>
              <a:ea typeface="Arial"/>
              <a:cs typeface="Arial"/>
              <a:sym typeface="Arial"/>
            </a:endParaRPr>
          </a:p>
        </p:txBody>
      </p:sp>
      <p:sp>
        <p:nvSpPr>
          <p:cNvPr id="149" name="Google Shape;149;p15"/>
          <p:cNvSpPr/>
          <p:nvPr/>
        </p:nvSpPr>
        <p:spPr>
          <a:xfrm>
            <a:off x="1376300" y="3164450"/>
            <a:ext cx="4651200" cy="99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highlight>
                <a:srgbClr val="F1F3F4"/>
              </a:highlight>
              <a:latin typeface="Roboto Mono"/>
              <a:ea typeface="Roboto Mono"/>
              <a:cs typeface="Roboto Mono"/>
              <a:sym typeface="Roboto Mono"/>
            </a:endParaRPr>
          </a:p>
          <a:p>
            <a:pPr indent="0" lvl="0" marL="0" rtl="0" algn="l">
              <a:spcBef>
                <a:spcPts val="0"/>
              </a:spcBef>
              <a:spcAft>
                <a:spcPts val="0"/>
              </a:spcAft>
              <a:buNone/>
            </a:pPr>
            <a:r>
              <a:rPr lang="en" sz="1050">
                <a:solidFill>
                  <a:srgbClr val="3C4043"/>
                </a:solidFill>
                <a:highlight>
                  <a:srgbClr val="F1F3F4"/>
                </a:highlight>
                <a:latin typeface="Roboto Mono"/>
                <a:ea typeface="Roboto Mono"/>
                <a:cs typeface="Roboto Mono"/>
                <a:sym typeface="Roboto Mono"/>
              </a:rPr>
              <a:t>Thus MSE = (negative of (O/P neg_mean_squared_error))</a:t>
            </a:r>
            <a:endParaRPr sz="1050">
              <a:solidFill>
                <a:srgbClr val="3C4043"/>
              </a:solidFill>
              <a:highlight>
                <a:srgbClr val="F1F3F4"/>
              </a:highlight>
              <a:latin typeface="Roboto Mono"/>
              <a:ea typeface="Roboto Mono"/>
              <a:cs typeface="Roboto Mono"/>
              <a:sym typeface="Roboto Mono"/>
            </a:endParaRPr>
          </a:p>
          <a:p>
            <a:pPr indent="0" lvl="0" marL="152400" marR="152400" rtl="0" algn="l">
              <a:lnSpc>
                <a:spcPct val="150000"/>
              </a:lnSpc>
              <a:spcBef>
                <a:spcPts val="1200"/>
              </a:spcBef>
              <a:spcAft>
                <a:spcPts val="0"/>
              </a:spcAft>
              <a:buNone/>
            </a:pPr>
            <a:r>
              <a:rPr lang="en" sz="1050">
                <a:solidFill>
                  <a:srgbClr val="3C4043"/>
                </a:solidFill>
                <a:highlight>
                  <a:srgbClr val="F1F3F4"/>
                </a:highlight>
                <a:latin typeface="Roboto Mono"/>
                <a:ea typeface="Roboto Mono"/>
                <a:cs typeface="Roboto Mono"/>
                <a:sym typeface="Roboto Mono"/>
              </a:rPr>
              <a:t>MSE = - (O/P neg_mean_squared_error)</a:t>
            </a:r>
            <a:endParaRPr sz="1050">
              <a:solidFill>
                <a:srgbClr val="3C4043"/>
              </a:solidFill>
              <a:highlight>
                <a:srgbClr val="F1F3F4"/>
              </a:highlight>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b="1" sz="1150">
              <a:solidFill>
                <a:srgbClr val="3C4043"/>
              </a:solidFill>
              <a:highlight>
                <a:srgbClr val="FFFFFF"/>
              </a:highlight>
            </a:endParaRPr>
          </a:p>
          <a:p>
            <a:pPr indent="0" lvl="0" marL="0" rtl="0" algn="l">
              <a:spcBef>
                <a:spcPts val="0"/>
              </a:spcBef>
              <a:spcAft>
                <a:spcPts val="0"/>
              </a:spcAft>
              <a:buNone/>
            </a:pPr>
            <a:r>
              <a:rPr b="1" lang="en" sz="1150">
                <a:solidFill>
                  <a:srgbClr val="3C4043"/>
                </a:solidFill>
                <a:highlight>
                  <a:srgbClr val="FFFFFF"/>
                </a:highlight>
              </a:rPr>
              <a:t>Thus, we can get the actual MSE which will be a positive integer</a:t>
            </a:r>
            <a:endParaRPr b="1" sz="1150">
              <a:solidFill>
                <a:srgbClr val="3C4043"/>
              </a:solidFill>
              <a:highlight>
                <a:srgbClr val="FFFFFF"/>
              </a:highlight>
            </a:endParaRPr>
          </a:p>
          <a:p>
            <a:pPr indent="0" lvl="0" marL="0" rtl="0" algn="l">
              <a:spcBef>
                <a:spcPts val="0"/>
              </a:spcBef>
              <a:spcAft>
                <a:spcPts val="0"/>
              </a:spcAft>
              <a:buNone/>
            </a:pPr>
            <a:r>
              <a:t/>
            </a:r>
            <a:endParaRPr b="1" sz="1150">
              <a:solidFill>
                <a:srgbClr val="3C404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36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6500">
                <a:solidFill>
                  <a:srgbClr val="FF0000"/>
                </a:solidFill>
              </a:rPr>
              <a:t>THANK YOU</a:t>
            </a:r>
            <a:endParaRPr sz="6500">
              <a:solidFill>
                <a:srgbClr val="FF0000"/>
              </a:solidFill>
            </a:endParaRPr>
          </a:p>
        </p:txBody>
      </p:sp>
      <p:sp>
        <p:nvSpPr>
          <p:cNvPr id="156" name="Google Shape;156;p16"/>
          <p:cNvSpPr txBox="1"/>
          <p:nvPr/>
        </p:nvSpPr>
        <p:spPr>
          <a:xfrm>
            <a:off x="4540750" y="4380000"/>
            <a:ext cx="46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