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Source Serif Pro" charset="1" panose="02040603050405020204"/>
      <p:regular r:id="rId14"/>
    </p:embeddedFont>
    <p:embeddedFont>
      <p:font typeface="Source Serif Pro Bold" charset="1" panose="02040803050405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1000"/>
          </a:blip>
          <a:srcRect l="0" t="0" r="0" b="0"/>
          <a:stretch>
            <a:fillRect/>
          </a:stretch>
        </p:blipFill>
        <p:spPr>
          <a:xfrm flipH="false" flipV="false" rot="-1899204">
            <a:off x="3659846" y="912784"/>
            <a:ext cx="6816503" cy="566621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9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209030" y="1405877"/>
            <a:ext cx="4680032" cy="468003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548640" y="-76204"/>
            <a:ext cx="9525" cy="7467607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157158" y="3160828"/>
            <a:ext cx="6836614" cy="98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Kollektif"/>
              </a:rPr>
              <a:t>ROC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7158" y="6304990"/>
            <a:ext cx="3719642" cy="27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16">
                <a:solidFill>
                  <a:srgbClr val="000000"/>
                </a:solidFill>
                <a:latin typeface="Kollektif"/>
              </a:rPr>
              <a:t>BY AJEET SINGH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7158" y="702945"/>
            <a:ext cx="2708663" cy="207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200" spc="12">
                <a:solidFill>
                  <a:srgbClr val="000000"/>
                </a:solidFill>
                <a:latin typeface="Kollektif"/>
              </a:rPr>
              <a:t>| December 2022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05496" y="3404633"/>
            <a:ext cx="621090" cy="496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199" spc="-31">
                <a:solidFill>
                  <a:srgbClr val="000000"/>
                </a:solidFill>
                <a:latin typeface="Kollektif"/>
              </a:rPr>
              <a:t>01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90182" y="3592984"/>
            <a:ext cx="161684" cy="129231"/>
            <a:chOff x="0" y="0"/>
            <a:chExt cx="215579" cy="172308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215579" cy="19997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0" y="76155"/>
              <a:ext cx="215579" cy="19997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0" y="152311"/>
              <a:ext cx="215579" cy="1999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13" id="13"/>
          <p:cNvSpPr/>
          <p:nvPr/>
        </p:nvSpPr>
        <p:spPr>
          <a:xfrm rot="0">
            <a:off x="3168769" y="1545138"/>
            <a:ext cx="40261" cy="4685969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14" id="14"/>
          <p:cNvSpPr/>
          <p:nvPr/>
        </p:nvSpPr>
        <p:spPr>
          <a:xfrm rot="-5400000">
            <a:off x="6110776" y="3307991"/>
            <a:ext cx="9559" cy="5813050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09030" y="1951467"/>
            <a:ext cx="6403413" cy="4258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9000"/>
          </a:blip>
          <a:srcRect l="0" t="0" r="0" b="0"/>
          <a:stretch>
            <a:fillRect/>
          </a:stretch>
        </p:blipFill>
        <p:spPr>
          <a:xfrm flipH="false" flipV="false" rot="5858285">
            <a:off x="-1055405" y="5208157"/>
            <a:ext cx="5844581" cy="485830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50000"/>
          </a:blip>
          <a:srcRect l="0" t="0" r="0" b="0"/>
          <a:stretch>
            <a:fillRect/>
          </a:stretch>
        </p:blipFill>
        <p:spPr>
          <a:xfrm flipH="false" flipV="false" rot="5858285">
            <a:off x="490109" y="-2476762"/>
            <a:ext cx="5844581" cy="485830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5625993" y="1070147"/>
            <a:ext cx="465661" cy="46566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alphaModFix amt="9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5625993" y="2958310"/>
            <a:ext cx="465661" cy="4656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9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5625993" y="4773808"/>
            <a:ext cx="465661" cy="465661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548640" y="-76204"/>
            <a:ext cx="9525" cy="7467607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90182" y="3592984"/>
            <a:ext cx="161684" cy="129231"/>
            <a:chOff x="0" y="0"/>
            <a:chExt cx="215579" cy="172308"/>
          </a:xfrm>
        </p:grpSpPr>
        <p:sp>
          <p:nvSpPr>
            <p:cNvPr name="AutoShape 9" id="9"/>
            <p:cNvSpPr/>
            <p:nvPr/>
          </p:nvSpPr>
          <p:spPr>
            <a:xfrm rot="0">
              <a:off x="0" y="0"/>
              <a:ext cx="215579" cy="19997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name="AutoShape 10" id="10"/>
            <p:cNvSpPr/>
            <p:nvPr/>
          </p:nvSpPr>
          <p:spPr>
            <a:xfrm rot="0">
              <a:off x="0" y="76155"/>
              <a:ext cx="215579" cy="19997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0" y="152311"/>
              <a:ext cx="215579" cy="1999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90182" y="2295170"/>
            <a:ext cx="6025660" cy="3544506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20994" t="0" r="34580" b="0"/>
          <a:stretch>
            <a:fillRect/>
          </a:stretch>
        </p:blipFill>
        <p:spPr>
          <a:xfrm flipH="false" flipV="false" rot="0">
            <a:off x="6091654" y="2434289"/>
            <a:ext cx="3020992" cy="144103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20006" t="28042" r="22090" b="32813"/>
          <a:stretch>
            <a:fillRect/>
          </a:stretch>
        </p:blipFill>
        <p:spPr>
          <a:xfrm flipH="false" flipV="false" rot="0">
            <a:off x="6045391" y="4923078"/>
            <a:ext cx="3113517" cy="1246622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677311" y="806275"/>
            <a:ext cx="7971185" cy="1103385"/>
            <a:chOff x="0" y="0"/>
            <a:chExt cx="10628246" cy="147118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10628246" cy="411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39"/>
                </a:lnSpc>
              </a:pPr>
              <a:r>
                <a:rPr lang="en-US" sz="1813" spc="54">
                  <a:solidFill>
                    <a:srgbClr val="000000"/>
                  </a:solidFill>
                  <a:latin typeface="Kollektif"/>
                </a:rPr>
                <a:t>Confusion Matrix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520722"/>
              <a:ext cx="10628246" cy="9504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04"/>
                </a:lnSpc>
              </a:pPr>
              <a:r>
                <a:rPr lang="en-US" sz="1360" spc="13">
                  <a:solidFill>
                    <a:srgbClr val="000000"/>
                  </a:solidFill>
                  <a:latin typeface="Kollektif"/>
                </a:rPr>
                <a:t>A </a:t>
              </a:r>
              <a:r>
                <a:rPr lang="en-US" sz="1360" spc="13">
                  <a:solidFill>
                    <a:srgbClr val="000000"/>
                  </a:solidFill>
                  <a:latin typeface="Kollektif Bold"/>
                </a:rPr>
                <a:t>Confusion matrix</a:t>
              </a:r>
              <a:r>
                <a:rPr lang="en-US" sz="1360" spc="13">
                  <a:solidFill>
                    <a:srgbClr val="000000"/>
                  </a:solidFill>
                  <a:latin typeface="Kollektif"/>
                </a:rPr>
                <a:t> is an </a:t>
              </a:r>
              <a:r>
                <a:rPr lang="en-US" sz="1360" spc="13">
                  <a:solidFill>
                    <a:srgbClr val="000000"/>
                  </a:solidFill>
                  <a:latin typeface="Kollektif Bold Italics"/>
                </a:rPr>
                <a:t>N x N matrix</a:t>
              </a:r>
              <a:r>
                <a:rPr lang="en-US" sz="1360" spc="13">
                  <a:solidFill>
                    <a:srgbClr val="000000"/>
                  </a:solidFill>
                  <a:latin typeface="Kollektif"/>
                </a:rPr>
                <a:t> used for evaluating the </a:t>
              </a:r>
              <a:r>
                <a:rPr lang="en-US" sz="1360" spc="13">
                  <a:solidFill>
                    <a:srgbClr val="000000"/>
                  </a:solidFill>
                  <a:latin typeface="Kollektif Bold"/>
                </a:rPr>
                <a:t>performance of a classification model</a:t>
              </a:r>
              <a:r>
                <a:rPr lang="en-US" sz="1360" spc="13">
                  <a:solidFill>
                    <a:srgbClr val="000000"/>
                  </a:solidFill>
                  <a:latin typeface="Kollektif"/>
                </a:rPr>
                <a:t>, where </a:t>
              </a:r>
              <a:r>
                <a:rPr lang="en-US" sz="1360" spc="13">
                  <a:solidFill>
                    <a:srgbClr val="000000"/>
                  </a:solidFill>
                  <a:latin typeface="Kollektif Bold"/>
                </a:rPr>
                <a:t>N</a:t>
              </a:r>
              <a:r>
                <a:rPr lang="en-US" sz="1360" spc="13">
                  <a:solidFill>
                    <a:srgbClr val="000000"/>
                  </a:solidFill>
                  <a:latin typeface="Kollektif"/>
                </a:rPr>
                <a:t> is the number of </a:t>
              </a:r>
              <a:r>
                <a:rPr lang="en-US" sz="1360" spc="13">
                  <a:solidFill>
                    <a:srgbClr val="000000"/>
                  </a:solidFill>
                  <a:latin typeface="Kollektif Bold Italics"/>
                </a:rPr>
                <a:t>target classes</a:t>
              </a:r>
              <a:r>
                <a:rPr lang="en-US" sz="1360" spc="13">
                  <a:solidFill>
                    <a:srgbClr val="000000"/>
                  </a:solidFill>
                  <a:latin typeface="Kollektif"/>
                </a:rPr>
                <a:t>. The matrix compares the actual target values with those predicted by the machine learning model.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377526" y="3261174"/>
            <a:ext cx="2589635" cy="461042"/>
            <a:chOff x="0" y="0"/>
            <a:chExt cx="3452846" cy="61472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38100"/>
              <a:ext cx="3452846" cy="324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97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383105"/>
              <a:ext cx="3452846" cy="231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9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866885" y="4057898"/>
            <a:ext cx="3431257" cy="85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4000"/>
          </a:blip>
          <a:srcRect l="0" t="0" r="0" b="0"/>
          <a:stretch>
            <a:fillRect/>
          </a:stretch>
        </p:blipFill>
        <p:spPr>
          <a:xfrm flipH="false" flipV="false" rot="-3423616">
            <a:off x="2325031" y="2017901"/>
            <a:ext cx="4043796" cy="336140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9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2442929" y="2523814"/>
            <a:ext cx="2215863" cy="2215863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6090655" y="1087846"/>
            <a:ext cx="9525" cy="5221514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060086" y="1087846"/>
            <a:ext cx="71298" cy="7129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060086" y="6273711"/>
            <a:ext cx="71298" cy="7129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060086" y="2350845"/>
            <a:ext cx="71298" cy="71298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060086" y="3658467"/>
            <a:ext cx="71298" cy="71298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060086" y="4966089"/>
            <a:ext cx="71298" cy="71298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rcRect l="0" t="2328" r="9334" b="0"/>
          <a:stretch>
            <a:fillRect/>
          </a:stretch>
        </p:blipFill>
        <p:spPr>
          <a:xfrm flipH="false" flipV="false" rot="0">
            <a:off x="-90771" y="928622"/>
            <a:ext cx="6330257" cy="5114566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6377799" y="1379743"/>
            <a:ext cx="3129910" cy="2789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2"/>
              </a:lnSpc>
            </a:pPr>
            <a:r>
              <a:rPr lang="en-US" sz="2301" spc="23">
                <a:solidFill>
                  <a:srgbClr val="000000"/>
                </a:solidFill>
                <a:latin typeface="Source Serif Pro"/>
              </a:rPr>
              <a:t>ROC curve gives you a curve of TP Vs FP rate.Based on certain thresold,you can figure out,what should be your Tp vs Fp rate for your model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4000"/>
          </a:blip>
          <a:srcRect l="0" t="0" r="0" b="0"/>
          <a:stretch>
            <a:fillRect/>
          </a:stretch>
        </p:blipFill>
        <p:spPr>
          <a:xfrm flipH="false" flipV="false" rot="-6449530">
            <a:off x="1023" y="2319913"/>
            <a:ext cx="3471732" cy="288587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9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05873" y="2606672"/>
            <a:ext cx="1902392" cy="190239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31520" y="721995"/>
            <a:ext cx="3340806" cy="85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Kollektif"/>
              </a:rPr>
              <a:t>Reference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1049841"/>
            <a:ext cx="7616614" cy="3624812"/>
            <a:chOff x="0" y="0"/>
            <a:chExt cx="10155485" cy="483308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10155485" cy="3905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40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74518"/>
              <a:ext cx="10155485" cy="37585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19"/>
                </a:lnSpc>
              </a:pPr>
              <a:r>
                <a:rPr lang="en-US" sz="1799" spc="17">
                  <a:solidFill>
                    <a:srgbClr val="000000"/>
                  </a:solidFill>
                  <a:latin typeface="Kollektif"/>
                </a:rPr>
                <a:t>https://medium.com/analytics-vidhya/what-is-a-confusion-matrix-d1c0f8feda5</a:t>
              </a:r>
            </a:p>
            <a:p>
              <a:pPr>
                <a:lnSpc>
                  <a:spcPts val="2519"/>
                </a:lnSpc>
              </a:pPr>
            </a:p>
            <a:p>
              <a:pPr>
                <a:lnSpc>
                  <a:spcPts val="2519"/>
                </a:lnSpc>
              </a:pPr>
              <a:r>
                <a:rPr lang="en-US" sz="1799" spc="17">
                  <a:solidFill>
                    <a:srgbClr val="000000"/>
                  </a:solidFill>
                  <a:latin typeface="Kollektif"/>
                </a:rPr>
                <a:t>https://glassboxmedicine.com/2019/02/23/measuring-performance-auc-auroc/</a:t>
              </a:r>
            </a:p>
            <a:p>
              <a:pPr>
                <a:lnSpc>
                  <a:spcPts val="2519"/>
                </a:lnSpc>
              </a:pPr>
            </a:p>
            <a:p>
              <a:pPr>
                <a:lnSpc>
                  <a:spcPts val="2519"/>
                </a:lnSpc>
              </a:pPr>
            </a:p>
            <a:p>
              <a:pPr>
                <a:lnSpc>
                  <a:spcPts val="2519"/>
                </a:lnSpc>
              </a:pPr>
              <a:r>
                <a:rPr lang="en-US" sz="1799" spc="17">
                  <a:solidFill>
                    <a:srgbClr val="000000"/>
                  </a:solidFill>
                  <a:latin typeface="Kollektif"/>
                </a:rPr>
                <a:t>https://www.youtube.com/watch?v=4jRBRDbJemM&amp;ab_channel=StatQuestwithJoshStarmer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DAFWG5Bt06Q</dc:identifier>
  <dcterms:modified xsi:type="dcterms:W3CDTF">2011-08-01T06:04:30Z</dcterms:modified>
  <cp:revision>1</cp:revision>
  <dc:title>ROC</dc:title>
</cp:coreProperties>
</file>