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1" r:id="rId1"/>
  </p:sldMasterIdLst>
  <p:notesMasterIdLst>
    <p:notesMasterId r:id="rId13"/>
  </p:notesMasterIdLst>
  <p:sldIdLst>
    <p:sldId id="267" r:id="rId2"/>
    <p:sldId id="268" r:id="rId3"/>
    <p:sldId id="274" r:id="rId4"/>
    <p:sldId id="277" r:id="rId5"/>
    <p:sldId id="278" r:id="rId6"/>
    <p:sldId id="279" r:id="rId7"/>
    <p:sldId id="280" r:id="rId8"/>
    <p:sldId id="275" r:id="rId9"/>
    <p:sldId id="271" r:id="rId10"/>
    <p:sldId id="273" r:id="rId11"/>
    <p:sldId id="281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רפאל רובינוב" initials="רר" lastIdx="1" clrIdx="0">
    <p:extLst>
      <p:ext uri="{19B8F6BF-5375-455C-9EA6-DF929625EA0E}">
        <p15:presenceInfo xmlns:p15="http://schemas.microsoft.com/office/powerpoint/2012/main" userId="387c1b1d8b885c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3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29BB2EB-91D9-4E4A-8E71-F4CF7E24B201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2DC8A1B-A1B3-4C48-8223-AA9B13FAFA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274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95800" y="2681029"/>
            <a:ext cx="2917371" cy="743178"/>
          </a:xfrm>
        </p:spPr>
        <p:txBody>
          <a:bodyPr anchor="t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80717" y="2681029"/>
            <a:ext cx="2917371" cy="743178"/>
          </a:xfrm>
        </p:spPr>
        <p:txBody>
          <a:bodyPr anchor="t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efael-1324/IOT_SMART_HOME/tree/main" TargetMode="External"/><Relationship Id="rId5" Type="http://schemas.openxmlformats.org/officeDocument/2006/relationships/hyperlink" Target="https://github.com/NissimAmira/IOT_SMART_HOME" TargetMode="External"/><Relationship Id="rId4" Type="http://schemas.openxmlformats.org/officeDocument/2006/relationships/hyperlink" Target="https://github.com/NissimAmira/smart_wardrob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ryyu/SmartHome.gi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3BB720C-A016-49A9-6AFE-9A9D54D1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077"/>
            <a:ext cx="5181600" cy="1325563"/>
          </a:xfrm>
        </p:spPr>
        <p:txBody>
          <a:bodyPr/>
          <a:lstStyle/>
          <a:p>
            <a:r>
              <a:rPr lang="en-US" dirty="0"/>
              <a:t>Smart Cabinet Project</a:t>
            </a:r>
          </a:p>
        </p:txBody>
      </p:sp>
      <p:pic>
        <p:nvPicPr>
          <p:cNvPr id="2" name="מציין מיקום של תמונה 1">
            <a:extLst>
              <a:ext uri="{FF2B5EF4-FFF2-40B4-BE49-F238E27FC236}">
                <a16:creationId xmlns:a16="http://schemas.microsoft.com/office/drawing/2014/main" id="{CBD2E7D1-32F3-96C6-A61A-77406391DD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0DF92-F90F-0217-9AC1-EAC137EAF9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5136314"/>
            <a:ext cx="2971800" cy="365126"/>
          </a:xfrm>
        </p:spPr>
        <p:txBody>
          <a:bodyPr/>
          <a:lstStyle/>
          <a:p>
            <a:r>
              <a:rPr lang="en-US" dirty="0"/>
              <a:t>Created by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E3576-EEB9-CA06-02E3-771F60BDAF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5601968"/>
            <a:ext cx="2971800" cy="683263"/>
          </a:xfrm>
        </p:spPr>
        <p:txBody>
          <a:bodyPr/>
          <a:lstStyle/>
          <a:p>
            <a:r>
              <a:rPr lang="en-US" dirty="0"/>
              <a:t>Nissim Amira 307831388</a:t>
            </a:r>
            <a:br>
              <a:rPr lang="en-US" dirty="0"/>
            </a:br>
            <a:r>
              <a:rPr lang="en-US" dirty="0"/>
              <a:t>Refael Rubinov 315790246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B2CE2FAD-4C8F-6274-C751-03373F64A926}"/>
              </a:ext>
            </a:extLst>
          </p:cNvPr>
          <p:cNvSpPr txBox="1">
            <a:spLocks/>
          </p:cNvSpPr>
          <p:nvPr/>
        </p:nvSpPr>
        <p:spPr>
          <a:xfrm>
            <a:off x="838200" y="3581627"/>
            <a:ext cx="2523067" cy="365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Link to </a:t>
            </a:r>
            <a:r>
              <a:rPr lang="en-US" dirty="0" err="1">
                <a:hlinkClick r:id="rId4"/>
              </a:rPr>
              <a:t>Nisim’s</a:t>
            </a:r>
            <a:r>
              <a:rPr lang="en-US" dirty="0">
                <a:hlinkClick r:id="rId4"/>
              </a:rPr>
              <a:t> G</a:t>
            </a:r>
            <a:r>
              <a:rPr lang="en-US" dirty="0">
                <a:hlinkClick r:id="rId5"/>
              </a:rPr>
              <a:t>itHub</a:t>
            </a:r>
            <a:endParaRPr lang="en-US" dirty="0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33D8ECCB-DC17-4F28-86F3-B24ACC80E2D0}"/>
              </a:ext>
            </a:extLst>
          </p:cNvPr>
          <p:cNvSpPr txBox="1">
            <a:spLocks/>
          </p:cNvSpPr>
          <p:nvPr/>
        </p:nvSpPr>
        <p:spPr>
          <a:xfrm>
            <a:off x="838200" y="3993844"/>
            <a:ext cx="2523067" cy="365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Link to </a:t>
            </a:r>
            <a:r>
              <a:rPr lang="en-US" dirty="0" err="1">
                <a:hlinkClick r:id="rId4"/>
              </a:rPr>
              <a:t>Refael’s</a:t>
            </a:r>
            <a:r>
              <a:rPr lang="en-US" dirty="0">
                <a:hlinkClick r:id="rId4"/>
              </a:rPr>
              <a:t> G</a:t>
            </a:r>
            <a:r>
              <a:rPr lang="en-US" dirty="0">
                <a:hlinkClick r:id="rId6"/>
              </a:rPr>
              <a:t>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3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EACD4B-DBC4-05FA-CC51-54A48EB67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746" y="347133"/>
            <a:ext cx="4282921" cy="1007158"/>
          </a:xfrm>
        </p:spPr>
        <p:txBody>
          <a:bodyPr/>
          <a:lstStyle/>
          <a:p>
            <a:pPr algn="l"/>
            <a:r>
              <a:rPr lang="en-US" dirty="0"/>
              <a:t>Conclusion</a:t>
            </a:r>
            <a:endParaRPr lang="he-IL" dirty="0"/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83D6A176-8755-635C-EC7D-1F91FD77F8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4679" y="1475921"/>
            <a:ext cx="2917371" cy="2057400"/>
          </a:xfrm>
        </p:spPr>
        <p:txBody>
          <a:bodyPr/>
          <a:lstStyle/>
          <a:p>
            <a:r>
              <a:rPr lang="en-US" dirty="0"/>
              <a:t>Our smart cabinet addresses the challenge of maintaining optimal storage conditions by continuously monitoring temperature and humidity levels and providing real-time alerts to users, thus preventing potential damage to stored items.</a:t>
            </a:r>
            <a:endParaRPr lang="he-IL" dirty="0"/>
          </a:p>
        </p:txBody>
      </p:sp>
      <p:sp>
        <p:nvSpPr>
          <p:cNvPr id="8" name="מציין מיקום טקסט 7">
            <a:extLst>
              <a:ext uri="{FF2B5EF4-FFF2-40B4-BE49-F238E27FC236}">
                <a16:creationId xmlns:a16="http://schemas.microsoft.com/office/drawing/2014/main" id="{8FD922F9-80A1-8F2E-8CDC-2994FB5C5F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2750" y="2338765"/>
            <a:ext cx="2917371" cy="2947912"/>
          </a:xfrm>
        </p:spPr>
        <p:txBody>
          <a:bodyPr/>
          <a:lstStyle/>
          <a:p>
            <a:r>
              <a:rPr lang="en-US" dirty="0"/>
              <a:t>In summary, our IoT smart cabinet offers proactive monitoring, remote control capabilities, and user-friendly interface, enhancing the storage experience while ensuring the safety of stored items. With the integration of IoT technologies, we have created a reliable and efficient solution for modern storage challenges.</a:t>
            </a:r>
            <a:endParaRPr lang="he-IL" dirty="0"/>
          </a:p>
        </p:txBody>
      </p:sp>
      <p:sp>
        <p:nvSpPr>
          <p:cNvPr id="13" name="מציין מיקום טקסט 12">
            <a:extLst>
              <a:ext uri="{FF2B5EF4-FFF2-40B4-BE49-F238E27FC236}">
                <a16:creationId xmlns:a16="http://schemas.microsoft.com/office/drawing/2014/main" id="{E5CE6291-9F1A-833D-A491-4D3ADCFD1F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4678" y="4382104"/>
            <a:ext cx="2917371" cy="1809146"/>
          </a:xfrm>
        </p:spPr>
        <p:txBody>
          <a:bodyPr/>
          <a:lstStyle/>
          <a:p>
            <a:r>
              <a:rPr lang="en-US" dirty="0"/>
              <a:t>We utilized an Mobile app as the central device to collect sensor data, process information. Additionally, we employed MQTT protocol for efficient data exchange between the sensors and the mobile app</a:t>
            </a:r>
            <a:endParaRPr lang="he-IL" dirty="0"/>
          </a:p>
        </p:txBody>
      </p:sp>
      <p:pic>
        <p:nvPicPr>
          <p:cNvPr id="16" name="מציין מיקום של תמונה 8">
            <a:extLst>
              <a:ext uri="{FF2B5EF4-FFF2-40B4-BE49-F238E27FC236}">
                <a16:creationId xmlns:a16="http://schemas.microsoft.com/office/drawing/2014/main" id="{2B11413D-07BC-F131-450C-B106AD1D70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16" r="28216"/>
          <a:stretch>
            <a:fillRect/>
          </a:stretch>
        </p:blipFill>
        <p:spPr>
          <a:xfrm>
            <a:off x="4381500" y="2171699"/>
            <a:ext cx="2971800" cy="45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4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1FDA8-56B4-F226-5FC7-0CAD73B6E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A2B46A-8603-7BF8-F41D-18DC9D5B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he-IL" dirty="0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F5E401F-91D2-9F1C-3610-B74FD78261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651955"/>
            <a:ext cx="6871305" cy="777045"/>
          </a:xfrm>
        </p:spPr>
        <p:txBody>
          <a:bodyPr/>
          <a:lstStyle/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Yury Yurchenko - Smart Home</a:t>
            </a:r>
            <a:endParaRPr lang="en-US" sz="2400" b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he-IL" b="0" dirty="0"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24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0DE594-C207-521D-8857-2D2B74BB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92DD12A-F979-1042-F1F3-793BB687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he-IL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3F1BDEE-7682-1F6E-5D87-3C821593B2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Market Demand</a:t>
            </a:r>
            <a:endParaRPr lang="he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21C571C-31A8-87CF-E920-3CFA83C73D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7" y="2971800"/>
            <a:ext cx="2917371" cy="743178"/>
          </a:xfrm>
        </p:spPr>
        <p:txBody>
          <a:bodyPr/>
          <a:lstStyle/>
          <a:p>
            <a:r>
              <a:rPr lang="en-US" dirty="0"/>
              <a:t>Smart Home Integration</a:t>
            </a:r>
            <a:endParaRPr lang="he-IL" dirty="0"/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64CBCBC9-FA4C-DE25-95B1-3742403B6B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 cabinet that will warn against humidity and unwanted temperatures in addition to convenient and efficient use.</a:t>
            </a:r>
            <a:endParaRPr lang="he-IL" dirty="0"/>
          </a:p>
        </p:txBody>
      </p:sp>
      <p:sp>
        <p:nvSpPr>
          <p:cNvPr id="7" name="מציין מיקום טקסט 6">
            <a:extLst>
              <a:ext uri="{FF2B5EF4-FFF2-40B4-BE49-F238E27FC236}">
                <a16:creationId xmlns:a16="http://schemas.microsoft.com/office/drawing/2014/main" id="{75052CBF-143F-1368-7FEA-88A1A4ADF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199"/>
            <a:ext cx="2917371" cy="2588491"/>
          </a:xfrm>
        </p:spPr>
        <p:txBody>
          <a:bodyPr/>
          <a:lstStyle/>
          <a:p>
            <a:r>
              <a:rPr lang="en-US" dirty="0">
                <a:latin typeface="Söhne"/>
              </a:rPr>
              <a:t>Made for people who </a:t>
            </a:r>
            <a:r>
              <a:rPr lang="en-US" b="0" i="0" dirty="0">
                <a:effectLst/>
                <a:latin typeface="Söhne"/>
              </a:rPr>
              <a:t>seek for innovative solutions to simplify their lives and enhance convenience.</a:t>
            </a:r>
            <a:endParaRPr lang="he-IL" dirty="0"/>
          </a:p>
        </p:txBody>
      </p:sp>
      <p:sp>
        <p:nvSpPr>
          <p:cNvPr id="8" name="מציין מיקום טקסט 7">
            <a:extLst>
              <a:ext uri="{FF2B5EF4-FFF2-40B4-BE49-F238E27FC236}">
                <a16:creationId xmlns:a16="http://schemas.microsoft.com/office/drawing/2014/main" id="{A203EB33-F983-456C-E641-2DBD06B5AC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Exploring the integration of the smart cabinet with modern smart home technology.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1451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77DB7-6BF7-22BF-13B6-4448EB550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26CCB7-89EF-2718-499F-627FC1DB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Cabinet Features</a:t>
            </a:r>
            <a:endParaRPr lang="he-IL" dirty="0"/>
          </a:p>
        </p:txBody>
      </p:sp>
      <p:pic>
        <p:nvPicPr>
          <p:cNvPr id="9" name="מציין מיקום של תמונה 8">
            <a:extLst>
              <a:ext uri="{FF2B5EF4-FFF2-40B4-BE49-F238E27FC236}">
                <a16:creationId xmlns:a16="http://schemas.microsoft.com/office/drawing/2014/main" id="{306FB2BF-6213-DC2E-FD8A-7B7124FCA14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824" r="28824"/>
          <a:stretch>
            <a:fillRect/>
          </a:stretch>
        </p:blipFill>
        <p:spPr/>
      </p:pic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5D8A265-FF3A-3FED-614D-19765A80370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95800" y="2681029"/>
            <a:ext cx="3096491" cy="743178"/>
          </a:xfrm>
        </p:spPr>
        <p:txBody>
          <a:bodyPr/>
          <a:lstStyle/>
          <a:p>
            <a:r>
              <a:rPr lang="en-US" sz="1800" dirty="0"/>
              <a:t>Humidity &amp; Temperature</a:t>
            </a:r>
            <a:br>
              <a:rPr lang="en-US" sz="1800" dirty="0"/>
            </a:br>
            <a:r>
              <a:rPr lang="en-US" sz="1800" dirty="0"/>
              <a:t>Sensor</a:t>
            </a:r>
            <a:endParaRPr lang="he-IL" sz="1800" dirty="0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5D881A5-298D-D407-E618-EBE8EEA80F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6" y="3330536"/>
            <a:ext cx="2917371" cy="1026893"/>
          </a:xfrm>
        </p:spPr>
        <p:txBody>
          <a:bodyPr/>
          <a:lstStyle/>
          <a:p>
            <a:r>
              <a:rPr lang="en-US" dirty="0"/>
              <a:t>Real-time viewing of temperature and humidity data in the application.</a:t>
            </a:r>
            <a:endParaRPr lang="he-IL" dirty="0"/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D0E9BF7A-C607-68A7-F810-81CDCA00B9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330536"/>
            <a:ext cx="2917371" cy="918191"/>
          </a:xfrm>
        </p:spPr>
        <p:txBody>
          <a:bodyPr/>
          <a:lstStyle/>
          <a:p>
            <a:r>
              <a:rPr lang="en-US" dirty="0"/>
              <a:t>Shows in real time the level of humidity and temperature</a:t>
            </a:r>
            <a:endParaRPr lang="he-IL" dirty="0"/>
          </a:p>
        </p:txBody>
      </p:sp>
      <p:sp>
        <p:nvSpPr>
          <p:cNvPr id="7" name="מציין מיקום טקסט 6">
            <a:extLst>
              <a:ext uri="{FF2B5EF4-FFF2-40B4-BE49-F238E27FC236}">
                <a16:creationId xmlns:a16="http://schemas.microsoft.com/office/drawing/2014/main" id="{59C36639-86DB-F5E8-C487-865A5BFF88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Pexels</a:t>
            </a:r>
            <a:endParaRPr lang="he-IL"/>
          </a:p>
        </p:txBody>
      </p:sp>
      <p:sp>
        <p:nvSpPr>
          <p:cNvPr id="8" name="מציין מיקום טקסט 7">
            <a:extLst>
              <a:ext uri="{FF2B5EF4-FFF2-40B4-BE49-F238E27FC236}">
                <a16:creationId xmlns:a16="http://schemas.microsoft.com/office/drawing/2014/main" id="{9514C41D-AEAF-8305-A7BD-91CE26AB31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2000" dirty="0"/>
              <a:t>Smartphone Connectivity</a:t>
            </a:r>
            <a:endParaRPr lang="he-IL" sz="2000" dirty="0"/>
          </a:p>
        </p:txBody>
      </p:sp>
      <p:sp>
        <p:nvSpPr>
          <p:cNvPr id="3" name="מציין מיקום טקסט 3">
            <a:extLst>
              <a:ext uri="{FF2B5EF4-FFF2-40B4-BE49-F238E27FC236}">
                <a16:creationId xmlns:a16="http://schemas.microsoft.com/office/drawing/2014/main" id="{2A31E517-D416-BCE2-4D8E-BA7623A617C3}"/>
              </a:ext>
            </a:extLst>
          </p:cNvPr>
          <p:cNvSpPr txBox="1">
            <a:spLocks/>
          </p:cNvSpPr>
          <p:nvPr/>
        </p:nvSpPr>
        <p:spPr>
          <a:xfrm>
            <a:off x="4495799" y="4357429"/>
            <a:ext cx="3096491" cy="540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Light Control </a:t>
            </a:r>
            <a:endParaRPr lang="he-IL" sz="1800" dirty="0"/>
          </a:p>
        </p:txBody>
      </p:sp>
      <p:sp>
        <p:nvSpPr>
          <p:cNvPr id="10" name="מציין מיקום טקסט 5">
            <a:extLst>
              <a:ext uri="{FF2B5EF4-FFF2-40B4-BE49-F238E27FC236}">
                <a16:creationId xmlns:a16="http://schemas.microsoft.com/office/drawing/2014/main" id="{53A56CE1-3594-1682-9B67-2182FE72BF03}"/>
              </a:ext>
            </a:extLst>
          </p:cNvPr>
          <p:cNvSpPr txBox="1">
            <a:spLocks/>
          </p:cNvSpPr>
          <p:nvPr/>
        </p:nvSpPr>
        <p:spPr>
          <a:xfrm>
            <a:off x="4495800" y="4893616"/>
            <a:ext cx="2917371" cy="9181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Switching the light On/Off from a physical on cabinet switch.</a:t>
            </a:r>
            <a:endParaRPr lang="he-IL" dirty="0"/>
          </a:p>
        </p:txBody>
      </p:sp>
      <p:sp>
        <p:nvSpPr>
          <p:cNvPr id="11" name="מציין מיקום טקסט 7">
            <a:extLst>
              <a:ext uri="{FF2B5EF4-FFF2-40B4-BE49-F238E27FC236}">
                <a16:creationId xmlns:a16="http://schemas.microsoft.com/office/drawing/2014/main" id="{452AED7E-C163-2C81-1799-8CE527683020}"/>
              </a:ext>
            </a:extLst>
          </p:cNvPr>
          <p:cNvSpPr txBox="1">
            <a:spLocks/>
          </p:cNvSpPr>
          <p:nvPr/>
        </p:nvSpPr>
        <p:spPr>
          <a:xfrm>
            <a:off x="8280716" y="4357429"/>
            <a:ext cx="2917371" cy="7431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On/Off</a:t>
            </a:r>
            <a:endParaRPr lang="he-IL" sz="2000" dirty="0"/>
          </a:p>
        </p:txBody>
      </p:sp>
      <p:sp>
        <p:nvSpPr>
          <p:cNvPr id="12" name="מציין מיקום טקסט 4">
            <a:extLst>
              <a:ext uri="{FF2B5EF4-FFF2-40B4-BE49-F238E27FC236}">
                <a16:creationId xmlns:a16="http://schemas.microsoft.com/office/drawing/2014/main" id="{556C0706-3FDB-CE10-7520-68887B3C44F9}"/>
              </a:ext>
            </a:extLst>
          </p:cNvPr>
          <p:cNvSpPr txBox="1">
            <a:spLocks/>
          </p:cNvSpPr>
          <p:nvPr/>
        </p:nvSpPr>
        <p:spPr>
          <a:xfrm>
            <a:off x="8298515" y="4870875"/>
            <a:ext cx="2917371" cy="10268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Turning on and off the light when opening and closing the door or with a switch.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590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FFEF2-92A1-0B9C-CFDC-9373AE0E7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כותרת 1">
            <a:extLst>
              <a:ext uri="{FF2B5EF4-FFF2-40B4-BE49-F238E27FC236}">
                <a16:creationId xmlns:a16="http://schemas.microsoft.com/office/drawing/2014/main" id="{319DAD36-8654-6B57-BD66-090C43CA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15" y="419439"/>
            <a:ext cx="6648452" cy="1325563"/>
          </a:xfrm>
        </p:spPr>
        <p:txBody>
          <a:bodyPr/>
          <a:lstStyle/>
          <a:p>
            <a:r>
              <a:rPr lang="en-US" dirty="0"/>
              <a:t>Design &amp; Architecture</a:t>
            </a:r>
            <a:endParaRPr lang="he-IL" dirty="0"/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42E57D98-A92A-F715-C071-8B0C8F00F05A}"/>
              </a:ext>
            </a:extLst>
          </p:cNvPr>
          <p:cNvSpPr txBox="1">
            <a:spLocks/>
          </p:cNvSpPr>
          <p:nvPr/>
        </p:nvSpPr>
        <p:spPr>
          <a:xfrm>
            <a:off x="220287" y="2302933"/>
            <a:ext cx="4648200" cy="1549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/>
          </a:p>
        </p:txBody>
      </p:sp>
      <p:sp>
        <p:nvSpPr>
          <p:cNvPr id="7" name="מציין מיקום טקסט 5">
            <a:extLst>
              <a:ext uri="{FF2B5EF4-FFF2-40B4-BE49-F238E27FC236}">
                <a16:creationId xmlns:a16="http://schemas.microsoft.com/office/drawing/2014/main" id="{00919FBF-F2FE-947B-9DD7-E2E6806610F6}"/>
              </a:ext>
            </a:extLst>
          </p:cNvPr>
          <p:cNvSpPr txBox="1">
            <a:spLocks/>
          </p:cNvSpPr>
          <p:nvPr/>
        </p:nvSpPr>
        <p:spPr>
          <a:xfrm>
            <a:off x="364067" y="2046167"/>
            <a:ext cx="4648200" cy="2770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</a:rPr>
              <a:t>Sensors publish data and the application acts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</a:rPr>
              <a:t>According to the defined humidity and temperature range, the system sends an alert when the range is exceeded.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</a:rPr>
              <a:t>Viewing of the notifications and the sensors data on a mobile app.</a:t>
            </a:r>
            <a:endParaRPr lang="he-IL" dirty="0">
              <a:latin typeface="Poppins" panose="00000500000000000000" pitchFamily="2" charset="0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BEBACBF-2346-6B05-86C5-88AFA3367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31" y="1193270"/>
            <a:ext cx="6677269" cy="4157663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020A244-7991-D0BF-1B9B-3364BBA83C0B}"/>
              </a:ext>
            </a:extLst>
          </p:cNvPr>
          <p:cNvSpPr txBox="1"/>
          <p:nvPr/>
        </p:nvSpPr>
        <p:spPr>
          <a:xfrm>
            <a:off x="9173633" y="3966177"/>
            <a:ext cx="1456267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Saves data to SQLite DB</a:t>
            </a:r>
            <a:endParaRPr lang="he-IL" sz="1100" dirty="0"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5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98877-E43B-9DC8-9CC9-1151A79CE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12CBBC9B-92F4-CEDE-3DF2-2BFD8999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69" y="159359"/>
            <a:ext cx="6868586" cy="1325563"/>
          </a:xfrm>
        </p:spPr>
        <p:txBody>
          <a:bodyPr/>
          <a:lstStyle/>
          <a:p>
            <a:r>
              <a:rPr lang="en-US" dirty="0"/>
              <a:t>Targets</a:t>
            </a:r>
            <a:endParaRPr lang="he-IL" dirty="0"/>
          </a:p>
        </p:txBody>
      </p:sp>
      <p:sp>
        <p:nvSpPr>
          <p:cNvPr id="2" name="מציין מיקום טקסט 5">
            <a:extLst>
              <a:ext uri="{FF2B5EF4-FFF2-40B4-BE49-F238E27FC236}">
                <a16:creationId xmlns:a16="http://schemas.microsoft.com/office/drawing/2014/main" id="{9C0F46A0-EBEA-60B5-B0D7-86E8D7E1B67E}"/>
              </a:ext>
            </a:extLst>
          </p:cNvPr>
          <p:cNvSpPr txBox="1">
            <a:spLocks/>
          </p:cNvSpPr>
          <p:nvPr/>
        </p:nvSpPr>
        <p:spPr>
          <a:xfrm>
            <a:off x="313269" y="1003950"/>
            <a:ext cx="11006664" cy="961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</a:rPr>
              <a:t>Prevent unwanted moisture in cabinets to avoid damage caused by humidity or high temperature.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</a:rPr>
              <a:t>Provide real-time alerts to users about high humidity levels to prevent potential damage to stored items.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ACA90BB4-7E6E-96FE-41C5-CF991B35D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67" y="2026127"/>
            <a:ext cx="8570387" cy="482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5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2A6-A9D1-759E-9A06-8359AB68C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2DB0CA45-2755-D430-0D74-89C40C65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42" y="525146"/>
            <a:ext cx="7782985" cy="1278784"/>
          </a:xfrm>
        </p:spPr>
        <p:txBody>
          <a:bodyPr/>
          <a:lstStyle/>
          <a:p>
            <a:r>
              <a:rPr lang="en-US" dirty="0"/>
              <a:t>Design &amp; Development Conceptions:</a:t>
            </a:r>
            <a:endParaRPr lang="he-IL" dirty="0"/>
          </a:p>
        </p:txBody>
      </p:sp>
      <p:sp>
        <p:nvSpPr>
          <p:cNvPr id="5" name="מציין מיקום טקסט 5">
            <a:extLst>
              <a:ext uri="{FF2B5EF4-FFF2-40B4-BE49-F238E27FC236}">
                <a16:creationId xmlns:a16="http://schemas.microsoft.com/office/drawing/2014/main" id="{B0CC1C45-BDCF-0E0D-9866-C8B5C9D8A3A4}"/>
              </a:ext>
            </a:extLst>
          </p:cNvPr>
          <p:cNvSpPr txBox="1">
            <a:spLocks/>
          </p:cNvSpPr>
          <p:nvPr/>
        </p:nvSpPr>
        <p:spPr>
          <a:xfrm>
            <a:off x="1058333" y="2589286"/>
            <a:ext cx="9364133" cy="3134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Proactive Prevention: Our focus was on anticipating and preventing damage by alerting users to high humidity and temperature levels before problems arise.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</a:rPr>
              <a:t>Real-Time Monitoring: We designed the cabinet to continuously monitor conditions, providing users with up-to-date information for immediate action.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</a:rPr>
              <a:t>User-Centric Design: Every aspect was crafted with user experience in mind, ensuring intuitive control through the mobile app and seamless integration of hardware and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</a:rPr>
              <a:t>Seamless Integration: Our goal was to create a cohesive system where sensors, controls, and the mobile app work together flawlessly to deliver accurate data and timely alerts.</a:t>
            </a:r>
            <a:endParaRPr lang="he-IL" dirty="0"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22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64794-9AA9-64F6-16B8-4B1C4F16C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FDD668B1-7EB2-E019-D405-098B089E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42" y="525146"/>
            <a:ext cx="7782985" cy="1278784"/>
          </a:xfrm>
        </p:spPr>
        <p:txBody>
          <a:bodyPr/>
          <a:lstStyle/>
          <a:p>
            <a:r>
              <a:rPr lang="en-US" dirty="0"/>
              <a:t>Design &amp; Development Steps:</a:t>
            </a:r>
            <a:endParaRPr lang="he-IL" dirty="0"/>
          </a:p>
        </p:txBody>
      </p:sp>
      <p:sp>
        <p:nvSpPr>
          <p:cNvPr id="5" name="מציין מיקום טקסט 5">
            <a:extLst>
              <a:ext uri="{FF2B5EF4-FFF2-40B4-BE49-F238E27FC236}">
                <a16:creationId xmlns:a16="http://schemas.microsoft.com/office/drawing/2014/main" id="{543F69DA-4FBD-BE78-A7CF-B86EE31536E2}"/>
              </a:ext>
            </a:extLst>
          </p:cNvPr>
          <p:cNvSpPr txBox="1">
            <a:spLocks/>
          </p:cNvSpPr>
          <p:nvPr/>
        </p:nvSpPr>
        <p:spPr>
          <a:xfrm>
            <a:off x="1058333" y="2589286"/>
            <a:ext cx="9364133" cy="3134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>
                <a:latin typeface="Poppins" panose="00000500000000000000" pitchFamily="2" charset="0"/>
              </a:rPr>
              <a:t>Purchase and assembly of DHT sensors to individual cabinets</a:t>
            </a:r>
          </a:p>
          <a:p>
            <a:pPr marL="342900" indent="-342900">
              <a:buAutoNum type="arabicPeriod"/>
            </a:pPr>
            <a:r>
              <a:rPr lang="en-US" dirty="0">
                <a:latin typeface="Poppins" panose="00000500000000000000" pitchFamily="2" charset="0"/>
              </a:rPr>
              <a:t>Purchase cloud platforms of MQTT brokers and DB server</a:t>
            </a:r>
          </a:p>
          <a:p>
            <a:pPr marL="342900" indent="-342900">
              <a:buAutoNum type="arabicPeriod"/>
            </a:pPr>
            <a:r>
              <a:rPr lang="en-US" dirty="0">
                <a:latin typeface="Poppins" panose="00000500000000000000" pitchFamily="2" charset="0"/>
              </a:rPr>
              <a:t>Develop programs:</a:t>
            </a:r>
          </a:p>
          <a:p>
            <a:r>
              <a:rPr lang="en-US" dirty="0">
                <a:latin typeface="Poppins" panose="00000500000000000000" pitchFamily="2" charset="0"/>
              </a:rPr>
              <a:t>      1. Program that reads sensors data and publishes it via MQTT as well as subscribes to </a:t>
            </a:r>
            <a:br>
              <a:rPr lang="en-US" dirty="0">
                <a:latin typeface="Poppins" panose="00000500000000000000" pitchFamily="2" charset="0"/>
              </a:rPr>
            </a:br>
            <a:r>
              <a:rPr lang="en-US" dirty="0">
                <a:latin typeface="Poppins" panose="00000500000000000000" pitchFamily="2" charset="0"/>
              </a:rPr>
              <a:t>         the MQTT broker.</a:t>
            </a:r>
            <a:br>
              <a:rPr lang="en-US" dirty="0">
                <a:latin typeface="Poppins" panose="00000500000000000000" pitchFamily="2" charset="0"/>
              </a:rPr>
            </a:br>
            <a:r>
              <a:rPr lang="en-US" dirty="0">
                <a:latin typeface="Poppins" panose="00000500000000000000" pitchFamily="2" charset="0"/>
              </a:rPr>
              <a:t>      2. Mobile app that subscribes and publishes to the MQTT broker, receives notification.</a:t>
            </a:r>
          </a:p>
          <a:p>
            <a:r>
              <a:rPr lang="en-US" dirty="0">
                <a:latin typeface="Poppins" panose="00000500000000000000" pitchFamily="2" charset="0"/>
              </a:rPr>
              <a:t>4.   Test and integrate the hardware and software into a working product.</a:t>
            </a:r>
          </a:p>
        </p:txBody>
      </p:sp>
    </p:spTree>
    <p:extLst>
      <p:ext uri="{BB962C8B-B14F-4D97-AF65-F5344CB8AC3E}">
        <p14:creationId xmlns:p14="http://schemas.microsoft.com/office/powerpoint/2010/main" val="347587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F145A-3068-20A6-3B9D-1A17031D1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5F1341-F3E7-2AFC-C20E-EAB847FA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modules</a:t>
            </a:r>
            <a:endParaRPr lang="he-IL" dirty="0"/>
          </a:p>
        </p:txBody>
      </p:sp>
      <p:pic>
        <p:nvPicPr>
          <p:cNvPr id="9" name="מציין מיקום של תמונה 8">
            <a:extLst>
              <a:ext uri="{FF2B5EF4-FFF2-40B4-BE49-F238E27FC236}">
                <a16:creationId xmlns:a16="http://schemas.microsoft.com/office/drawing/2014/main" id="{5F35C3C4-9BF2-FE83-5A0C-6CA19D07C50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276" r="28276"/>
          <a:stretch>
            <a:fillRect/>
          </a:stretch>
        </p:blipFill>
        <p:spPr/>
      </p:pic>
      <p:sp>
        <p:nvSpPr>
          <p:cNvPr id="8" name="מציין מיקום טקסט 7">
            <a:extLst>
              <a:ext uri="{FF2B5EF4-FFF2-40B4-BE49-F238E27FC236}">
                <a16:creationId xmlns:a16="http://schemas.microsoft.com/office/drawing/2014/main" id="{407FEFE8-5387-497D-D5F1-3AE2936F08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Pexels</a:t>
            </a:r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D4295F19-9729-6F06-D988-DB65F439FA9F}"/>
              </a:ext>
            </a:extLst>
          </p:cNvPr>
          <p:cNvSpPr/>
          <p:nvPr/>
        </p:nvSpPr>
        <p:spPr>
          <a:xfrm>
            <a:off x="914400" y="2122261"/>
            <a:ext cx="5892800" cy="35767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D9569A3F-17E3-DED2-06BB-4A3B09AA5CB4}"/>
              </a:ext>
            </a:extLst>
          </p:cNvPr>
          <p:cNvSpPr/>
          <p:nvPr/>
        </p:nvSpPr>
        <p:spPr>
          <a:xfrm>
            <a:off x="1930399" y="2584166"/>
            <a:ext cx="1083733" cy="10498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0F2879DE-9952-AC82-32A1-48BC467B4A6F}"/>
              </a:ext>
            </a:extLst>
          </p:cNvPr>
          <p:cNvSpPr/>
          <p:nvPr/>
        </p:nvSpPr>
        <p:spPr>
          <a:xfrm>
            <a:off x="1930399" y="4238852"/>
            <a:ext cx="1083733" cy="10498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6A274EE3-E5A9-EAF6-5F54-D4D8D2B147BB}"/>
              </a:ext>
            </a:extLst>
          </p:cNvPr>
          <p:cNvSpPr/>
          <p:nvPr/>
        </p:nvSpPr>
        <p:spPr>
          <a:xfrm>
            <a:off x="4368799" y="4238852"/>
            <a:ext cx="1083733" cy="10498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F57D108D-569C-7BEB-DE13-B2BE02552D4C}"/>
              </a:ext>
            </a:extLst>
          </p:cNvPr>
          <p:cNvSpPr/>
          <p:nvPr/>
        </p:nvSpPr>
        <p:spPr>
          <a:xfrm>
            <a:off x="4368799" y="2584166"/>
            <a:ext cx="1083733" cy="10498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E8F72A38-EAD2-FFE0-68C6-CCCFF8149884}"/>
              </a:ext>
            </a:extLst>
          </p:cNvPr>
          <p:cNvCxnSpPr/>
          <p:nvPr/>
        </p:nvCxnSpPr>
        <p:spPr>
          <a:xfrm>
            <a:off x="3183467" y="3109099"/>
            <a:ext cx="10701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B2A77F49-E8EF-1C5D-8D71-DC2C6C4A693B}"/>
              </a:ext>
            </a:extLst>
          </p:cNvPr>
          <p:cNvCxnSpPr>
            <a:cxnSpLocks/>
          </p:cNvCxnSpPr>
          <p:nvPr/>
        </p:nvCxnSpPr>
        <p:spPr>
          <a:xfrm flipH="1">
            <a:off x="2959154" y="3466602"/>
            <a:ext cx="1294438" cy="9138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C9EEBB52-2759-184A-4DE9-30A413D1D019}"/>
              </a:ext>
            </a:extLst>
          </p:cNvPr>
          <p:cNvCxnSpPr/>
          <p:nvPr/>
        </p:nvCxnSpPr>
        <p:spPr>
          <a:xfrm flipV="1">
            <a:off x="3081867" y="3634032"/>
            <a:ext cx="1286932" cy="8871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8AFA89A7-C945-9E43-4FD7-9D814834CDFA}"/>
              </a:ext>
            </a:extLst>
          </p:cNvPr>
          <p:cNvCxnSpPr/>
          <p:nvPr/>
        </p:nvCxnSpPr>
        <p:spPr>
          <a:xfrm>
            <a:off x="4910665" y="3688782"/>
            <a:ext cx="0" cy="4541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3CD20002-26C3-EB05-57E0-77C164E0BA0A}"/>
              </a:ext>
            </a:extLst>
          </p:cNvPr>
          <p:cNvSpPr txBox="1"/>
          <p:nvPr/>
        </p:nvSpPr>
        <p:spPr>
          <a:xfrm>
            <a:off x="2078456" y="2765736"/>
            <a:ext cx="76634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DHT Sensor module</a:t>
            </a:r>
            <a:endParaRPr lang="he-IL" sz="1200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E2941A7E-A300-37A2-61C7-616F3D98E249}"/>
              </a:ext>
            </a:extLst>
          </p:cNvPr>
          <p:cNvSpPr txBox="1"/>
          <p:nvPr/>
        </p:nvSpPr>
        <p:spPr>
          <a:xfrm>
            <a:off x="4483099" y="2782669"/>
            <a:ext cx="85513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Mobile app module</a:t>
            </a:r>
            <a:endParaRPr lang="he-IL" sz="1200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4EA49E0D-50E5-2E56-D254-BB87955E9AD2}"/>
              </a:ext>
            </a:extLst>
          </p:cNvPr>
          <p:cNvSpPr txBox="1"/>
          <p:nvPr/>
        </p:nvSpPr>
        <p:spPr>
          <a:xfrm>
            <a:off x="4527438" y="4516890"/>
            <a:ext cx="76634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Door sensor module</a:t>
            </a:r>
            <a:endParaRPr lang="he-IL" sz="1200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AED2330B-B5D4-A2C6-C8E2-96EFF49C7321}"/>
              </a:ext>
            </a:extLst>
          </p:cNvPr>
          <p:cNvSpPr txBox="1"/>
          <p:nvPr/>
        </p:nvSpPr>
        <p:spPr>
          <a:xfrm>
            <a:off x="2089093" y="4440618"/>
            <a:ext cx="76634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Light control module</a:t>
            </a:r>
            <a:endParaRPr lang="he-IL" sz="1200" dirty="0"/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D31C5CFE-CC4C-CBEE-B4BE-9FAAACA3568F}"/>
              </a:ext>
            </a:extLst>
          </p:cNvPr>
          <p:cNvCxnSpPr>
            <a:cxnSpLocks/>
          </p:cNvCxnSpPr>
          <p:nvPr/>
        </p:nvCxnSpPr>
        <p:spPr>
          <a:xfrm flipH="1">
            <a:off x="3128434" y="2972848"/>
            <a:ext cx="112515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F78EDA1A-2B2C-B9CD-79BF-D037D649F3CD}"/>
              </a:ext>
            </a:extLst>
          </p:cNvPr>
          <p:cNvCxnSpPr>
            <a:cxnSpLocks/>
          </p:cNvCxnSpPr>
          <p:nvPr/>
        </p:nvCxnSpPr>
        <p:spPr>
          <a:xfrm flipV="1">
            <a:off x="5037665" y="3688782"/>
            <a:ext cx="0" cy="4541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53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46F965-DA84-5D00-CF92-E9D1B461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&amp; Flow</a:t>
            </a:r>
            <a:endParaRPr lang="he-IL" dirty="0"/>
          </a:p>
        </p:txBody>
      </p:sp>
      <p:sp>
        <p:nvSpPr>
          <p:cNvPr id="8" name="מציין מיקום טקסט 7">
            <a:extLst>
              <a:ext uri="{FF2B5EF4-FFF2-40B4-BE49-F238E27FC236}">
                <a16:creationId xmlns:a16="http://schemas.microsoft.com/office/drawing/2014/main" id="{63625375-382E-9F4F-8E05-0F8FDA1590D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Pexels</a:t>
            </a:r>
            <a:endParaRPr lang="he-IL"/>
          </a:p>
        </p:txBody>
      </p:sp>
      <p:sp>
        <p:nvSpPr>
          <p:cNvPr id="12" name="מציין מיקום טקסט 11">
            <a:extLst>
              <a:ext uri="{FF2B5EF4-FFF2-40B4-BE49-F238E27FC236}">
                <a16:creationId xmlns:a16="http://schemas.microsoft.com/office/drawing/2014/main" id="{FAA9DA35-8EF6-B75B-5E26-4396FF6D27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8733" y="1997417"/>
            <a:ext cx="5207000" cy="432718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 and Alerting</a:t>
            </a:r>
          </a:p>
          <a:p>
            <a:r>
              <a:rPr lang="en-US" dirty="0"/>
              <a:t>   Functionality: </a:t>
            </a:r>
          </a:p>
          <a:p>
            <a:r>
              <a:rPr lang="en-US" dirty="0"/>
              <a:t>     - The system continuously monitors temperature and        </a:t>
            </a:r>
            <a:br>
              <a:rPr lang="en-US" dirty="0"/>
            </a:br>
            <a:r>
              <a:rPr lang="en-US" dirty="0"/>
              <a:t>       humidity levels.</a:t>
            </a:r>
          </a:p>
          <a:p>
            <a:r>
              <a:rPr lang="en-US" dirty="0"/>
              <a:t>     - If levels exceed predefined thresholds, an alert is sent to </a:t>
            </a:r>
            <a:br>
              <a:rPr lang="en-US" dirty="0"/>
            </a:br>
            <a:r>
              <a:rPr lang="en-US" dirty="0"/>
              <a:t>       the mobile app.</a:t>
            </a:r>
          </a:p>
          <a:p>
            <a:r>
              <a:rPr lang="en-US" dirty="0"/>
              <a:t>   Flow:</a:t>
            </a:r>
          </a:p>
          <a:p>
            <a:r>
              <a:rPr lang="en-US" dirty="0"/>
              <a:t>     1. Sensors measure conditions.</a:t>
            </a:r>
          </a:p>
          <a:p>
            <a:r>
              <a:rPr lang="en-US" dirty="0"/>
              <a:t>     2. Microcontroller checks data.</a:t>
            </a:r>
          </a:p>
          <a:p>
            <a:r>
              <a:rPr lang="en-US" dirty="0"/>
              <a:t>     3. If abnormal, alert sent to mobile app.</a:t>
            </a:r>
          </a:p>
          <a:p>
            <a:r>
              <a:rPr lang="en-US" dirty="0"/>
              <a:t>     4. User receives notification and can take action.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15" name="מציין מיקום טקסט 11">
            <a:extLst>
              <a:ext uri="{FF2B5EF4-FFF2-40B4-BE49-F238E27FC236}">
                <a16:creationId xmlns:a16="http://schemas.microsoft.com/office/drawing/2014/main" id="{F7FC76F7-B74D-56A1-FC90-9E1D0C9752D9}"/>
              </a:ext>
            </a:extLst>
          </p:cNvPr>
          <p:cNvSpPr txBox="1">
            <a:spLocks/>
          </p:cNvSpPr>
          <p:nvPr/>
        </p:nvSpPr>
        <p:spPr>
          <a:xfrm>
            <a:off x="6121400" y="1997417"/>
            <a:ext cx="5207000" cy="43271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 Control</a:t>
            </a:r>
          </a:p>
          <a:p>
            <a:r>
              <a:rPr lang="en-US" dirty="0"/>
              <a:t>   Functionality: </a:t>
            </a:r>
          </a:p>
          <a:p>
            <a:r>
              <a:rPr lang="en-US" dirty="0"/>
              <a:t>     - Users control cabinet light via on cabinet button.</a:t>
            </a:r>
          </a:p>
          <a:p>
            <a:r>
              <a:rPr lang="en-US" dirty="0"/>
              <a:t>     - Cabinet light turns On/Off automatically when the door</a:t>
            </a:r>
            <a:br>
              <a:rPr lang="en-US" dirty="0"/>
            </a:br>
            <a:r>
              <a:rPr lang="en-US" dirty="0"/>
              <a:t>       opens or closes.</a:t>
            </a:r>
          </a:p>
          <a:p>
            <a:r>
              <a:rPr lang="en-US" dirty="0"/>
              <a:t>   Flow:</a:t>
            </a:r>
          </a:p>
          <a:p>
            <a:r>
              <a:rPr lang="en-US" dirty="0"/>
              <a:t>     1. Opening the door sends massage.</a:t>
            </a:r>
          </a:p>
          <a:p>
            <a:r>
              <a:rPr lang="en-US" dirty="0"/>
              <a:t>     2. app sends command to turn on the light.</a:t>
            </a:r>
          </a:p>
          <a:p>
            <a:r>
              <a:rPr lang="en-US" dirty="0"/>
              <a:t>     3. Closing the door sends massage.</a:t>
            </a:r>
          </a:p>
          <a:p>
            <a:r>
              <a:rPr lang="en-US" dirty="0"/>
              <a:t>     4. app sends command to turn off the light.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18663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left" visibility="0" width="411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7A317E4-61D7-4910-BC84-6AE578BB2B17}">
  <we:reference id="wa200005566" version="3.0.0.1" store="he-IL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9630</TotalTime>
  <Words>728</Words>
  <Application>Microsoft Office PowerPoint</Application>
  <PresentationFormat>מסך רחב</PresentationFormat>
  <Paragraphs>73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Arial</vt:lpstr>
      <vt:lpstr>Calibri</vt:lpstr>
      <vt:lpstr>Poppins</vt:lpstr>
      <vt:lpstr>Söhne</vt:lpstr>
      <vt:lpstr>1_Office Theme</vt:lpstr>
      <vt:lpstr>Smart Cabinet Project</vt:lpstr>
      <vt:lpstr>Introduction</vt:lpstr>
      <vt:lpstr>Smart Cabinet Features</vt:lpstr>
      <vt:lpstr>Design &amp; Architecture</vt:lpstr>
      <vt:lpstr>Targets</vt:lpstr>
      <vt:lpstr>Design &amp; Development Conceptions:</vt:lpstr>
      <vt:lpstr>Design &amp; Development Steps:</vt:lpstr>
      <vt:lpstr>Main modules</vt:lpstr>
      <vt:lpstr>Functionality &amp; Flow</vt:lpstr>
      <vt:lpstr>Conclusion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רפאל רובינוב</dc:creator>
  <cp:lastModifiedBy>רפאל רובינוב</cp:lastModifiedBy>
  <cp:revision>14</cp:revision>
  <dcterms:created xsi:type="dcterms:W3CDTF">2024-02-22T20:20:32Z</dcterms:created>
  <dcterms:modified xsi:type="dcterms:W3CDTF">2024-03-11T17:38:29Z</dcterms:modified>
</cp:coreProperties>
</file>