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8" r:id="rId3"/>
    <p:sldId id="259" r:id="rId4"/>
    <p:sldId id="260" r:id="rId5"/>
    <p:sldId id="261" r:id="rId6"/>
    <p:sldId id="262" r:id="rId7"/>
    <p:sldId id="264" r:id="rId8"/>
    <p:sldId id="263" r:id="rId9"/>
    <p:sldId id="265" r:id="rId10"/>
    <p:sldId id="266" r:id="rId11"/>
    <p:sldId id="267" r:id="rId12"/>
    <p:sldId id="270" r:id="rId13"/>
    <p:sldId id="268" r:id="rId14"/>
    <p:sldId id="273" r:id="rId15"/>
    <p:sldId id="272" r:id="rId16"/>
    <p:sldId id="274" r:id="rId17"/>
    <p:sldId id="271" r:id="rId18"/>
    <p:sldId id="275" r:id="rId19"/>
    <p:sldId id="269" r:id="rId20"/>
    <p:sldId id="276" r:id="rId21"/>
    <p:sldId id="280" r:id="rId22"/>
    <p:sldId id="282" r:id="rId23"/>
    <p:sldId id="283" r:id="rId24"/>
    <p:sldId id="284" r:id="rId25"/>
    <p:sldId id="281" r:id="rId26"/>
    <p:sldId id="285" r:id="rId27"/>
    <p:sldId id="287" r:id="rId28"/>
    <p:sldId id="286"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46B2847D-3AD3-4BC8-9D44-8707730F3BBF}">
          <p14:sldIdLst>
            <p14:sldId id="256"/>
            <p14:sldId id="258"/>
            <p14:sldId id="259"/>
            <p14:sldId id="260"/>
            <p14:sldId id="261"/>
            <p14:sldId id="262"/>
            <p14:sldId id="264"/>
            <p14:sldId id="263"/>
            <p14:sldId id="265"/>
            <p14:sldId id="266"/>
            <p14:sldId id="267"/>
            <p14:sldId id="270"/>
            <p14:sldId id="268"/>
            <p14:sldId id="273"/>
            <p14:sldId id="272"/>
            <p14:sldId id="274"/>
            <p14:sldId id="271"/>
            <p14:sldId id="275"/>
            <p14:sldId id="269"/>
            <p14:sldId id="276"/>
            <p14:sldId id="280"/>
            <p14:sldId id="282"/>
            <p14:sldId id="283"/>
            <p14:sldId id="284"/>
            <p14:sldId id="281"/>
            <p14:sldId id="285"/>
            <p14:sldId id="287"/>
            <p14:sldId id="286"/>
            <p14:sldId id="28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fael Brand" initials="RB" lastIdx="1" clrIdx="0">
    <p:extLst>
      <p:ext uri="{19B8F6BF-5375-455C-9EA6-DF929625EA0E}">
        <p15:presenceInfo xmlns:p15="http://schemas.microsoft.com/office/powerpoint/2012/main" userId="Refael B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8DA04-1C49-46D6-9910-668BDF713299}" v="340" dt="2023-05-24T07:30:22.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980" autoAdjust="0"/>
  </p:normalViewPr>
  <p:slideViewPr>
    <p:cSldViewPr snapToGrid="0">
      <p:cViewPr varScale="1">
        <p:scale>
          <a:sx n="90" d="100"/>
          <a:sy n="90" d="100"/>
        </p:scale>
        <p:origin x="13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fael Brand" userId="09de987d-162e-49ff-9fae-8f69f4d1642c" providerId="ADAL" clId="{8CB92164-CC84-4A4F-B9A7-6501C30F3699}"/>
    <pc:docChg chg="undo custSel addSld delSld modSld modSection">
      <pc:chgData name="Refael Brand" userId="09de987d-162e-49ff-9fae-8f69f4d1642c" providerId="ADAL" clId="{8CB92164-CC84-4A4F-B9A7-6501C30F3699}" dt="2023-05-17T04:26:02.098" v="2143" actId="113"/>
      <pc:docMkLst>
        <pc:docMk/>
      </pc:docMkLst>
      <pc:sldChg chg="modSp modAnim">
        <pc:chgData name="Refael Brand" userId="09de987d-162e-49ff-9fae-8f69f4d1642c" providerId="ADAL" clId="{8CB92164-CC84-4A4F-B9A7-6501C30F3699}" dt="2023-05-17T04:06:45.142" v="1305"/>
        <pc:sldMkLst>
          <pc:docMk/>
          <pc:sldMk cId="3019097090" sldId="259"/>
        </pc:sldMkLst>
        <pc:spChg chg="mod">
          <ac:chgData name="Refael Brand" userId="09de987d-162e-49ff-9fae-8f69f4d1642c" providerId="ADAL" clId="{8CB92164-CC84-4A4F-B9A7-6501C30F3699}" dt="2023-05-17T03:57:51.329" v="917" actId="122"/>
          <ac:spMkLst>
            <pc:docMk/>
            <pc:sldMk cId="3019097090" sldId="259"/>
            <ac:spMk id="4" creationId="{1B204274-CD00-92C2-7659-0A2334BF1DD7}"/>
          </ac:spMkLst>
        </pc:spChg>
      </pc:sldChg>
      <pc:sldChg chg="modSp modAnim">
        <pc:chgData name="Refael Brand" userId="09de987d-162e-49ff-9fae-8f69f4d1642c" providerId="ADAL" clId="{8CB92164-CC84-4A4F-B9A7-6501C30F3699}" dt="2023-05-17T04:16:00.379" v="1343" actId="20577"/>
        <pc:sldMkLst>
          <pc:docMk/>
          <pc:sldMk cId="2320206207" sldId="260"/>
        </pc:sldMkLst>
        <pc:spChg chg="mod">
          <ac:chgData name="Refael Brand" userId="09de987d-162e-49ff-9fae-8f69f4d1642c" providerId="ADAL" clId="{8CB92164-CC84-4A4F-B9A7-6501C30F3699}" dt="2023-05-17T04:16:00.379" v="1343" actId="20577"/>
          <ac:spMkLst>
            <pc:docMk/>
            <pc:sldMk cId="2320206207" sldId="260"/>
            <ac:spMk id="4" creationId="{1B204274-CD00-92C2-7659-0A2334BF1DD7}"/>
          </ac:spMkLst>
        </pc:spChg>
      </pc:sldChg>
      <pc:sldChg chg="addSp delSp modSp addCm delCm modNotesTx">
        <pc:chgData name="Refael Brand" userId="09de987d-162e-49ff-9fae-8f69f4d1642c" providerId="ADAL" clId="{8CB92164-CC84-4A4F-B9A7-6501C30F3699}" dt="2023-05-17T04:23:12.921" v="2127" actId="20577"/>
        <pc:sldMkLst>
          <pc:docMk/>
          <pc:sldMk cId="488037701" sldId="261"/>
        </pc:sldMkLst>
        <pc:spChg chg="add del">
          <ac:chgData name="Refael Brand" userId="09de987d-162e-49ff-9fae-8f69f4d1642c" providerId="ADAL" clId="{8CB92164-CC84-4A4F-B9A7-6501C30F3699}" dt="2023-05-17T04:16:16.897" v="1345"/>
          <ac:spMkLst>
            <pc:docMk/>
            <pc:sldMk cId="488037701" sldId="261"/>
            <ac:spMk id="2" creationId="{E0A2948B-5E9D-48CC-BFC5-34D7A2D35F48}"/>
          </ac:spMkLst>
        </pc:spChg>
        <pc:spChg chg="mod">
          <ac:chgData name="Refael Brand" userId="09de987d-162e-49ff-9fae-8f69f4d1642c" providerId="ADAL" clId="{8CB92164-CC84-4A4F-B9A7-6501C30F3699}" dt="2023-05-17T04:22:57.709" v="2124" actId="20577"/>
          <ac:spMkLst>
            <pc:docMk/>
            <pc:sldMk cId="488037701" sldId="261"/>
            <ac:spMk id="4" creationId="{1B204274-CD00-92C2-7659-0A2334BF1DD7}"/>
          </ac:spMkLst>
        </pc:spChg>
      </pc:sldChg>
      <pc:sldChg chg="add del">
        <pc:chgData name="Refael Brand" userId="09de987d-162e-49ff-9fae-8f69f4d1642c" providerId="ADAL" clId="{8CB92164-CC84-4A4F-B9A7-6501C30F3699}" dt="2023-05-17T03:51:17.665" v="616" actId="2696"/>
        <pc:sldMkLst>
          <pc:docMk/>
          <pc:sldMk cId="2447413179" sldId="262"/>
        </pc:sldMkLst>
      </pc:sldChg>
      <pc:sldChg chg="modSp add">
        <pc:chgData name="Refael Brand" userId="09de987d-162e-49ff-9fae-8f69f4d1642c" providerId="ADAL" clId="{8CB92164-CC84-4A4F-B9A7-6501C30F3699}" dt="2023-05-17T04:26:02.098" v="2143" actId="113"/>
        <pc:sldMkLst>
          <pc:docMk/>
          <pc:sldMk cId="3345379548" sldId="262"/>
        </pc:sldMkLst>
        <pc:spChg chg="mod">
          <ac:chgData name="Refael Brand" userId="09de987d-162e-49ff-9fae-8f69f4d1642c" providerId="ADAL" clId="{8CB92164-CC84-4A4F-B9A7-6501C30F3699}" dt="2023-05-17T04:26:02.098" v="2143" actId="113"/>
          <ac:spMkLst>
            <pc:docMk/>
            <pc:sldMk cId="3345379548" sldId="262"/>
            <ac:spMk id="4" creationId="{1B204274-CD00-92C2-7659-0A2334BF1DD7}"/>
          </ac:spMkLst>
        </pc:spChg>
      </pc:sldChg>
      <pc:sldChg chg="add">
        <pc:chgData name="Refael Brand" userId="09de987d-162e-49ff-9fae-8f69f4d1642c" providerId="ADAL" clId="{8CB92164-CC84-4A4F-B9A7-6501C30F3699}" dt="2023-05-17T04:25:39.762" v="2128"/>
        <pc:sldMkLst>
          <pc:docMk/>
          <pc:sldMk cId="3742348079" sldId="263"/>
        </pc:sldMkLst>
      </pc:sldChg>
    </pc:docChg>
  </pc:docChgLst>
  <pc:docChgLst>
    <pc:chgData name="Refael Brand" userId="09de987d-162e-49ff-9fae-8f69f4d1642c" providerId="ADAL" clId="{554F7F65-0F58-4405-8BAF-42807E9C3F6C}"/>
    <pc:docChg chg="undo custSel addSld modSld sldOrd modSection">
      <pc:chgData name="Refael Brand" userId="09de987d-162e-49ff-9fae-8f69f4d1642c" providerId="ADAL" clId="{554F7F65-0F58-4405-8BAF-42807E9C3F6C}" dt="2023-05-17T08:54:00.715" v="4009" actId="1076"/>
      <pc:docMkLst>
        <pc:docMk/>
      </pc:docMkLst>
      <pc:sldChg chg="modSp">
        <pc:chgData name="Refael Brand" userId="09de987d-162e-49ff-9fae-8f69f4d1642c" providerId="ADAL" clId="{554F7F65-0F58-4405-8BAF-42807E9C3F6C}" dt="2023-05-17T08:47:57.543" v="3972" actId="20577"/>
        <pc:sldMkLst>
          <pc:docMk/>
          <pc:sldMk cId="2320206207" sldId="260"/>
        </pc:sldMkLst>
        <pc:spChg chg="mod">
          <ac:chgData name="Refael Brand" userId="09de987d-162e-49ff-9fae-8f69f4d1642c" providerId="ADAL" clId="{554F7F65-0F58-4405-8BAF-42807E9C3F6C}" dt="2023-05-17T08:47:57.543" v="3972" actId="20577"/>
          <ac:spMkLst>
            <pc:docMk/>
            <pc:sldMk cId="2320206207" sldId="260"/>
            <ac:spMk id="4" creationId="{1B204274-CD00-92C2-7659-0A2334BF1DD7}"/>
          </ac:spMkLst>
        </pc:spChg>
      </pc:sldChg>
      <pc:sldChg chg="modSp mod modAnim">
        <pc:chgData name="Refael Brand" userId="09de987d-162e-49ff-9fae-8f69f4d1642c" providerId="ADAL" clId="{554F7F65-0F58-4405-8BAF-42807E9C3F6C}" dt="2023-05-17T08:52:34.438" v="4003" actId="2711"/>
        <pc:sldMkLst>
          <pc:docMk/>
          <pc:sldMk cId="488037701" sldId="261"/>
        </pc:sldMkLst>
        <pc:spChg chg="mod">
          <ac:chgData name="Refael Brand" userId="09de987d-162e-49ff-9fae-8f69f4d1642c" providerId="ADAL" clId="{554F7F65-0F58-4405-8BAF-42807E9C3F6C}" dt="2023-05-17T08:52:34.438" v="4003" actId="2711"/>
          <ac:spMkLst>
            <pc:docMk/>
            <pc:sldMk cId="488037701" sldId="261"/>
            <ac:spMk id="4" creationId="{1B204274-CD00-92C2-7659-0A2334BF1DD7}"/>
          </ac:spMkLst>
        </pc:spChg>
      </pc:sldChg>
      <pc:sldChg chg="modSp mod modAnim modNotesTx">
        <pc:chgData name="Refael Brand" userId="09de987d-162e-49ff-9fae-8f69f4d1642c" providerId="ADAL" clId="{554F7F65-0F58-4405-8BAF-42807E9C3F6C}" dt="2023-05-17T08:48:37.158" v="3976" actId="20577"/>
        <pc:sldMkLst>
          <pc:docMk/>
          <pc:sldMk cId="3345379548" sldId="262"/>
        </pc:sldMkLst>
        <pc:spChg chg="mod">
          <ac:chgData name="Refael Brand" userId="09de987d-162e-49ff-9fae-8f69f4d1642c" providerId="ADAL" clId="{554F7F65-0F58-4405-8BAF-42807E9C3F6C}" dt="2023-05-17T08:48:37.158" v="3976" actId="20577"/>
          <ac:spMkLst>
            <pc:docMk/>
            <pc:sldMk cId="3345379548" sldId="262"/>
            <ac:spMk id="4" creationId="{1B204274-CD00-92C2-7659-0A2334BF1DD7}"/>
          </ac:spMkLst>
        </pc:spChg>
      </pc:sldChg>
      <pc:sldChg chg="modSp mod ord modAnim modNotesTx">
        <pc:chgData name="Refael Brand" userId="09de987d-162e-49ff-9fae-8f69f4d1642c" providerId="ADAL" clId="{554F7F65-0F58-4405-8BAF-42807E9C3F6C}" dt="2023-05-17T08:53:10.224" v="4007" actId="2711"/>
        <pc:sldMkLst>
          <pc:docMk/>
          <pc:sldMk cId="3742348079" sldId="263"/>
        </pc:sldMkLst>
        <pc:spChg chg="mod">
          <ac:chgData name="Refael Brand" userId="09de987d-162e-49ff-9fae-8f69f4d1642c" providerId="ADAL" clId="{554F7F65-0F58-4405-8BAF-42807E9C3F6C}" dt="2023-05-17T08:53:10.224" v="4007" actId="2711"/>
          <ac:spMkLst>
            <pc:docMk/>
            <pc:sldMk cId="3742348079" sldId="263"/>
            <ac:spMk id="4" creationId="{1B204274-CD00-92C2-7659-0A2334BF1DD7}"/>
          </ac:spMkLst>
        </pc:spChg>
      </pc:sldChg>
      <pc:sldChg chg="modSp add mod modAnim modNotesTx">
        <pc:chgData name="Refael Brand" userId="09de987d-162e-49ff-9fae-8f69f4d1642c" providerId="ADAL" clId="{554F7F65-0F58-4405-8BAF-42807E9C3F6C}" dt="2023-05-17T08:52:56.110" v="4006" actId="2711"/>
        <pc:sldMkLst>
          <pc:docMk/>
          <pc:sldMk cId="3548705447" sldId="264"/>
        </pc:sldMkLst>
        <pc:spChg chg="mod">
          <ac:chgData name="Refael Brand" userId="09de987d-162e-49ff-9fae-8f69f4d1642c" providerId="ADAL" clId="{554F7F65-0F58-4405-8BAF-42807E9C3F6C}" dt="2023-05-17T08:52:56.110" v="4006" actId="2711"/>
          <ac:spMkLst>
            <pc:docMk/>
            <pc:sldMk cId="3548705447" sldId="264"/>
            <ac:spMk id="4" creationId="{1B204274-CD00-92C2-7659-0A2334BF1DD7}"/>
          </ac:spMkLst>
        </pc:spChg>
      </pc:sldChg>
      <pc:sldChg chg="addSp modSp add mod modAnim modNotesTx">
        <pc:chgData name="Refael Brand" userId="09de987d-162e-49ff-9fae-8f69f4d1642c" providerId="ADAL" clId="{554F7F65-0F58-4405-8BAF-42807E9C3F6C}" dt="2023-05-17T08:54:00.715" v="4009" actId="1076"/>
        <pc:sldMkLst>
          <pc:docMk/>
          <pc:sldMk cId="80258185" sldId="265"/>
        </pc:sldMkLst>
        <pc:spChg chg="add mod">
          <ac:chgData name="Refael Brand" userId="09de987d-162e-49ff-9fae-8f69f4d1642c" providerId="ADAL" clId="{554F7F65-0F58-4405-8BAF-42807E9C3F6C}" dt="2023-05-17T08:54:00.715" v="4009" actId="1076"/>
          <ac:spMkLst>
            <pc:docMk/>
            <pc:sldMk cId="80258185" sldId="265"/>
            <ac:spMk id="2" creationId="{D7564ED6-AA31-AF0F-DDE0-2291DF273CF6}"/>
          </ac:spMkLst>
        </pc:spChg>
        <pc:spChg chg="mod">
          <ac:chgData name="Refael Brand" userId="09de987d-162e-49ff-9fae-8f69f4d1642c" providerId="ADAL" clId="{554F7F65-0F58-4405-8BAF-42807E9C3F6C}" dt="2023-05-17T08:53:29.790" v="4008" actId="2711"/>
          <ac:spMkLst>
            <pc:docMk/>
            <pc:sldMk cId="80258185" sldId="265"/>
            <ac:spMk id="4" creationId="{1B204274-CD00-92C2-7659-0A2334BF1DD7}"/>
          </ac:spMkLst>
        </pc:spChg>
      </pc:sldChg>
      <pc:sldChg chg="modSp add mod">
        <pc:chgData name="Refael Brand" userId="09de987d-162e-49ff-9fae-8f69f4d1642c" providerId="ADAL" clId="{554F7F65-0F58-4405-8BAF-42807E9C3F6C}" dt="2023-05-17T08:43:45.457" v="3945" actId="20577"/>
        <pc:sldMkLst>
          <pc:docMk/>
          <pc:sldMk cId="4020752157" sldId="266"/>
        </pc:sldMkLst>
        <pc:spChg chg="mod">
          <ac:chgData name="Refael Brand" userId="09de987d-162e-49ff-9fae-8f69f4d1642c" providerId="ADAL" clId="{554F7F65-0F58-4405-8BAF-42807E9C3F6C}" dt="2023-05-17T08:43:45.457" v="3945" actId="20577"/>
          <ac:spMkLst>
            <pc:docMk/>
            <pc:sldMk cId="4020752157" sldId="266"/>
            <ac:spMk id="4" creationId="{1B204274-CD00-92C2-7659-0A2334BF1DD7}"/>
          </ac:spMkLst>
        </pc:spChg>
      </pc:sldChg>
      <pc:sldChg chg="add">
        <pc:chgData name="Refael Brand" userId="09de987d-162e-49ff-9fae-8f69f4d1642c" providerId="ADAL" clId="{554F7F65-0F58-4405-8BAF-42807E9C3F6C}" dt="2023-05-17T08:05:51.741" v="2849" actId="2890"/>
        <pc:sldMkLst>
          <pc:docMk/>
          <pc:sldMk cId="467909014" sldId="267"/>
        </pc:sldMkLst>
      </pc:sldChg>
      <pc:sldChg chg="add">
        <pc:chgData name="Refael Brand" userId="09de987d-162e-49ff-9fae-8f69f4d1642c" providerId="ADAL" clId="{554F7F65-0F58-4405-8BAF-42807E9C3F6C}" dt="2023-05-17T08:05:55.119" v="2850" actId="2890"/>
        <pc:sldMkLst>
          <pc:docMk/>
          <pc:sldMk cId="3171626899" sldId="268"/>
        </pc:sldMkLst>
      </pc:sldChg>
      <pc:sldChg chg="add">
        <pc:chgData name="Refael Brand" userId="09de987d-162e-49ff-9fae-8f69f4d1642c" providerId="ADAL" clId="{554F7F65-0F58-4405-8BAF-42807E9C3F6C}" dt="2023-05-17T08:05:57.582" v="2851" actId="2890"/>
        <pc:sldMkLst>
          <pc:docMk/>
          <pc:sldMk cId="679329064" sldId="269"/>
        </pc:sldMkLst>
      </pc:sldChg>
    </pc:docChg>
  </pc:docChgLst>
  <pc:docChgLst>
    <pc:chgData name="Refael Brand" userId="09de987d-162e-49ff-9fae-8f69f4d1642c" providerId="ADAL" clId="{8238DA04-1C49-46D6-9910-668BDF713299}"/>
    <pc:docChg chg="undo custSel modSld">
      <pc:chgData name="Refael Brand" userId="09de987d-162e-49ff-9fae-8f69f4d1642c" providerId="ADAL" clId="{8238DA04-1C49-46D6-9910-668BDF713299}" dt="2023-05-24T07:32:24.944" v="1731" actId="20577"/>
      <pc:docMkLst>
        <pc:docMk/>
      </pc:docMkLst>
      <pc:sldChg chg="modSp">
        <pc:chgData name="Refael Brand" userId="09de987d-162e-49ff-9fae-8f69f4d1642c" providerId="ADAL" clId="{8238DA04-1C49-46D6-9910-668BDF713299}" dt="2023-05-24T06:58:17.516" v="276" actId="20577"/>
        <pc:sldMkLst>
          <pc:docMk/>
          <pc:sldMk cId="1819057131" sldId="258"/>
        </pc:sldMkLst>
        <pc:spChg chg="mod">
          <ac:chgData name="Refael Brand" userId="09de987d-162e-49ff-9fae-8f69f4d1642c" providerId="ADAL" clId="{8238DA04-1C49-46D6-9910-668BDF713299}" dt="2023-05-24T06:58:17.516" v="276" actId="20577"/>
          <ac:spMkLst>
            <pc:docMk/>
            <pc:sldMk cId="1819057131" sldId="258"/>
            <ac:spMk id="4" creationId="{1B204274-CD00-92C2-7659-0A2334BF1DD7}"/>
          </ac:spMkLst>
        </pc:spChg>
      </pc:sldChg>
      <pc:sldChg chg="modSp">
        <pc:chgData name="Refael Brand" userId="09de987d-162e-49ff-9fae-8f69f4d1642c" providerId="ADAL" clId="{8238DA04-1C49-46D6-9910-668BDF713299}" dt="2023-05-24T06:58:28.755" v="281" actId="20577"/>
        <pc:sldMkLst>
          <pc:docMk/>
          <pc:sldMk cId="3019097090" sldId="259"/>
        </pc:sldMkLst>
        <pc:spChg chg="mod">
          <ac:chgData name="Refael Brand" userId="09de987d-162e-49ff-9fae-8f69f4d1642c" providerId="ADAL" clId="{8238DA04-1C49-46D6-9910-668BDF713299}" dt="2023-05-24T06:58:28.755" v="281" actId="20577"/>
          <ac:spMkLst>
            <pc:docMk/>
            <pc:sldMk cId="3019097090" sldId="259"/>
            <ac:spMk id="4" creationId="{1B204274-CD00-92C2-7659-0A2334BF1DD7}"/>
          </ac:spMkLst>
        </pc:spChg>
      </pc:sldChg>
      <pc:sldChg chg="modSp">
        <pc:chgData name="Refael Brand" userId="09de987d-162e-49ff-9fae-8f69f4d1642c" providerId="ADAL" clId="{8238DA04-1C49-46D6-9910-668BDF713299}" dt="2023-05-24T06:59:15.486" v="282" actId="20577"/>
        <pc:sldMkLst>
          <pc:docMk/>
          <pc:sldMk cId="2320206207" sldId="260"/>
        </pc:sldMkLst>
        <pc:spChg chg="mod">
          <ac:chgData name="Refael Brand" userId="09de987d-162e-49ff-9fae-8f69f4d1642c" providerId="ADAL" clId="{8238DA04-1C49-46D6-9910-668BDF713299}" dt="2023-05-24T06:59:15.486" v="282" actId="20577"/>
          <ac:spMkLst>
            <pc:docMk/>
            <pc:sldMk cId="2320206207" sldId="260"/>
            <ac:spMk id="4" creationId="{1B204274-CD00-92C2-7659-0A2334BF1DD7}"/>
          </ac:spMkLst>
        </pc:spChg>
      </pc:sldChg>
      <pc:sldChg chg="modSp">
        <pc:chgData name="Refael Brand" userId="09de987d-162e-49ff-9fae-8f69f4d1642c" providerId="ADAL" clId="{8238DA04-1C49-46D6-9910-668BDF713299}" dt="2023-05-24T07:09:42.123" v="399" actId="20577"/>
        <pc:sldMkLst>
          <pc:docMk/>
          <pc:sldMk cId="488037701" sldId="261"/>
        </pc:sldMkLst>
        <pc:spChg chg="mod">
          <ac:chgData name="Refael Brand" userId="09de987d-162e-49ff-9fae-8f69f4d1642c" providerId="ADAL" clId="{8238DA04-1C49-46D6-9910-668BDF713299}" dt="2023-05-24T07:09:42.123" v="399" actId="20577"/>
          <ac:spMkLst>
            <pc:docMk/>
            <pc:sldMk cId="488037701" sldId="261"/>
            <ac:spMk id="4" creationId="{1B204274-CD00-92C2-7659-0A2334BF1DD7}"/>
          </ac:spMkLst>
        </pc:spChg>
      </pc:sldChg>
      <pc:sldChg chg="modSp">
        <pc:chgData name="Refael Brand" userId="09de987d-162e-49ff-9fae-8f69f4d1642c" providerId="ADAL" clId="{8238DA04-1C49-46D6-9910-668BDF713299}" dt="2023-05-24T07:12:40.389" v="400" actId="20577"/>
        <pc:sldMkLst>
          <pc:docMk/>
          <pc:sldMk cId="3345379548" sldId="262"/>
        </pc:sldMkLst>
        <pc:spChg chg="mod">
          <ac:chgData name="Refael Brand" userId="09de987d-162e-49ff-9fae-8f69f4d1642c" providerId="ADAL" clId="{8238DA04-1C49-46D6-9910-668BDF713299}" dt="2023-05-24T07:12:40.389" v="400" actId="20577"/>
          <ac:spMkLst>
            <pc:docMk/>
            <pc:sldMk cId="3345379548" sldId="262"/>
            <ac:spMk id="4" creationId="{1B204274-CD00-92C2-7659-0A2334BF1DD7}"/>
          </ac:spMkLst>
        </pc:spChg>
      </pc:sldChg>
      <pc:sldChg chg="modSp">
        <pc:chgData name="Refael Brand" userId="09de987d-162e-49ff-9fae-8f69f4d1642c" providerId="ADAL" clId="{8238DA04-1C49-46D6-9910-668BDF713299}" dt="2023-05-24T07:13:20.605" v="406" actId="20577"/>
        <pc:sldMkLst>
          <pc:docMk/>
          <pc:sldMk cId="3548705447" sldId="264"/>
        </pc:sldMkLst>
        <pc:spChg chg="mod">
          <ac:chgData name="Refael Brand" userId="09de987d-162e-49ff-9fae-8f69f4d1642c" providerId="ADAL" clId="{8238DA04-1C49-46D6-9910-668BDF713299}" dt="2023-05-24T07:13:20.605" v="406" actId="20577"/>
          <ac:spMkLst>
            <pc:docMk/>
            <pc:sldMk cId="3548705447" sldId="264"/>
            <ac:spMk id="4" creationId="{1B204274-CD00-92C2-7659-0A2334BF1DD7}"/>
          </ac:spMkLst>
        </pc:spChg>
      </pc:sldChg>
      <pc:sldChg chg="modSp modNotesTx">
        <pc:chgData name="Refael Brand" userId="09de987d-162e-49ff-9fae-8f69f4d1642c" providerId="ADAL" clId="{8238DA04-1C49-46D6-9910-668BDF713299}" dt="2023-05-24T07:16:33.569" v="498" actId="20577"/>
        <pc:sldMkLst>
          <pc:docMk/>
          <pc:sldMk cId="4020752157" sldId="266"/>
        </pc:sldMkLst>
        <pc:spChg chg="mod">
          <ac:chgData name="Refael Brand" userId="09de987d-162e-49ff-9fae-8f69f4d1642c" providerId="ADAL" clId="{8238DA04-1C49-46D6-9910-668BDF713299}" dt="2023-05-24T07:15:54.235" v="415" actId="20577"/>
          <ac:spMkLst>
            <pc:docMk/>
            <pc:sldMk cId="4020752157" sldId="266"/>
            <ac:spMk id="4" creationId="{1B204274-CD00-92C2-7659-0A2334BF1DD7}"/>
          </ac:spMkLst>
        </pc:spChg>
      </pc:sldChg>
      <pc:sldChg chg="modSp">
        <pc:chgData name="Refael Brand" userId="09de987d-162e-49ff-9fae-8f69f4d1642c" providerId="ADAL" clId="{8238DA04-1C49-46D6-9910-668BDF713299}" dt="2023-05-24T07:16:07.697" v="417" actId="20577"/>
        <pc:sldMkLst>
          <pc:docMk/>
          <pc:sldMk cId="467909014" sldId="267"/>
        </pc:sldMkLst>
        <pc:spChg chg="mod">
          <ac:chgData name="Refael Brand" userId="09de987d-162e-49ff-9fae-8f69f4d1642c" providerId="ADAL" clId="{8238DA04-1C49-46D6-9910-668BDF713299}" dt="2023-05-24T07:16:07.697" v="417" actId="20577"/>
          <ac:spMkLst>
            <pc:docMk/>
            <pc:sldMk cId="467909014" sldId="267"/>
            <ac:spMk id="4" creationId="{1B204274-CD00-92C2-7659-0A2334BF1DD7}"/>
          </ac:spMkLst>
        </pc:spChg>
      </pc:sldChg>
      <pc:sldChg chg="modNotesTx">
        <pc:chgData name="Refael Brand" userId="09de987d-162e-49ff-9fae-8f69f4d1642c" providerId="ADAL" clId="{8238DA04-1C49-46D6-9910-668BDF713299}" dt="2023-05-24T07:19:34.379" v="506" actId="20577"/>
        <pc:sldMkLst>
          <pc:docMk/>
          <pc:sldMk cId="3171626899" sldId="268"/>
        </pc:sldMkLst>
      </pc:sldChg>
      <pc:sldChg chg="modNotesTx">
        <pc:chgData name="Refael Brand" userId="09de987d-162e-49ff-9fae-8f69f4d1642c" providerId="ADAL" clId="{8238DA04-1C49-46D6-9910-668BDF713299}" dt="2023-05-24T07:22:40.056" v="563" actId="20577"/>
        <pc:sldMkLst>
          <pc:docMk/>
          <pc:sldMk cId="679329064" sldId="269"/>
        </pc:sldMkLst>
      </pc:sldChg>
      <pc:sldChg chg="modSp mod modAnim">
        <pc:chgData name="Refael Brand" userId="09de987d-162e-49ff-9fae-8f69f4d1642c" providerId="ADAL" clId="{8238DA04-1C49-46D6-9910-668BDF713299}" dt="2023-05-18T20:40:21.811" v="198"/>
        <pc:sldMkLst>
          <pc:docMk/>
          <pc:sldMk cId="1645281465" sldId="271"/>
        </pc:sldMkLst>
        <pc:spChg chg="mod">
          <ac:chgData name="Refael Brand" userId="09de987d-162e-49ff-9fae-8f69f4d1642c" providerId="ADAL" clId="{8238DA04-1C49-46D6-9910-668BDF713299}" dt="2023-05-18T20:40:11.423" v="197"/>
          <ac:spMkLst>
            <pc:docMk/>
            <pc:sldMk cId="1645281465" sldId="271"/>
            <ac:spMk id="4" creationId="{1B204274-CD00-92C2-7659-0A2334BF1DD7}"/>
          </ac:spMkLst>
        </pc:spChg>
      </pc:sldChg>
      <pc:sldChg chg="modSp">
        <pc:chgData name="Refael Brand" userId="09de987d-162e-49ff-9fae-8f69f4d1642c" providerId="ADAL" clId="{8238DA04-1C49-46D6-9910-668BDF713299}" dt="2023-05-24T07:21:26.575" v="524" actId="20577"/>
        <pc:sldMkLst>
          <pc:docMk/>
          <pc:sldMk cId="3764906392" sldId="274"/>
        </pc:sldMkLst>
        <pc:spChg chg="mod">
          <ac:chgData name="Refael Brand" userId="09de987d-162e-49ff-9fae-8f69f4d1642c" providerId="ADAL" clId="{8238DA04-1C49-46D6-9910-668BDF713299}" dt="2023-05-24T07:21:26.575" v="524" actId="20577"/>
          <ac:spMkLst>
            <pc:docMk/>
            <pc:sldMk cId="3764906392" sldId="274"/>
            <ac:spMk id="4" creationId="{1B204274-CD00-92C2-7659-0A2334BF1DD7}"/>
          </ac:spMkLst>
        </pc:spChg>
      </pc:sldChg>
      <pc:sldChg chg="modNotesTx">
        <pc:chgData name="Refael Brand" userId="09de987d-162e-49ff-9fae-8f69f4d1642c" providerId="ADAL" clId="{8238DA04-1C49-46D6-9910-668BDF713299}" dt="2023-05-18T20:37:42.357" v="132" actId="20577"/>
        <pc:sldMkLst>
          <pc:docMk/>
          <pc:sldMk cId="224442890" sldId="275"/>
        </pc:sldMkLst>
      </pc:sldChg>
      <pc:sldChg chg="modSp mod">
        <pc:chgData name="Refael Brand" userId="09de987d-162e-49ff-9fae-8f69f4d1642c" providerId="ADAL" clId="{8238DA04-1C49-46D6-9910-668BDF713299}" dt="2023-05-24T07:23:29.242" v="565" actId="1076"/>
        <pc:sldMkLst>
          <pc:docMk/>
          <pc:sldMk cId="1785246362" sldId="282"/>
        </pc:sldMkLst>
        <pc:spChg chg="mod">
          <ac:chgData name="Refael Brand" userId="09de987d-162e-49ff-9fae-8f69f4d1642c" providerId="ADAL" clId="{8238DA04-1C49-46D6-9910-668BDF713299}" dt="2023-05-24T07:23:23.481" v="564" actId="1076"/>
          <ac:spMkLst>
            <pc:docMk/>
            <pc:sldMk cId="1785246362" sldId="282"/>
            <ac:spMk id="2" creationId="{72887B43-EA88-8CD2-2C94-0D6609FDD68D}"/>
          </ac:spMkLst>
        </pc:spChg>
        <pc:spChg chg="mod">
          <ac:chgData name="Refael Brand" userId="09de987d-162e-49ff-9fae-8f69f4d1642c" providerId="ADAL" clId="{8238DA04-1C49-46D6-9910-668BDF713299}" dt="2023-05-24T07:23:29.242" v="565" actId="1076"/>
          <ac:spMkLst>
            <pc:docMk/>
            <pc:sldMk cId="1785246362" sldId="282"/>
            <ac:spMk id="3" creationId="{D9725E93-6A42-509F-6522-5EB0FA09D0C5}"/>
          </ac:spMkLst>
        </pc:spChg>
      </pc:sldChg>
      <pc:sldChg chg="modSp mod">
        <pc:chgData name="Refael Brand" userId="09de987d-162e-49ff-9fae-8f69f4d1642c" providerId="ADAL" clId="{8238DA04-1C49-46D6-9910-668BDF713299}" dt="2023-05-24T07:23:43.375" v="566" actId="20577"/>
        <pc:sldMkLst>
          <pc:docMk/>
          <pc:sldMk cId="3433772314" sldId="283"/>
        </pc:sldMkLst>
        <pc:spChg chg="mod">
          <ac:chgData name="Refael Brand" userId="09de987d-162e-49ff-9fae-8f69f4d1642c" providerId="ADAL" clId="{8238DA04-1C49-46D6-9910-668BDF713299}" dt="2023-05-24T07:23:43.375" v="566" actId="20577"/>
          <ac:spMkLst>
            <pc:docMk/>
            <pc:sldMk cId="3433772314" sldId="283"/>
            <ac:spMk id="4" creationId="{1B204274-CD00-92C2-7659-0A2334BF1DD7}"/>
          </ac:spMkLst>
        </pc:spChg>
      </pc:sldChg>
      <pc:sldChg chg="modSp mod modNotesTx">
        <pc:chgData name="Refael Brand" userId="09de987d-162e-49ff-9fae-8f69f4d1642c" providerId="ADAL" clId="{8238DA04-1C49-46D6-9910-668BDF713299}" dt="2023-05-24T07:27:27.138" v="1096" actId="20577"/>
        <pc:sldMkLst>
          <pc:docMk/>
          <pc:sldMk cId="3259034482" sldId="284"/>
        </pc:sldMkLst>
        <pc:spChg chg="mod">
          <ac:chgData name="Refael Brand" userId="09de987d-162e-49ff-9fae-8f69f4d1642c" providerId="ADAL" clId="{8238DA04-1C49-46D6-9910-668BDF713299}" dt="2023-05-24T07:24:06.921" v="569" actId="20577"/>
          <ac:spMkLst>
            <pc:docMk/>
            <pc:sldMk cId="3259034482" sldId="284"/>
            <ac:spMk id="4" creationId="{1B204274-CD00-92C2-7659-0A2334BF1DD7}"/>
          </ac:spMkLst>
        </pc:spChg>
      </pc:sldChg>
      <pc:sldChg chg="modNotesTx">
        <pc:chgData name="Refael Brand" userId="09de987d-162e-49ff-9fae-8f69f4d1642c" providerId="ADAL" clId="{8238DA04-1C49-46D6-9910-668BDF713299}" dt="2023-05-24T07:29:07.930" v="1332" actId="20577"/>
        <pc:sldMkLst>
          <pc:docMk/>
          <pc:sldMk cId="3894934856" sldId="285"/>
        </pc:sldMkLst>
      </pc:sldChg>
      <pc:sldChg chg="modSp modNotesTx">
        <pc:chgData name="Refael Brand" userId="09de987d-162e-49ff-9fae-8f69f4d1642c" providerId="ADAL" clId="{8238DA04-1C49-46D6-9910-668BDF713299}" dt="2023-05-24T07:32:24.944" v="1731" actId="20577"/>
        <pc:sldMkLst>
          <pc:docMk/>
          <pc:sldMk cId="2740047745" sldId="286"/>
        </pc:sldMkLst>
        <pc:spChg chg="mod">
          <ac:chgData name="Refael Brand" userId="09de987d-162e-49ff-9fae-8f69f4d1642c" providerId="ADAL" clId="{8238DA04-1C49-46D6-9910-668BDF713299}" dt="2023-05-24T07:30:22.727" v="1365" actId="20577"/>
          <ac:spMkLst>
            <pc:docMk/>
            <pc:sldMk cId="2740047745" sldId="286"/>
            <ac:spMk id="4" creationId="{1B204274-CD00-92C2-7659-0A2334BF1D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ED982E57-61A8-4C82-3D6E-27C0DC5C9BF7}"/>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a:extLst>
              <a:ext uri="{FF2B5EF4-FFF2-40B4-BE49-F238E27FC236}">
                <a16:creationId xmlns:a16="http://schemas.microsoft.com/office/drawing/2014/main" id="{3DE13434-F8EE-EA97-B1A6-BEC2F9B7487A}"/>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r">
              <a:defRPr sz="1200"/>
            </a:lvl1pPr>
          </a:lstStyle>
          <a:p>
            <a:fld id="{0E3FC8E0-2B0C-44C2-ACA0-C142EA17CC88}" type="datetimeFigureOut">
              <a:rPr lang="en-US" smtClean="0"/>
              <a:t>5/24/2023</a:t>
            </a:fld>
            <a:endParaRPr lang="en-US"/>
          </a:p>
        </p:txBody>
      </p:sp>
      <p:sp>
        <p:nvSpPr>
          <p:cNvPr id="4" name="מציין מיקום של כותרת תחתונה 3">
            <a:extLst>
              <a:ext uri="{FF2B5EF4-FFF2-40B4-BE49-F238E27FC236}">
                <a16:creationId xmlns:a16="http://schemas.microsoft.com/office/drawing/2014/main" id="{B42B5501-4591-A8E6-2EB2-9623F3A671B6}"/>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5" name="מציין מיקום של מספר שקופית 4">
            <a:extLst>
              <a:ext uri="{FF2B5EF4-FFF2-40B4-BE49-F238E27FC236}">
                <a16:creationId xmlns:a16="http://schemas.microsoft.com/office/drawing/2014/main" id="{301492CE-0E48-49F1-FE62-57B1F0DBEACF}"/>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r">
              <a:defRPr sz="1200"/>
            </a:lvl1pPr>
          </a:lstStyle>
          <a:p>
            <a:fld id="{6326CDE1-F129-470F-906C-BC584548BAE4}" type="slidenum">
              <a:rPr lang="en-US" smtClean="0"/>
              <a:t>‹#›</a:t>
            </a:fld>
            <a:endParaRPr lang="en-US"/>
          </a:p>
        </p:txBody>
      </p:sp>
    </p:spTree>
    <p:extLst>
      <p:ext uri="{BB962C8B-B14F-4D97-AF65-F5344CB8AC3E}">
        <p14:creationId xmlns:p14="http://schemas.microsoft.com/office/powerpoint/2010/main" val="33482185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94E400D-B12A-452D-8831-E574C32775E5}" type="datetimeFigureOut">
              <a:rPr lang="en-US" smtClean="0"/>
              <a:t>5/24/2023</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BB6B5F10-87C3-48B0-8224-3A9E5EA65B24}" type="slidenum">
              <a:rPr lang="en-US" smtClean="0"/>
              <a:t>‹#›</a:t>
            </a:fld>
            <a:endParaRPr lang="en-US"/>
          </a:p>
        </p:txBody>
      </p:sp>
    </p:spTree>
    <p:extLst>
      <p:ext uri="{BB962C8B-B14F-4D97-AF65-F5344CB8AC3E}">
        <p14:creationId xmlns:p14="http://schemas.microsoft.com/office/powerpoint/2010/main" val="3911839681"/>
      </p:ext>
    </p:extLst>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המחיר הכי כואב של יישום שיטות כאלה הוא בעיקר בזמן הריצה.</a:t>
            </a:r>
            <a:endParaRPr lang="en-US" dirty="0"/>
          </a:p>
        </p:txBody>
      </p:sp>
    </p:spTree>
    <p:extLst>
      <p:ext uri="{BB962C8B-B14F-4D97-AF65-F5344CB8AC3E}">
        <p14:creationId xmlns:p14="http://schemas.microsoft.com/office/powerpoint/2010/main" val="314439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מקור: </a:t>
            </a:r>
            <a:r>
              <a:rPr lang="en-US" dirty="0"/>
              <a:t>Reversing - Secrets Of Reverse Engineering</a:t>
            </a:r>
            <a:r>
              <a:rPr lang="he-IL" dirty="0"/>
              <a:t> עמוד 337.</a:t>
            </a:r>
            <a:endParaRPr lang="en-US" dirty="0"/>
          </a:p>
        </p:txBody>
      </p:sp>
    </p:spTree>
    <p:extLst>
      <p:ext uri="{BB962C8B-B14F-4D97-AF65-F5344CB8AC3E}">
        <p14:creationId xmlns:p14="http://schemas.microsoft.com/office/powerpoint/2010/main" val="3353015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הסבר:</a:t>
            </a:r>
          </a:p>
          <a:p>
            <a:r>
              <a:rPr lang="he-IL" dirty="0"/>
              <a:t>ישנו </a:t>
            </a:r>
            <a:r>
              <a:rPr lang="en-US" dirty="0"/>
              <a:t>jmp</a:t>
            </a:r>
            <a:r>
              <a:rPr lang="he-IL" dirty="0"/>
              <a:t> בלתי-מותנה, שעובר תמיד ל </a:t>
            </a:r>
            <a:r>
              <a:rPr lang="en-US" dirty="0"/>
              <a:t>After</a:t>
            </a:r>
            <a:r>
              <a:rPr lang="he-IL" dirty="0"/>
              <a:t>. ושם הקוד פשוט ממשיך בשלו.</a:t>
            </a:r>
          </a:p>
          <a:p>
            <a:r>
              <a:rPr lang="he-IL" dirty="0"/>
              <a:t>אך בין ה </a:t>
            </a:r>
            <a:r>
              <a:rPr lang="en-US" dirty="0"/>
              <a:t>jmp</a:t>
            </a:r>
            <a:r>
              <a:rPr lang="he-IL" dirty="0"/>
              <a:t> לבין תגית ה </a:t>
            </a:r>
            <a:r>
              <a:rPr lang="en-US" dirty="0"/>
              <a:t>After</a:t>
            </a:r>
            <a:r>
              <a:rPr lang="he-IL" dirty="0"/>
              <a:t> השתמשנו בפקודה </a:t>
            </a:r>
            <a:r>
              <a:rPr lang="en-US" dirty="0"/>
              <a:t>_emit</a:t>
            </a:r>
            <a:r>
              <a:rPr lang="he-IL" dirty="0"/>
              <a:t> שמכניסה באופן ידני לקוד ביטים כבקשתנו.</a:t>
            </a:r>
          </a:p>
          <a:p>
            <a:r>
              <a:rPr lang="he-IL" dirty="0"/>
              <a:t>(ניתן להשתמש בפקודה כדי להכניס פקודות לגיטימיות לחלוטין. אם תכניסו את </a:t>
            </a:r>
            <a:r>
              <a:rPr lang="en-US" dirty="0"/>
              <a:t>0x8b</a:t>
            </a:r>
            <a:r>
              <a:rPr lang="he-IL" dirty="0"/>
              <a:t> תקבלו </a:t>
            </a:r>
            <a:r>
              <a:rPr lang="en-US" dirty="0"/>
              <a:t>mov Reg, [Mem]</a:t>
            </a:r>
            <a:r>
              <a:rPr lang="he-IL" dirty="0"/>
              <a:t> ואם תכניסו </a:t>
            </a:r>
            <a:r>
              <a:rPr lang="en-US" dirty="0"/>
              <a:t>0x89</a:t>
            </a:r>
            <a:r>
              <a:rPr lang="he-IL" dirty="0"/>
              <a:t> תקבלו </a:t>
            </a:r>
            <a:r>
              <a:rPr lang="en-US" dirty="0"/>
              <a:t>mov [Mem], Reg</a:t>
            </a:r>
            <a:r>
              <a:rPr lang="he-IL" dirty="0"/>
              <a:t>)</a:t>
            </a:r>
          </a:p>
          <a:p>
            <a:r>
              <a:rPr lang="he-IL" dirty="0"/>
              <a:t>במקרה הזה אנחנו הכנסנו רק 16 ביטים: </a:t>
            </a:r>
            <a:r>
              <a:rPr lang="en-US" dirty="0"/>
              <a:t>0000 0000 1111 1111</a:t>
            </a:r>
            <a:r>
              <a:rPr lang="he-IL" dirty="0"/>
              <a:t>.</a:t>
            </a:r>
          </a:p>
          <a:p>
            <a:r>
              <a:rPr lang="he-IL" dirty="0"/>
              <a:t>הקוד מתקמפל ורץ באופן תקין לחלוטין כמובן!!!</a:t>
            </a:r>
            <a:endParaRPr lang="en-US" dirty="0"/>
          </a:p>
        </p:txBody>
      </p:sp>
    </p:spTree>
    <p:extLst>
      <p:ext uri="{BB962C8B-B14F-4D97-AF65-F5344CB8AC3E}">
        <p14:creationId xmlns:p14="http://schemas.microsoft.com/office/powerpoint/2010/main" val="178436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הסיבה לכך ש </a:t>
            </a:r>
            <a:r>
              <a:rPr lang="en-US" dirty="0"/>
              <a:t>OllyDbg</a:t>
            </a:r>
            <a:r>
              <a:rPr lang="he-IL" dirty="0"/>
              <a:t> הצליח בכך, היא מכיוון שברגע שהוא רע </a:t>
            </a:r>
            <a:r>
              <a:rPr lang="en-US" dirty="0"/>
              <a:t>jmp</a:t>
            </a:r>
            <a:r>
              <a:rPr lang="he-IL" dirty="0"/>
              <a:t> שקורה תמיד, הוא קפץ לכתובת </a:t>
            </a:r>
            <a:r>
              <a:rPr lang="en-US" dirty="0"/>
              <a:t>1020</a:t>
            </a:r>
            <a:r>
              <a:rPr lang="he-IL" dirty="0"/>
              <a:t> והמשיך לפענח משם.</a:t>
            </a:r>
          </a:p>
          <a:p>
            <a:r>
              <a:rPr lang="he-IL" dirty="0"/>
              <a:t>רק אחרי שהוא 'סיים' הוא חזר לפענח אחרי ה </a:t>
            </a:r>
            <a:r>
              <a:rPr lang="en-US" dirty="0"/>
              <a:t>jmp</a:t>
            </a:r>
            <a:r>
              <a:rPr lang="he-IL" dirty="0"/>
              <a:t> ומכיוון שהוא כבר יודע מה הפקודות שמגיעות אחרי 16 ביטים, הוא פשוט החליט שזה ביטים חסרי משמעות.</a:t>
            </a:r>
            <a:endParaRPr lang="en-US" dirty="0"/>
          </a:p>
        </p:txBody>
      </p:sp>
    </p:spTree>
    <p:extLst>
      <p:ext uri="{BB962C8B-B14F-4D97-AF65-F5344CB8AC3E}">
        <p14:creationId xmlns:p14="http://schemas.microsoft.com/office/powerpoint/2010/main" val="3123740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במקרה הזה </a:t>
            </a:r>
            <a:r>
              <a:rPr lang="en-US" dirty="0"/>
              <a:t>SoftICE</a:t>
            </a:r>
            <a:r>
              <a:rPr lang="he-IL" dirty="0"/>
              <a:t> פשוט פירש את הבינארי לפקודות קיימות אך חסרות משמעות בהקשר הזה.</a:t>
            </a:r>
          </a:p>
          <a:p>
            <a:r>
              <a:rPr lang="he-IL" dirty="0"/>
              <a:t>(למעט בכתובת 1026 שבה הוא לא מצא </a:t>
            </a:r>
            <a:r>
              <a:rPr lang="en-US" dirty="0"/>
              <a:t>instruction</a:t>
            </a:r>
            <a:r>
              <a:rPr lang="he-IL" dirty="0"/>
              <a:t> שמתאים לערך, ולכן פשוט המשיך 4 בתים הלאה)</a:t>
            </a:r>
            <a:endParaRPr lang="en-US" dirty="0"/>
          </a:p>
        </p:txBody>
      </p:sp>
    </p:spTree>
    <p:extLst>
      <p:ext uri="{BB962C8B-B14F-4D97-AF65-F5344CB8AC3E}">
        <p14:creationId xmlns:p14="http://schemas.microsoft.com/office/powerpoint/2010/main" val="907691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מכיוון שכל היישומים למיניהם הם מאוד ספציפיים ותלויים באלגוריתם שהוא למעשה שקוף לנו (יחסית) ואנחנו לא יודעים על פי מה ה </a:t>
            </a:r>
            <a:r>
              <a:rPr lang="en-US" dirty="0"/>
              <a:t>Disassembler</a:t>
            </a:r>
            <a:r>
              <a:rPr lang="he-IL" dirty="0"/>
              <a:t> או ה </a:t>
            </a:r>
            <a:r>
              <a:rPr lang="en-US" dirty="0"/>
              <a:t>Decompiler</a:t>
            </a:r>
            <a:r>
              <a:rPr lang="he-IL" dirty="0"/>
              <a:t> מחליטים מה להציג, הכי הגיוני זה לקחת כלי אחד ולבחון את ההתנהגות שלו במצבים שונים.</a:t>
            </a:r>
            <a:endParaRPr lang="en-US" dirty="0"/>
          </a:p>
        </p:txBody>
      </p:sp>
    </p:spTree>
    <p:extLst>
      <p:ext uri="{BB962C8B-B14F-4D97-AF65-F5344CB8AC3E}">
        <p14:creationId xmlns:p14="http://schemas.microsoft.com/office/powerpoint/2010/main" val="481824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זו הדרך להכניס קוד </a:t>
            </a:r>
            <a:r>
              <a:rPr lang="he-IL" dirty="0" err="1"/>
              <a:t>אסמבלי</a:t>
            </a:r>
            <a:r>
              <a:rPr lang="he-IL" dirty="0"/>
              <a:t> לתוך תוכנית של </a:t>
            </a:r>
            <a:r>
              <a:rPr lang="en-US" dirty="0"/>
              <a:t>C</a:t>
            </a:r>
            <a:r>
              <a:rPr lang="he-IL" dirty="0"/>
              <a:t>.</a:t>
            </a:r>
          </a:p>
          <a:p>
            <a:r>
              <a:rPr lang="he-IL" dirty="0"/>
              <a:t>ההכרזה </a:t>
            </a:r>
            <a:r>
              <a:rPr lang="en-US" dirty="0"/>
              <a:t>“=r” (result)</a:t>
            </a:r>
            <a:r>
              <a:rPr lang="he-IL" dirty="0"/>
              <a:t> מסמנת שהערך </a:t>
            </a:r>
            <a:r>
              <a:rPr lang="en-US" dirty="0"/>
              <a:t>%0</a:t>
            </a:r>
            <a:r>
              <a:rPr lang="he-IL" dirty="0"/>
              <a:t> מתכוון למשתנה </a:t>
            </a:r>
            <a:r>
              <a:rPr lang="en-US" dirty="0"/>
              <a:t>result</a:t>
            </a:r>
            <a:r>
              <a:rPr lang="he-IL" dirty="0"/>
              <a:t>.</a:t>
            </a:r>
            <a:endParaRPr lang="en-US" dirty="0"/>
          </a:p>
        </p:txBody>
      </p:sp>
    </p:spTree>
    <p:extLst>
      <p:ext uri="{BB962C8B-B14F-4D97-AF65-F5344CB8AC3E}">
        <p14:creationId xmlns:p14="http://schemas.microsoft.com/office/powerpoint/2010/main" val="378652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ברגע הראשון כשנתנו ל </a:t>
            </a:r>
            <a:r>
              <a:rPr lang="en-US" dirty="0" err="1"/>
              <a:t>Ghidra</a:t>
            </a:r>
            <a:r>
              <a:rPr lang="he-IL" dirty="0"/>
              <a:t> לפענח את הקובץ הבינארי זה נראה כאילו, וואלה הצלחנו...</a:t>
            </a:r>
          </a:p>
          <a:p>
            <a:r>
              <a:rPr lang="he-IL" dirty="0"/>
              <a:t>שימו לב לפקודה שמגיעה בכתובת </a:t>
            </a:r>
            <a:r>
              <a:rPr lang="en-US" dirty="0"/>
              <a:t>116a</a:t>
            </a:r>
            <a:r>
              <a:rPr lang="he-IL" dirty="0"/>
              <a:t>: </a:t>
            </a:r>
            <a:r>
              <a:rPr lang="en-US" dirty="0"/>
              <a:t>CMP</a:t>
            </a:r>
            <a:r>
              <a:rPr lang="he-IL" dirty="0"/>
              <a:t>, ומה הערך שמוביל ל </a:t>
            </a:r>
            <a:r>
              <a:rPr lang="en-US" dirty="0"/>
              <a:t>instruction</a:t>
            </a:r>
            <a:r>
              <a:rPr lang="he-IL" dirty="0"/>
              <a:t> הזה? </a:t>
            </a:r>
            <a:r>
              <a:rPr lang="en-US" dirty="0"/>
              <a:t>0x38 0x7d</a:t>
            </a:r>
            <a:r>
              <a:rPr lang="he-IL" dirty="0"/>
              <a:t>.</a:t>
            </a:r>
          </a:p>
          <a:p>
            <a:r>
              <a:rPr lang="he-IL" dirty="0"/>
              <a:t>זה בדיוק הערכים שאנחנו הכנסנו לקוד ב </a:t>
            </a:r>
            <a:r>
              <a:rPr lang="en-US" dirty="0"/>
              <a:t>C</a:t>
            </a:r>
            <a:r>
              <a:rPr lang="he-IL" dirty="0"/>
              <a:t>... מסתבר שזה נעשה בחוכמה! ושהכנסנו 16 ביטים שהם התחלה של פקודה שבאמת קיימת </a:t>
            </a:r>
            <a:r>
              <a:rPr lang="he-IL" dirty="0">
                <a:sym typeface="Wingdings" panose="05000000000000000000" pitchFamily="2" charset="2"/>
              </a:rPr>
              <a:t></a:t>
            </a:r>
          </a:p>
          <a:p>
            <a:r>
              <a:rPr lang="he-IL" dirty="0">
                <a:sym typeface="Wingdings" panose="05000000000000000000" pitchFamily="2" charset="2"/>
              </a:rPr>
              <a:t>אבל עדיין, לא כל כך קל לעבוד על </a:t>
            </a:r>
            <a:r>
              <a:rPr lang="en-US" dirty="0">
                <a:sym typeface="Wingdings" panose="05000000000000000000" pitchFamily="2" charset="2"/>
              </a:rPr>
              <a:t>Ghidra</a:t>
            </a:r>
            <a:r>
              <a:rPr lang="he-IL" dirty="0">
                <a:sym typeface="Wingdings" panose="05000000000000000000" pitchFamily="2" charset="2"/>
              </a:rPr>
              <a:t>. כי (שקף הבא...)</a:t>
            </a:r>
          </a:p>
        </p:txBody>
      </p:sp>
    </p:spTree>
    <p:extLst>
      <p:ext uri="{BB962C8B-B14F-4D97-AF65-F5344CB8AC3E}">
        <p14:creationId xmlns:p14="http://schemas.microsoft.com/office/powerpoint/2010/main" val="3460648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0823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531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6308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6262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 הבאנו כאן את ה </a:t>
            </a:r>
            <a:r>
              <a:rPr lang="en-US" dirty="0"/>
              <a:t>assembly</a:t>
            </a:r>
            <a:r>
              <a:rPr lang="he-IL" dirty="0"/>
              <a:t> שהוא פענח, אבל אפשר לראות שם שיש עוד </a:t>
            </a:r>
            <a:r>
              <a:rPr lang="en-US" dirty="0"/>
              <a:t>jmp</a:t>
            </a:r>
            <a:r>
              <a:rPr lang="he-IL" dirty="0"/>
              <a:t> שהגיע בצירוף מקרים, ולכן הוא בכל זאת העלים חלק מהקוד.</a:t>
            </a:r>
            <a:endParaRPr lang="en-US" dirty="0"/>
          </a:p>
        </p:txBody>
      </p:sp>
    </p:spTree>
    <p:extLst>
      <p:ext uri="{BB962C8B-B14F-4D97-AF65-F5344CB8AC3E}">
        <p14:creationId xmlns:p14="http://schemas.microsoft.com/office/powerpoint/2010/main" val="1027125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למה זה באמת משנה? כי עדיין ראינו שברמת ה </a:t>
            </a:r>
            <a:r>
              <a:rPr lang="en-US" dirty="0"/>
              <a:t>Disassembler</a:t>
            </a:r>
            <a:r>
              <a:rPr lang="he-IL" dirty="0"/>
              <a:t>, </a:t>
            </a:r>
            <a:r>
              <a:rPr lang="en-US" dirty="0" err="1"/>
              <a:t>Ghidra</a:t>
            </a:r>
            <a:r>
              <a:rPr lang="he-IL" dirty="0"/>
              <a:t> (בשקף 19) הצליחה למצוא את המקום שבו אנחנו מדפיסים </a:t>
            </a:r>
            <a:r>
              <a:rPr lang="en-US" dirty="0"/>
              <a:t>false</a:t>
            </a:r>
            <a:r>
              <a:rPr lang="he-IL" dirty="0"/>
              <a:t>. כלומר, כי כנראה הלכה קודם למקום שבו התנאי מתקיים, </a:t>
            </a:r>
            <a:r>
              <a:rPr lang="he-IL" dirty="0" err="1"/>
              <a:t>פיענחה</a:t>
            </a:r>
            <a:r>
              <a:rPr lang="he-IL" dirty="0"/>
              <a:t> את הקוד שם, ורק אז חזרה למקרה שבו התנאי לא מתקיים, ולכן הצלחנו לבלבל אותה רק לכמה הפקודות הבאות.</a:t>
            </a:r>
          </a:p>
          <a:p>
            <a:r>
              <a:rPr lang="he-IL" dirty="0"/>
              <a:t>אבל אם נעשה הפוך, התוכנית שלנו תמיד תלך למקרה השלילי, אז כאשר </a:t>
            </a:r>
            <a:r>
              <a:rPr lang="en-US" dirty="0" err="1"/>
              <a:t>Ghidra</a:t>
            </a:r>
            <a:r>
              <a:rPr lang="he-IL" dirty="0"/>
              <a:t> תלך קודם למקרה החיובי, היא (בתקווה) תאבד את הרצף כאשר היא תחזור למקרה השלילי...</a:t>
            </a:r>
            <a:endParaRPr lang="en-US" dirty="0"/>
          </a:p>
        </p:txBody>
      </p:sp>
    </p:spTree>
    <p:extLst>
      <p:ext uri="{BB962C8B-B14F-4D97-AF65-F5344CB8AC3E}">
        <p14:creationId xmlns:p14="http://schemas.microsoft.com/office/powerpoint/2010/main" val="532573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8736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גם הלולאה האינסופית הזאת, היא במקרה לגמרי, איכשהו השינוי שלנו בסדר של הקוד גרמה לו לחשוב שיש לולאה אינסופית.</a:t>
            </a:r>
          </a:p>
          <a:p>
            <a:r>
              <a:rPr lang="he-IL" dirty="0"/>
              <a:t>אבל עדיין זה מוכיח את הנקודה שאם מנסים לעבוד על </a:t>
            </a:r>
            <a:r>
              <a:rPr lang="en-US" dirty="0" err="1"/>
              <a:t>Decompiler</a:t>
            </a:r>
            <a:r>
              <a:rPr lang="he-IL" dirty="0"/>
              <a:t> ספציפי, צריך להבין איך הוא עובד ולנצל את זה...</a:t>
            </a:r>
            <a:endParaRPr lang="en-US" dirty="0"/>
          </a:p>
        </p:txBody>
      </p:sp>
    </p:spTree>
    <p:extLst>
      <p:ext uri="{BB962C8B-B14F-4D97-AF65-F5344CB8AC3E}">
        <p14:creationId xmlns:p14="http://schemas.microsoft.com/office/powerpoint/2010/main" val="4293365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גם מה שרואים ב </a:t>
            </a:r>
            <a:r>
              <a:rPr lang="en-US" dirty="0" err="1"/>
              <a:t>RetDec</a:t>
            </a:r>
            <a:r>
              <a:rPr lang="he-IL" dirty="0"/>
              <a:t> שהוא לכאורה הגיוני, הוא ממש לא, בשום מקום לא החזרנו ערך במקרה שיש שוויון בין הערכים, מה שאומר שהוא כנראה פשוט 'ניחש' שזה מה שיהיה.</a:t>
            </a:r>
          </a:p>
          <a:p>
            <a:r>
              <a:rPr lang="he-IL" dirty="0"/>
              <a:t>מצד שני היו </a:t>
            </a:r>
            <a:r>
              <a:rPr lang="en-US" dirty="0"/>
              <a:t>Decompilers</a:t>
            </a:r>
            <a:r>
              <a:rPr lang="he-IL" dirty="0"/>
              <a:t> שהבינו מיד שתמיד יודפס </a:t>
            </a:r>
            <a:r>
              <a:rPr lang="en-US" dirty="0"/>
              <a:t>false</a:t>
            </a:r>
            <a:r>
              <a:rPr lang="he-IL" dirty="0"/>
              <a:t>...</a:t>
            </a:r>
          </a:p>
        </p:txBody>
      </p:sp>
    </p:spTree>
    <p:extLst>
      <p:ext uri="{BB962C8B-B14F-4D97-AF65-F5344CB8AC3E}">
        <p14:creationId xmlns:p14="http://schemas.microsoft.com/office/powerpoint/2010/main" val="3024766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תחשבו שבפונקציה שקוראת ל'פונקציה' שלנו, אפילו היינו כותבים תנאי שבו אם הפונקציה מחזירה </a:t>
            </a:r>
            <a:r>
              <a:rPr lang="en-US" dirty="0"/>
              <a:t>true</a:t>
            </a:r>
            <a:r>
              <a:rPr lang="he-IL" dirty="0"/>
              <a:t> אז אנחנו קוראים לאחת המתודות המשמעותיות יותר בקוד שלנו, תחשבו על משהו כמו </a:t>
            </a:r>
            <a:r>
              <a:rPr lang="en-US" dirty="0" err="1"/>
              <a:t>controller.run</a:t>
            </a:r>
            <a:r>
              <a:rPr lang="en-US" dirty="0"/>
              <a:t>()</a:t>
            </a:r>
            <a:endParaRPr lang="he-IL" dirty="0"/>
          </a:p>
          <a:p>
            <a:r>
              <a:rPr lang="he-IL" dirty="0"/>
              <a:t>מה שבתקווה ייתן למי שבצד השני עוד יותר מוטיבציה לנסות להבין מתי הפונקציה מחזירה </a:t>
            </a:r>
            <a:r>
              <a:rPr lang="en-US" dirty="0"/>
              <a:t>true</a:t>
            </a:r>
            <a:r>
              <a:rPr lang="he-IL" dirty="0"/>
              <a:t>...</a:t>
            </a:r>
            <a:endParaRPr lang="en-US" dirty="0"/>
          </a:p>
        </p:txBody>
      </p:sp>
    </p:spTree>
    <p:extLst>
      <p:ext uri="{BB962C8B-B14F-4D97-AF65-F5344CB8AC3E}">
        <p14:creationId xmlns:p14="http://schemas.microsoft.com/office/powerpoint/2010/main" val="2983136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7392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800" kern="1200" dirty="0">
                <a:solidFill>
                  <a:schemeClr val="tx1"/>
                </a:solidFill>
                <a:latin typeface="+mn-lt"/>
                <a:ea typeface="+mn-ea"/>
                <a:cs typeface="+mn-cs"/>
              </a:rPr>
              <a:t>הכלי הזה הוא לא כל כך משמעותי, אומנם הוא קל ליישום ויש גם כלים אוטומטיים שעושים אותו, אך הוא בדרך כלל ימנע מבן אדם להבין את הקוד ופחות יעזור עבור </a:t>
            </a:r>
            <a:r>
              <a:rPr lang="en-US" sz="800" kern="1200" dirty="0" err="1">
                <a:solidFill>
                  <a:schemeClr val="tx1"/>
                </a:solidFill>
                <a:latin typeface="+mn-lt"/>
                <a:ea typeface="+mn-ea"/>
                <a:cs typeface="+mn-cs"/>
              </a:rPr>
              <a:t>decompiler</a:t>
            </a:r>
            <a:r>
              <a:rPr lang="he-IL" sz="800" kern="1200" dirty="0">
                <a:solidFill>
                  <a:schemeClr val="tx1"/>
                </a:solidFill>
                <a:latin typeface="+mn-lt"/>
                <a:ea typeface="+mn-ea"/>
                <a:cs typeface="+mn-cs"/>
              </a:rPr>
              <a:t> אוטומטי שגם ככה לא מתעכב על משמעותם של המחרוזות.</a:t>
            </a:r>
            <a:endParaRPr lang="en-US" sz="800" kern="1200" dirty="0">
              <a:solidFill>
                <a:schemeClr val="tx1"/>
              </a:solidFill>
              <a:latin typeface="+mn-lt"/>
              <a:ea typeface="+mn-ea"/>
              <a:cs typeface="+mn-cs"/>
            </a:endParaRPr>
          </a:p>
        </p:txBody>
      </p:sp>
    </p:spTree>
    <p:extLst>
      <p:ext uri="{BB962C8B-B14F-4D97-AF65-F5344CB8AC3E}">
        <p14:creationId xmlns:p14="http://schemas.microsoft.com/office/powerpoint/2010/main" val="2933917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למעשה האפשרות הכי קלה מבחינת המפענח, היא למצוא את המפתח לפענוח, אם הוא קיים.</a:t>
            </a:r>
          </a:p>
          <a:p>
            <a:r>
              <a:rPr lang="he-IL" dirty="0"/>
              <a:t>ולכן, אפשרות יותר מעשית היא ליצור את המפתח בזמן ריצה, למשל ליצור כמות מרשימה של משתנים גלובליים, וכל פעם שנרצה לפענח חלק מהקוד, נבצע אלגוריתם כלשהו שייחשב את המפתח בהתבסס על הגלובליים.</a:t>
            </a:r>
          </a:p>
          <a:p>
            <a:r>
              <a:rPr lang="he-IL" dirty="0"/>
              <a:t>שוב, כל הרעיון פה הוא להקשות על המפענח, וכנראה שלא נוכל למנוע ממנו לגמרי את הפענוח, אבל יישום שכזה יקשה עליו מאוד, ובעיקר יקשה על מימוש של כלי אוטומטי שיידע להגיד מה המפתח הולך להיות...</a:t>
            </a:r>
            <a:endParaRPr lang="en-US" dirty="0"/>
          </a:p>
        </p:txBody>
      </p:sp>
    </p:spTree>
    <p:extLst>
      <p:ext uri="{BB962C8B-B14F-4D97-AF65-F5344CB8AC3E}">
        <p14:creationId xmlns:p14="http://schemas.microsoft.com/office/powerpoint/2010/main" val="171021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cs typeface="+mj-cs"/>
              </a:rPr>
              <a:t>הבעיה העיקרית עם כל השיטות האלה זה שהן מגיעות עם 'תופעות לוואי' שקשה לצפות, אם זה בגלל שהתוכנית תרוץ לא כפי שציפינו, או שהיא לא תרוץ בכלל במקרים </a:t>
            </a:r>
            <a:r>
              <a:rPr lang="he-IL" dirty="0" err="1">
                <a:cs typeface="+mj-cs"/>
              </a:rPr>
              <a:t>מסויימים</a:t>
            </a:r>
            <a:r>
              <a:rPr lang="he-IL" dirty="0">
                <a:cs typeface="+mj-cs"/>
              </a:rPr>
              <a:t>...</a:t>
            </a:r>
          </a:p>
        </p:txBody>
      </p:sp>
    </p:spTree>
    <p:extLst>
      <p:ext uri="{BB962C8B-B14F-4D97-AF65-F5344CB8AC3E}">
        <p14:creationId xmlns:p14="http://schemas.microsoft.com/office/powerpoint/2010/main" val="114698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בקורס (שחלקנו) למדנו על ארכיטקטורות מחשבים, במודל ה </a:t>
            </a:r>
            <a:r>
              <a:rPr lang="en-US" dirty="0"/>
              <a:t>DLX</a:t>
            </a:r>
            <a:r>
              <a:rPr lang="he-IL" dirty="0"/>
              <a:t> קיים גם כן הסבר ושימוש ב </a:t>
            </a:r>
            <a:r>
              <a:rPr lang="en-US" dirty="0"/>
              <a:t>trap</a:t>
            </a:r>
            <a:r>
              <a:rPr lang="he-IL" dirty="0"/>
              <a:t> כפקודת חומרה.</a:t>
            </a:r>
          </a:p>
          <a:p>
            <a:r>
              <a:rPr lang="he-IL" dirty="0"/>
              <a:t>בכל אופן נתמקד כמובן ב </a:t>
            </a:r>
            <a:r>
              <a:rPr lang="en-US" dirty="0"/>
              <a:t>debuggers</a:t>
            </a:r>
            <a:r>
              <a:rPr lang="he-IL" dirty="0"/>
              <a:t> ברמת התוכנה.</a:t>
            </a:r>
            <a:endParaRPr lang="en-US" dirty="0"/>
          </a:p>
        </p:txBody>
      </p:sp>
    </p:spTree>
    <p:extLst>
      <p:ext uri="{BB962C8B-B14F-4D97-AF65-F5344CB8AC3E}">
        <p14:creationId xmlns:p14="http://schemas.microsoft.com/office/powerpoint/2010/main" val="22173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PEB - Process Environment Block</a:t>
            </a:r>
            <a:endParaRPr lang="he-IL" dirty="0"/>
          </a:p>
          <a:p>
            <a:endParaRPr lang="he-IL" dirty="0"/>
          </a:p>
          <a:p>
            <a:r>
              <a:rPr lang="en-US" dirty="0"/>
              <a:t>fs:[0000018]</a:t>
            </a:r>
            <a:r>
              <a:rPr lang="he-IL" dirty="0"/>
              <a:t> ניגש ל </a:t>
            </a:r>
            <a:r>
              <a:rPr lang="en-US" dirty="0"/>
              <a:t>PEB</a:t>
            </a:r>
            <a:endParaRPr lang="he-IL" dirty="0"/>
          </a:p>
          <a:p>
            <a:r>
              <a:rPr lang="en-US" dirty="0"/>
              <a:t>0x30</a:t>
            </a:r>
            <a:r>
              <a:rPr lang="he-IL" dirty="0"/>
              <a:t> ניגש למידע של התוכנית הנוכחית</a:t>
            </a:r>
          </a:p>
          <a:p>
            <a:r>
              <a:rPr lang="en-US" dirty="0"/>
              <a:t>0x2</a:t>
            </a:r>
            <a:r>
              <a:rPr lang="he-IL" dirty="0"/>
              <a:t> בודק את הערך הבוליאני שמצביע על קיום של </a:t>
            </a:r>
            <a:r>
              <a:rPr lang="en-US" dirty="0"/>
              <a:t>debugger</a:t>
            </a:r>
            <a:endParaRPr lang="he-IL" dirty="0"/>
          </a:p>
          <a:p>
            <a:endParaRPr lang="he-IL" dirty="0"/>
          </a:p>
          <a:p>
            <a:r>
              <a:rPr lang="he-IL" dirty="0"/>
              <a:t>הבעיה העיקרית עם גישה ישירות לכתובות בזיכרון, זה שאנחנו מסתמכים על כך שלא יהיה שינוי בכתובת בגרסאות חדשות.</a:t>
            </a:r>
          </a:p>
          <a:p>
            <a:r>
              <a:rPr lang="he-IL" dirty="0"/>
              <a:t>שינוי שכזה יכול לגרום לתוכנית להפסיק לעבוד גם בשימוש רגיל.</a:t>
            </a:r>
            <a:endParaRPr lang="en-US" dirty="0"/>
          </a:p>
          <a:p>
            <a:endParaRPr lang="en-US" dirty="0"/>
          </a:p>
          <a:p>
            <a:r>
              <a:rPr lang="he-IL" dirty="0"/>
              <a:t>הערה: קיים גם </a:t>
            </a:r>
            <a:r>
              <a:rPr lang="en-US" dirty="0"/>
              <a:t>API</a:t>
            </a:r>
            <a:r>
              <a:rPr lang="he-IL" dirty="0"/>
              <a:t> בשם </a:t>
            </a:r>
            <a:r>
              <a:rPr lang="en-US" dirty="0"/>
              <a:t>SysterKernelDebuggerInformation</a:t>
            </a:r>
            <a:endParaRPr lang="he-IL" dirty="0"/>
          </a:p>
          <a:p>
            <a:endParaRPr lang="he-IL" dirty="0"/>
          </a:p>
        </p:txBody>
      </p:sp>
    </p:spTree>
    <p:extLst>
      <p:ext uri="{BB962C8B-B14F-4D97-AF65-F5344CB8AC3E}">
        <p14:creationId xmlns:p14="http://schemas.microsoft.com/office/powerpoint/2010/main" val="1415639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אנחנו מדברים על 32 כי זו גם הדוגמה שלנו, אבל כמובן שזה נכון גם עבור </a:t>
            </a:r>
            <a:r>
              <a:rPr lang="en-US" dirty="0"/>
              <a:t>64Bit</a:t>
            </a:r>
          </a:p>
        </p:txBody>
      </p:sp>
    </p:spTree>
    <p:extLst>
      <p:ext uri="{BB962C8B-B14F-4D97-AF65-F5344CB8AC3E}">
        <p14:creationId xmlns:p14="http://schemas.microsoft.com/office/powerpoint/2010/main" val="3306466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320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E56C-222D-3916-9DB3-2C860884D8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27BFE4-8683-5C58-2B34-91D9660E3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440F6D-7247-B650-E874-6F9C5387832C}"/>
              </a:ext>
            </a:extLst>
          </p:cNvPr>
          <p:cNvSpPr>
            <a:spLocks noGrp="1"/>
          </p:cNvSpPr>
          <p:nvPr>
            <p:ph type="dt" sz="half" idx="10"/>
          </p:nvPr>
        </p:nvSpPr>
        <p:spPr/>
        <p:txBody>
          <a:bodyPr/>
          <a:lstStyle/>
          <a:p>
            <a:fld id="{95665DC2-5122-4A55-A5B7-665FE9855941}" type="datetime1">
              <a:rPr lang="en-US" smtClean="0"/>
              <a:t>5/24/2023</a:t>
            </a:fld>
            <a:endParaRPr lang="en-US"/>
          </a:p>
        </p:txBody>
      </p:sp>
      <p:sp>
        <p:nvSpPr>
          <p:cNvPr id="5" name="Footer Placeholder 4">
            <a:extLst>
              <a:ext uri="{FF2B5EF4-FFF2-40B4-BE49-F238E27FC236}">
                <a16:creationId xmlns:a16="http://schemas.microsoft.com/office/drawing/2014/main" id="{70F58A14-7D7C-3581-3BAC-2465A9E78FD6}"/>
              </a:ext>
            </a:extLst>
          </p:cNvPr>
          <p:cNvSpPr>
            <a:spLocks noGrp="1"/>
          </p:cNvSpPr>
          <p:nvPr>
            <p:ph type="ftr" sz="quarter" idx="11"/>
          </p:nvPr>
        </p:nvSpPr>
        <p:spPr/>
        <p:txBody>
          <a:bodyPr/>
          <a:lstStyle/>
          <a:p>
            <a:r>
              <a:rPr lang="en-US"/>
              <a:t>Reverse Engineering - Anti-reversing Techniques</a:t>
            </a:r>
          </a:p>
        </p:txBody>
      </p:sp>
      <p:sp>
        <p:nvSpPr>
          <p:cNvPr id="6" name="Slide Number Placeholder 5">
            <a:extLst>
              <a:ext uri="{FF2B5EF4-FFF2-40B4-BE49-F238E27FC236}">
                <a16:creationId xmlns:a16="http://schemas.microsoft.com/office/drawing/2014/main" id="{FCC9CA4B-AF8C-4631-F761-437DF952BECC}"/>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23112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936B-31CA-B43B-D474-58875C4948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887EA2-8D93-5013-6095-0A0958C87A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EDBF6-D919-46A8-947F-A3631397C978}"/>
              </a:ext>
            </a:extLst>
          </p:cNvPr>
          <p:cNvSpPr>
            <a:spLocks noGrp="1"/>
          </p:cNvSpPr>
          <p:nvPr>
            <p:ph type="dt" sz="half" idx="10"/>
          </p:nvPr>
        </p:nvSpPr>
        <p:spPr/>
        <p:txBody>
          <a:bodyPr/>
          <a:lstStyle/>
          <a:p>
            <a:fld id="{343ED56F-8BA7-4CF4-A7A3-EBB7BF84413B}" type="datetime1">
              <a:rPr lang="en-US" smtClean="0"/>
              <a:t>5/24/2023</a:t>
            </a:fld>
            <a:endParaRPr lang="en-US"/>
          </a:p>
        </p:txBody>
      </p:sp>
      <p:sp>
        <p:nvSpPr>
          <p:cNvPr id="5" name="Footer Placeholder 4">
            <a:extLst>
              <a:ext uri="{FF2B5EF4-FFF2-40B4-BE49-F238E27FC236}">
                <a16:creationId xmlns:a16="http://schemas.microsoft.com/office/drawing/2014/main" id="{C56C7ED5-557A-2B70-8994-7D1CF829B2E1}"/>
              </a:ext>
            </a:extLst>
          </p:cNvPr>
          <p:cNvSpPr>
            <a:spLocks noGrp="1"/>
          </p:cNvSpPr>
          <p:nvPr>
            <p:ph type="ftr" sz="quarter" idx="11"/>
          </p:nvPr>
        </p:nvSpPr>
        <p:spPr/>
        <p:txBody>
          <a:bodyPr/>
          <a:lstStyle/>
          <a:p>
            <a:r>
              <a:rPr lang="en-US"/>
              <a:t>Reverse Engineering - Anti-reversing Techniques</a:t>
            </a:r>
          </a:p>
        </p:txBody>
      </p:sp>
      <p:sp>
        <p:nvSpPr>
          <p:cNvPr id="6" name="Slide Number Placeholder 5">
            <a:extLst>
              <a:ext uri="{FF2B5EF4-FFF2-40B4-BE49-F238E27FC236}">
                <a16:creationId xmlns:a16="http://schemas.microsoft.com/office/drawing/2014/main" id="{F0A49D83-99F9-2E13-8684-2C3325B24D19}"/>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269587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296F30-0F6D-6CF1-2A8B-B1DD99E161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4E6415-D38C-4820-EE56-AED2EC6118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8C18A-8C15-34AC-3671-BD2E4D14EC63}"/>
              </a:ext>
            </a:extLst>
          </p:cNvPr>
          <p:cNvSpPr>
            <a:spLocks noGrp="1"/>
          </p:cNvSpPr>
          <p:nvPr>
            <p:ph type="dt" sz="half" idx="10"/>
          </p:nvPr>
        </p:nvSpPr>
        <p:spPr/>
        <p:txBody>
          <a:bodyPr/>
          <a:lstStyle/>
          <a:p>
            <a:fld id="{9D6264BA-3D1E-42BA-BA58-C9EE792FE6E9}" type="datetime1">
              <a:rPr lang="en-US" smtClean="0"/>
              <a:t>5/24/2023</a:t>
            </a:fld>
            <a:endParaRPr lang="en-US"/>
          </a:p>
        </p:txBody>
      </p:sp>
      <p:sp>
        <p:nvSpPr>
          <p:cNvPr id="5" name="Footer Placeholder 4">
            <a:extLst>
              <a:ext uri="{FF2B5EF4-FFF2-40B4-BE49-F238E27FC236}">
                <a16:creationId xmlns:a16="http://schemas.microsoft.com/office/drawing/2014/main" id="{8A9516BF-1523-E737-3DDE-BA62FB6154CC}"/>
              </a:ext>
            </a:extLst>
          </p:cNvPr>
          <p:cNvSpPr>
            <a:spLocks noGrp="1"/>
          </p:cNvSpPr>
          <p:nvPr>
            <p:ph type="ftr" sz="quarter" idx="11"/>
          </p:nvPr>
        </p:nvSpPr>
        <p:spPr/>
        <p:txBody>
          <a:bodyPr/>
          <a:lstStyle/>
          <a:p>
            <a:r>
              <a:rPr lang="en-US"/>
              <a:t>Reverse Engineering - Anti-reversing Techniques</a:t>
            </a:r>
          </a:p>
        </p:txBody>
      </p:sp>
      <p:sp>
        <p:nvSpPr>
          <p:cNvPr id="6" name="Slide Number Placeholder 5">
            <a:extLst>
              <a:ext uri="{FF2B5EF4-FFF2-40B4-BE49-F238E27FC236}">
                <a16:creationId xmlns:a16="http://schemas.microsoft.com/office/drawing/2014/main" id="{F08E00E4-E65A-731A-ACA0-25C1ED016379}"/>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235751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0086-E8F7-2937-08AE-25A410C2F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75019-47DD-8A45-F655-A27457A128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6F082-188A-20B8-A2A9-B8A1697307A1}"/>
              </a:ext>
            </a:extLst>
          </p:cNvPr>
          <p:cNvSpPr>
            <a:spLocks noGrp="1"/>
          </p:cNvSpPr>
          <p:nvPr>
            <p:ph type="dt" sz="half" idx="10"/>
          </p:nvPr>
        </p:nvSpPr>
        <p:spPr/>
        <p:txBody>
          <a:bodyPr/>
          <a:lstStyle/>
          <a:p>
            <a:fld id="{91781AD9-5113-4AEB-8E9E-ABC7C093F670}" type="datetime1">
              <a:rPr lang="en-US" smtClean="0"/>
              <a:t>5/24/2023</a:t>
            </a:fld>
            <a:endParaRPr lang="en-US"/>
          </a:p>
        </p:txBody>
      </p:sp>
      <p:sp>
        <p:nvSpPr>
          <p:cNvPr id="5" name="Footer Placeholder 4">
            <a:extLst>
              <a:ext uri="{FF2B5EF4-FFF2-40B4-BE49-F238E27FC236}">
                <a16:creationId xmlns:a16="http://schemas.microsoft.com/office/drawing/2014/main" id="{4AF9957F-B3BE-B337-0C79-6AA502B9B9D4}"/>
              </a:ext>
            </a:extLst>
          </p:cNvPr>
          <p:cNvSpPr>
            <a:spLocks noGrp="1"/>
          </p:cNvSpPr>
          <p:nvPr>
            <p:ph type="ftr" sz="quarter" idx="11"/>
          </p:nvPr>
        </p:nvSpPr>
        <p:spPr/>
        <p:txBody>
          <a:bodyPr/>
          <a:lstStyle/>
          <a:p>
            <a:r>
              <a:rPr lang="en-US"/>
              <a:t>Reverse Engineering - Anti-reversing Techniques</a:t>
            </a:r>
          </a:p>
        </p:txBody>
      </p:sp>
      <p:sp>
        <p:nvSpPr>
          <p:cNvPr id="6" name="Slide Number Placeholder 5">
            <a:extLst>
              <a:ext uri="{FF2B5EF4-FFF2-40B4-BE49-F238E27FC236}">
                <a16:creationId xmlns:a16="http://schemas.microsoft.com/office/drawing/2014/main" id="{D568541D-1CA0-3A21-E138-3EABC2078FE5}"/>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185194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05BF-8896-0B04-116E-A9E6282C22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E17A6F-0C2E-EA33-9723-F4175FED9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01AD-081C-B042-9DB4-7C6D0962DB10}"/>
              </a:ext>
            </a:extLst>
          </p:cNvPr>
          <p:cNvSpPr>
            <a:spLocks noGrp="1"/>
          </p:cNvSpPr>
          <p:nvPr>
            <p:ph type="dt" sz="half" idx="10"/>
          </p:nvPr>
        </p:nvSpPr>
        <p:spPr/>
        <p:txBody>
          <a:bodyPr/>
          <a:lstStyle/>
          <a:p>
            <a:fld id="{6E1BDE1E-E670-46BC-BDCF-5479A40BE7E1}" type="datetime1">
              <a:rPr lang="en-US" smtClean="0"/>
              <a:t>5/24/2023</a:t>
            </a:fld>
            <a:endParaRPr lang="en-US"/>
          </a:p>
        </p:txBody>
      </p:sp>
      <p:sp>
        <p:nvSpPr>
          <p:cNvPr id="5" name="Footer Placeholder 4">
            <a:extLst>
              <a:ext uri="{FF2B5EF4-FFF2-40B4-BE49-F238E27FC236}">
                <a16:creationId xmlns:a16="http://schemas.microsoft.com/office/drawing/2014/main" id="{7EADED5E-2225-0C63-4E78-D8AB39D05B26}"/>
              </a:ext>
            </a:extLst>
          </p:cNvPr>
          <p:cNvSpPr>
            <a:spLocks noGrp="1"/>
          </p:cNvSpPr>
          <p:nvPr>
            <p:ph type="ftr" sz="quarter" idx="11"/>
          </p:nvPr>
        </p:nvSpPr>
        <p:spPr/>
        <p:txBody>
          <a:bodyPr/>
          <a:lstStyle/>
          <a:p>
            <a:r>
              <a:rPr lang="en-US"/>
              <a:t>Reverse Engineering - Anti-reversing Techniques</a:t>
            </a:r>
          </a:p>
        </p:txBody>
      </p:sp>
      <p:sp>
        <p:nvSpPr>
          <p:cNvPr id="6" name="Slide Number Placeholder 5">
            <a:extLst>
              <a:ext uri="{FF2B5EF4-FFF2-40B4-BE49-F238E27FC236}">
                <a16:creationId xmlns:a16="http://schemas.microsoft.com/office/drawing/2014/main" id="{E8B280D5-6890-6406-1F9A-AADE423AD4BB}"/>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154282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90B3-62A0-D391-7C74-0D04CF38B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A08E3-A23F-D2A5-9C43-0E4F0147FA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AAE470-ED08-6880-9651-862DA6F3F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65C468-FA8C-2297-CD01-E81A6BE08BDF}"/>
              </a:ext>
            </a:extLst>
          </p:cNvPr>
          <p:cNvSpPr>
            <a:spLocks noGrp="1"/>
          </p:cNvSpPr>
          <p:nvPr>
            <p:ph type="dt" sz="half" idx="10"/>
          </p:nvPr>
        </p:nvSpPr>
        <p:spPr/>
        <p:txBody>
          <a:bodyPr/>
          <a:lstStyle/>
          <a:p>
            <a:fld id="{7D7B7867-5E01-454F-8024-8F41A28C3235}" type="datetime1">
              <a:rPr lang="en-US" smtClean="0"/>
              <a:t>5/24/2023</a:t>
            </a:fld>
            <a:endParaRPr lang="en-US"/>
          </a:p>
        </p:txBody>
      </p:sp>
      <p:sp>
        <p:nvSpPr>
          <p:cNvPr id="6" name="Footer Placeholder 5">
            <a:extLst>
              <a:ext uri="{FF2B5EF4-FFF2-40B4-BE49-F238E27FC236}">
                <a16:creationId xmlns:a16="http://schemas.microsoft.com/office/drawing/2014/main" id="{348FBC1C-461F-9C4E-154F-15C4B7F3CA0C}"/>
              </a:ext>
            </a:extLst>
          </p:cNvPr>
          <p:cNvSpPr>
            <a:spLocks noGrp="1"/>
          </p:cNvSpPr>
          <p:nvPr>
            <p:ph type="ftr" sz="quarter" idx="11"/>
          </p:nvPr>
        </p:nvSpPr>
        <p:spPr/>
        <p:txBody>
          <a:bodyPr/>
          <a:lstStyle/>
          <a:p>
            <a:r>
              <a:rPr lang="en-US"/>
              <a:t>Reverse Engineering - Anti-reversing Techniques</a:t>
            </a:r>
          </a:p>
        </p:txBody>
      </p:sp>
      <p:sp>
        <p:nvSpPr>
          <p:cNvPr id="7" name="Slide Number Placeholder 6">
            <a:extLst>
              <a:ext uri="{FF2B5EF4-FFF2-40B4-BE49-F238E27FC236}">
                <a16:creationId xmlns:a16="http://schemas.microsoft.com/office/drawing/2014/main" id="{5FE28969-1721-FC8D-664E-A6BC4276FED5}"/>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419318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9C2F-D629-EDC4-5FE3-3D4A781BF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972F80-B2D6-D4E8-9D9B-247C80F15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6324C-98FA-6BE6-D143-D84AE6863E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082E04-C548-19B5-0DCE-FDA2A8B52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9D9342-A659-BB37-4290-2026D56654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93D1A-C5AE-CA53-FB48-B6AB57AC4050}"/>
              </a:ext>
            </a:extLst>
          </p:cNvPr>
          <p:cNvSpPr>
            <a:spLocks noGrp="1"/>
          </p:cNvSpPr>
          <p:nvPr>
            <p:ph type="dt" sz="half" idx="10"/>
          </p:nvPr>
        </p:nvSpPr>
        <p:spPr/>
        <p:txBody>
          <a:bodyPr/>
          <a:lstStyle/>
          <a:p>
            <a:fld id="{F11AEBA8-5E6D-46C6-9491-34729C34486E}" type="datetime1">
              <a:rPr lang="en-US" smtClean="0"/>
              <a:t>5/24/2023</a:t>
            </a:fld>
            <a:endParaRPr lang="en-US"/>
          </a:p>
        </p:txBody>
      </p:sp>
      <p:sp>
        <p:nvSpPr>
          <p:cNvPr id="8" name="Footer Placeholder 7">
            <a:extLst>
              <a:ext uri="{FF2B5EF4-FFF2-40B4-BE49-F238E27FC236}">
                <a16:creationId xmlns:a16="http://schemas.microsoft.com/office/drawing/2014/main" id="{52704028-0B40-F813-D84F-45F18CE15E92}"/>
              </a:ext>
            </a:extLst>
          </p:cNvPr>
          <p:cNvSpPr>
            <a:spLocks noGrp="1"/>
          </p:cNvSpPr>
          <p:nvPr>
            <p:ph type="ftr" sz="quarter" idx="11"/>
          </p:nvPr>
        </p:nvSpPr>
        <p:spPr/>
        <p:txBody>
          <a:bodyPr/>
          <a:lstStyle/>
          <a:p>
            <a:r>
              <a:rPr lang="en-US"/>
              <a:t>Reverse Engineering - Anti-reversing Techniques</a:t>
            </a:r>
          </a:p>
        </p:txBody>
      </p:sp>
      <p:sp>
        <p:nvSpPr>
          <p:cNvPr id="9" name="Slide Number Placeholder 8">
            <a:extLst>
              <a:ext uri="{FF2B5EF4-FFF2-40B4-BE49-F238E27FC236}">
                <a16:creationId xmlns:a16="http://schemas.microsoft.com/office/drawing/2014/main" id="{A55B797A-0814-21A5-4E7D-895078E6E512}"/>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315208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DCE9-BA81-9C01-9A41-CE2A7B4540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EDB8A4-041F-F434-4DF4-D688FE56693B}"/>
              </a:ext>
            </a:extLst>
          </p:cNvPr>
          <p:cNvSpPr>
            <a:spLocks noGrp="1"/>
          </p:cNvSpPr>
          <p:nvPr>
            <p:ph type="dt" sz="half" idx="10"/>
          </p:nvPr>
        </p:nvSpPr>
        <p:spPr/>
        <p:txBody>
          <a:bodyPr/>
          <a:lstStyle/>
          <a:p>
            <a:fld id="{5AA0A45D-EB48-4050-A341-9F1A3120C4C4}" type="datetime1">
              <a:rPr lang="en-US" smtClean="0"/>
              <a:t>5/24/2023</a:t>
            </a:fld>
            <a:endParaRPr lang="en-US"/>
          </a:p>
        </p:txBody>
      </p:sp>
      <p:sp>
        <p:nvSpPr>
          <p:cNvPr id="4" name="Footer Placeholder 3">
            <a:extLst>
              <a:ext uri="{FF2B5EF4-FFF2-40B4-BE49-F238E27FC236}">
                <a16:creationId xmlns:a16="http://schemas.microsoft.com/office/drawing/2014/main" id="{BB2BF3FE-FF71-E6DA-CFDF-7B075D1A1861}"/>
              </a:ext>
            </a:extLst>
          </p:cNvPr>
          <p:cNvSpPr>
            <a:spLocks noGrp="1"/>
          </p:cNvSpPr>
          <p:nvPr>
            <p:ph type="ftr" sz="quarter" idx="11"/>
          </p:nvPr>
        </p:nvSpPr>
        <p:spPr/>
        <p:txBody>
          <a:bodyPr/>
          <a:lstStyle/>
          <a:p>
            <a:r>
              <a:rPr lang="en-US"/>
              <a:t>Reverse Engineering - Anti-reversing Techniques</a:t>
            </a:r>
          </a:p>
        </p:txBody>
      </p:sp>
      <p:sp>
        <p:nvSpPr>
          <p:cNvPr id="5" name="Slide Number Placeholder 4">
            <a:extLst>
              <a:ext uri="{FF2B5EF4-FFF2-40B4-BE49-F238E27FC236}">
                <a16:creationId xmlns:a16="http://schemas.microsoft.com/office/drawing/2014/main" id="{5643C0C4-50B3-47A9-9100-1E1A78B97AC0}"/>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109885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6B4F2-44C4-33F4-18EC-84D65FA727A8}"/>
              </a:ext>
            </a:extLst>
          </p:cNvPr>
          <p:cNvSpPr>
            <a:spLocks noGrp="1"/>
          </p:cNvSpPr>
          <p:nvPr>
            <p:ph type="dt" sz="half" idx="10"/>
          </p:nvPr>
        </p:nvSpPr>
        <p:spPr/>
        <p:txBody>
          <a:bodyPr/>
          <a:lstStyle/>
          <a:p>
            <a:fld id="{1C115955-386A-4F74-8956-792C47DF8F50}" type="datetime1">
              <a:rPr lang="en-US" smtClean="0"/>
              <a:t>5/24/2023</a:t>
            </a:fld>
            <a:endParaRPr lang="en-US"/>
          </a:p>
        </p:txBody>
      </p:sp>
      <p:sp>
        <p:nvSpPr>
          <p:cNvPr id="3" name="Footer Placeholder 2">
            <a:extLst>
              <a:ext uri="{FF2B5EF4-FFF2-40B4-BE49-F238E27FC236}">
                <a16:creationId xmlns:a16="http://schemas.microsoft.com/office/drawing/2014/main" id="{25D2F3FD-6497-049E-D1D2-44E25514CEE1}"/>
              </a:ext>
            </a:extLst>
          </p:cNvPr>
          <p:cNvSpPr>
            <a:spLocks noGrp="1"/>
          </p:cNvSpPr>
          <p:nvPr>
            <p:ph type="ftr" sz="quarter" idx="11"/>
          </p:nvPr>
        </p:nvSpPr>
        <p:spPr/>
        <p:txBody>
          <a:bodyPr/>
          <a:lstStyle/>
          <a:p>
            <a:r>
              <a:rPr lang="en-US"/>
              <a:t>Reverse Engineering - Anti-reversing Techniques</a:t>
            </a:r>
          </a:p>
        </p:txBody>
      </p:sp>
      <p:sp>
        <p:nvSpPr>
          <p:cNvPr id="4" name="Slide Number Placeholder 3">
            <a:extLst>
              <a:ext uri="{FF2B5EF4-FFF2-40B4-BE49-F238E27FC236}">
                <a16:creationId xmlns:a16="http://schemas.microsoft.com/office/drawing/2014/main" id="{9F6033D3-798D-B642-A3BF-8F28702365AC}"/>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304135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A2A6-27B1-64B8-F807-0019FC476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7A8ED-C6ED-1A8A-3BCF-ABCE529AE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E1366-0486-8160-ABF9-43A83FDBE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3D56FE-FF7A-E7B9-1746-ED2B4E3AE107}"/>
              </a:ext>
            </a:extLst>
          </p:cNvPr>
          <p:cNvSpPr>
            <a:spLocks noGrp="1"/>
          </p:cNvSpPr>
          <p:nvPr>
            <p:ph type="dt" sz="half" idx="10"/>
          </p:nvPr>
        </p:nvSpPr>
        <p:spPr/>
        <p:txBody>
          <a:bodyPr/>
          <a:lstStyle/>
          <a:p>
            <a:fld id="{B7B4DFBD-6BDD-4952-8006-2DBABA69AFA0}" type="datetime1">
              <a:rPr lang="en-US" smtClean="0"/>
              <a:t>5/24/2023</a:t>
            </a:fld>
            <a:endParaRPr lang="en-US"/>
          </a:p>
        </p:txBody>
      </p:sp>
      <p:sp>
        <p:nvSpPr>
          <p:cNvPr id="6" name="Footer Placeholder 5">
            <a:extLst>
              <a:ext uri="{FF2B5EF4-FFF2-40B4-BE49-F238E27FC236}">
                <a16:creationId xmlns:a16="http://schemas.microsoft.com/office/drawing/2014/main" id="{F002DE9E-D672-1C84-54A1-4AEB2F60F14A}"/>
              </a:ext>
            </a:extLst>
          </p:cNvPr>
          <p:cNvSpPr>
            <a:spLocks noGrp="1"/>
          </p:cNvSpPr>
          <p:nvPr>
            <p:ph type="ftr" sz="quarter" idx="11"/>
          </p:nvPr>
        </p:nvSpPr>
        <p:spPr/>
        <p:txBody>
          <a:bodyPr/>
          <a:lstStyle/>
          <a:p>
            <a:r>
              <a:rPr lang="en-US"/>
              <a:t>Reverse Engineering - Anti-reversing Techniques</a:t>
            </a:r>
          </a:p>
        </p:txBody>
      </p:sp>
      <p:sp>
        <p:nvSpPr>
          <p:cNvPr id="7" name="Slide Number Placeholder 6">
            <a:extLst>
              <a:ext uri="{FF2B5EF4-FFF2-40B4-BE49-F238E27FC236}">
                <a16:creationId xmlns:a16="http://schemas.microsoft.com/office/drawing/2014/main" id="{1353F4D5-8625-3662-F5F3-5EDE8059EEEB}"/>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321821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E606-DCB1-65A1-6625-3B417EBB0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11594A-AFDC-8878-A6B2-66408D6D8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400FE3-E926-2F99-60A1-AF114C984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3F536-334F-4A3C-33AB-8D1CFB096DFF}"/>
              </a:ext>
            </a:extLst>
          </p:cNvPr>
          <p:cNvSpPr>
            <a:spLocks noGrp="1"/>
          </p:cNvSpPr>
          <p:nvPr>
            <p:ph type="dt" sz="half" idx="10"/>
          </p:nvPr>
        </p:nvSpPr>
        <p:spPr/>
        <p:txBody>
          <a:bodyPr/>
          <a:lstStyle/>
          <a:p>
            <a:fld id="{2066FAA5-1C4A-4E85-B6A7-137E6185C748}" type="datetime1">
              <a:rPr lang="en-US" smtClean="0"/>
              <a:t>5/24/2023</a:t>
            </a:fld>
            <a:endParaRPr lang="en-US"/>
          </a:p>
        </p:txBody>
      </p:sp>
      <p:sp>
        <p:nvSpPr>
          <p:cNvPr id="6" name="Footer Placeholder 5">
            <a:extLst>
              <a:ext uri="{FF2B5EF4-FFF2-40B4-BE49-F238E27FC236}">
                <a16:creationId xmlns:a16="http://schemas.microsoft.com/office/drawing/2014/main" id="{2FED2121-9553-F899-3F4E-B18F71F8DDCC}"/>
              </a:ext>
            </a:extLst>
          </p:cNvPr>
          <p:cNvSpPr>
            <a:spLocks noGrp="1"/>
          </p:cNvSpPr>
          <p:nvPr>
            <p:ph type="ftr" sz="quarter" idx="11"/>
          </p:nvPr>
        </p:nvSpPr>
        <p:spPr/>
        <p:txBody>
          <a:bodyPr/>
          <a:lstStyle/>
          <a:p>
            <a:r>
              <a:rPr lang="en-US"/>
              <a:t>Reverse Engineering - Anti-reversing Techniques</a:t>
            </a:r>
          </a:p>
        </p:txBody>
      </p:sp>
      <p:sp>
        <p:nvSpPr>
          <p:cNvPr id="7" name="Slide Number Placeholder 6">
            <a:extLst>
              <a:ext uri="{FF2B5EF4-FFF2-40B4-BE49-F238E27FC236}">
                <a16:creationId xmlns:a16="http://schemas.microsoft.com/office/drawing/2014/main" id="{23193273-843C-6B23-5C69-DA81675E2D37}"/>
              </a:ext>
            </a:extLst>
          </p:cNvPr>
          <p:cNvSpPr>
            <a:spLocks noGrp="1"/>
          </p:cNvSpPr>
          <p:nvPr>
            <p:ph type="sldNum" sz="quarter" idx="12"/>
          </p:nvPr>
        </p:nvSpPr>
        <p:spPr/>
        <p:txBody>
          <a:bodyPr/>
          <a:lstStyle/>
          <a:p>
            <a:fld id="{4EAF782A-D033-4090-8A69-593F093B9A82}" type="slidenum">
              <a:rPr lang="en-US" smtClean="0"/>
              <a:t>‹#›</a:t>
            </a:fld>
            <a:endParaRPr lang="en-US"/>
          </a:p>
        </p:txBody>
      </p:sp>
    </p:spTree>
    <p:extLst>
      <p:ext uri="{BB962C8B-B14F-4D97-AF65-F5344CB8AC3E}">
        <p14:creationId xmlns:p14="http://schemas.microsoft.com/office/powerpoint/2010/main" val="168720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31688-CC84-F8BE-5FF4-6C12D4DAE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1444ED-1DD3-C3B9-92C6-E6ADF4FCA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85373-FC57-F1E7-F49C-C119F7312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C39A6-391C-4F21-A33A-D4DD9EB0CEDF}" type="datetime1">
              <a:rPr lang="en-US" smtClean="0"/>
              <a:t>5/24/2023</a:t>
            </a:fld>
            <a:endParaRPr lang="en-US"/>
          </a:p>
        </p:txBody>
      </p:sp>
      <p:sp>
        <p:nvSpPr>
          <p:cNvPr id="5" name="Footer Placeholder 4">
            <a:extLst>
              <a:ext uri="{FF2B5EF4-FFF2-40B4-BE49-F238E27FC236}">
                <a16:creationId xmlns:a16="http://schemas.microsoft.com/office/drawing/2014/main" id="{1F04DE6B-594D-3768-50B9-0D6029A4A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Reverse Engineering - Anti-reversing Techniques</a:t>
            </a:r>
          </a:p>
        </p:txBody>
      </p:sp>
      <p:sp>
        <p:nvSpPr>
          <p:cNvPr id="6" name="Slide Number Placeholder 5">
            <a:extLst>
              <a:ext uri="{FF2B5EF4-FFF2-40B4-BE49-F238E27FC236}">
                <a16:creationId xmlns:a16="http://schemas.microsoft.com/office/drawing/2014/main" id="{B85163CD-08F2-7BE8-9689-FAF8D8A27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F782A-D033-4090-8A69-593F093B9A82}" type="slidenum">
              <a:rPr lang="en-US" smtClean="0"/>
              <a:t>‹#›</a:t>
            </a:fld>
            <a:endParaRPr lang="en-US"/>
          </a:p>
        </p:txBody>
      </p:sp>
    </p:spTree>
    <p:extLst>
      <p:ext uri="{BB962C8B-B14F-4D97-AF65-F5344CB8AC3E}">
        <p14:creationId xmlns:p14="http://schemas.microsoft.com/office/powerpoint/2010/main" val="81670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08B7-B7BF-F106-6B30-2385B65AA67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Anti-reversing Techniques</a:t>
            </a:r>
          </a:p>
        </p:txBody>
      </p:sp>
      <p:sp>
        <p:nvSpPr>
          <p:cNvPr id="3" name="Subtitle 2">
            <a:extLst>
              <a:ext uri="{FF2B5EF4-FFF2-40B4-BE49-F238E27FC236}">
                <a16:creationId xmlns:a16="http://schemas.microsoft.com/office/drawing/2014/main" id="{315BDE15-AA89-5E05-CA05-FE7FF5E0B896}"/>
              </a:ext>
            </a:extLst>
          </p:cNvPr>
          <p:cNvSpPr>
            <a:spLocks noGrp="1"/>
          </p:cNvSpPr>
          <p:nvPr>
            <p:ph type="subTitle" idx="1"/>
          </p:nvPr>
        </p:nvSpPr>
        <p:spPr/>
        <p:txBody>
          <a:bodyPr/>
          <a:lstStyle/>
          <a:p>
            <a:r>
              <a:rPr lang="he-IL" dirty="0">
                <a:cs typeface="+mj-cs"/>
              </a:rPr>
              <a:t>רפאל ברנד, יעקב גוטליב</a:t>
            </a:r>
            <a:endParaRPr lang="en-US" dirty="0">
              <a:cs typeface="+mj-cs"/>
            </a:endParaRPr>
          </a:p>
        </p:txBody>
      </p:sp>
      <p:sp>
        <p:nvSpPr>
          <p:cNvPr id="4" name="מציין מיקום של כותרת תחתונה 3">
            <a:extLst>
              <a:ext uri="{FF2B5EF4-FFF2-40B4-BE49-F238E27FC236}">
                <a16:creationId xmlns:a16="http://schemas.microsoft.com/office/drawing/2014/main" id="{9D875C1F-9AD2-7870-CFAC-319653940C54}"/>
              </a:ext>
            </a:extLst>
          </p:cNvPr>
          <p:cNvSpPr>
            <a:spLocks noGrp="1"/>
          </p:cNvSpPr>
          <p:nvPr>
            <p:ph type="ftr" sz="quarter" idx="11"/>
          </p:nvPr>
        </p:nvSpPr>
        <p:spPr/>
        <p:txBody>
          <a:bodyPr/>
          <a:lstStyle/>
          <a:p>
            <a:r>
              <a:rPr lang="en-US" dirty="0">
                <a:cs typeface="Times New Roman" panose="02020603050405020304" pitchFamily="18" charset="0"/>
              </a:rPr>
              <a:t>Reverse Engineering - Anti-reversing Techniques</a:t>
            </a:r>
          </a:p>
        </p:txBody>
      </p:sp>
      <p:sp>
        <p:nvSpPr>
          <p:cNvPr id="5" name="מציין מיקום של מספר שקופית 4">
            <a:extLst>
              <a:ext uri="{FF2B5EF4-FFF2-40B4-BE49-F238E27FC236}">
                <a16:creationId xmlns:a16="http://schemas.microsoft.com/office/drawing/2014/main" id="{D470DC5E-63F8-6A24-96AC-53B68D4C361C}"/>
              </a:ext>
            </a:extLst>
          </p:cNvPr>
          <p:cNvSpPr>
            <a:spLocks noGrp="1"/>
          </p:cNvSpPr>
          <p:nvPr>
            <p:ph type="sldNum" sz="quarter" idx="12"/>
          </p:nvPr>
        </p:nvSpPr>
        <p:spPr/>
        <p:txBody>
          <a:bodyPr/>
          <a:lstStyle/>
          <a:p>
            <a:fld id="{4EAF782A-D033-4090-8A69-593F093B9A82}" type="slidenum">
              <a:rPr lang="en-US" smtClean="0"/>
              <a:t>1</a:t>
            </a:fld>
            <a:endParaRPr lang="en-US"/>
          </a:p>
        </p:txBody>
      </p:sp>
    </p:spTree>
    <p:extLst>
      <p:ext uri="{BB962C8B-B14F-4D97-AF65-F5344CB8AC3E}">
        <p14:creationId xmlns:p14="http://schemas.microsoft.com/office/powerpoint/2010/main" val="387524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r" rtl="1">
              <a:buNone/>
            </a:pPr>
            <a:endParaRPr lang="en-US" dirty="0">
              <a:cs typeface="+mj-cs"/>
            </a:endParaRPr>
          </a:p>
          <a:p>
            <a:pPr marL="0" indent="0" algn="ctr" rtl="1">
              <a:buNone/>
            </a:pPr>
            <a:r>
              <a:rPr lang="en-US" sz="3600" dirty="0">
                <a:cs typeface="+mj-cs"/>
              </a:rPr>
              <a:t>Confusing Disassemblers</a:t>
            </a:r>
            <a:endParaRPr lang="he-IL" sz="3600" dirty="0">
              <a:cs typeface="+mj-cs"/>
            </a:endParaRPr>
          </a:p>
          <a:p>
            <a:pPr algn="r" rtl="1"/>
            <a:r>
              <a:rPr lang="he-IL" dirty="0">
                <a:cs typeface="+mj-cs"/>
              </a:rPr>
              <a:t>ישנה דרך לנסות ולבלבל </a:t>
            </a:r>
            <a:r>
              <a:rPr lang="en-US" dirty="0">
                <a:cs typeface="+mj-cs"/>
              </a:rPr>
              <a:t>Disassemblers</a:t>
            </a:r>
            <a:r>
              <a:rPr lang="he-IL" dirty="0">
                <a:cs typeface="+mj-cs"/>
              </a:rPr>
              <a:t> כאשר הם ינסו לשחזר את האסמבלי מתוך הקובץ הבינארי.</a:t>
            </a:r>
          </a:p>
          <a:p>
            <a:pPr algn="r" rtl="1"/>
            <a:r>
              <a:rPr lang="he-IL" dirty="0">
                <a:cs typeface="+mj-cs"/>
              </a:rPr>
              <a:t>הרעיון הוא די פשוט, בכל מערכת יש גודל קבוע של פקודה, נניח </a:t>
            </a:r>
            <a:r>
              <a:rPr lang="en-US" dirty="0">
                <a:cs typeface="+mj-cs"/>
              </a:rPr>
              <a:t>32bit</a:t>
            </a:r>
            <a:r>
              <a:rPr lang="he-IL" dirty="0">
                <a:cs typeface="+mj-cs"/>
              </a:rPr>
              <a:t>. אנחנו נשתול כמה ביטים לא קשורים בתוך הקוד, בגודל שונה מ </a:t>
            </a:r>
            <a:r>
              <a:rPr lang="en-US" dirty="0">
                <a:cs typeface="+mj-cs"/>
              </a:rPr>
              <a:t>32</a:t>
            </a:r>
            <a:r>
              <a:rPr lang="he-IL" dirty="0">
                <a:cs typeface="+mj-cs"/>
              </a:rPr>
              <a:t>, ונבלבל את ה</a:t>
            </a:r>
            <a:r>
              <a:rPr lang="en-US" dirty="0">
                <a:cs typeface="+mj-cs"/>
              </a:rPr>
              <a:t>-</a:t>
            </a:r>
            <a:r>
              <a:rPr lang="he-IL" dirty="0">
                <a:cs typeface="+mj-cs"/>
              </a:rPr>
              <a:t> </a:t>
            </a:r>
            <a:r>
              <a:rPr lang="en-US" dirty="0">
                <a:cs typeface="+mj-cs"/>
              </a:rPr>
              <a:t>Disassembler</a:t>
            </a:r>
            <a:r>
              <a:rPr lang="he-IL" dirty="0">
                <a:cs typeface="+mj-cs"/>
              </a:rPr>
              <a:t> בכך שיחשוב שזו תחילתה של פקודה לגיטימית ויאבד את הרצף.</a:t>
            </a:r>
          </a:p>
          <a:p>
            <a:pPr algn="r" rtl="1"/>
            <a:r>
              <a:rPr lang="he-IL" dirty="0">
                <a:cs typeface="+mj-cs"/>
              </a:rPr>
              <a:t>לפני שניכנס לפרטים ונראה דוגמאות ספציפיות, נכיר 2 גישות שונות לעבודה של </a:t>
            </a:r>
            <a:r>
              <a:rPr lang="en-US" dirty="0">
                <a:cs typeface="+mj-cs"/>
              </a:rPr>
              <a:t>Disassembler</a:t>
            </a:r>
            <a:r>
              <a:rPr lang="he-IL" dirty="0">
                <a:cs typeface="+mj-cs"/>
              </a:rPr>
              <a:t>.</a:t>
            </a:r>
          </a:p>
          <a:p>
            <a:pPr algn="r" rtl="1"/>
            <a:endParaRPr lang="en-US" dirty="0">
              <a:cs typeface="+mj-cs"/>
            </a:endParaRP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10</a:t>
            </a:fld>
            <a:endParaRPr lang="en-US"/>
          </a:p>
        </p:txBody>
      </p:sp>
    </p:spTree>
    <p:extLst>
      <p:ext uri="{BB962C8B-B14F-4D97-AF65-F5344CB8AC3E}">
        <p14:creationId xmlns:p14="http://schemas.microsoft.com/office/powerpoint/2010/main" val="402075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algn="r" rtl="1"/>
            <a:endParaRPr lang="en-US" b="1" dirty="0">
              <a:cs typeface="+mj-cs"/>
            </a:endParaRPr>
          </a:p>
          <a:p>
            <a:pPr algn="r" rtl="1"/>
            <a:r>
              <a:rPr lang="he-IL" b="1" dirty="0">
                <a:cs typeface="+mj-cs"/>
              </a:rPr>
              <a:t>הגישה הלינארית:</a:t>
            </a:r>
            <a:br>
              <a:rPr lang="en-US" dirty="0">
                <a:cs typeface="+mj-cs"/>
              </a:rPr>
            </a:br>
            <a:r>
              <a:rPr lang="he-IL" dirty="0">
                <a:cs typeface="+mj-cs"/>
              </a:rPr>
              <a:t>זוהי הדרך היותר טריוויאלית ופשוטה, שבה ה </a:t>
            </a:r>
            <a:r>
              <a:rPr lang="en-US" dirty="0">
                <a:cs typeface="+mj-cs"/>
              </a:rPr>
              <a:t>Disassembler</a:t>
            </a:r>
            <a:r>
              <a:rPr lang="he-IL" dirty="0">
                <a:cs typeface="+mj-cs"/>
              </a:rPr>
              <a:t> פשוט עובר ברצף אחד על הקובץ הבינארי, ומפענח בסדרתיות כל </a:t>
            </a:r>
            <a:r>
              <a:rPr lang="en-US" dirty="0">
                <a:cs typeface="+mj-cs"/>
              </a:rPr>
              <a:t>32bit</a:t>
            </a:r>
            <a:r>
              <a:rPr lang="he-IL" dirty="0">
                <a:cs typeface="+mj-cs"/>
              </a:rPr>
              <a:t> לפקודה, ובהתאם לפקודה גם קובע את מספר האופרנדים של הפקודה ואת ערכם.</a:t>
            </a:r>
          </a:p>
          <a:p>
            <a:pPr algn="r" rtl="1"/>
            <a:r>
              <a:rPr lang="he-IL" b="1" dirty="0">
                <a:cs typeface="+mj-cs"/>
              </a:rPr>
              <a:t>הגישה הרקורסיבית:</a:t>
            </a:r>
            <a:br>
              <a:rPr lang="en-US" dirty="0">
                <a:cs typeface="+mj-cs"/>
              </a:rPr>
            </a:br>
            <a:r>
              <a:rPr lang="he-IL" dirty="0">
                <a:cs typeface="+mj-cs"/>
              </a:rPr>
              <a:t>זוהי הגישה היותר אינטליגנטית ומתקדמת, שבה כאשר יש פקודת </a:t>
            </a:r>
            <a:r>
              <a:rPr lang="en-US" dirty="0">
                <a:cs typeface="+mj-cs"/>
              </a:rPr>
              <a:t>Branch</a:t>
            </a:r>
            <a:r>
              <a:rPr lang="he-IL" dirty="0">
                <a:cs typeface="+mj-cs"/>
              </a:rPr>
              <a:t> כלשהי, שבה התוכנית עוברת לבצע פקודה במקום אחר בזיכרון, ה </a:t>
            </a:r>
            <a:r>
              <a:rPr lang="en-US" dirty="0">
                <a:cs typeface="+mj-cs"/>
              </a:rPr>
              <a:t>Disassembler</a:t>
            </a:r>
            <a:r>
              <a:rPr lang="he-IL" dirty="0">
                <a:cs typeface="+mj-cs"/>
              </a:rPr>
              <a:t> גם כן הולך לכתובת הזאת וממשיך לפענח פקודות משם.</a:t>
            </a:r>
          </a:p>
          <a:p>
            <a:pPr algn="r" rtl="1"/>
            <a:r>
              <a:rPr lang="he-IL" dirty="0">
                <a:cs typeface="+mj-cs"/>
              </a:rPr>
              <a:t>את אלו שעובדים בגישה הרקורסיבית הרבה יותר קשה לרמות, כפי שמיד נראה.</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11</a:t>
            </a:fld>
            <a:endParaRPr lang="en-US"/>
          </a:p>
        </p:txBody>
      </p:sp>
    </p:spTree>
    <p:extLst>
      <p:ext uri="{BB962C8B-B14F-4D97-AF65-F5344CB8AC3E}">
        <p14:creationId xmlns:p14="http://schemas.microsoft.com/office/powerpoint/2010/main" val="46790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ctr" rtl="1">
              <a:buNone/>
            </a:pPr>
            <a:endParaRPr lang="he-IL" dirty="0">
              <a:cs typeface="+mj-cs"/>
            </a:endParaRPr>
          </a:p>
          <a:p>
            <a:pPr marL="0" indent="0" algn="ctr" rtl="1">
              <a:buNone/>
            </a:pPr>
            <a:endParaRPr lang="he-IL" dirty="0">
              <a:cs typeface="+mj-cs"/>
            </a:endParaRPr>
          </a:p>
          <a:p>
            <a:pPr marL="0" indent="0" algn="ctr" rtl="1">
              <a:buNone/>
            </a:pPr>
            <a:r>
              <a:rPr lang="he-IL" dirty="0">
                <a:cs typeface="+mj-cs"/>
              </a:rPr>
              <a:t>זוהי טבלה של כמה כלי </a:t>
            </a:r>
            <a:r>
              <a:rPr lang="en-US" dirty="0">
                <a:cs typeface="+mj-cs"/>
              </a:rPr>
              <a:t>Reversing</a:t>
            </a:r>
            <a:r>
              <a:rPr lang="he-IL" dirty="0">
                <a:cs typeface="+mj-cs"/>
              </a:rPr>
              <a:t> פופולאריים וההבדל בצורת העבודה שלהם</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12</a:t>
            </a:fld>
            <a:endParaRPr lang="en-US"/>
          </a:p>
        </p:txBody>
      </p:sp>
      <p:pic>
        <p:nvPicPr>
          <p:cNvPr id="3" name="תמונה 2" descr="תמונה שמכילה טקסט, צילום מסך, גופן, מספר&#10;&#10;התיאור נוצר באופן אוטומטי">
            <a:extLst>
              <a:ext uri="{FF2B5EF4-FFF2-40B4-BE49-F238E27FC236}">
                <a16:creationId xmlns:a16="http://schemas.microsoft.com/office/drawing/2014/main" id="{32D337D9-5281-3242-EF23-7FB493081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967" y="2437521"/>
            <a:ext cx="9250066" cy="3067478"/>
          </a:xfrm>
          <a:prstGeom prst="rect">
            <a:avLst/>
          </a:prstGeom>
        </p:spPr>
      </p:pic>
    </p:spTree>
    <p:extLst>
      <p:ext uri="{BB962C8B-B14F-4D97-AF65-F5344CB8AC3E}">
        <p14:creationId xmlns:p14="http://schemas.microsoft.com/office/powerpoint/2010/main" val="81448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ctr" rtl="1">
              <a:buNone/>
            </a:pPr>
            <a:endParaRPr lang="he-IL" dirty="0">
              <a:cs typeface="+mj-cs"/>
            </a:endParaRPr>
          </a:p>
          <a:p>
            <a:pPr marL="0" indent="0" algn="ctr" rtl="1">
              <a:buNone/>
            </a:pPr>
            <a:r>
              <a:rPr lang="he-IL" dirty="0">
                <a:cs typeface="+mj-cs"/>
              </a:rPr>
              <a:t>נתחיל במשהו פשוט, ניקח לדוגמה את רצף הפקודות הבא:</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13</a:t>
            </a:fld>
            <a:endParaRPr lang="en-US"/>
          </a:p>
        </p:txBody>
      </p:sp>
      <p:sp>
        <p:nvSpPr>
          <p:cNvPr id="2" name="תיבת טקסט 1">
            <a:extLst>
              <a:ext uri="{FF2B5EF4-FFF2-40B4-BE49-F238E27FC236}">
                <a16:creationId xmlns:a16="http://schemas.microsoft.com/office/drawing/2014/main" id="{5FA3A56F-C627-333B-361D-D1F1F153299B}"/>
              </a:ext>
            </a:extLst>
          </p:cNvPr>
          <p:cNvSpPr txBox="1"/>
          <p:nvPr/>
        </p:nvSpPr>
        <p:spPr>
          <a:xfrm>
            <a:off x="2774149" y="2333324"/>
            <a:ext cx="6643702" cy="3108543"/>
          </a:xfrm>
          <a:prstGeom prst="rect">
            <a:avLst/>
          </a:prstGeom>
          <a:solidFill>
            <a:schemeClr val="bg2">
              <a:lumMod val="90000"/>
              <a:alpha val="50000"/>
            </a:schemeClr>
          </a:solidFill>
        </p:spPr>
        <p:txBody>
          <a:bodyPr wrap="square" rtlCol="0">
            <a:spAutoFit/>
          </a:bodyPr>
          <a:lstStyle/>
          <a:p>
            <a:r>
              <a:rPr lang="en-US" sz="2800" dirty="0">
                <a:latin typeface="Consolas" panose="020B0609020204030204" pitchFamily="49" charset="0"/>
              </a:rPr>
              <a:t>	Some code...</a:t>
            </a:r>
          </a:p>
          <a:p>
            <a:r>
              <a:rPr lang="en-US" sz="2800" dirty="0">
                <a:latin typeface="Consolas" panose="020B0609020204030204" pitchFamily="49" charset="0"/>
              </a:rPr>
              <a:t>	jmp</a:t>
            </a:r>
            <a:r>
              <a:rPr lang="he-IL" sz="2800" dirty="0">
                <a:latin typeface="Consolas" panose="020B0609020204030204" pitchFamily="49" charset="0"/>
              </a:rPr>
              <a:t> </a:t>
            </a:r>
            <a:r>
              <a:rPr lang="en-US" sz="2800" dirty="0">
                <a:latin typeface="Consolas" panose="020B0609020204030204" pitchFamily="49" charset="0"/>
              </a:rPr>
              <a:t>		After</a:t>
            </a:r>
          </a:p>
          <a:p>
            <a:r>
              <a:rPr lang="en-US" sz="2800" dirty="0">
                <a:latin typeface="Consolas" panose="020B0609020204030204" pitchFamily="49" charset="0"/>
              </a:rPr>
              <a:t>	_emit</a:t>
            </a:r>
            <a:r>
              <a:rPr lang="he-IL" sz="2800" dirty="0">
                <a:latin typeface="Consolas" panose="020B0609020204030204" pitchFamily="49" charset="0"/>
              </a:rPr>
              <a:t> </a:t>
            </a:r>
            <a:r>
              <a:rPr lang="en-US" sz="2800" dirty="0">
                <a:latin typeface="Consolas" panose="020B0609020204030204" pitchFamily="49" charset="0"/>
              </a:rPr>
              <a:t>	0x0f</a:t>
            </a:r>
          </a:p>
          <a:p>
            <a:r>
              <a:rPr lang="en-US" sz="2800" dirty="0">
                <a:latin typeface="Consolas" panose="020B0609020204030204" pitchFamily="49" charset="0"/>
              </a:rPr>
              <a:t>After:</a:t>
            </a:r>
          </a:p>
          <a:p>
            <a:r>
              <a:rPr lang="en-US" sz="2800" dirty="0">
                <a:latin typeface="Consolas" panose="020B0609020204030204" pitchFamily="49" charset="0"/>
              </a:rPr>
              <a:t>	mov 		eax, [SomeVariable]</a:t>
            </a:r>
          </a:p>
          <a:p>
            <a:r>
              <a:rPr lang="en-US" sz="2800" dirty="0">
                <a:latin typeface="Consolas" panose="020B0609020204030204" pitchFamily="49" charset="0"/>
              </a:rPr>
              <a:t>	push		eax</a:t>
            </a:r>
          </a:p>
          <a:p>
            <a:r>
              <a:rPr lang="en-US" sz="2800" dirty="0">
                <a:latin typeface="Consolas" panose="020B0609020204030204" pitchFamily="49" charset="0"/>
              </a:rPr>
              <a:t>	call 	SomeFunction</a:t>
            </a:r>
          </a:p>
        </p:txBody>
      </p:sp>
    </p:spTree>
    <p:extLst>
      <p:ext uri="{BB962C8B-B14F-4D97-AF65-F5344CB8AC3E}">
        <p14:creationId xmlns:p14="http://schemas.microsoft.com/office/powerpoint/2010/main" val="317162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r" rtl="1">
              <a:buNone/>
            </a:pPr>
            <a:endParaRPr lang="en-US" dirty="0">
              <a:cs typeface="+mj-cs"/>
            </a:endParaRPr>
          </a:p>
          <a:p>
            <a:pPr marL="0" indent="0" algn="ctr" rtl="1">
              <a:buNone/>
            </a:pPr>
            <a:r>
              <a:rPr lang="he-IL" dirty="0">
                <a:cs typeface="+mj-cs"/>
              </a:rPr>
              <a:t>כאשר טוענים את הקובץ הבינארי ל </a:t>
            </a:r>
            <a:r>
              <a:rPr lang="en-US" dirty="0">
                <a:cs typeface="+mj-cs"/>
              </a:rPr>
              <a:t>OllyDbg</a:t>
            </a:r>
            <a:r>
              <a:rPr lang="he-IL" dirty="0">
                <a:cs typeface="+mj-cs"/>
              </a:rPr>
              <a:t> שכזכור עובד בצורה רקורסיבית, אנחנו מקבלים משהו שהוא בדיוק מה שהכנסנו, והוא מצליח לשחזר את הפקודות המקוריות:</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14</a:t>
            </a:fld>
            <a:endParaRPr lang="en-US"/>
          </a:p>
        </p:txBody>
      </p:sp>
      <p:sp>
        <p:nvSpPr>
          <p:cNvPr id="2" name="תיבת טקסט 1">
            <a:extLst>
              <a:ext uri="{FF2B5EF4-FFF2-40B4-BE49-F238E27FC236}">
                <a16:creationId xmlns:a16="http://schemas.microsoft.com/office/drawing/2014/main" id="{9727890B-2FDF-A1E0-E8B1-B3A1EBEB6093}"/>
              </a:ext>
            </a:extLst>
          </p:cNvPr>
          <p:cNvSpPr txBox="1"/>
          <p:nvPr/>
        </p:nvSpPr>
        <p:spPr>
          <a:xfrm>
            <a:off x="2174716" y="2845160"/>
            <a:ext cx="7842567" cy="2246769"/>
          </a:xfrm>
          <a:prstGeom prst="rect">
            <a:avLst/>
          </a:prstGeom>
          <a:solidFill>
            <a:schemeClr val="bg2">
              <a:lumMod val="90000"/>
              <a:alpha val="50000"/>
            </a:schemeClr>
          </a:solidFill>
        </p:spPr>
        <p:txBody>
          <a:bodyPr wrap="square" rtlCol="0">
            <a:spAutoFit/>
          </a:bodyPr>
          <a:lstStyle/>
          <a:p>
            <a:r>
              <a:rPr lang="en-US" sz="2800" dirty="0">
                <a:latin typeface="Consolas" panose="020B0609020204030204" pitchFamily="49" charset="0"/>
              </a:rPr>
              <a:t>101D	EB 01  		JMP .1020</a:t>
            </a:r>
          </a:p>
          <a:p>
            <a:r>
              <a:rPr lang="en-US" sz="2800" dirty="0">
                <a:latin typeface="Consolas" panose="020B0609020204030204" pitchFamily="49" charset="0"/>
              </a:rPr>
              <a:t>101F	0F     		DB OF</a:t>
            </a:r>
          </a:p>
          <a:p>
            <a:r>
              <a:rPr lang="en-US" sz="2800" dirty="0">
                <a:latin typeface="Consolas" panose="020B0609020204030204" pitchFamily="49" charset="0"/>
              </a:rPr>
              <a:t>1020 8B45 FC 		MOV EAX,DWORD[EBP-4]</a:t>
            </a:r>
          </a:p>
          <a:p>
            <a:r>
              <a:rPr lang="en-US" sz="2800" dirty="0">
                <a:latin typeface="Consolas" panose="020B0609020204030204" pitchFamily="49" charset="0"/>
              </a:rPr>
              <a:t>1023 50			PUSH EAX</a:t>
            </a:r>
          </a:p>
          <a:p>
            <a:r>
              <a:rPr lang="en-US" sz="2800" dirty="0">
                <a:latin typeface="Consolas" panose="020B0609020204030204" pitchFamily="49" charset="0"/>
              </a:rPr>
              <a:t>1024 E8 D7FFFFFF 	CALL .1000</a:t>
            </a:r>
          </a:p>
        </p:txBody>
      </p:sp>
    </p:spTree>
    <p:extLst>
      <p:ext uri="{BB962C8B-B14F-4D97-AF65-F5344CB8AC3E}">
        <p14:creationId xmlns:p14="http://schemas.microsoft.com/office/powerpoint/2010/main" val="74073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ctr" rtl="1">
              <a:buNone/>
            </a:pPr>
            <a:endParaRPr lang="en-US" dirty="0">
              <a:cs typeface="+mj-cs"/>
            </a:endParaRPr>
          </a:p>
          <a:p>
            <a:pPr marL="0" indent="0" algn="ctr" rtl="1">
              <a:buNone/>
            </a:pPr>
            <a:r>
              <a:rPr lang="he-IL" dirty="0">
                <a:cs typeface="+mj-cs"/>
              </a:rPr>
              <a:t>מצד שני כאשר נשתמש במקום זאת ב </a:t>
            </a:r>
            <a:r>
              <a:rPr lang="en-US" dirty="0">
                <a:cs typeface="+mj-cs"/>
              </a:rPr>
              <a:t>SoftICE</a:t>
            </a:r>
            <a:r>
              <a:rPr lang="he-IL" dirty="0">
                <a:cs typeface="+mj-cs"/>
              </a:rPr>
              <a:t> שעובד בצורה לינארית ורציפה, הוא לגמרי 'מאבד את זה'</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15</a:t>
            </a:fld>
            <a:endParaRPr lang="en-US"/>
          </a:p>
        </p:txBody>
      </p:sp>
      <p:sp>
        <p:nvSpPr>
          <p:cNvPr id="7" name="תיבת טקסט 6">
            <a:extLst>
              <a:ext uri="{FF2B5EF4-FFF2-40B4-BE49-F238E27FC236}">
                <a16:creationId xmlns:a16="http://schemas.microsoft.com/office/drawing/2014/main" id="{7583903E-2F92-B4C3-960F-7F0CC38AEB74}"/>
              </a:ext>
            </a:extLst>
          </p:cNvPr>
          <p:cNvSpPr txBox="1"/>
          <p:nvPr/>
        </p:nvSpPr>
        <p:spPr>
          <a:xfrm>
            <a:off x="3311013" y="2554214"/>
            <a:ext cx="5569974" cy="3108543"/>
          </a:xfrm>
          <a:prstGeom prst="rect">
            <a:avLst/>
          </a:prstGeom>
          <a:solidFill>
            <a:schemeClr val="bg2">
              <a:lumMod val="90000"/>
              <a:alpha val="50000"/>
            </a:schemeClr>
          </a:solidFill>
        </p:spPr>
        <p:txBody>
          <a:bodyPr wrap="square" rtlCol="0">
            <a:spAutoFit/>
          </a:bodyPr>
          <a:lstStyle/>
          <a:p>
            <a:r>
              <a:rPr lang="en-US" sz="2800" dirty="0">
                <a:latin typeface="Consolas" panose="020B0609020204030204" pitchFamily="49" charset="0"/>
              </a:rPr>
              <a:t>101D	</a:t>
            </a:r>
            <a:r>
              <a:rPr lang="he-IL" sz="2800" dirty="0">
                <a:latin typeface="Consolas" panose="020B0609020204030204" pitchFamily="49" charset="0"/>
              </a:rPr>
              <a:t>	</a:t>
            </a:r>
            <a:r>
              <a:rPr lang="en-US" sz="2800" dirty="0">
                <a:latin typeface="Consolas" panose="020B0609020204030204" pitchFamily="49" charset="0"/>
              </a:rPr>
              <a:t>JMP		1020</a:t>
            </a:r>
          </a:p>
          <a:p>
            <a:r>
              <a:rPr lang="en-US" sz="2800" dirty="0">
                <a:latin typeface="Consolas" panose="020B0609020204030204" pitchFamily="49" charset="0"/>
              </a:rPr>
              <a:t>101F		JNP 		0C6A</a:t>
            </a:r>
          </a:p>
          <a:p>
            <a:r>
              <a:rPr lang="en-US" sz="2800" dirty="0">
                <a:latin typeface="Consolas" panose="020B0609020204030204" pitchFamily="49" charset="0"/>
              </a:rPr>
              <a:t>1025		XLAT</a:t>
            </a:r>
          </a:p>
          <a:p>
            <a:r>
              <a:rPr lang="en-US" sz="2800" dirty="0">
                <a:latin typeface="Consolas" panose="020B0609020204030204" pitchFamily="49" charset="0"/>
              </a:rPr>
              <a:t>1026		INVALID</a:t>
            </a:r>
          </a:p>
          <a:p>
            <a:r>
              <a:rPr lang="en-US" sz="2800" dirty="0">
                <a:latin typeface="Consolas" panose="020B0609020204030204" pitchFamily="49" charset="0"/>
              </a:rPr>
              <a:t>1028		JMP		[EAX-24]</a:t>
            </a:r>
          </a:p>
          <a:p>
            <a:r>
              <a:rPr lang="en-US" sz="2800" dirty="0">
                <a:latin typeface="Consolas" panose="020B0609020204030204" pitchFamily="49" charset="0"/>
              </a:rPr>
              <a:t>102B		PUSHAD</a:t>
            </a:r>
          </a:p>
          <a:p>
            <a:r>
              <a:rPr lang="en-US" sz="2800" dirty="0">
                <a:latin typeface="Consolas" panose="020B0609020204030204" pitchFamily="49" charset="0"/>
              </a:rPr>
              <a:t>102C		INC 		EAX</a:t>
            </a:r>
          </a:p>
        </p:txBody>
      </p:sp>
    </p:spTree>
    <p:extLst>
      <p:ext uri="{BB962C8B-B14F-4D97-AF65-F5344CB8AC3E}">
        <p14:creationId xmlns:p14="http://schemas.microsoft.com/office/powerpoint/2010/main" val="318325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ctr" rtl="1">
              <a:buNone/>
            </a:pPr>
            <a:r>
              <a:rPr lang="he-IL" sz="4000" dirty="0">
                <a:cs typeface="+mj-cs"/>
              </a:rPr>
              <a:t>שלב אחד קדימה - לעבוד גם על הרקורסיבי</a:t>
            </a:r>
          </a:p>
          <a:p>
            <a:pPr algn="r" rtl="1"/>
            <a:r>
              <a:rPr lang="he-IL" dirty="0">
                <a:cs typeface="+mj-cs"/>
              </a:rPr>
              <a:t>ראינו אומנם ש </a:t>
            </a:r>
            <a:r>
              <a:rPr lang="en-US" dirty="0">
                <a:cs typeface="+mj-cs"/>
              </a:rPr>
              <a:t>Disassemblers</a:t>
            </a:r>
            <a:r>
              <a:rPr lang="he-IL" dirty="0">
                <a:cs typeface="+mj-cs"/>
              </a:rPr>
              <a:t> שעובדים בצורה הרקורסיבית עוברים לכתובת לפי המעבר של התוכנית עצמה בזמן ריצה.</a:t>
            </a:r>
          </a:p>
          <a:p>
            <a:pPr algn="r" rtl="1"/>
            <a:r>
              <a:rPr lang="he-IL" dirty="0">
                <a:cs typeface="+mj-cs"/>
              </a:rPr>
              <a:t>אבל יש מקרה חריג אחד, שימוש ב </a:t>
            </a:r>
            <a:r>
              <a:rPr lang="en-US" dirty="0">
                <a:cs typeface="+mj-cs"/>
              </a:rPr>
              <a:t>conditional jump</a:t>
            </a:r>
            <a:r>
              <a:rPr lang="he-IL" dirty="0">
                <a:cs typeface="+mj-cs"/>
              </a:rPr>
              <a:t> אבל בצורה שלמעשה הופכת אותו ל </a:t>
            </a:r>
            <a:r>
              <a:rPr lang="en-US" dirty="0">
                <a:cs typeface="+mj-cs"/>
              </a:rPr>
              <a:t>unconditional jump</a:t>
            </a:r>
            <a:r>
              <a:rPr lang="he-IL" dirty="0">
                <a:cs typeface="+mj-cs"/>
              </a:rPr>
              <a:t>.</a:t>
            </a:r>
          </a:p>
          <a:p>
            <a:pPr algn="r" rtl="1"/>
            <a:r>
              <a:rPr lang="he-IL" dirty="0">
                <a:cs typeface="+mj-cs"/>
              </a:rPr>
              <a:t>כלומר, אנחנו נבדוק תנאי שהוא תמיד נכון, ובהינתן התנאי הזה נקפוץ לכתובת זיכרון שממשיכה את התוכנית כרגיל, אך מיד אחרי המעבר ה'מותנה' הזה נכניס ביטים לא קשורים.</a:t>
            </a:r>
          </a:p>
          <a:p>
            <a:pPr algn="r" rtl="1"/>
            <a:r>
              <a:rPr lang="he-IL" dirty="0">
                <a:cs typeface="+mj-cs"/>
              </a:rPr>
              <a:t>מה שיקרה, זה שגם הרקורסיביים שבחבורה יאבדו את יתרון הרקורסיביות שלהם, כי כאן אין להם סיבה ללכת לכתובת שאליה קפצנו בזיכרון יותר מאשר לפקודה הבאה...</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16</a:t>
            </a:fld>
            <a:endParaRPr lang="en-US"/>
          </a:p>
        </p:txBody>
      </p:sp>
    </p:spTree>
    <p:extLst>
      <p:ext uri="{BB962C8B-B14F-4D97-AF65-F5344CB8AC3E}">
        <p14:creationId xmlns:p14="http://schemas.microsoft.com/office/powerpoint/2010/main" val="376490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ctr" rtl="1">
              <a:buNone/>
            </a:pPr>
            <a:endParaRPr lang="en-US" sz="3600" dirty="0">
              <a:cs typeface="+mj-cs"/>
            </a:endParaRPr>
          </a:p>
          <a:p>
            <a:pPr marL="0" indent="0" algn="ctr" rtl="1">
              <a:buNone/>
            </a:pPr>
            <a:endParaRPr lang="en-US" sz="3600" dirty="0">
              <a:cs typeface="+mj-cs"/>
            </a:endParaRPr>
          </a:p>
          <a:p>
            <a:pPr marL="0" indent="0" algn="ctr" rtl="1">
              <a:buNone/>
            </a:pPr>
            <a:endParaRPr lang="en-US" sz="3600" dirty="0">
              <a:cs typeface="+mj-cs"/>
            </a:endParaRPr>
          </a:p>
          <a:p>
            <a:pPr marL="0" indent="0" algn="ctr" rtl="1">
              <a:buNone/>
            </a:pPr>
            <a:r>
              <a:rPr lang="he-IL" sz="4000" dirty="0">
                <a:cs typeface="+mj-cs"/>
              </a:rPr>
              <a:t>המשימה: לעבוד על </a:t>
            </a:r>
            <a:r>
              <a:rPr lang="en-US" sz="4000" dirty="0">
                <a:cs typeface="+mj-cs"/>
              </a:rPr>
              <a:t>Ghidra</a:t>
            </a:r>
            <a:endParaRPr lang="he-IL" sz="4000" dirty="0">
              <a:cs typeface="+mj-cs"/>
            </a:endParaRPr>
          </a:p>
          <a:p>
            <a:pPr marL="0" indent="0" algn="ctr" rtl="1">
              <a:buNone/>
            </a:pPr>
            <a:r>
              <a:rPr lang="he-IL" sz="4000" dirty="0">
                <a:cs typeface="+mj-cs"/>
              </a:rPr>
              <a:t>ניסינו לכתוב בעצמנו קוד שיגרום ל </a:t>
            </a:r>
            <a:r>
              <a:rPr lang="en-US" sz="4000" dirty="0">
                <a:cs typeface="+mj-cs"/>
              </a:rPr>
              <a:t>Ghidra</a:t>
            </a:r>
            <a:r>
              <a:rPr lang="he-IL" sz="4000" dirty="0">
                <a:cs typeface="+mj-cs"/>
              </a:rPr>
              <a:t> לצאת מגדרה...</a:t>
            </a:r>
          </a:p>
          <a:p>
            <a:pPr marL="0" indent="0" algn="ctr" rtl="1">
              <a:buNone/>
            </a:pPr>
            <a:r>
              <a:rPr lang="he-IL" sz="4000" dirty="0">
                <a:cs typeface="+mj-cs"/>
              </a:rPr>
              <a:t>😵</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17</a:t>
            </a:fld>
            <a:endParaRPr lang="en-US"/>
          </a:p>
        </p:txBody>
      </p:sp>
    </p:spTree>
    <p:extLst>
      <p:ext uri="{BB962C8B-B14F-4D97-AF65-F5344CB8AC3E}">
        <p14:creationId xmlns:p14="http://schemas.microsoft.com/office/powerpoint/2010/main" val="164528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18</a:t>
            </a:fld>
            <a:endParaRPr lang="en-US"/>
          </a:p>
        </p:txBody>
      </p:sp>
      <p:sp>
        <p:nvSpPr>
          <p:cNvPr id="2" name="תיבת טקסט 1">
            <a:extLst>
              <a:ext uri="{FF2B5EF4-FFF2-40B4-BE49-F238E27FC236}">
                <a16:creationId xmlns:a16="http://schemas.microsoft.com/office/drawing/2014/main" id="{648B2751-EC15-7C9E-E83F-6C3D668A308E}"/>
              </a:ext>
            </a:extLst>
          </p:cNvPr>
          <p:cNvSpPr txBox="1"/>
          <p:nvPr/>
        </p:nvSpPr>
        <p:spPr>
          <a:xfrm>
            <a:off x="838200" y="612844"/>
            <a:ext cx="10515600" cy="5632311"/>
          </a:xfrm>
          <a:prstGeom prst="rect">
            <a:avLst/>
          </a:prstGeom>
          <a:solidFill>
            <a:schemeClr val="bg2">
              <a:lumMod val="90000"/>
              <a:alpha val="50000"/>
            </a:schemeClr>
          </a:solidFill>
        </p:spPr>
        <p:txBody>
          <a:bodyPr wrap="square" rtlCol="0">
            <a:spAutoFit/>
          </a:bodyPr>
          <a:lstStyle/>
          <a:p>
            <a:r>
              <a:rPr lang="pt-BR" sz="2400" dirty="0">
                <a:latin typeface="Consolas" panose="020B0609020204030204" pitchFamily="49" charset="0"/>
              </a:rPr>
              <a:t>int main() {</a:t>
            </a:r>
          </a:p>
          <a:p>
            <a:r>
              <a:rPr lang="pt-BR" sz="2400" dirty="0">
                <a:latin typeface="Consolas" panose="020B0609020204030204" pitchFamily="49" charset="0"/>
              </a:rPr>
              <a:t>	int result = 0;</a:t>
            </a:r>
          </a:p>
          <a:p>
            <a:r>
              <a:rPr lang="pt-BR" sz="2400" dirty="0">
                <a:latin typeface="Consolas" panose="020B0609020204030204" pitchFamily="49" charset="0"/>
              </a:rPr>
              <a:t>	__asm__(</a:t>
            </a:r>
          </a:p>
          <a:p>
            <a:r>
              <a:rPr lang="pt-BR" sz="2400" dirty="0">
                <a:latin typeface="Consolas" panose="020B0609020204030204" pitchFamily="49" charset="0"/>
              </a:rPr>
              <a:t>		"movl 	$1, %%eax	  \n"              				"movl 	$1, %%ebx	  \n"      					"cmp  	%%eax, %%ebx \n"							"je   	doTrue	  \n"							"bytes: .byte 0x83, 0x7d\n"							"doTrue:			  \n“</a:t>
            </a:r>
          </a:p>
          <a:p>
            <a:r>
              <a:rPr lang="pt-BR" sz="2400" dirty="0">
                <a:latin typeface="Consolas" panose="020B0609020204030204" pitchFamily="49" charset="0"/>
              </a:rPr>
              <a:t>		"mov  	$1, %0	  \n"        					: "=r" (result)         // %0 = result</a:t>
            </a:r>
          </a:p>
          <a:p>
            <a:r>
              <a:rPr lang="pt-BR" sz="2400" dirty="0">
                <a:latin typeface="Consolas" panose="020B0609020204030204" pitchFamily="49" charset="0"/>
              </a:rPr>
              <a:t>	);</a:t>
            </a:r>
          </a:p>
          <a:p>
            <a:r>
              <a:rPr lang="pt-BR" sz="2400" dirty="0">
                <a:latin typeface="Consolas" panose="020B0609020204030204" pitchFamily="49" charset="0"/>
              </a:rPr>
              <a:t>	printf(“%s\n”, result == 0 ? “false” : “true”);</a:t>
            </a:r>
          </a:p>
          <a:p>
            <a:r>
              <a:rPr lang="pt-BR" sz="2400" dirty="0">
                <a:latin typeface="Consolas" panose="020B0609020204030204" pitchFamily="49" charset="0"/>
              </a:rPr>
              <a:t>	return 0;</a:t>
            </a:r>
          </a:p>
          <a:p>
            <a:r>
              <a:rPr lang="pt-BR" sz="2400" dirty="0">
                <a:latin typeface="Consolas" panose="020B0609020204030204" pitchFamily="49" charset="0"/>
              </a:rPr>
              <a:t>}</a:t>
            </a:r>
          </a:p>
        </p:txBody>
      </p:sp>
    </p:spTree>
    <p:extLst>
      <p:ext uri="{BB962C8B-B14F-4D97-AF65-F5344CB8AC3E}">
        <p14:creationId xmlns:p14="http://schemas.microsoft.com/office/powerpoint/2010/main" val="224442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pic>
        <p:nvPicPr>
          <p:cNvPr id="3" name="מציין מיקום תוכן 2" descr="תמונה שמכילה טקסט, צילום מסך, מספר, גופן&#10;&#10;התיאור נוצר באופן אוטומטי">
            <a:extLst>
              <a:ext uri="{FF2B5EF4-FFF2-40B4-BE49-F238E27FC236}">
                <a16:creationId xmlns:a16="http://schemas.microsoft.com/office/drawing/2014/main" id="{3BB7CBBF-E240-B3EC-112F-E4AF5B23270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280571" y="136524"/>
            <a:ext cx="7630857" cy="6219825"/>
          </a:xfrm>
        </p:spPr>
      </p:pic>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19</a:t>
            </a:fld>
            <a:endParaRPr lang="en-US"/>
          </a:p>
        </p:txBody>
      </p:sp>
    </p:spTree>
    <p:extLst>
      <p:ext uri="{BB962C8B-B14F-4D97-AF65-F5344CB8AC3E}">
        <p14:creationId xmlns:p14="http://schemas.microsoft.com/office/powerpoint/2010/main" val="67932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285750" indent="-285750" algn="r" rtl="1">
              <a:buFont typeface="Arial" panose="020B0604020202020204" pitchFamily="34" charset="0"/>
              <a:buChar char="•"/>
            </a:pPr>
            <a:r>
              <a:rPr lang="he-IL" dirty="0">
                <a:cs typeface="+mj-cs"/>
              </a:rPr>
              <a:t>בהצגה הזאת אנחנו נציג שיטות ליצירת תוכנה שחסינה בפני הנדסה לאחור.</a:t>
            </a:r>
          </a:p>
          <a:p>
            <a:pPr marL="285750" indent="-285750" algn="r" rtl="1">
              <a:buFont typeface="Arial" panose="020B0604020202020204" pitchFamily="34" charset="0"/>
              <a:buChar char="•"/>
            </a:pPr>
            <a:r>
              <a:rPr lang="he-IL" dirty="0">
                <a:cs typeface="+mj-cs"/>
              </a:rPr>
              <a:t>נתמקד גם בצד של המפתח שמעוניין בפיתוח תוכנה שמוגנת מפני תוקפים, וכן בצד של התוקף שמנסה להתגבר על המכשולים שאולי הציב המפתח בדרכו.</a:t>
            </a:r>
            <a:endParaRPr lang="en-US" dirty="0">
              <a:cs typeface="+mj-cs"/>
            </a:endParaRPr>
          </a:p>
          <a:p>
            <a:pPr marL="0" indent="0" algn="r" rtl="1">
              <a:buNone/>
            </a:pPr>
            <a:r>
              <a:rPr lang="he-IL" sz="4000" dirty="0">
                <a:cs typeface="+mj-cs"/>
              </a:rPr>
              <a:t>נקודה חשובה לפני שניגש לנושא עצמו:</a:t>
            </a:r>
          </a:p>
          <a:p>
            <a:pPr algn="r" rtl="1"/>
            <a:r>
              <a:rPr lang="he-IL" dirty="0">
                <a:cs typeface="+mj-cs"/>
              </a:rPr>
              <a:t>זה אף פעם לא אפשרי למנוע לחלוטין הנדסה לאחור.</a:t>
            </a:r>
          </a:p>
          <a:p>
            <a:pPr algn="r" rtl="1"/>
            <a:r>
              <a:rPr lang="he-IL" dirty="0">
                <a:cs typeface="+mj-cs"/>
              </a:rPr>
              <a:t>מה שכן אפשרי, זה לעכב ולחסום את המפענחים כשגורמים להם להישחק, ולהפוך את תהליך הפיענוח לכל כך איטי וכואב שהם פשוט יוותרו...</a:t>
            </a:r>
          </a:p>
          <a:p>
            <a:pPr algn="r" rtl="1"/>
            <a:r>
              <a:rPr lang="he-IL" dirty="0">
                <a:cs typeface="+mj-cs"/>
              </a:rPr>
              <a:t>מידת ההצלחה בפועל של המפענחים תלויה בכמה מוטיבציה יש להם, ובעיקר כמה זמן הם מוכנים לבזבז.</a:t>
            </a:r>
          </a:p>
          <a:p>
            <a:pPr algn="r" rtl="1"/>
            <a:r>
              <a:rPr lang="he-IL" dirty="0">
                <a:cs typeface="+mj-cs"/>
              </a:rPr>
              <a:t>בכל אופן, יישום של שיטות למניעת הנדסה לאחור, מגיעות עם מחיר. שתמיד נצטרך לשאול את עצמנו האם אנחנו מוכנים לשלם אותו.</a:t>
            </a:r>
          </a:p>
          <a:p>
            <a:pPr algn="r" rtl="1"/>
            <a:endParaRPr lang="he-IL" dirty="0">
              <a:cs typeface="+mj-cs"/>
            </a:endParaRPr>
          </a:p>
          <a:p>
            <a:pPr algn="r" rtl="1"/>
            <a:endParaRPr lang="he-IL" dirty="0">
              <a:cs typeface="+mj-cs"/>
            </a:endParaRP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dirty="0"/>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a:t>
            </a:fld>
            <a:endParaRPr lang="en-US"/>
          </a:p>
        </p:txBody>
      </p:sp>
    </p:spTree>
    <p:extLst>
      <p:ext uri="{BB962C8B-B14F-4D97-AF65-F5344CB8AC3E}">
        <p14:creationId xmlns:p14="http://schemas.microsoft.com/office/powerpoint/2010/main" val="181905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ctr" rtl="1">
              <a:buNone/>
            </a:pPr>
            <a:r>
              <a:rPr lang="he-IL" sz="4000" dirty="0">
                <a:cs typeface="+mj-cs"/>
              </a:rPr>
              <a:t>מסתבר שזה לא כל כך פשוט</a:t>
            </a:r>
          </a:p>
          <a:p>
            <a:pPr marL="0" indent="0" algn="r" rtl="1">
              <a:buNone/>
            </a:pPr>
            <a:r>
              <a:rPr lang="he-IL" dirty="0">
                <a:cs typeface="+mj-cs"/>
              </a:rPr>
              <a:t>אומנם הוא התבלבל ברמת ה </a:t>
            </a:r>
            <a:r>
              <a:rPr lang="en-US" dirty="0">
                <a:cs typeface="+mj-cs"/>
              </a:rPr>
              <a:t>Disassembler</a:t>
            </a:r>
            <a:r>
              <a:rPr lang="he-IL" dirty="0">
                <a:cs typeface="+mj-cs"/>
              </a:rPr>
              <a:t> אבל כאשר </a:t>
            </a:r>
            <a:r>
              <a:rPr lang="en-US" dirty="0">
                <a:cs typeface="+mj-cs"/>
              </a:rPr>
              <a:t>Ghidra</a:t>
            </a:r>
            <a:r>
              <a:rPr lang="he-IL" dirty="0">
                <a:cs typeface="+mj-cs"/>
              </a:rPr>
              <a:t> עשתה אנליזה לקוד, וניסתה להבין מה התוכנית עושה, היא גילתה כמובן שחלק מהקוד הוא </a:t>
            </a:r>
            <a:r>
              <a:rPr lang="en-US" dirty="0">
                <a:cs typeface="+mj-cs"/>
              </a:rPr>
              <a:t>unreachable</a:t>
            </a:r>
            <a:r>
              <a:rPr lang="he-IL" dirty="0">
                <a:cs typeface="+mj-cs"/>
              </a:rPr>
              <a:t>...</a:t>
            </a:r>
          </a:p>
          <a:p>
            <a:pPr marL="0" indent="0" algn="r" rtl="1">
              <a:buNone/>
            </a:pPr>
            <a:r>
              <a:rPr lang="en-US" dirty="0">
                <a:cs typeface="+mj-cs"/>
              </a:rPr>
              <a:t>Ghidra</a:t>
            </a:r>
            <a:r>
              <a:rPr lang="he-IL" dirty="0">
                <a:cs typeface="+mj-cs"/>
              </a:rPr>
              <a:t> במקרה הזה פשוט מראה לנו רק את הלוגיקה שכן מתבצעת:</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20</a:t>
            </a:fld>
            <a:endParaRPr lang="en-US"/>
          </a:p>
        </p:txBody>
      </p:sp>
      <p:pic>
        <p:nvPicPr>
          <p:cNvPr id="8" name="תמונה 7" descr="תמונה שמכילה טקסט, צילום מסך, תוכנה, סמל מחשב&#10;&#10;התיאור נוצר באופן אוטומטי">
            <a:extLst>
              <a:ext uri="{FF2B5EF4-FFF2-40B4-BE49-F238E27FC236}">
                <a16:creationId xmlns:a16="http://schemas.microsoft.com/office/drawing/2014/main" id="{399C61FC-662C-E1B8-48C7-455D81263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131" y="2918778"/>
            <a:ext cx="7011738" cy="3437572"/>
          </a:xfrm>
          <a:prstGeom prst="rect">
            <a:avLst/>
          </a:prstGeom>
        </p:spPr>
      </p:pic>
    </p:spTree>
    <p:extLst>
      <p:ext uri="{BB962C8B-B14F-4D97-AF65-F5344CB8AC3E}">
        <p14:creationId xmlns:p14="http://schemas.microsoft.com/office/powerpoint/2010/main" val="211029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algn="r" rtl="1"/>
            <a:endParaRPr lang="en-US" dirty="0">
              <a:cs typeface="+mj-cs"/>
            </a:endParaRPr>
          </a:p>
          <a:p>
            <a:pPr algn="r" rtl="1"/>
            <a:endParaRPr lang="en-US" dirty="0">
              <a:cs typeface="+mj-cs"/>
            </a:endParaRPr>
          </a:p>
          <a:p>
            <a:pPr algn="r" rtl="1"/>
            <a:endParaRPr lang="en-US" dirty="0">
              <a:cs typeface="+mj-cs"/>
            </a:endParaRPr>
          </a:p>
          <a:p>
            <a:pPr algn="r" rtl="1"/>
            <a:r>
              <a:rPr lang="he-IL" dirty="0">
                <a:cs typeface="+mj-cs"/>
              </a:rPr>
              <a:t>על מנת לנסות בכל זאת להשיג קצת יותר, שינינו כמה דברים במבנה של התוכנית.</a:t>
            </a:r>
          </a:p>
          <a:p>
            <a:pPr algn="r" rtl="1"/>
            <a:r>
              <a:rPr lang="he-IL" dirty="0">
                <a:cs typeface="+mj-cs"/>
              </a:rPr>
              <a:t>הוספנו פונקציות שמחזירות ערך ידוע מראש, והשתמשנו בהן כדי להשוות בין הערכים.</a:t>
            </a:r>
            <a:endParaRPr lang="en-US" dirty="0">
              <a:cs typeface="+mj-cs"/>
            </a:endParaRPr>
          </a:p>
          <a:p>
            <a:pPr algn="r" rtl="1"/>
            <a:r>
              <a:rPr lang="he-IL" dirty="0">
                <a:cs typeface="+mj-cs"/>
              </a:rPr>
              <a:t>זה בתקווה יגרום ל </a:t>
            </a:r>
            <a:r>
              <a:rPr lang="en-US" dirty="0">
                <a:cs typeface="+mj-cs"/>
              </a:rPr>
              <a:t>Ghidra</a:t>
            </a:r>
            <a:r>
              <a:rPr lang="he-IL" dirty="0">
                <a:cs typeface="+mj-cs"/>
              </a:rPr>
              <a:t> בכל זאת לחשוב שהקוד הוא </a:t>
            </a:r>
            <a:r>
              <a:rPr lang="en-US" dirty="0">
                <a:cs typeface="+mj-cs"/>
              </a:rPr>
              <a:t>reachable</a:t>
            </a:r>
            <a:r>
              <a:rPr lang="he-IL" dirty="0">
                <a:cs typeface="+mj-cs"/>
              </a:rPr>
              <a:t> ולא יעלים אותו לגמרי...</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21</a:t>
            </a:fld>
            <a:endParaRPr lang="en-US"/>
          </a:p>
        </p:txBody>
      </p:sp>
    </p:spTree>
    <p:extLst>
      <p:ext uri="{BB962C8B-B14F-4D97-AF65-F5344CB8AC3E}">
        <p14:creationId xmlns:p14="http://schemas.microsoft.com/office/powerpoint/2010/main" val="177460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22</a:t>
            </a:fld>
            <a:endParaRPr lang="en-US"/>
          </a:p>
        </p:txBody>
      </p:sp>
      <p:sp>
        <p:nvSpPr>
          <p:cNvPr id="2" name="תיבת טקסט 1">
            <a:extLst>
              <a:ext uri="{FF2B5EF4-FFF2-40B4-BE49-F238E27FC236}">
                <a16:creationId xmlns:a16="http://schemas.microsoft.com/office/drawing/2014/main" id="{72887B43-EA88-8CD2-2C94-0D6609FDD68D}"/>
              </a:ext>
            </a:extLst>
          </p:cNvPr>
          <p:cNvSpPr txBox="1"/>
          <p:nvPr/>
        </p:nvSpPr>
        <p:spPr>
          <a:xfrm>
            <a:off x="429490" y="751344"/>
            <a:ext cx="8181110" cy="5355312"/>
          </a:xfrm>
          <a:prstGeom prst="rect">
            <a:avLst/>
          </a:prstGeom>
          <a:solidFill>
            <a:schemeClr val="bg2">
              <a:lumMod val="90000"/>
              <a:alpha val="50000"/>
            </a:schemeClr>
          </a:solidFill>
        </p:spPr>
        <p:txBody>
          <a:bodyPr wrap="square" rtlCol="0">
            <a:spAutoFit/>
          </a:bodyPr>
          <a:lstStyle/>
          <a:p>
            <a:r>
              <a:rPr lang="pt-BR" dirty="0">
                <a:latin typeface="Consolas" panose="020B0609020204030204" pitchFamily="49" charset="0"/>
              </a:rPr>
              <a:t>int main() {</a:t>
            </a:r>
          </a:p>
          <a:p>
            <a:r>
              <a:rPr lang="pt-BR" dirty="0">
                <a:latin typeface="Consolas" panose="020B0609020204030204" pitchFamily="49" charset="0"/>
              </a:rPr>
              <a:t>	int num1 = One(); int num2 = Two();</a:t>
            </a:r>
          </a:p>
          <a:p>
            <a:r>
              <a:rPr lang="pt-BR" dirty="0">
                <a:latin typeface="Consolas" panose="020B0609020204030204" pitchFamily="49" charset="0"/>
              </a:rPr>
              <a:t>	int result = 0;</a:t>
            </a:r>
          </a:p>
          <a:p>
            <a:r>
              <a:rPr lang="pt-BR" dirty="0">
                <a:latin typeface="Consolas" panose="020B0609020204030204" pitchFamily="49" charset="0"/>
              </a:rPr>
              <a:t>	__asm__(</a:t>
            </a:r>
          </a:p>
          <a:p>
            <a:r>
              <a:rPr lang="pt-BR" dirty="0">
                <a:latin typeface="Consolas" panose="020B0609020204030204" pitchFamily="49" charset="0"/>
              </a:rPr>
              <a:t>		"movl 	%1, %%eax	  \n"              			"movl 	%2, %%ebx	  \n"      				"cmp  	%%eax, %%ebx 	  \n"					"je   	doFalse	  	  \n"					"bytes: .byte 0x83, 0x7d\n"					"doFalse:		  \n“</a:t>
            </a:r>
          </a:p>
          <a:p>
            <a:r>
              <a:rPr lang="pt-BR" dirty="0">
                <a:latin typeface="Consolas" panose="020B0609020204030204" pitchFamily="49" charset="0"/>
              </a:rPr>
              <a:t>		"mov  	$0, %0	  	  \n"</a:t>
            </a:r>
          </a:p>
          <a:p>
            <a:r>
              <a:rPr lang="pt-BR" dirty="0">
                <a:solidFill>
                  <a:schemeClr val="accent1"/>
                </a:solidFill>
                <a:latin typeface="Consolas" panose="020B0609020204030204" pitchFamily="49" charset="0"/>
              </a:rPr>
              <a:t>(%0 = result)</a:t>
            </a:r>
            <a:r>
              <a:rPr lang="pt-BR" dirty="0">
                <a:latin typeface="Consolas" panose="020B0609020204030204" pitchFamily="49" charset="0"/>
              </a:rPr>
              <a:t>	</a:t>
            </a:r>
          </a:p>
          <a:p>
            <a:r>
              <a:rPr lang="pt-BR" dirty="0">
                <a:latin typeface="Consolas" panose="020B0609020204030204" pitchFamily="49" charset="0"/>
              </a:rPr>
              <a:t>		: "=r" (result)</a:t>
            </a:r>
          </a:p>
          <a:p>
            <a:r>
              <a:rPr lang="pt-BR" dirty="0">
                <a:solidFill>
                  <a:schemeClr val="accent1"/>
                </a:solidFill>
                <a:latin typeface="Consolas" panose="020B0609020204030204" pitchFamily="49" charset="0"/>
              </a:rPr>
              <a:t>(%1 = num1, %2 = num2)</a:t>
            </a:r>
          </a:p>
          <a:p>
            <a:r>
              <a:rPr lang="pt-BR" dirty="0">
                <a:latin typeface="Consolas" panose="020B0609020204030204" pitchFamily="49" charset="0"/>
              </a:rPr>
              <a:t>		: “r” (num1), “r” (num2)</a:t>
            </a:r>
          </a:p>
          <a:p>
            <a:r>
              <a:rPr lang="pt-BR" dirty="0">
                <a:latin typeface="Consolas" panose="020B0609020204030204" pitchFamily="49" charset="0"/>
              </a:rPr>
              <a:t>	);</a:t>
            </a:r>
          </a:p>
          <a:p>
            <a:r>
              <a:rPr lang="pt-BR" dirty="0">
                <a:latin typeface="Consolas" panose="020B0609020204030204" pitchFamily="49" charset="0"/>
              </a:rPr>
              <a:t>	printf(“%s\n”, result == 0 ? “false” : “true”);</a:t>
            </a:r>
          </a:p>
          <a:p>
            <a:r>
              <a:rPr lang="pt-BR" dirty="0">
                <a:latin typeface="Consolas" panose="020B0609020204030204" pitchFamily="49" charset="0"/>
              </a:rPr>
              <a:t>	return 0;</a:t>
            </a:r>
          </a:p>
          <a:p>
            <a:r>
              <a:rPr lang="pt-BR" dirty="0">
                <a:latin typeface="Consolas" panose="020B0609020204030204" pitchFamily="49" charset="0"/>
              </a:rPr>
              <a:t>}</a:t>
            </a:r>
          </a:p>
        </p:txBody>
      </p:sp>
      <p:sp>
        <p:nvSpPr>
          <p:cNvPr id="3" name="תיבת טקסט 2">
            <a:extLst>
              <a:ext uri="{FF2B5EF4-FFF2-40B4-BE49-F238E27FC236}">
                <a16:creationId xmlns:a16="http://schemas.microsoft.com/office/drawing/2014/main" id="{D9725E93-6A42-509F-6522-5EB0FA09D0C5}"/>
              </a:ext>
            </a:extLst>
          </p:cNvPr>
          <p:cNvSpPr txBox="1"/>
          <p:nvPr/>
        </p:nvSpPr>
        <p:spPr>
          <a:xfrm>
            <a:off x="8811491" y="2090172"/>
            <a:ext cx="2951019" cy="2677656"/>
          </a:xfrm>
          <a:prstGeom prst="rect">
            <a:avLst/>
          </a:prstGeom>
          <a:solidFill>
            <a:schemeClr val="bg2">
              <a:lumMod val="90000"/>
              <a:alpha val="50000"/>
            </a:schemeClr>
          </a:solidFill>
        </p:spPr>
        <p:txBody>
          <a:bodyPr wrap="square" rtlCol="0">
            <a:spAutoFit/>
          </a:bodyPr>
          <a:lstStyle/>
          <a:p>
            <a:r>
              <a:rPr lang="pt-BR" sz="2400" dirty="0">
                <a:latin typeface="Consolas" panose="020B0609020204030204" pitchFamily="49" charset="0"/>
              </a:rPr>
              <a:t>int One() {</a:t>
            </a:r>
          </a:p>
          <a:p>
            <a:r>
              <a:rPr lang="pt-BR" sz="2400" dirty="0">
                <a:latin typeface="Consolas" panose="020B0609020204030204" pitchFamily="49" charset="0"/>
              </a:rPr>
              <a:t>	return 1;</a:t>
            </a:r>
          </a:p>
          <a:p>
            <a:r>
              <a:rPr lang="pt-BR" sz="2400" dirty="0">
                <a:latin typeface="Consolas" panose="020B0609020204030204" pitchFamily="49" charset="0"/>
              </a:rPr>
              <a:t>}</a:t>
            </a:r>
          </a:p>
          <a:p>
            <a:endParaRPr lang="pt-BR" sz="2400" dirty="0">
              <a:latin typeface="Consolas" panose="020B0609020204030204" pitchFamily="49" charset="0"/>
            </a:endParaRPr>
          </a:p>
          <a:p>
            <a:r>
              <a:rPr lang="pt-BR" sz="2400" dirty="0">
                <a:latin typeface="Consolas" panose="020B0609020204030204" pitchFamily="49" charset="0"/>
              </a:rPr>
              <a:t>int Two() {</a:t>
            </a:r>
          </a:p>
          <a:p>
            <a:r>
              <a:rPr lang="pt-BR" sz="2400" dirty="0">
                <a:latin typeface="Consolas" panose="020B0609020204030204" pitchFamily="49" charset="0"/>
              </a:rPr>
              <a:t>	return 2;</a:t>
            </a:r>
          </a:p>
          <a:p>
            <a:r>
              <a:rPr lang="pt-BR" sz="2400" dirty="0">
                <a:latin typeface="Consolas" panose="020B0609020204030204" pitchFamily="49" charset="0"/>
              </a:rPr>
              <a:t>}</a:t>
            </a:r>
          </a:p>
        </p:txBody>
      </p:sp>
    </p:spTree>
    <p:extLst>
      <p:ext uri="{BB962C8B-B14F-4D97-AF65-F5344CB8AC3E}">
        <p14:creationId xmlns:p14="http://schemas.microsoft.com/office/powerpoint/2010/main" val="178524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7467600" y="721377"/>
            <a:ext cx="4506145" cy="5415245"/>
          </a:xfrm>
        </p:spPr>
        <p:txBody>
          <a:bodyPr>
            <a:normAutofit/>
          </a:bodyPr>
          <a:lstStyle/>
          <a:p>
            <a:pPr marL="0" indent="0" algn="r" rtl="1">
              <a:buNone/>
            </a:pPr>
            <a:r>
              <a:rPr lang="he-IL" dirty="0">
                <a:cs typeface="+mj-cs"/>
              </a:rPr>
              <a:t>כאן כבר הצלחנו קצת יותר, אומנם עדיין הוא מתריע על </a:t>
            </a:r>
            <a:r>
              <a:rPr lang="en-US" dirty="0">
                <a:cs typeface="+mj-cs"/>
              </a:rPr>
              <a:t>unreachable block</a:t>
            </a:r>
            <a:r>
              <a:rPr lang="he-IL" dirty="0">
                <a:cs typeface="+mj-cs"/>
              </a:rPr>
              <a:t> אך אם נשים לב, לפני שהוספנו פונקציות הוא התריע על שניים כאלה...</a:t>
            </a:r>
          </a:p>
          <a:p>
            <a:pPr marL="0" indent="0" algn="r" rtl="1">
              <a:buNone/>
            </a:pPr>
            <a:r>
              <a:rPr lang="he-IL" dirty="0">
                <a:cs typeface="+mj-cs"/>
              </a:rPr>
              <a:t>כלומר, הצלחנו לגרום לו לחשוב שהקפיצה לכתובת בזיכרון היא לא בלתי-תלויה, ולכן הוא פירש את הקוד כטוב בעיניו עד שהגיע למקום שצירוף מקרים גרם לביטים הבלתי קשורים שהוא קרא להתפרש כ </a:t>
            </a:r>
            <a:r>
              <a:rPr lang="en-US" dirty="0">
                <a:cs typeface="+mj-cs"/>
              </a:rPr>
              <a:t>jmp</a:t>
            </a:r>
            <a:r>
              <a:rPr lang="he-IL" dirty="0">
                <a:cs typeface="+mj-cs"/>
              </a:rPr>
              <a:t> כלשהו...</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23</a:t>
            </a:fld>
            <a:endParaRPr lang="en-US"/>
          </a:p>
        </p:txBody>
      </p:sp>
      <p:pic>
        <p:nvPicPr>
          <p:cNvPr id="10" name="תמונה 9" descr="תמונה שמכילה טקסט, חשמל, צילום מסך, תצוגה&#10;&#10;התיאור נוצר באופן אוטומטי">
            <a:extLst>
              <a:ext uri="{FF2B5EF4-FFF2-40B4-BE49-F238E27FC236}">
                <a16:creationId xmlns:a16="http://schemas.microsoft.com/office/drawing/2014/main" id="{CFF64972-AB6E-F922-FCCA-A838A1CFB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255" y="136525"/>
            <a:ext cx="7058946" cy="5937752"/>
          </a:xfrm>
          <a:prstGeom prst="rect">
            <a:avLst/>
          </a:prstGeom>
        </p:spPr>
      </p:pic>
    </p:spTree>
    <p:extLst>
      <p:ext uri="{BB962C8B-B14F-4D97-AF65-F5344CB8AC3E}">
        <p14:creationId xmlns:p14="http://schemas.microsoft.com/office/powerpoint/2010/main" val="3433772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193874"/>
            <a:ext cx="10515600" cy="1912017"/>
          </a:xfrm>
        </p:spPr>
        <p:txBody>
          <a:bodyPr>
            <a:normAutofit/>
          </a:bodyPr>
          <a:lstStyle/>
          <a:p>
            <a:pPr marL="0" indent="0" algn="r" rtl="1">
              <a:buNone/>
            </a:pPr>
            <a:r>
              <a:rPr lang="he-IL" dirty="0">
                <a:cs typeface="+mj-cs"/>
              </a:rPr>
              <a:t>עוד ניסיון אחד...</a:t>
            </a:r>
          </a:p>
          <a:p>
            <a:pPr marL="0" indent="0" algn="r" rtl="1">
              <a:buNone/>
            </a:pPr>
            <a:r>
              <a:rPr lang="he-IL" dirty="0">
                <a:cs typeface="+mj-cs"/>
              </a:rPr>
              <a:t>הפעם אנחנו פשוט נשנה את הסדר, במקום לעבור במקרה של </a:t>
            </a:r>
            <a:r>
              <a:rPr lang="en-US" dirty="0">
                <a:cs typeface="+mj-cs"/>
              </a:rPr>
              <a:t>false</a:t>
            </a:r>
            <a:r>
              <a:rPr lang="he-IL" dirty="0">
                <a:cs typeface="+mj-cs"/>
              </a:rPr>
              <a:t> (שקורה תמיד) ובשורה שבאה אחרי להכניס ביטים לא קשורים, אנחנו נעבור לכתובת אחרת במקרה של </a:t>
            </a:r>
            <a:r>
              <a:rPr lang="en-US" dirty="0">
                <a:cs typeface="+mj-cs"/>
              </a:rPr>
              <a:t>true</a:t>
            </a:r>
            <a:r>
              <a:rPr lang="he-IL" dirty="0">
                <a:cs typeface="+mj-cs"/>
              </a:rPr>
              <a:t> (שאף פעם לא קורה) ושם נכניס ביטים לא קשורים.</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24</a:t>
            </a:fld>
            <a:endParaRPr lang="en-US"/>
          </a:p>
        </p:txBody>
      </p:sp>
      <p:sp>
        <p:nvSpPr>
          <p:cNvPr id="2" name="תיבת טקסט 1">
            <a:extLst>
              <a:ext uri="{FF2B5EF4-FFF2-40B4-BE49-F238E27FC236}">
                <a16:creationId xmlns:a16="http://schemas.microsoft.com/office/drawing/2014/main" id="{BFE33239-98A3-4087-B6F7-7F62425EE7FF}"/>
              </a:ext>
            </a:extLst>
          </p:cNvPr>
          <p:cNvSpPr txBox="1"/>
          <p:nvPr/>
        </p:nvSpPr>
        <p:spPr>
          <a:xfrm>
            <a:off x="2282536" y="2105891"/>
            <a:ext cx="7626927" cy="4093428"/>
          </a:xfrm>
          <a:prstGeom prst="rect">
            <a:avLst/>
          </a:prstGeom>
          <a:solidFill>
            <a:schemeClr val="bg2">
              <a:lumMod val="90000"/>
              <a:alpha val="50000"/>
            </a:schemeClr>
          </a:solidFill>
        </p:spPr>
        <p:txBody>
          <a:bodyPr wrap="square" rtlCol="0">
            <a:spAutoFit/>
          </a:bodyPr>
          <a:lstStyle/>
          <a:p>
            <a:r>
              <a:rPr lang="pt-BR" sz="2000" dirty="0">
                <a:latin typeface="Consolas" panose="020B0609020204030204" pitchFamily="49" charset="0"/>
              </a:rPr>
              <a:t>__asm__(</a:t>
            </a:r>
          </a:p>
          <a:p>
            <a:r>
              <a:rPr lang="pt-BR" sz="2000" dirty="0">
                <a:latin typeface="Consolas" panose="020B0609020204030204" pitchFamily="49" charset="0"/>
              </a:rPr>
              <a:t>	"movl 	%1, %%eax	  	\n"              	</a:t>
            </a:r>
          </a:p>
          <a:p>
            <a:r>
              <a:rPr lang="pt-BR" sz="2000" dirty="0">
                <a:latin typeface="Consolas" panose="020B0609020204030204" pitchFamily="49" charset="0"/>
              </a:rPr>
              <a:t>	"movl 	%2, %%ebx	  	\n"      			"cmp  	%%eax, %%ebx 	  	\n"				"je   	doTrue	  	  	\n”</a:t>
            </a:r>
          </a:p>
          <a:p>
            <a:r>
              <a:rPr lang="pt-BR" sz="2000" dirty="0">
                <a:latin typeface="Consolas" panose="020B0609020204030204" pitchFamily="49" charset="0"/>
              </a:rPr>
              <a:t>	“jmp	finish	  		\n”</a:t>
            </a:r>
          </a:p>
          <a:p>
            <a:r>
              <a:rPr lang="pt-BR" sz="2000" dirty="0">
                <a:latin typeface="Consolas" panose="020B0609020204030204" pitchFamily="49" charset="0"/>
              </a:rPr>
              <a:t>	"doTrue:		  	\n“</a:t>
            </a:r>
          </a:p>
          <a:p>
            <a:r>
              <a:rPr lang="pt-BR" sz="2000" dirty="0">
                <a:latin typeface="Consolas" panose="020B0609020204030204" pitchFamily="49" charset="0"/>
              </a:rPr>
              <a:t>	"bytes: .byte 0x83, 0x7d	\n"	</a:t>
            </a:r>
          </a:p>
          <a:p>
            <a:r>
              <a:rPr lang="pt-BR" sz="2000" dirty="0">
                <a:latin typeface="Consolas" panose="020B0609020204030204" pitchFamily="49" charset="0"/>
              </a:rPr>
              <a:t>	“finish:		  	\n”		</a:t>
            </a:r>
          </a:p>
          <a:p>
            <a:r>
              <a:rPr lang="pt-BR" sz="2000" dirty="0">
                <a:latin typeface="Consolas" panose="020B0609020204030204" pitchFamily="49" charset="0"/>
              </a:rPr>
              <a:t>	"mov  	$0, %0	  		\n"        			: "=r" (result</a:t>
            </a:r>
          </a:p>
          <a:p>
            <a:r>
              <a:rPr lang="pt-BR" sz="2000" dirty="0">
                <a:latin typeface="Consolas" panose="020B0609020204030204" pitchFamily="49" charset="0"/>
              </a:rPr>
              <a:t>	: “r” (num1), “r” (num2)</a:t>
            </a:r>
          </a:p>
          <a:p>
            <a:r>
              <a:rPr lang="pt-BR" sz="2000" dirty="0">
                <a:latin typeface="Consolas" panose="020B0609020204030204" pitchFamily="49" charset="0"/>
              </a:rPr>
              <a:t>);</a:t>
            </a:r>
          </a:p>
        </p:txBody>
      </p:sp>
    </p:spTree>
    <p:extLst>
      <p:ext uri="{BB962C8B-B14F-4D97-AF65-F5344CB8AC3E}">
        <p14:creationId xmlns:p14="http://schemas.microsoft.com/office/powerpoint/2010/main" val="3259034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pic>
        <p:nvPicPr>
          <p:cNvPr id="8" name="מציין מיקום תוכן 7" descr="תמונה שמכילה טקסט, צילום מסך, מספר&#10;&#10;התיאור נוצר באופן אוטומטי">
            <a:extLst>
              <a:ext uri="{FF2B5EF4-FFF2-40B4-BE49-F238E27FC236}">
                <a16:creationId xmlns:a16="http://schemas.microsoft.com/office/drawing/2014/main" id="{F77A96DC-ECF2-72C5-E62A-EC32C61EF688}"/>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6160" y="1066800"/>
            <a:ext cx="6039840" cy="5289550"/>
          </a:xfrm>
        </p:spPr>
      </p:pic>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25</a:t>
            </a:fld>
            <a:endParaRPr lang="en-US"/>
          </a:p>
        </p:txBody>
      </p:sp>
      <p:pic>
        <p:nvPicPr>
          <p:cNvPr id="10" name="תמונה 9" descr="תמונה שמכילה טקסט, צילום מסך&#10;&#10;התיאור נוצר באופן אוטומטי">
            <a:extLst>
              <a:ext uri="{FF2B5EF4-FFF2-40B4-BE49-F238E27FC236}">
                <a16:creationId xmlns:a16="http://schemas.microsoft.com/office/drawing/2014/main" id="{CC9EEFD3-90C3-9786-5000-791EC3E77B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066800"/>
            <a:ext cx="6039841" cy="5165260"/>
          </a:xfrm>
          <a:prstGeom prst="rect">
            <a:avLst/>
          </a:prstGeom>
        </p:spPr>
      </p:pic>
      <p:sp>
        <p:nvSpPr>
          <p:cNvPr id="11" name="תיבת טקסט 10">
            <a:extLst>
              <a:ext uri="{FF2B5EF4-FFF2-40B4-BE49-F238E27FC236}">
                <a16:creationId xmlns:a16="http://schemas.microsoft.com/office/drawing/2014/main" id="{CC5E37AC-6670-A4E9-6A68-A508835E109C}"/>
              </a:ext>
            </a:extLst>
          </p:cNvPr>
          <p:cNvSpPr txBox="1"/>
          <p:nvPr/>
        </p:nvSpPr>
        <p:spPr>
          <a:xfrm>
            <a:off x="1879023" y="136525"/>
            <a:ext cx="8433954" cy="707886"/>
          </a:xfrm>
          <a:prstGeom prst="rect">
            <a:avLst/>
          </a:prstGeom>
          <a:noFill/>
        </p:spPr>
        <p:txBody>
          <a:bodyPr wrap="square" rtlCol="0">
            <a:spAutoFit/>
          </a:bodyPr>
          <a:lstStyle/>
          <a:p>
            <a:pPr algn="ctr" rtl="1"/>
            <a:r>
              <a:rPr lang="he-IL" sz="2000" dirty="0">
                <a:cs typeface="+mj-cs"/>
              </a:rPr>
              <a:t>במקרה הזה, מבחינת ה </a:t>
            </a:r>
            <a:r>
              <a:rPr lang="en-US" sz="2000" dirty="0">
                <a:cs typeface="+mj-cs"/>
              </a:rPr>
              <a:t>Disassembler</a:t>
            </a:r>
            <a:r>
              <a:rPr lang="he-IL" sz="2000" dirty="0">
                <a:cs typeface="+mj-cs"/>
              </a:rPr>
              <a:t> זו הייתה הצלחה מסחררת... הוא לא הצליח לעצור באף נקודה ולהגיד 'זו התווית </a:t>
            </a:r>
            <a:r>
              <a:rPr lang="en-US" sz="2000" dirty="0">
                <a:cs typeface="+mj-cs"/>
              </a:rPr>
              <a:t>finish</a:t>
            </a:r>
            <a:r>
              <a:rPr lang="he-IL" sz="2000" dirty="0">
                <a:cs typeface="+mj-cs"/>
              </a:rPr>
              <a:t>'. ועד לסוף התוכנית הוא מציג רק ערימה של ערכים חסרי הקשר.</a:t>
            </a:r>
            <a:endParaRPr lang="en-US" sz="2000" dirty="0">
              <a:cs typeface="+mj-cs"/>
            </a:endParaRPr>
          </a:p>
        </p:txBody>
      </p:sp>
    </p:spTree>
    <p:extLst>
      <p:ext uri="{BB962C8B-B14F-4D97-AF65-F5344CB8AC3E}">
        <p14:creationId xmlns:p14="http://schemas.microsoft.com/office/powerpoint/2010/main" val="279748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7772400" y="1621396"/>
            <a:ext cx="3581400" cy="3437647"/>
          </a:xfrm>
        </p:spPr>
        <p:txBody>
          <a:bodyPr>
            <a:normAutofit/>
          </a:bodyPr>
          <a:lstStyle/>
          <a:p>
            <a:pPr marL="0" indent="0" algn="r" rtl="1">
              <a:buNone/>
            </a:pPr>
            <a:r>
              <a:rPr lang="he-IL" dirty="0">
                <a:cs typeface="+mj-cs"/>
              </a:rPr>
              <a:t>אך מצד שני ברמת ה- </a:t>
            </a:r>
            <a:r>
              <a:rPr lang="en-US" dirty="0">
                <a:cs typeface="+mj-cs"/>
              </a:rPr>
              <a:t>Decompiler</a:t>
            </a:r>
            <a:r>
              <a:rPr lang="he-IL" dirty="0">
                <a:cs typeface="+mj-cs"/>
              </a:rPr>
              <a:t> לא הצלחנו לבלבל אותו משמעותית יותר מהמקרה הקודם, חוץ מהעובדה שהוא הוסיף איזושהי לולאה אינסופית.</a:t>
            </a:r>
            <a:br>
              <a:rPr lang="en-US" dirty="0">
                <a:cs typeface="+mj-cs"/>
              </a:rPr>
            </a:br>
            <a:r>
              <a:rPr lang="he-IL" dirty="0">
                <a:cs typeface="+mj-cs"/>
              </a:rPr>
              <a:t>והוא עדיין מציג את ההדפסה של </a:t>
            </a:r>
            <a:r>
              <a:rPr lang="en-US" dirty="0">
                <a:cs typeface="+mj-cs"/>
              </a:rPr>
              <a:t>“false”</a:t>
            </a:r>
            <a:r>
              <a:rPr lang="he-IL" dirty="0">
                <a:cs typeface="+mj-cs"/>
              </a:rPr>
              <a:t> בסוף התוכנית.</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26</a:t>
            </a:fld>
            <a:endParaRPr lang="en-US"/>
          </a:p>
        </p:txBody>
      </p:sp>
      <p:pic>
        <p:nvPicPr>
          <p:cNvPr id="3" name="תמונה 2" descr="תמונה שמכילה טקסט, חשמל, צילום מסך, תוכנה&#10;&#10;התיאור נוצר באופן אוטומטי">
            <a:extLst>
              <a:ext uri="{FF2B5EF4-FFF2-40B4-BE49-F238E27FC236}">
                <a16:creationId xmlns:a16="http://schemas.microsoft.com/office/drawing/2014/main" id="{9C67C18A-8D87-8C41-F190-87D46A83A4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74" y="606164"/>
            <a:ext cx="5925377" cy="5468113"/>
          </a:xfrm>
          <a:prstGeom prst="rect">
            <a:avLst/>
          </a:prstGeom>
        </p:spPr>
      </p:pic>
    </p:spTree>
    <p:extLst>
      <p:ext uri="{BB962C8B-B14F-4D97-AF65-F5344CB8AC3E}">
        <p14:creationId xmlns:p14="http://schemas.microsoft.com/office/powerpoint/2010/main" val="3894934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136525"/>
            <a:ext cx="10515600" cy="671005"/>
          </a:xfrm>
        </p:spPr>
        <p:txBody>
          <a:bodyPr>
            <a:normAutofit fontScale="92500" lnSpcReduction="20000"/>
          </a:bodyPr>
          <a:lstStyle/>
          <a:p>
            <a:pPr marL="0" indent="0" algn="ctr" rtl="1">
              <a:buNone/>
            </a:pPr>
            <a:r>
              <a:rPr lang="he-IL" dirty="0">
                <a:cs typeface="+mj-cs"/>
              </a:rPr>
              <a:t>בדיקה באתר </a:t>
            </a:r>
            <a:r>
              <a:rPr lang="en-US" dirty="0">
                <a:cs typeface="+mj-cs"/>
              </a:rPr>
              <a:t>Decompiler explorer</a:t>
            </a:r>
            <a:r>
              <a:rPr lang="he-IL" dirty="0">
                <a:cs typeface="+mj-cs"/>
              </a:rPr>
              <a:t> הביאה לנו כמה </a:t>
            </a:r>
            <a:r>
              <a:rPr lang="en-US" dirty="0">
                <a:cs typeface="+mj-cs"/>
              </a:rPr>
              <a:t>Decompilers</a:t>
            </a:r>
            <a:r>
              <a:rPr lang="he-IL" dirty="0">
                <a:cs typeface="+mj-cs"/>
              </a:rPr>
              <a:t> שממש הציגו קוד לא נכון (החזרה של ערך לא קיימת במקרה של </a:t>
            </a:r>
            <a:r>
              <a:rPr lang="en-US" dirty="0">
                <a:cs typeface="+mj-cs"/>
              </a:rPr>
              <a:t>true</a:t>
            </a:r>
            <a:r>
              <a:rPr lang="he-IL" dirty="0">
                <a:cs typeface="+mj-cs"/>
              </a:rPr>
              <a:t> בקוד שכתבנו) או סתם שורות לא ברורות...</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27</a:t>
            </a:fld>
            <a:endParaRPr lang="en-US"/>
          </a:p>
        </p:txBody>
      </p:sp>
      <p:pic>
        <p:nvPicPr>
          <p:cNvPr id="3" name="תמונה 2" descr="תמונה שמכילה טקסט, צילום מסך, תוכנה, מספר&#10;&#10;התיאור נוצר באופן אוטומטי">
            <a:extLst>
              <a:ext uri="{FF2B5EF4-FFF2-40B4-BE49-F238E27FC236}">
                <a16:creationId xmlns:a16="http://schemas.microsoft.com/office/drawing/2014/main" id="{E5099423-1AAB-52B7-B895-F3321266ED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 y="1034256"/>
            <a:ext cx="11353800" cy="5322094"/>
          </a:xfrm>
          <a:prstGeom prst="rect">
            <a:avLst/>
          </a:prstGeom>
        </p:spPr>
      </p:pic>
    </p:spTree>
    <p:extLst>
      <p:ext uri="{BB962C8B-B14F-4D97-AF65-F5344CB8AC3E}">
        <p14:creationId xmlns:p14="http://schemas.microsoft.com/office/powerpoint/2010/main" val="241738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lnSpcReduction="10000"/>
          </a:bodyPr>
          <a:lstStyle/>
          <a:p>
            <a:pPr marL="0" indent="0" algn="ctr" rtl="1">
              <a:buNone/>
            </a:pPr>
            <a:r>
              <a:rPr lang="he-IL" sz="4000" dirty="0">
                <a:cs typeface="+mj-cs"/>
              </a:rPr>
              <a:t>מסקנות</a:t>
            </a:r>
            <a:endParaRPr lang="he-IL" dirty="0">
              <a:cs typeface="+mj-cs"/>
            </a:endParaRPr>
          </a:p>
          <a:p>
            <a:pPr algn="r" rtl="1"/>
            <a:r>
              <a:rPr lang="en-US" dirty="0">
                <a:cs typeface="+mj-cs"/>
              </a:rPr>
              <a:t>Anti-reversing</a:t>
            </a:r>
            <a:r>
              <a:rPr lang="he-IL" dirty="0">
                <a:cs typeface="+mj-cs"/>
              </a:rPr>
              <a:t> ברמה שתגרום לקוד להיות בלתי מפוענח לחלוטין, היא כמעט משימה בלתי אפשרית.</a:t>
            </a:r>
          </a:p>
          <a:p>
            <a:pPr algn="r" rtl="1"/>
            <a:r>
              <a:rPr lang="he-IL" dirty="0">
                <a:cs typeface="+mj-cs"/>
              </a:rPr>
              <a:t>כמו שאמרנו בהתחלה, עיקר המטרה פה היא להקשות כמה שיותר ולקוות שהצד השני יתייאש קודם...</a:t>
            </a:r>
          </a:p>
          <a:p>
            <a:pPr algn="r" rtl="1"/>
            <a:r>
              <a:rPr lang="he-IL" dirty="0">
                <a:cs typeface="+mj-cs"/>
              </a:rPr>
              <a:t>אם ניקח למשל את ה'קוד' ש </a:t>
            </a:r>
            <a:r>
              <a:rPr lang="en-US" dirty="0">
                <a:cs typeface="+mj-cs"/>
              </a:rPr>
              <a:t>Ghidra</a:t>
            </a:r>
            <a:r>
              <a:rPr lang="he-IL" dirty="0">
                <a:cs typeface="+mj-cs"/>
              </a:rPr>
              <a:t> הציגה לנו, לולאה אינסופית שכזאת מושכת את תשומת הלב ממישהו שעכשיו הגיע וזה מה שהוא רואה, וסביר להניח שהוא ינסה להבין מה בכל זאת הלולאה עושה מאשר להבין שהלולאה אף פעם לא מתבצעת...</a:t>
            </a:r>
          </a:p>
          <a:p>
            <a:pPr algn="r" rtl="1"/>
            <a:r>
              <a:rPr lang="he-IL" dirty="0">
                <a:cs typeface="+mj-cs"/>
              </a:rPr>
              <a:t>אם נסדר את התוכנית כך שהפונקציה שכתבנו תחזיר ערך בוליאני ועל פיו התוכנית תעשה משהו אחר, כשכמובן אנחנו לוקחים בחשבון שהיא תמיד תחזיר </a:t>
            </a:r>
            <a:r>
              <a:rPr lang="en-US" dirty="0">
                <a:cs typeface="+mj-cs"/>
              </a:rPr>
              <a:t>false</a:t>
            </a:r>
            <a:r>
              <a:rPr lang="he-IL" dirty="0">
                <a:cs typeface="+mj-cs"/>
              </a:rPr>
              <a:t>, סביר להניח שמישהו שייתקל בזה ינסה להבין מתי התוכנית מחזירה </a:t>
            </a:r>
            <a:r>
              <a:rPr lang="en-US" dirty="0">
                <a:cs typeface="+mj-cs"/>
              </a:rPr>
              <a:t>true</a:t>
            </a:r>
            <a:r>
              <a:rPr lang="he-IL" dirty="0">
                <a:cs typeface="+mj-cs"/>
              </a:rPr>
              <a:t> ויסתבך יותר ויותר כשלמעשה היא פשוט מחזירה </a:t>
            </a:r>
            <a:r>
              <a:rPr lang="en-US" dirty="0">
                <a:cs typeface="+mj-cs"/>
              </a:rPr>
              <a:t>false</a:t>
            </a:r>
            <a:r>
              <a:rPr lang="he-IL" dirty="0">
                <a:cs typeface="+mj-cs"/>
              </a:rPr>
              <a:t>...</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28</a:t>
            </a:fld>
            <a:endParaRPr lang="en-US"/>
          </a:p>
        </p:txBody>
      </p:sp>
    </p:spTree>
    <p:extLst>
      <p:ext uri="{BB962C8B-B14F-4D97-AF65-F5344CB8AC3E}">
        <p14:creationId xmlns:p14="http://schemas.microsoft.com/office/powerpoint/2010/main" val="274004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ctr" rtl="1">
              <a:buNone/>
            </a:pPr>
            <a:endParaRPr lang="he-IL" sz="4000" dirty="0">
              <a:cs typeface="+mj-cs"/>
            </a:endParaRPr>
          </a:p>
          <a:p>
            <a:pPr marL="0" indent="0" algn="ctr" rtl="1">
              <a:buNone/>
            </a:pPr>
            <a:endParaRPr lang="he-IL" sz="4000" dirty="0">
              <a:cs typeface="+mj-cs"/>
            </a:endParaRPr>
          </a:p>
          <a:p>
            <a:pPr marL="0" indent="0" algn="ctr" rtl="1">
              <a:buNone/>
            </a:pPr>
            <a:endParaRPr lang="he-IL" sz="4000" dirty="0">
              <a:cs typeface="+mj-cs"/>
            </a:endParaRPr>
          </a:p>
          <a:p>
            <a:pPr marL="0" indent="0" algn="ctr" rtl="1">
              <a:buNone/>
            </a:pPr>
            <a:r>
              <a:rPr lang="he-IL" sz="4000" dirty="0">
                <a:cs typeface="+mj-cs"/>
              </a:rPr>
              <a:t>שאלות?</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29</a:t>
            </a:fld>
            <a:endParaRPr lang="en-US"/>
          </a:p>
        </p:txBody>
      </p:sp>
    </p:spTree>
    <p:extLst>
      <p:ext uri="{BB962C8B-B14F-4D97-AF65-F5344CB8AC3E}">
        <p14:creationId xmlns:p14="http://schemas.microsoft.com/office/powerpoint/2010/main" val="39042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ctr" rtl="1">
              <a:buNone/>
            </a:pPr>
            <a:r>
              <a:rPr lang="he-IL" sz="4000" dirty="0">
                <a:cs typeface="+mj-cs"/>
              </a:rPr>
              <a:t>למה בכלל שנרצה למנוע הנדסה לאחור?</a:t>
            </a:r>
          </a:p>
          <a:p>
            <a:pPr algn="r" rtl="1"/>
            <a:r>
              <a:rPr lang="he-IL" dirty="0">
                <a:cs typeface="+mj-cs"/>
              </a:rPr>
              <a:t>אם נתעלם לרגע מהמחיר שמגיע ביחד עם יישום שיטות למניעת הנדסה לאחור, הרי שכמעט תמיד יש הגיון בלנסות למנוע מאדם אחר לפענח את התוכנה שלנו.</a:t>
            </a:r>
          </a:p>
          <a:p>
            <a:pPr algn="r" rtl="1"/>
            <a:r>
              <a:rPr lang="he-IL" dirty="0">
                <a:cs typeface="+mj-cs"/>
              </a:rPr>
              <a:t>כמעט בכל תוכנה שהיא לא בקוד-פתוח, והמשתמשים הם מחוץ למעגל המפתחים, כמובן שהיינו שמחים אם אפשר היה למנוע ממשתמש 'לחפור' לנו בקוד.</a:t>
            </a:r>
          </a:p>
          <a:p>
            <a:pPr algn="r" rtl="1"/>
            <a:r>
              <a:rPr lang="he-IL" dirty="0">
                <a:cs typeface="+mj-cs"/>
              </a:rPr>
              <a:t>אך עדיין, ברוב הזמן רוב הקוד שאנחנו כותבים הוא לא כל כך מיוחד ושווה ערך, ויהיה פשוט יותר לכתוב את הקוד הזה מחדש מאשר לפענח אותו.</a:t>
            </a:r>
          </a:p>
          <a:p>
            <a:pPr algn="r" rtl="1"/>
            <a:r>
              <a:rPr lang="he-IL" dirty="0">
                <a:cs typeface="+mj-cs"/>
              </a:rPr>
              <a:t>אנחנו כן נרצה למנוע ממישהו לפענח ולהוציא מידע ששמור תחת סודיות או זכויות יוצרים.</a:t>
            </a:r>
          </a:p>
          <a:p>
            <a:pPr algn="r" rtl="1"/>
            <a:r>
              <a:rPr lang="he-IL" dirty="0">
                <a:cs typeface="+mj-cs"/>
              </a:rPr>
              <a:t>לסיכום, אנחנו נרצה למנוע הנדסה לאחור בעיקר כדי להוציא מהקוד כל מידע שימושי.</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3</a:t>
            </a:fld>
            <a:endParaRPr lang="en-US"/>
          </a:p>
        </p:txBody>
      </p:sp>
    </p:spTree>
    <p:extLst>
      <p:ext uri="{BB962C8B-B14F-4D97-AF65-F5344CB8AC3E}">
        <p14:creationId xmlns:p14="http://schemas.microsoft.com/office/powerpoint/2010/main" val="301909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fontScale="92500" lnSpcReduction="10000"/>
          </a:bodyPr>
          <a:lstStyle/>
          <a:p>
            <a:pPr marL="0" indent="0" algn="ctr" rtl="1">
              <a:buNone/>
            </a:pPr>
            <a:r>
              <a:rPr lang="he-IL" sz="4300" dirty="0">
                <a:cs typeface="+mj-cs"/>
              </a:rPr>
              <a:t>שיטות למניעת הנדסה לאחור</a:t>
            </a:r>
          </a:p>
          <a:p>
            <a:pPr algn="r" rtl="1"/>
            <a:r>
              <a:rPr lang="he-IL" dirty="0">
                <a:cs typeface="+mj-cs"/>
              </a:rPr>
              <a:t>קיימות מספר אפשרויות שבהן נוכל להשתמש כדי למנוע ממישהו לפענח את הקוד שלנו, כל אחת עם יתרונות וחסרונות.</a:t>
            </a:r>
          </a:p>
          <a:p>
            <a:pPr algn="r" rtl="1"/>
            <a:r>
              <a:rPr lang="he-IL" b="1" dirty="0">
                <a:cs typeface="+mj-cs"/>
              </a:rPr>
              <a:t>מחיקה של מידע משמעותי (</a:t>
            </a:r>
            <a:r>
              <a:rPr lang="en-US" b="1" dirty="0">
                <a:cs typeface="+mj-cs"/>
              </a:rPr>
              <a:t>Eliminating Symbolic Information</a:t>
            </a:r>
            <a:r>
              <a:rPr lang="he-IL" b="1" dirty="0">
                <a:cs typeface="+mj-cs"/>
              </a:rPr>
              <a:t>)</a:t>
            </a:r>
            <a:br>
              <a:rPr lang="en-US" b="1" dirty="0">
                <a:cs typeface="+mj-cs"/>
              </a:rPr>
            </a:br>
            <a:r>
              <a:rPr lang="he-IL" dirty="0">
                <a:cs typeface="+mj-cs"/>
              </a:rPr>
              <a:t>הדרך הכי פשוטה, היא פשוט לשנות את שמות כל המשתנים והמחלקות לביטויים חסרי משמעות.</a:t>
            </a:r>
          </a:p>
          <a:p>
            <a:pPr algn="r" rtl="1"/>
            <a:r>
              <a:rPr lang="he-IL" b="1" dirty="0">
                <a:cs typeface="+mj-cs"/>
              </a:rPr>
              <a:t>מניעת דיבאג (</a:t>
            </a:r>
            <a:r>
              <a:rPr lang="en-US" b="1" dirty="0">
                <a:cs typeface="+mj-cs"/>
              </a:rPr>
              <a:t>Antidebugger</a:t>
            </a:r>
            <a:r>
              <a:rPr lang="he-IL" b="1" dirty="0">
                <a:cs typeface="+mj-cs"/>
              </a:rPr>
              <a:t>)</a:t>
            </a:r>
            <a:br>
              <a:rPr lang="en-US" b="1" dirty="0">
                <a:cs typeface="+mj-cs"/>
              </a:rPr>
            </a:br>
            <a:r>
              <a:rPr lang="he-IL" dirty="0">
                <a:cs typeface="+mj-cs"/>
              </a:rPr>
              <a:t>הוספת קוד ספציפי שימנע מלדבאג את התוכנית, כמו לעצור אותה באמצע ולנסות להבין את הלוגיקה מאחוריה.</a:t>
            </a:r>
          </a:p>
          <a:p>
            <a:pPr algn="r" rtl="1"/>
            <a:r>
              <a:rPr lang="he-IL" b="1" dirty="0">
                <a:cs typeface="+mj-cs"/>
              </a:rPr>
              <a:t>לערפל את התוכנית (</a:t>
            </a:r>
            <a:r>
              <a:rPr lang="en-US" b="1" dirty="0">
                <a:cs typeface="+mj-cs"/>
              </a:rPr>
              <a:t>Obfuscating</a:t>
            </a:r>
            <a:r>
              <a:rPr lang="he-IL" b="1" dirty="0">
                <a:cs typeface="+mj-cs"/>
              </a:rPr>
              <a:t>)</a:t>
            </a:r>
            <a:br>
              <a:rPr lang="en-US" b="1" dirty="0">
                <a:cs typeface="+mj-cs"/>
              </a:rPr>
            </a:br>
            <a:r>
              <a:rPr lang="he-IL" dirty="0">
                <a:cs typeface="+mj-cs"/>
              </a:rPr>
              <a:t>לוקחים את אותה תוכנית, שומרים על הלוגיקה שהיא מבצעת, אך משנים את הסדר כך שלאדם מבחוץ הוא ייראה חסר משמעות.</a:t>
            </a:r>
          </a:p>
          <a:p>
            <a:pPr algn="r" rtl="1"/>
            <a:r>
              <a:rPr lang="he-IL" dirty="0">
                <a:cs typeface="+mj-cs"/>
              </a:rPr>
              <a:t>נפרט על כל אחת מהדרכים.</a:t>
            </a:r>
          </a:p>
          <a:p>
            <a:pPr algn="r" rtl="1"/>
            <a:endParaRPr lang="he-IL" dirty="0">
              <a:cs typeface="+mj-cs"/>
            </a:endParaRPr>
          </a:p>
          <a:p>
            <a:pPr algn="r" rtl="1"/>
            <a:endParaRPr lang="he-IL" dirty="0">
              <a:cs typeface="+mj-cs"/>
            </a:endParaRP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4</a:t>
            </a:fld>
            <a:endParaRPr lang="en-US"/>
          </a:p>
        </p:txBody>
      </p:sp>
    </p:spTree>
    <p:extLst>
      <p:ext uri="{BB962C8B-B14F-4D97-AF65-F5344CB8AC3E}">
        <p14:creationId xmlns:p14="http://schemas.microsoft.com/office/powerpoint/2010/main" val="232020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r" rtl="1">
              <a:buNone/>
            </a:pPr>
            <a:endParaRPr lang="he-IL" sz="3600" b="1" dirty="0">
              <a:cs typeface="+mj-cs"/>
            </a:endParaRPr>
          </a:p>
          <a:p>
            <a:pPr marL="0" indent="0" algn="ctr" rtl="1">
              <a:buNone/>
            </a:pPr>
            <a:r>
              <a:rPr lang="he-IL" sz="4000" dirty="0">
                <a:cs typeface="+mj-cs"/>
              </a:rPr>
              <a:t>מחיקה של מידע משמעותי</a:t>
            </a:r>
          </a:p>
          <a:p>
            <a:pPr algn="r" rtl="1"/>
            <a:r>
              <a:rPr lang="he-IL" dirty="0">
                <a:cs typeface="+mj-cs"/>
              </a:rPr>
              <a:t>אין באמת הרבה מה לעשות מהבחינה הזאת כשאנחנו מנסים למחוק מידע משמעותי מהתוכנית.</a:t>
            </a:r>
          </a:p>
          <a:p>
            <a:pPr algn="r" rtl="1"/>
            <a:r>
              <a:rPr lang="he-IL" dirty="0">
                <a:cs typeface="+mj-cs"/>
              </a:rPr>
              <a:t>בתוכניות שקומפלו לשפת מכונה, כמו בתוכניות שנכתבו למשל בשפות </a:t>
            </a:r>
            <a:r>
              <a:rPr lang="en-US" dirty="0">
                <a:cs typeface="+mj-cs"/>
              </a:rPr>
              <a:t>C</a:t>
            </a:r>
            <a:r>
              <a:rPr lang="he-IL" dirty="0">
                <a:cs typeface="+mj-cs"/>
              </a:rPr>
              <a:t> או ++</a:t>
            </a:r>
            <a:r>
              <a:rPr lang="en-US" dirty="0">
                <a:cs typeface="+mj-cs"/>
              </a:rPr>
              <a:t>C</a:t>
            </a:r>
            <a:r>
              <a:rPr lang="he-IL" dirty="0">
                <a:cs typeface="+mj-cs"/>
              </a:rPr>
              <a:t>, כבר מראש אין הרבה משמעות בקוד הבינארי שאנחנו מקבלים.</a:t>
            </a:r>
          </a:p>
          <a:p>
            <a:pPr algn="r" rtl="1"/>
            <a:r>
              <a:rPr lang="he-IL" dirty="0">
                <a:cs typeface="+mj-cs"/>
              </a:rPr>
              <a:t>קיימים כלים אוטומטיים שעוברים על הקוד ומחליפים כל מחרוזת בעלת משמעות במחרוזת סידורית כלשהי, זה קיים בעיקר בשפות שלא עוברות הידור לשפת מכונה אלא ל </a:t>
            </a:r>
            <a:r>
              <a:rPr lang="en-US" dirty="0">
                <a:cs typeface="+mj-cs"/>
              </a:rPr>
              <a:t>byte-code</a:t>
            </a:r>
            <a:r>
              <a:rPr lang="he-IL" dirty="0">
                <a:cs typeface="+mj-cs"/>
              </a:rPr>
              <a:t> כמו למשל </a:t>
            </a:r>
            <a:r>
              <a:rPr lang="en-US" dirty="0">
                <a:cs typeface="+mj-cs"/>
              </a:rPr>
              <a:t>java</a:t>
            </a:r>
            <a:r>
              <a:rPr lang="he-IL" dirty="0">
                <a:cs typeface="+mj-cs"/>
              </a:rPr>
              <a:t> או בסביבות כמו </a:t>
            </a:r>
            <a:r>
              <a:rPr lang="en-US" dirty="0">
                <a:cs typeface="+mj-cs"/>
              </a:rPr>
              <a:t>.NET</a:t>
            </a:r>
            <a:endParaRPr lang="he-IL" dirty="0">
              <a:cs typeface="+mj-cs"/>
            </a:endParaRP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5</a:t>
            </a:fld>
            <a:endParaRPr lang="en-US"/>
          </a:p>
        </p:txBody>
      </p:sp>
    </p:spTree>
    <p:extLst>
      <p:ext uri="{BB962C8B-B14F-4D97-AF65-F5344CB8AC3E}">
        <p14:creationId xmlns:p14="http://schemas.microsoft.com/office/powerpoint/2010/main" val="48803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ctr" rtl="1">
              <a:buNone/>
            </a:pPr>
            <a:r>
              <a:rPr lang="he-IL" sz="4000" dirty="0">
                <a:cs typeface="+mj-cs"/>
              </a:rPr>
              <a:t>הצפנת</a:t>
            </a:r>
            <a:r>
              <a:rPr lang="he-IL" sz="4000" b="1" dirty="0">
                <a:cs typeface="+mj-cs"/>
              </a:rPr>
              <a:t> </a:t>
            </a:r>
            <a:r>
              <a:rPr lang="he-IL" sz="4000" dirty="0">
                <a:cs typeface="+mj-cs"/>
              </a:rPr>
              <a:t>הקוד</a:t>
            </a:r>
          </a:p>
          <a:p>
            <a:pPr algn="r" rtl="1"/>
            <a:r>
              <a:rPr lang="he-IL" dirty="0">
                <a:cs typeface="+mj-cs"/>
              </a:rPr>
              <a:t>קיימת אפשרות לקחת את הקוד אחרי שכבר קומפל לקוד מכונה, ולהצפין אותו.</a:t>
            </a:r>
          </a:p>
          <a:p>
            <a:pPr algn="r" rtl="1"/>
            <a:r>
              <a:rPr lang="he-IL" dirty="0">
                <a:cs typeface="+mj-cs"/>
              </a:rPr>
              <a:t>אנחנו נוסיף לוגיקה לתוכנית שלנו שיודעת לפענח את הקוד לפני ההרצה שלו בפועל.</a:t>
            </a:r>
          </a:p>
          <a:p>
            <a:pPr algn="r" rtl="1"/>
            <a:r>
              <a:rPr lang="he-IL" dirty="0">
                <a:cs typeface="+mj-cs"/>
              </a:rPr>
              <a:t>זה יוצר 2 בעיות עיקריות:</a:t>
            </a:r>
          </a:p>
          <a:p>
            <a:pPr marL="914400" lvl="1" indent="-457200" algn="r" rtl="1">
              <a:buFont typeface="+mj-lt"/>
              <a:buAutoNum type="arabicPeriod"/>
            </a:pPr>
            <a:r>
              <a:rPr lang="he-IL" dirty="0">
                <a:cs typeface="+mj-cs"/>
              </a:rPr>
              <a:t>את הקוד שמפענח את ההצפנה לא נוכל להצפין, ולכן אפשר פשוט להבין את הלוגיקה או למצוא את המפתח להצפנה.</a:t>
            </a:r>
          </a:p>
          <a:p>
            <a:pPr marL="914400" lvl="1" indent="-457200" algn="r" rtl="1">
              <a:buFont typeface="+mj-lt"/>
              <a:buAutoNum type="arabicPeriod"/>
            </a:pPr>
            <a:r>
              <a:rPr lang="he-IL" dirty="0">
                <a:cs typeface="+mj-cs"/>
              </a:rPr>
              <a:t>אחרי הפענוח של ההצפנה, התוכנית נטענת לזיכרון כדי שתוכל לרוץ, כלומר אם נשיג גישה לזיכרון הזה, נוכל לקבל את הקוד אחרי הפענוח שלו. </a:t>
            </a:r>
          </a:p>
          <a:p>
            <a:pPr algn="r" rtl="1"/>
            <a:r>
              <a:rPr lang="he-IL" dirty="0">
                <a:cs typeface="+mj-cs"/>
              </a:rPr>
              <a:t>השיטה הזאת היא גם בעייתית ליישום, וגם יחסית קלה לפיצוח. היא בעיקר יוצרת אי נוחות עבור המפענח, שיצטרך לעבוד קשה יותר, בהנחה שהוא לא ישתמש בכלי אוטומטי שיעשה עבורו את העבודה.</a:t>
            </a:r>
          </a:p>
          <a:p>
            <a:pPr marL="0" indent="0" algn="r" rtl="1">
              <a:buNone/>
            </a:pPr>
            <a:endParaRPr lang="he-IL" dirty="0">
              <a:cs typeface="+mj-cs"/>
            </a:endParaRP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6</a:t>
            </a:fld>
            <a:endParaRPr lang="en-US"/>
          </a:p>
        </p:txBody>
      </p:sp>
    </p:spTree>
    <p:extLst>
      <p:ext uri="{BB962C8B-B14F-4D97-AF65-F5344CB8AC3E}">
        <p14:creationId xmlns:p14="http://schemas.microsoft.com/office/powerpoint/2010/main" val="334537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marL="0" indent="0" algn="r" rtl="1">
              <a:buNone/>
            </a:pPr>
            <a:endParaRPr lang="he-IL" sz="3600" dirty="0">
              <a:cs typeface="+mj-cs"/>
            </a:endParaRPr>
          </a:p>
          <a:p>
            <a:pPr marL="0" indent="0" algn="ctr" rtl="1">
              <a:buNone/>
            </a:pPr>
            <a:r>
              <a:rPr lang="en-US" sz="4000" dirty="0">
                <a:cs typeface="+mj-cs"/>
              </a:rPr>
              <a:t>Antidebugger techniques</a:t>
            </a:r>
          </a:p>
          <a:p>
            <a:pPr algn="r" rtl="1"/>
            <a:r>
              <a:rPr lang="he-IL" dirty="0">
                <a:cs typeface="+mj-cs"/>
              </a:rPr>
              <a:t>ננסה להוסיף בדיקות שונות, כדי להבטיח שאי אפשר יהיה להריץ את התוכנית חלקית או לשתול בה </a:t>
            </a:r>
            <a:r>
              <a:rPr lang="en-US" dirty="0">
                <a:cs typeface="+mj-cs"/>
              </a:rPr>
              <a:t>Breakpoint</a:t>
            </a:r>
            <a:r>
              <a:rPr lang="he-IL" dirty="0">
                <a:cs typeface="+mj-cs"/>
              </a:rPr>
              <a:t>.</a:t>
            </a:r>
          </a:p>
          <a:p>
            <a:pPr algn="r" rtl="1"/>
            <a:r>
              <a:rPr lang="he-IL" dirty="0">
                <a:cs typeface="+mj-cs"/>
              </a:rPr>
              <a:t>כמו שמיד נראה, זה אפשרי. אבל נצטרך להיות מאוד ספציפיים, לאיזה מכונה אנחנו נקמפל את הקוד, ואפילו של איזה </a:t>
            </a:r>
            <a:r>
              <a:rPr lang="en-US" dirty="0">
                <a:cs typeface="+mj-cs"/>
              </a:rPr>
              <a:t>debugger</a:t>
            </a:r>
            <a:r>
              <a:rPr lang="he-IL" dirty="0">
                <a:cs typeface="+mj-cs"/>
              </a:rPr>
              <a:t> אנחנו נרצה למנוע שימוש.</a:t>
            </a:r>
          </a:p>
          <a:p>
            <a:pPr algn="r" rtl="1"/>
            <a:r>
              <a:rPr lang="he-IL" dirty="0">
                <a:cs typeface="+mj-cs"/>
              </a:rPr>
              <a:t>אם נחזור למה שאמרנו קודם, אז יישום של </a:t>
            </a:r>
            <a:r>
              <a:rPr lang="en-US" dirty="0">
                <a:cs typeface="+mj-cs"/>
              </a:rPr>
              <a:t>Antidebugger techniques</a:t>
            </a:r>
            <a:r>
              <a:rPr lang="he-IL" dirty="0">
                <a:cs typeface="+mj-cs"/>
              </a:rPr>
              <a:t> ביחד עם הצפנה יכול להיות יעיל יותר, כי זה יקשה מאוד על המפענח לנסות לשבור את ההצפנה באמצעות עצירת הריצה של התוכנית וחיטוט בקוד שעכשיו מורץ.</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7</a:t>
            </a:fld>
            <a:endParaRPr lang="en-US"/>
          </a:p>
        </p:txBody>
      </p:sp>
    </p:spTree>
    <p:extLst>
      <p:ext uri="{BB962C8B-B14F-4D97-AF65-F5344CB8AC3E}">
        <p14:creationId xmlns:p14="http://schemas.microsoft.com/office/powerpoint/2010/main" val="354870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783722"/>
            <a:ext cx="10515600" cy="5290555"/>
          </a:xfrm>
        </p:spPr>
        <p:txBody>
          <a:bodyPr>
            <a:normAutofit/>
          </a:bodyPr>
          <a:lstStyle/>
          <a:p>
            <a:pPr algn="r" rtl="1"/>
            <a:r>
              <a:rPr lang="he-IL" dirty="0">
                <a:cs typeface="+mj-cs"/>
              </a:rPr>
              <a:t>קיימים 2 סוגים כללים של </a:t>
            </a:r>
            <a:r>
              <a:rPr lang="en-US" dirty="0">
                <a:cs typeface="+mj-cs"/>
              </a:rPr>
              <a:t>Debuggers</a:t>
            </a:r>
            <a:r>
              <a:rPr lang="he-IL" dirty="0">
                <a:cs typeface="+mj-cs"/>
              </a:rPr>
              <a:t>.</a:t>
            </a:r>
          </a:p>
          <a:p>
            <a:pPr marL="514350" indent="-514350" algn="r" rtl="1">
              <a:buFont typeface="+mj-lt"/>
              <a:buAutoNum type="arabicPeriod"/>
            </a:pPr>
            <a:r>
              <a:rPr lang="he-IL" b="1" dirty="0">
                <a:cs typeface="+mj-cs"/>
              </a:rPr>
              <a:t>ברמת התוכנה.</a:t>
            </a:r>
            <a:br>
              <a:rPr lang="en-US" dirty="0">
                <a:cs typeface="+mj-cs"/>
              </a:rPr>
            </a:br>
            <a:r>
              <a:rPr lang="he-IL" dirty="0">
                <a:cs typeface="+mj-cs"/>
              </a:rPr>
              <a:t>זהו ה </a:t>
            </a:r>
            <a:r>
              <a:rPr lang="en-US" dirty="0">
                <a:cs typeface="+mj-cs"/>
              </a:rPr>
              <a:t>Debugger</a:t>
            </a:r>
            <a:r>
              <a:rPr lang="he-IL" dirty="0">
                <a:cs typeface="+mj-cs"/>
              </a:rPr>
              <a:t> שבדרך כלל אנחנו מכירים, דרך הפעולה שלו היא שכאשר אנחנו מכניסים </a:t>
            </a:r>
            <a:r>
              <a:rPr lang="en-US" dirty="0">
                <a:cs typeface="+mj-cs"/>
              </a:rPr>
              <a:t> breakpoint</a:t>
            </a:r>
            <a:r>
              <a:rPr lang="he-IL" dirty="0">
                <a:cs typeface="+mj-cs"/>
              </a:rPr>
              <a:t>במקום כלשהו בתוכנית, הוא מחליף את הפקודה שנמצאת באותו מקום עם איזשהו </a:t>
            </a:r>
            <a:r>
              <a:rPr lang="en-US" dirty="0">
                <a:cs typeface="+mj-cs"/>
              </a:rPr>
              <a:t>trap</a:t>
            </a:r>
            <a:r>
              <a:rPr lang="he-IL" dirty="0">
                <a:cs typeface="+mj-cs"/>
              </a:rPr>
              <a:t> שישלח לו סיגנל.</a:t>
            </a:r>
            <a:br>
              <a:rPr lang="en-US" dirty="0">
                <a:cs typeface="+mj-cs"/>
              </a:rPr>
            </a:br>
            <a:r>
              <a:rPr lang="he-IL" dirty="0">
                <a:cs typeface="+mj-cs"/>
              </a:rPr>
              <a:t>כאשר התוכנית מגיעה למקום הזה, וה- </a:t>
            </a:r>
            <a:r>
              <a:rPr lang="en-US" dirty="0">
                <a:cs typeface="+mj-cs"/>
              </a:rPr>
              <a:t>Debugger</a:t>
            </a:r>
            <a:r>
              <a:rPr lang="he-IL" dirty="0">
                <a:cs typeface="+mj-cs"/>
              </a:rPr>
              <a:t> התעורר על ידי הדגל, הוא עוצר את ריצת התוכנית, מחליף שוב את ה </a:t>
            </a:r>
            <a:r>
              <a:rPr lang="en-US" dirty="0">
                <a:cs typeface="+mj-cs"/>
              </a:rPr>
              <a:t>breakpoint</a:t>
            </a:r>
            <a:r>
              <a:rPr lang="he-IL" dirty="0">
                <a:cs typeface="+mj-cs"/>
              </a:rPr>
              <a:t> לפקודה המקורית, ומחזיר את השליטה למשתמש.</a:t>
            </a:r>
          </a:p>
          <a:p>
            <a:pPr marL="514350" indent="-514350" algn="r" rtl="1">
              <a:buFont typeface="+mj-lt"/>
              <a:buAutoNum type="arabicPeriod"/>
            </a:pPr>
            <a:r>
              <a:rPr lang="he-IL" b="1" dirty="0">
                <a:cs typeface="+mj-cs"/>
              </a:rPr>
              <a:t>ברמת החומרה.</a:t>
            </a:r>
            <a:br>
              <a:rPr lang="en-US" dirty="0">
                <a:cs typeface="+mj-cs"/>
              </a:rPr>
            </a:br>
            <a:r>
              <a:rPr lang="he-IL" dirty="0">
                <a:cs typeface="+mj-cs"/>
              </a:rPr>
              <a:t>ביישום הזה, התוכנית לא משתנה, אלא החומרה עצמה מריצה כל פקודה באופן אינדיבידואלי, ועוצרת את ריצת התוכנית כאשר היא הגיעה לכתובת זיכרון מוגדרת מראש.</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8</a:t>
            </a:fld>
            <a:endParaRPr lang="en-US"/>
          </a:p>
        </p:txBody>
      </p:sp>
    </p:spTree>
    <p:extLst>
      <p:ext uri="{BB962C8B-B14F-4D97-AF65-F5344CB8AC3E}">
        <p14:creationId xmlns:p14="http://schemas.microsoft.com/office/powerpoint/2010/main" val="374234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B204274-CD00-92C2-7659-0A2334BF1DD7}"/>
              </a:ext>
            </a:extLst>
          </p:cNvPr>
          <p:cNvSpPr>
            <a:spLocks noGrp="1"/>
          </p:cNvSpPr>
          <p:nvPr>
            <p:ph sz="half" idx="2"/>
          </p:nvPr>
        </p:nvSpPr>
        <p:spPr>
          <a:xfrm>
            <a:off x="838200" y="501650"/>
            <a:ext cx="10515600" cy="5854700"/>
          </a:xfrm>
        </p:spPr>
        <p:txBody>
          <a:bodyPr>
            <a:normAutofit/>
          </a:bodyPr>
          <a:lstStyle/>
          <a:p>
            <a:pPr marL="0" indent="0" algn="ctr" rtl="1">
              <a:buNone/>
            </a:pPr>
            <a:r>
              <a:rPr lang="en-US" sz="3600" dirty="0">
                <a:cs typeface="+mj-cs"/>
              </a:rPr>
              <a:t>IsDebuggerPresent</a:t>
            </a:r>
            <a:endParaRPr lang="he-IL" sz="3600" dirty="0">
              <a:cs typeface="+mj-cs"/>
            </a:endParaRPr>
          </a:p>
          <a:p>
            <a:pPr algn="r" rtl="1"/>
            <a:r>
              <a:rPr lang="he-IL" dirty="0">
                <a:cs typeface="+mj-cs"/>
              </a:rPr>
              <a:t>ב </a:t>
            </a:r>
            <a:r>
              <a:rPr lang="en-US" dirty="0">
                <a:cs typeface="+mj-cs"/>
              </a:rPr>
              <a:t>Windows</a:t>
            </a:r>
            <a:r>
              <a:rPr lang="he-IL" dirty="0">
                <a:cs typeface="+mj-cs"/>
              </a:rPr>
              <a:t> קיים </a:t>
            </a:r>
            <a:r>
              <a:rPr lang="en-US" dirty="0">
                <a:cs typeface="+mj-cs"/>
              </a:rPr>
              <a:t>API</a:t>
            </a:r>
            <a:r>
              <a:rPr lang="he-IL" dirty="0">
                <a:cs typeface="+mj-cs"/>
              </a:rPr>
              <a:t> בשם </a:t>
            </a:r>
            <a:r>
              <a:rPr lang="en-US" dirty="0">
                <a:cs typeface="+mj-cs"/>
              </a:rPr>
              <a:t>IsDebuggerPresent</a:t>
            </a:r>
            <a:r>
              <a:rPr lang="he-IL" dirty="0">
                <a:cs typeface="+mj-cs"/>
              </a:rPr>
              <a:t> שניגש ל </a:t>
            </a:r>
            <a:r>
              <a:rPr lang="en-US" dirty="0">
                <a:cs typeface="+mj-cs"/>
              </a:rPr>
              <a:t>PEB</a:t>
            </a:r>
            <a:r>
              <a:rPr lang="he-IL" dirty="0">
                <a:cs typeface="+mj-cs"/>
              </a:rPr>
              <a:t> של התוכנית, ובודק האם קיים </a:t>
            </a:r>
            <a:r>
              <a:rPr lang="en-US" dirty="0">
                <a:cs typeface="+mj-cs"/>
              </a:rPr>
              <a:t>Debugger</a:t>
            </a:r>
            <a:r>
              <a:rPr lang="he-IL" dirty="0">
                <a:cs typeface="+mj-cs"/>
              </a:rPr>
              <a:t> שנקשר לתוכנית.</a:t>
            </a:r>
          </a:p>
          <a:p>
            <a:pPr algn="r" rtl="1"/>
            <a:r>
              <a:rPr lang="he-IL" dirty="0">
                <a:cs typeface="+mj-cs"/>
              </a:rPr>
              <a:t>אליה וקוץ בה - שימוש כזה ברור ב </a:t>
            </a:r>
            <a:r>
              <a:rPr lang="en-US" dirty="0">
                <a:cs typeface="+mj-cs"/>
              </a:rPr>
              <a:t>API</a:t>
            </a:r>
            <a:r>
              <a:rPr lang="he-IL" dirty="0">
                <a:cs typeface="+mj-cs"/>
              </a:rPr>
              <a:t> רק ישרוף זמן למפענח, אבל לא ימנע ממנו לגלות את המיקום של הגישה ל </a:t>
            </a:r>
            <a:r>
              <a:rPr lang="en-US" dirty="0">
                <a:cs typeface="+mj-cs"/>
              </a:rPr>
              <a:t>API</a:t>
            </a:r>
            <a:r>
              <a:rPr lang="he-IL" dirty="0">
                <a:cs typeface="+mj-cs"/>
              </a:rPr>
              <a:t> ולהוציא את הקוד הזה מהתוכנית כשהוא מריץ אותה.</a:t>
            </a:r>
          </a:p>
          <a:p>
            <a:pPr algn="r" rtl="1"/>
            <a:r>
              <a:rPr lang="he-IL" dirty="0">
                <a:cs typeface="+mj-cs"/>
              </a:rPr>
              <a:t>נוכל להתחכם ולגשת ל </a:t>
            </a:r>
            <a:r>
              <a:rPr lang="en-US" dirty="0">
                <a:cs typeface="+mj-cs"/>
              </a:rPr>
              <a:t>API</a:t>
            </a:r>
            <a:r>
              <a:rPr lang="he-IL" dirty="0">
                <a:cs typeface="+mj-cs"/>
              </a:rPr>
              <a:t> באמצעות כתובות זיכרון שנשתול בתוך ה </a:t>
            </a:r>
            <a:r>
              <a:rPr lang="en-US" dirty="0">
                <a:cs typeface="+mj-cs"/>
              </a:rPr>
              <a:t>Assembly</a:t>
            </a:r>
            <a:r>
              <a:rPr lang="he-IL" dirty="0">
                <a:cs typeface="+mj-cs"/>
              </a:rPr>
              <a:t> של התוכנית:</a:t>
            </a:r>
          </a:p>
        </p:txBody>
      </p:sp>
      <p:sp>
        <p:nvSpPr>
          <p:cNvPr id="5" name="מציין מיקום של כותרת תחתונה 4">
            <a:extLst>
              <a:ext uri="{FF2B5EF4-FFF2-40B4-BE49-F238E27FC236}">
                <a16:creationId xmlns:a16="http://schemas.microsoft.com/office/drawing/2014/main" id="{C445C264-B205-D529-0AB1-CA1964F925D7}"/>
              </a:ext>
            </a:extLst>
          </p:cNvPr>
          <p:cNvSpPr>
            <a:spLocks noGrp="1"/>
          </p:cNvSpPr>
          <p:nvPr>
            <p:ph type="ftr" sz="quarter" idx="11"/>
          </p:nvPr>
        </p:nvSpPr>
        <p:spPr/>
        <p:txBody>
          <a:bodyPr/>
          <a:lstStyle/>
          <a:p>
            <a:r>
              <a:rPr lang="en-US"/>
              <a:t>Reverse Engineering - Anti-reversing Techniques</a:t>
            </a:r>
          </a:p>
        </p:txBody>
      </p:sp>
      <p:sp>
        <p:nvSpPr>
          <p:cNvPr id="6" name="מציין מיקום של מספר שקופית 5">
            <a:extLst>
              <a:ext uri="{FF2B5EF4-FFF2-40B4-BE49-F238E27FC236}">
                <a16:creationId xmlns:a16="http://schemas.microsoft.com/office/drawing/2014/main" id="{0C9318A4-825B-678F-2ECB-9BC7A0833A28}"/>
              </a:ext>
            </a:extLst>
          </p:cNvPr>
          <p:cNvSpPr>
            <a:spLocks noGrp="1"/>
          </p:cNvSpPr>
          <p:nvPr>
            <p:ph type="sldNum" sz="quarter" idx="12"/>
          </p:nvPr>
        </p:nvSpPr>
        <p:spPr/>
        <p:txBody>
          <a:bodyPr/>
          <a:lstStyle/>
          <a:p>
            <a:fld id="{4EAF782A-D033-4090-8A69-593F093B9A82}" type="slidenum">
              <a:rPr lang="en-US" smtClean="0"/>
              <a:t>9</a:t>
            </a:fld>
            <a:endParaRPr lang="en-US"/>
          </a:p>
        </p:txBody>
      </p:sp>
      <p:sp>
        <p:nvSpPr>
          <p:cNvPr id="2" name="תיבת טקסט 1">
            <a:extLst>
              <a:ext uri="{FF2B5EF4-FFF2-40B4-BE49-F238E27FC236}">
                <a16:creationId xmlns:a16="http://schemas.microsoft.com/office/drawing/2014/main" id="{D7564ED6-AA31-AF0F-DDE0-2291DF273CF6}"/>
              </a:ext>
            </a:extLst>
          </p:cNvPr>
          <p:cNvSpPr txBox="1"/>
          <p:nvPr/>
        </p:nvSpPr>
        <p:spPr>
          <a:xfrm>
            <a:off x="3379614" y="3971357"/>
            <a:ext cx="5432771" cy="2246769"/>
          </a:xfrm>
          <a:prstGeom prst="rect">
            <a:avLst/>
          </a:prstGeom>
          <a:solidFill>
            <a:schemeClr val="bg2">
              <a:lumMod val="90000"/>
              <a:alpha val="50000"/>
            </a:schemeClr>
          </a:solidFill>
        </p:spPr>
        <p:txBody>
          <a:bodyPr wrap="square" rtlCol="0">
            <a:spAutoFit/>
          </a:bodyPr>
          <a:lstStyle/>
          <a:p>
            <a:r>
              <a:rPr lang="en-US" sz="2800" dirty="0">
                <a:latin typeface="Consolas" panose="020B0609020204030204" pitchFamily="49" charset="0"/>
              </a:rPr>
              <a:t>mov	eax, fs:[0000018]</a:t>
            </a:r>
          </a:p>
          <a:p>
            <a:r>
              <a:rPr lang="en-US" sz="2800" dirty="0">
                <a:latin typeface="Consolas" panose="020B0609020204030204" pitchFamily="49" charset="0"/>
              </a:rPr>
              <a:t>mov	eax, [eax + 0x30]</a:t>
            </a:r>
          </a:p>
          <a:p>
            <a:r>
              <a:rPr lang="en-US" sz="2800" dirty="0">
                <a:latin typeface="Consolas" panose="020B0609020204030204" pitchFamily="49" charset="0"/>
              </a:rPr>
              <a:t>cmp	byte ptr[eax + 0x2], 0</a:t>
            </a:r>
          </a:p>
          <a:p>
            <a:r>
              <a:rPr lang="en-US" sz="2800" dirty="0">
                <a:latin typeface="Consolas" panose="020B0609020204030204" pitchFamily="49" charset="0"/>
              </a:rPr>
              <a:t>je	RunProgram</a:t>
            </a:r>
          </a:p>
          <a:p>
            <a:r>
              <a:rPr lang="en-US" sz="2800" dirty="0">
                <a:latin typeface="Consolas" panose="020B0609020204030204" pitchFamily="49" charset="0"/>
              </a:rPr>
              <a:t>; Stop the program here…</a:t>
            </a:r>
          </a:p>
        </p:txBody>
      </p:sp>
    </p:spTree>
    <p:extLst>
      <p:ext uri="{BB962C8B-B14F-4D97-AF65-F5344CB8AC3E}">
        <p14:creationId xmlns:p14="http://schemas.microsoft.com/office/powerpoint/2010/main" val="8025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3369</Words>
  <Application>Microsoft Office PowerPoint</Application>
  <PresentationFormat>מסך רחב</PresentationFormat>
  <Paragraphs>267</Paragraphs>
  <Slides>29</Slides>
  <Notes>26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29</vt:i4>
      </vt:variant>
    </vt:vector>
  </HeadingPairs>
  <TitlesOfParts>
    <vt:vector size="35" baseType="lpstr">
      <vt:lpstr>Arial</vt:lpstr>
      <vt:lpstr>Calibri</vt:lpstr>
      <vt:lpstr>Calibri Light</vt:lpstr>
      <vt:lpstr>Consolas</vt:lpstr>
      <vt:lpstr>Times New Roman</vt:lpstr>
      <vt:lpstr>Office Theme</vt:lpstr>
      <vt:lpstr>Anti-reversing Techniques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Anti-reversing Techniques</dc:title>
  <dc:creator>Refael Brand</dc:creator>
  <cp:lastModifiedBy>Refael Brand</cp:lastModifiedBy>
  <cp:revision>9</cp:revision>
  <dcterms:created xsi:type="dcterms:W3CDTF">2023-05-11T15:18:07Z</dcterms:created>
  <dcterms:modified xsi:type="dcterms:W3CDTF">2023-05-24T07:32:34Z</dcterms:modified>
</cp:coreProperties>
</file>