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32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8" r:id="rId27"/>
    <p:sldId id="337" r:id="rId28"/>
    <p:sldId id="341" r:id="rId29"/>
    <p:sldId id="340" r:id="rId30"/>
    <p:sldId id="34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lives, but cyberattacks pose a threat, leading to potential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information leaks</a:t>
            </a: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  <a:r>
              <a:rPr lang="en-US" altLang="ko-KR" dirty="0"/>
              <a:t>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limitations:</a:t>
            </a:r>
            <a:r>
              <a:rPr lang="en-US" altLang="ko-KR" dirty="0"/>
              <a:t> complex key, IoT eavesdropping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Opponents</a:t>
            </a:r>
            <a:r>
              <a:rPr lang="en-US" altLang="ko-KR" dirty="0"/>
              <a:t> can conduct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traffic analysis </a:t>
            </a:r>
            <a:r>
              <a:rPr lang="en-US" altLang="ko-KR" dirty="0"/>
              <a:t>by collecting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metadata</a:t>
            </a:r>
            <a:r>
              <a:rPr lang="en-US" altLang="ko-KR" dirty="0"/>
              <a:t> during transmission.</a:t>
            </a:r>
          </a:p>
          <a:p>
            <a:pPr lvl="2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Vulnerabilities</a:t>
            </a:r>
            <a:r>
              <a:rPr lang="en-US" altLang="ko-KR" dirty="0"/>
              <a:t> include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capturing source and destination </a:t>
            </a:r>
            <a:r>
              <a:rPr lang="en-US" altLang="ko-KR" dirty="0"/>
              <a:t>addresses,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request-response frequency</a:t>
            </a:r>
            <a:r>
              <a:rPr lang="en-US" altLang="ko-KR" dirty="0"/>
              <a:t>, etc.</a:t>
            </a:r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8447016" y="2242270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8"/>
                <a:ext cx="4724138" cy="2745880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90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908792"/>
              </a:xfrm>
              <a:prstGeom prst="rect">
                <a:avLst/>
              </a:prstGeom>
              <a:blipFill>
                <a:blip r:embed="rId4"/>
                <a:stretch>
                  <a:fillRect l="-51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787730" y="5676405"/>
                <a:ext cx="110717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바탕" panose="02030600000101010101" pitchFamily="18" charset="-127"/>
                  </a:rPr>
                  <a:t>Figure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</a:rPr>
                  <a:t>illustrates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 how the </a:t>
                </a: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바탕" panose="02030600000101010101" pitchFamily="18" charset="-127"/>
                  </a:rPr>
                  <a:t>Successfully covert transmission requires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30" y="5676405"/>
                <a:ext cx="11071760" cy="584775"/>
              </a:xfrm>
              <a:prstGeom prst="rect">
                <a:avLst/>
              </a:prstGeom>
              <a:blipFill>
                <a:blip r:embed="rId4"/>
                <a:stretch>
                  <a:fillRect l="-22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44176-6EF8-E9A1-0845-C26FC4689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89" y="1413164"/>
            <a:ext cx="5852172" cy="4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882732" y="5668488"/>
                <a:ext cx="10616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ea typeface="바탕" panose="02030600000101010101" pitchFamily="18" charset="-127"/>
                  </a:rPr>
                  <a:t>Figure compares average worst-case DEP with changes in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바탕" panose="02030600000101010101" pitchFamily="18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a typeface="바탕" panose="02030600000101010101" pitchFamily="18" charset="-127"/>
                  </a:rPr>
                  <a:t>W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orst-case DEP decreases monotonically as</a:t>
                </a:r>
                <a:r>
                  <a:rPr lang="en-US" sz="1600" dirty="0">
                    <a:ea typeface="바탕" panose="02030600000101010101" pitchFamily="18" charset="-127"/>
                  </a:rPr>
                  <a:t> </a:t>
                </a:r>
                <a:r>
                  <a:rPr lang="en-US" sz="1600" dirty="0">
                    <a:effectLst/>
                    <a:ea typeface="바탕" panose="02030600000101010101" pitchFamily="18" charset="-127"/>
                  </a:rPr>
                  <a:t>guaranteed covet rate increases.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2" y="5668488"/>
                <a:ext cx="10616542" cy="584775"/>
              </a:xfrm>
              <a:prstGeom prst="rect">
                <a:avLst/>
              </a:prstGeom>
              <a:blipFill>
                <a:blip r:embed="rId4"/>
                <a:stretch>
                  <a:fillRect l="-23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88EDD567-83F4-3D2E-4C96-766FC9723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81" y="1421080"/>
            <a:ext cx="5852172" cy="42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01683" y="5719949"/>
                <a:ext cx="108025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Figure illustrates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worst-case DEP declines monotonically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3" y="5719949"/>
                <a:ext cx="10802586" cy="584775"/>
              </a:xfrm>
              <a:prstGeom prst="rect">
                <a:avLst/>
              </a:prstGeom>
              <a:blipFill>
                <a:blip r:embed="rId4"/>
                <a:stretch>
                  <a:fillRect l="-22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A059413-C45B-BEF5-9D4B-5B03BE20D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385455"/>
            <a:ext cx="5852172" cy="42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41268" y="5656613"/>
                <a:ext cx="10763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ffectLst/>
                    <a:ea typeface="바탕" panose="02030600000101010101" pitchFamily="18" charset="-127"/>
                  </a:rPr>
                  <a:t>Figure illustrates average worst-case DEP​ for different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Schemes exhibit close performance at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due to dominant limitation by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68" y="5656613"/>
                <a:ext cx="10763001" cy="523220"/>
              </a:xfrm>
              <a:prstGeom prst="rect">
                <a:avLst/>
              </a:prstGeom>
              <a:blipFill>
                <a:blip r:embed="rId4"/>
                <a:stretch>
                  <a:fillRect l="-5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points&#10;&#10;Description automatically generated">
            <a:extLst>
              <a:ext uri="{FF2B5EF4-FFF2-40B4-BE49-F238E27FC236}">
                <a16:creationId xmlns:a16="http://schemas.microsoft.com/office/drawing/2014/main" id="{F8099AAD-F5EC-CCE6-CD6A-68EC230AC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417122"/>
            <a:ext cx="5852172" cy="42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Covert communication setup</a:t>
                </a:r>
              </a:p>
              <a:p>
                <a:pPr lvl="1"/>
                <a:r>
                  <a:rPr lang="en-US" altLang="ko-KR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disguised full-duplex </a:t>
                </a:r>
                <a:r>
                  <a:rPr lang="en-US" altLang="ko-KR" dirty="0"/>
                  <a:t>destination node</a:t>
                </a:r>
              </a:p>
              <a:p>
                <a:pPr lvl="1"/>
                <a:r>
                  <a:rPr lang="en-US" altLang="ko-KR" dirty="0"/>
                  <a:t>Destination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secretly</a:t>
                </a:r>
                <a:r>
                  <a:rPr lang="en-US" altLang="ko-KR" dirty="0"/>
                  <a:t> transmit to the hidden receiver</a:t>
                </a:r>
              </a:p>
              <a:p>
                <a:r>
                  <a:rPr lang="en-US" altLang="ko-KR" b="1" dirty="0"/>
                  <a:t>Key Findings</a:t>
                </a:r>
              </a:p>
              <a:p>
                <a:pPr lvl="1"/>
                <a:r>
                  <a:rPr lang="en-US" altLang="ko-KR" b="1" dirty="0"/>
                  <a:t>Optimal Transmit Power:</a:t>
                </a:r>
              </a:p>
              <a:p>
                <a:pPr lvl="2"/>
                <a:r>
                  <a:rPr lang="en-US" altLang="ko-KR" dirty="0"/>
                  <a:t>Strong Destination-Receiver Link: Power tends towards zero</a:t>
                </a:r>
              </a:p>
              <a:p>
                <a:pPr lvl="2"/>
                <a:r>
                  <a:rPr lang="en-US" altLang="ko-KR" dirty="0"/>
                  <a:t>Self-Interference: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Poor suppression leads to near-zero power</a:t>
                </a:r>
              </a:p>
              <a:p>
                <a:pPr lvl="2"/>
                <a:r>
                  <a:rPr lang="en-US" altLang="ko-KR" dirty="0"/>
                  <a:t>High Channel Gain to Warden: Power approaches zero</a:t>
                </a:r>
              </a:p>
              <a:p>
                <a:r>
                  <a:rPr lang="en-US" altLang="ko-KR" b="1" dirty="0"/>
                  <a:t>Insights: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Low transmit power </a:t>
                </a:r>
                <a:r>
                  <a:rPr lang="en-US" altLang="ko-KR" dirty="0"/>
                  <a:t>avoids detection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Balance between </a:t>
                </a:r>
                <a:r>
                  <a:rPr lang="en-US" altLang="ko-KR" dirty="0"/>
                  <a:t>covert communication and quality of service</a:t>
                </a:r>
              </a:p>
              <a:p>
                <a:r>
                  <a:rPr lang="en-US" altLang="ko-KR" b="1" dirty="0"/>
                  <a:t>Future Research:</a:t>
                </a:r>
              </a:p>
              <a:p>
                <a:pPr lvl="1"/>
                <a:r>
                  <a:rPr lang="en-US" altLang="ko-KR" dirty="0"/>
                  <a:t>Explore practical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modulation techniques</a:t>
                </a:r>
              </a:p>
              <a:p>
                <a:pPr lvl="1"/>
                <a: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</a:rPr>
                  <a:t>Study</a:t>
                </a:r>
                <a:r>
                  <a:rPr lang="en-US" altLang="ko-KR" dirty="0"/>
                  <a:t> the impact of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imperfect CSI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Covert communications</a:t>
            </a:r>
            <a:r>
              <a:rPr lang="en-US" altLang="ko-KR" dirty="0"/>
              <a:t> are necessary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counter traffic analysis threats</a:t>
            </a: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Full-Duplex (FD) Systems</a:t>
            </a:r>
          </a:p>
          <a:p>
            <a:pPr lvl="2"/>
            <a:r>
              <a:rPr lang="en-US" altLang="ko-KR" dirty="0"/>
              <a:t>Enable real-time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bidirectional communication</a:t>
            </a:r>
            <a:endParaRPr lang="en-US" altLang="ko-KR" dirty="0"/>
          </a:p>
          <a:p>
            <a:pPr lvl="1"/>
            <a:r>
              <a:rPr lang="en-US" altLang="ko-KR" dirty="0"/>
              <a:t>Half-Duplex Systems </a:t>
            </a:r>
          </a:p>
          <a:p>
            <a:pPr lvl="2"/>
            <a:r>
              <a:rPr lang="en-US" altLang="ko-KR" dirty="0"/>
              <a:t>Cause delays, reduce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efficiency</a:t>
            </a:r>
          </a:p>
          <a:p>
            <a:pPr lvl="1"/>
            <a:r>
              <a:rPr lang="en-US" altLang="ko-KR" dirty="0"/>
              <a:t>Advantage of FD in Covert Operations </a:t>
            </a:r>
          </a:p>
          <a:p>
            <a:pPr lvl="2"/>
            <a:r>
              <a:rPr lang="en-US" altLang="ko-KR" dirty="0"/>
              <a:t>Transmit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covertly</a:t>
            </a:r>
            <a:r>
              <a:rPr lang="en-US" altLang="ko-KR" dirty="0"/>
              <a:t>, appear as receiver, enhances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stealth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95" y="1281092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enhances the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covert communication performance</a:t>
            </a:r>
            <a:endParaRPr lang="en-US" altLang="ko-KR" dirty="0"/>
          </a:p>
          <a:p>
            <a:pPr lvl="1"/>
            <a:r>
              <a:rPr lang="en-US" altLang="ko-KR" dirty="0"/>
              <a:t>Covert Transmission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Covert transmissions to hidden</a:t>
            </a:r>
            <a:r>
              <a:rPr lang="en-US" altLang="ko-KR" dirty="0"/>
              <a:t> receiver via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an unseen antenna</a:t>
            </a:r>
          </a:p>
          <a:p>
            <a:pPr lvl="1"/>
            <a:r>
              <a:rPr lang="en-US" altLang="ko-KR" dirty="0"/>
              <a:t>Surveillance</a:t>
            </a:r>
          </a:p>
          <a:p>
            <a:pPr lvl="2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Monitored</a:t>
            </a:r>
            <a:r>
              <a:rPr lang="en-US" altLang="ko-KR" dirty="0"/>
              <a:t> by warden node for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suspicious</a:t>
            </a:r>
            <a:r>
              <a:rPr lang="en-US" altLang="ko-KR" dirty="0"/>
              <a:t> communication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Optimization</a:t>
            </a:r>
            <a:r>
              <a:rPr lang="en-US" altLang="ko-KR" dirty="0"/>
              <a:t> of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public data rate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transmit power of FD </a:t>
            </a:r>
            <a:r>
              <a:rPr lang="en-US" altLang="ko-KR" dirty="0"/>
              <a:t>destination node to maximize DEP</a:t>
            </a:r>
          </a:p>
          <a:p>
            <a:pPr lvl="2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Prioritizing a minimum </a:t>
            </a:r>
            <a:r>
              <a:rPr lang="en-US" altLang="ko-KR" dirty="0"/>
              <a:t>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 dirty="0"/>
              <a:t>/</a:t>
            </a:r>
            <a:r>
              <a:rPr lang="en-US" altLang="ko-KR" sz="1200" dirty="0"/>
              <a:t>28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1997</Words>
  <Application>Microsoft Office PowerPoint</Application>
  <PresentationFormat>Widescreen</PresentationFormat>
  <Paragraphs>460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맑은 고딕</vt:lpstr>
      <vt:lpstr>바탕</vt:lpstr>
      <vt:lpstr>Arial</vt:lpstr>
      <vt:lpstr>Cambria Math</vt:lpstr>
      <vt:lpstr>Times New Roman</vt:lpstr>
      <vt:lpstr>Office 테마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22</cp:revision>
  <dcterms:created xsi:type="dcterms:W3CDTF">2018-10-31T12:38:19Z</dcterms:created>
  <dcterms:modified xsi:type="dcterms:W3CDTF">2024-05-29T10:08:16Z</dcterms:modified>
</cp:coreProperties>
</file>