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623" r:id="rId29"/>
    <p:sldId id="1624" r:id="rId30"/>
    <p:sldId id="1625" r:id="rId31"/>
    <p:sldId id="1626" r:id="rId32"/>
    <p:sldId id="1627" r:id="rId33"/>
    <p:sldId id="1628" r:id="rId34"/>
    <p:sldId id="1555"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2023-11-23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33</a:t>
            </a:fld>
            <a:endParaRPr lang="ko-KR" altLang="en-US"/>
          </a:p>
        </p:txBody>
      </p:sp>
    </p:spTree>
    <p:extLst>
      <p:ext uri="{BB962C8B-B14F-4D97-AF65-F5344CB8AC3E}">
        <p14:creationId xmlns:p14="http://schemas.microsoft.com/office/powerpoint/2010/main" val="1717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2023-11-23</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2023-11-23</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2023-11-23</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2023-11-23</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2023-11-23</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2023-11-23</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2023-11-23</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2023-11-23</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2023-11-23</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2023-11-23</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2023-11-23</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2023-11-23</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1</m:t>
                        </m:r>
                      </m:num>
                      <m:den>
                        <m:r>
                          <a:rPr lang="en-US" sz="2000" i="1" dirty="0">
                            <a:latin typeface="Cambria Math" panose="02040503050406030204" pitchFamily="18" charset="0"/>
                          </a:rPr>
                          <m:t> 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1</m:t>
                        </m:r>
                      </m:num>
                      <m:den>
                        <m:r>
                          <a:rPr lang="en-US" sz="2000" b="0" i="1" dirty="0" smtClean="0">
                            <a:latin typeface="Cambria Math" panose="02040503050406030204" pitchFamily="18" charset="0"/>
                          </a:rPr>
                          <m:t> 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DE7-0834-BB58-A32F-60929CB22F5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8282D5-5B9B-DB1B-B141-A5596FA6CE15}"/>
                  </a:ext>
                </a:extLst>
              </p:cNvPr>
              <p:cNvSpPr>
                <a:spLocks noGrp="1"/>
              </p:cNvSpPr>
              <p:nvPr>
                <p:ph idx="1"/>
              </p:nvPr>
            </p:nvSpPr>
            <p:spPr/>
            <p:txBody>
              <a:bodyPr/>
              <a:lstStyle/>
              <a:p>
                <a:r>
                  <a:rPr lang="en-US" dirty="0"/>
                  <a:t>In estimation theory, Estimating a random variable s based on observations x  </a:t>
                </a:r>
              </a:p>
              <a:p>
                <a:r>
                  <a:rPr lang="en-US" dirty="0"/>
                  <a:t>Choose a function g(x) that minimizes the Mean Square Error</a:t>
                </a:r>
              </a:p>
              <a:p>
                <a:pPr marL="0" indent="0">
                  <a:buNone/>
                </a:pPr>
                <a:r>
                  <a:rPr lang="en-US" dirty="0"/>
                  <a:t> </a:t>
                </a:r>
              </a:p>
              <a:p>
                <a:pPr marL="0" indent="0">
                  <a:buNone/>
                </a:pPr>
                <a:r>
                  <a:rPr lang="en-US" dirty="0"/>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E [(s – </a:t>
                </a:r>
                <a:r>
                  <a:rPr lang="en-US" dirty="0" err="1"/>
                  <a:t>s</a:t>
                </a:r>
                <a:r>
                  <a:rPr lang="en-US" baseline="-25000" dirty="0" err="1"/>
                  <a:t>est</a:t>
                </a:r>
                <a:r>
                  <a:rPr lang="en-US" dirty="0"/>
                  <a:t>)*(s- </a:t>
                </a:r>
                <a:r>
                  <a:rPr lang="en-US" dirty="0" err="1"/>
                  <a:t>s</a:t>
                </a:r>
                <a:r>
                  <a:rPr lang="en-US" baseline="-25000" dirty="0" err="1"/>
                  <a:t>est</a:t>
                </a:r>
                <a:r>
                  <a:rPr lang="en-US" dirty="0"/>
                  <a:t>) ] = [(s – g(x))* (s-g(x))]</a:t>
                </a:r>
              </a:p>
              <a:p>
                <a:r>
                  <a:rPr lang="en-US" dirty="0"/>
                  <a:t> Using linear processing, the estimates of s can be found by</a:t>
                </a:r>
              </a:p>
              <a:p>
                <a:pPr marL="0" indent="0">
                  <a:buNone/>
                </a:pPr>
                <a:r>
                  <a:rPr lang="en-US" dirty="0"/>
                  <a:t>                                              </a:t>
                </a:r>
                <a:r>
                  <a:rPr lang="en-US" dirty="0" err="1"/>
                  <a:t>s</a:t>
                </a:r>
                <a:r>
                  <a:rPr lang="en-US" baseline="-25000" dirty="0" err="1"/>
                  <a:t>est</a:t>
                </a:r>
                <a:r>
                  <a:rPr lang="en-US" baseline="-25000" dirty="0"/>
                  <a:t> </a:t>
                </a:r>
                <a:r>
                  <a:rPr lang="en-US" dirty="0"/>
                  <a:t>= Dx</a:t>
                </a:r>
              </a:p>
              <a:p>
                <a:r>
                  <a:rPr lang="en-US" dirty="0"/>
                  <a:t>D must be chosen such that the Mean Square Error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is minimized</a:t>
                </a:r>
              </a:p>
              <a:p>
                <a:pPr marL="0" indent="0">
                  <a:buNone/>
                </a:pPr>
                <a:r>
                  <a:rPr lang="en-US" dirty="0"/>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E [(s – </a:t>
                </a:r>
                <a:r>
                  <a:rPr lang="en-US" dirty="0" err="1"/>
                  <a:t>s</a:t>
                </a:r>
                <a:r>
                  <a:rPr lang="en-US" baseline="-25000" dirty="0" err="1"/>
                  <a:t>est</a:t>
                </a:r>
                <a:r>
                  <a:rPr lang="en-US" dirty="0"/>
                  <a:t>)*(s- </a:t>
                </a:r>
                <a:r>
                  <a:rPr lang="en-US" dirty="0" err="1"/>
                  <a:t>s</a:t>
                </a:r>
                <a:r>
                  <a:rPr lang="en-US" baseline="-25000" dirty="0" err="1"/>
                  <a:t>est</a:t>
                </a:r>
                <a:r>
                  <a:rPr lang="en-US" dirty="0"/>
                  <a:t>) ] = E[(s – Dx)* (s- Dx)]</a:t>
                </a:r>
              </a:p>
              <a:p>
                <a:pPr marL="0" indent="0">
                  <a:buNone/>
                </a:pPr>
                <a:r>
                  <a:rPr lang="en-US" dirty="0"/>
                  <a:t>                                            E[(s – Dx)* (s- Dx)] = tr(E[(s – Dx)* (s- Dx)] )</a:t>
                </a:r>
              </a:p>
              <a:p>
                <a:pPr marL="0" indent="0">
                  <a:buNone/>
                </a:pPr>
                <a:r>
                  <a:rPr lang="en-US" dirty="0"/>
                  <a:t>                                                                            = tr(Q</a:t>
                </a:r>
                <a:r>
                  <a:rPr lang="en-US" baseline="-25000" dirty="0"/>
                  <a:t>s</a:t>
                </a:r>
                <a:r>
                  <a:rPr lang="en-US" dirty="0"/>
                  <a:t> – </a:t>
                </a:r>
                <a:r>
                  <a:rPr lang="en-US" dirty="0" err="1"/>
                  <a:t>Q</a:t>
                </a:r>
                <a:r>
                  <a:rPr lang="en-US" baseline="-25000" dirty="0" err="1"/>
                  <a:t>sx</a:t>
                </a:r>
                <a:r>
                  <a:rPr lang="en-US" dirty="0" err="1"/>
                  <a:t>D</a:t>
                </a:r>
                <a:r>
                  <a:rPr lang="en-US" dirty="0"/>
                  <a:t>* - </a:t>
                </a:r>
                <a:r>
                  <a:rPr lang="en-US" dirty="0" err="1"/>
                  <a:t>DQ</a:t>
                </a:r>
                <a:r>
                  <a:rPr lang="en-US" baseline="-25000" dirty="0" err="1"/>
                  <a:t>xs</a:t>
                </a:r>
                <a:r>
                  <a:rPr lang="en-US" dirty="0"/>
                  <a:t> + </a:t>
                </a:r>
                <a:r>
                  <a:rPr lang="en-US" dirty="0" err="1"/>
                  <a:t>DQ</a:t>
                </a:r>
                <a:r>
                  <a:rPr lang="en-US" baseline="-25000" dirty="0" err="1"/>
                  <a:t>x</a:t>
                </a:r>
                <a:r>
                  <a:rPr lang="en-US" dirty="0" err="1"/>
                  <a:t>D</a:t>
                </a:r>
                <a:r>
                  <a:rPr lang="en-US" dirty="0"/>
                  <a:t>*)</a:t>
                </a:r>
              </a:p>
              <a:p>
                <a:pPr marL="0" indent="0">
                  <a:buNone/>
                </a:pPr>
                <a:r>
                  <a:rPr lang="en-US" dirty="0"/>
                  <a:t>                            Where Q</a:t>
                </a:r>
                <a:r>
                  <a:rPr lang="en-US" baseline="-25000" dirty="0"/>
                  <a:t>s</a:t>
                </a:r>
                <a:r>
                  <a:rPr lang="en-US" dirty="0"/>
                  <a:t> = E[ss*], </a:t>
                </a:r>
                <a:r>
                  <a:rPr lang="en-US" dirty="0" err="1"/>
                  <a:t>Q</a:t>
                </a:r>
                <a:r>
                  <a:rPr lang="en-US" baseline="-25000" dirty="0" err="1"/>
                  <a:t>sx</a:t>
                </a:r>
                <a:r>
                  <a:rPr lang="en-US" dirty="0"/>
                  <a:t> = E[</a:t>
                </a:r>
                <a:r>
                  <a:rPr lang="en-US" dirty="0" err="1"/>
                  <a:t>sx</a:t>
                </a:r>
                <a:r>
                  <a:rPr lang="en-US" dirty="0"/>
                  <a:t>*], </a:t>
                </a:r>
                <a:r>
                  <a:rPr lang="en-US" dirty="0" err="1"/>
                  <a:t>Q</a:t>
                </a:r>
                <a:r>
                  <a:rPr lang="en-US" baseline="-25000" dirty="0" err="1"/>
                  <a:t>xs</a:t>
                </a:r>
                <a:r>
                  <a:rPr lang="en-US" dirty="0"/>
                  <a:t> = E[</a:t>
                </a:r>
                <a:r>
                  <a:rPr lang="en-US" dirty="0" err="1"/>
                  <a:t>xs</a:t>
                </a:r>
                <a:r>
                  <a:rPr lang="en-US" dirty="0"/>
                  <a:t>*] and </a:t>
                </a:r>
                <a:r>
                  <a:rPr lang="en-US" dirty="0" err="1"/>
                  <a:t>Q</a:t>
                </a:r>
                <a:r>
                  <a:rPr lang="en-US" baseline="-25000" dirty="0" err="1"/>
                  <a:t>x</a:t>
                </a:r>
                <a:r>
                  <a:rPr lang="en-US" dirty="0"/>
                  <a:t> = E[xx*]</a:t>
                </a:r>
              </a:p>
              <a:p>
                <a:pPr marL="0" indent="0">
                  <a:buNone/>
                </a:pPr>
                <a:r>
                  <a:rPr lang="en-US" dirty="0"/>
                  <a:t>                    </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648282D5-5B9B-DB1B-B141-A5596FA6CE1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67B3D4-B13A-9627-0CBD-9DB62AD32005}"/>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25828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67B4-3680-A043-3141-8A45BD667F8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4FB503-7B9A-6C36-A42E-B18A049BEA1A}"/>
                  </a:ext>
                </a:extLst>
              </p:cNvPr>
              <p:cNvSpPr>
                <a:spLocks noGrp="1"/>
              </p:cNvSpPr>
              <p:nvPr>
                <p:ph idx="1"/>
              </p:nvPr>
            </p:nvSpPr>
            <p:spPr>
              <a:xfrm>
                <a:off x="838200" y="1649690"/>
                <a:ext cx="10515600" cy="4803863"/>
              </a:xfrm>
            </p:spPr>
            <p:txBody>
              <a:bodyPr/>
              <a:lstStyle/>
              <a:p>
                <a:r>
                  <a:rPr lang="en-US" dirty="0"/>
                  <a:t>Remark that the covariance matrices are Hermitian: Q = Q*</a:t>
                </a:r>
              </a:p>
              <a:p>
                <a:r>
                  <a:rPr lang="en-US" dirty="0"/>
                  <a:t>Proof)</a:t>
                </a:r>
              </a:p>
              <a:p>
                <a:pPr marL="0" indent="0">
                  <a:buNone/>
                </a:pPr>
                <a:r>
                  <a:rPr lang="en-US" dirty="0"/>
                  <a:t>                    Let  Q = E[aa*]</a:t>
                </a:r>
              </a:p>
              <a:p>
                <a:pPr marL="0" indent="0">
                  <a:buNone/>
                </a:pPr>
                <a:r>
                  <a:rPr lang="en-US" dirty="0"/>
                  <a:t>                    So Q* = (E[aa*])* = E[(aa*)*] = E[ (a*)* a* ] = E[a*a ] = Q</a:t>
                </a:r>
              </a:p>
              <a:p>
                <a:r>
                  <a:rPr lang="en-US" dirty="0"/>
                  <a:t>Remark that the covariance matrices are nonnegative definite</a:t>
                </a:r>
              </a:p>
              <a:p>
                <a:r>
                  <a:rPr lang="en-US" dirty="0"/>
                  <a:t>Proof)</a:t>
                </a:r>
              </a:p>
              <a:p>
                <a:pPr marL="0" indent="0">
                  <a:buNone/>
                </a:pPr>
                <a:r>
                  <a:rPr lang="en-US" dirty="0"/>
                  <a:t>                       z Q z* = z E[aa*] z* = E[z*a a*z] = E[</a:t>
                </a:r>
                <a14:m>
                  <m:oMath xmlns:m="http://schemas.openxmlformats.org/officeDocument/2006/math">
                    <m:r>
                      <m:rPr>
                        <m:nor/>
                      </m:rPr>
                      <a:rPr lang="en-US" dirty="0"/>
                      <m:t>|</m:t>
                    </m:r>
                    <m:r>
                      <m:rPr>
                        <m:nor/>
                      </m:rPr>
                      <a:rPr lang="en-US" dirty="0"/>
                      <m:t>a</m:t>
                    </m:r>
                    <m:r>
                      <m:rPr>
                        <m:nor/>
                      </m:rPr>
                      <a:rPr lang="en-US" dirty="0"/>
                      <m:t>*</m:t>
                    </m:r>
                    <m:r>
                      <m:rPr>
                        <m:nor/>
                      </m:rPr>
                      <a:rPr lang="en-US" dirty="0"/>
                      <m:t>z</m:t>
                    </m:r>
                    <m:r>
                      <m:rPr>
                        <m:nor/>
                      </m:rPr>
                      <a:rPr lang="en-US" dirty="0"/>
                      <m:t>|2]</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0</a:t>
                </a:r>
              </a:p>
              <a:p>
                <a:r>
                  <a:rPr lang="en-US" dirty="0"/>
                  <a:t>Furthermore, remark that each eigenvalue of a nonnegative definite matrix is a                   nonnegative real number.</a:t>
                </a:r>
              </a:p>
              <a:p>
                <a:r>
                  <a:rPr lang="en-US" dirty="0"/>
                  <a:t>Proof)</a:t>
                </a:r>
              </a:p>
              <a:p>
                <a:r>
                  <a:rPr lang="en-US" dirty="0"/>
                  <a:t>Let  Q be nonnegative definite,</a:t>
                </a:r>
              </a:p>
              <a:p>
                <a:r>
                  <a:rPr lang="en-US" dirty="0"/>
                  <a:t>       </a:t>
                </a:r>
                <a:r>
                  <a:rPr lang="el-GR" dirty="0"/>
                  <a:t>λ</a:t>
                </a:r>
                <a:r>
                  <a:rPr lang="en-US" dirty="0"/>
                  <a:t> be an eigenvalue of Q,</a:t>
                </a:r>
              </a:p>
              <a:p>
                <a:endParaRPr lang="en-US" dirty="0"/>
              </a:p>
            </p:txBody>
          </p:sp>
        </mc:Choice>
        <mc:Fallback>
          <p:sp>
            <p:nvSpPr>
              <p:cNvPr id="3" name="Content Placeholder 2">
                <a:extLst>
                  <a:ext uri="{FF2B5EF4-FFF2-40B4-BE49-F238E27FC236}">
                    <a16:creationId xmlns:a16="http://schemas.microsoft.com/office/drawing/2014/main" id="{DA4FB503-7B9A-6C36-A42E-B18A049BEA1A}"/>
                  </a:ext>
                </a:extLst>
              </p:cNvPr>
              <p:cNvSpPr>
                <a:spLocks noGrp="1" noRot="1" noChangeAspect="1" noMove="1" noResize="1" noEditPoints="1" noAdjustHandles="1" noChangeArrowheads="1" noChangeShapeType="1" noTextEdit="1"/>
              </p:cNvSpPr>
              <p:nvPr>
                <p:ph idx="1"/>
              </p:nvPr>
            </p:nvSpPr>
            <p:spPr>
              <a:xfrm>
                <a:off x="838200" y="1649690"/>
                <a:ext cx="10515600" cy="4803863"/>
              </a:xfrm>
              <a:blipFill>
                <a:blip r:embed="rId2"/>
                <a:stretch>
                  <a:fillRect l="-522" t="-1269"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D7B0B0-FE3E-D8F2-E301-8C32FB96D3D6}"/>
              </a:ext>
            </a:extLst>
          </p:cNvPr>
          <p:cNvSpPr>
            <a:spLocks noGrp="1"/>
          </p:cNvSpPr>
          <p:nvPr>
            <p:ph type="sldNum" sz="quarter" idx="12"/>
          </p:nvPr>
        </p:nvSpPr>
        <p:spPr/>
        <p:txBody>
          <a:bodyPr/>
          <a:lstStyle/>
          <a:p>
            <a:fld id="{A439D109-9F59-4B0B-8E20-D6D3A384B1F1}" type="slidenum">
              <a:rPr lang="ko-KR" altLang="en-US" smtClean="0"/>
              <a:t>29</a:t>
            </a:fld>
            <a:endParaRPr lang="ko-KR" altLang="en-US"/>
          </a:p>
        </p:txBody>
      </p:sp>
    </p:spTree>
    <p:extLst>
      <p:ext uri="{BB962C8B-B14F-4D97-AF65-F5344CB8AC3E}">
        <p14:creationId xmlns:p14="http://schemas.microsoft.com/office/powerpoint/2010/main" val="22390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F0F-DEE4-A457-844D-4675EA46023D}"/>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FB1FA5-FDAA-E680-BF02-42ACF44E5D11}"/>
                  </a:ext>
                </a:extLst>
              </p:cNvPr>
              <p:cNvSpPr>
                <a:spLocks noGrp="1"/>
              </p:cNvSpPr>
              <p:nvPr>
                <p:ph idx="1"/>
              </p:nvPr>
            </p:nvSpPr>
            <p:spPr>
              <a:xfrm>
                <a:off x="838200" y="1649691"/>
                <a:ext cx="10515600" cy="5006086"/>
              </a:xfrm>
            </p:spPr>
            <p:txBody>
              <a:bodyPr/>
              <a:lstStyle/>
              <a:p>
                <a:r>
                  <a:rPr lang="en-US" dirty="0"/>
                  <a:t>Let  z be </a:t>
                </a:r>
                <a:r>
                  <a:rPr lang="en-US" dirty="0" err="1"/>
                  <a:t>be</a:t>
                </a:r>
                <a:r>
                  <a:rPr lang="en-US" dirty="0"/>
                  <a:t> an eigenvector of Q associated with </a:t>
                </a:r>
                <a:r>
                  <a:rPr lang="el-GR" dirty="0"/>
                  <a:t>λ</a:t>
                </a:r>
                <a:endParaRPr lang="en-US" dirty="0"/>
              </a:p>
              <a:p>
                <a:r>
                  <a:rPr lang="en-US" dirty="0"/>
                  <a:t>So z* Q z = z* </a:t>
                </a:r>
                <a:r>
                  <a:rPr lang="el-GR" dirty="0"/>
                  <a:t>λ</a:t>
                </a:r>
                <a:r>
                  <a:rPr lang="en-US" dirty="0"/>
                  <a:t> z = </a:t>
                </a:r>
                <a:r>
                  <a:rPr lang="el-GR" dirty="0"/>
                  <a:t>λ</a:t>
                </a:r>
                <a:r>
                  <a:rPr lang="en-US" dirty="0"/>
                  <a:t> |z|</a:t>
                </a:r>
                <a:r>
                  <a:rPr lang="en-US" baseline="30000" dirty="0"/>
                  <a:t>2 </a:t>
                </a:r>
                <a:r>
                  <a:rPr lang="en-US" dirty="0"/>
                  <a:t> </a:t>
                </a:r>
              </a:p>
              <a:p>
                <a:r>
                  <a:rPr lang="en-US" dirty="0"/>
                  <a:t>Therefor z*Q z / |z|</a:t>
                </a:r>
                <a:r>
                  <a:rPr lang="en-US" baseline="30000" dirty="0"/>
                  <a:t>2  </a:t>
                </a:r>
                <a:r>
                  <a:rPr lang="en-US" dirty="0"/>
                  <a:t>is real and nonnegative since it is a ratio of a real nonnegative and a  real positive number.</a:t>
                </a:r>
              </a:p>
              <a:p>
                <a:r>
                  <a:rPr lang="en-US" dirty="0"/>
                  <a:t>Finally, remark that the eigenvectors of a Hermitian matrix Q, if they come from different eigenvalues, are orthogonal to one another.</a:t>
                </a:r>
              </a:p>
              <a:p>
                <a:r>
                  <a:rPr lang="en-US" dirty="0"/>
                  <a:t>Proof)</a:t>
                </a:r>
              </a:p>
              <a:p>
                <a:r>
                  <a:rPr lang="en-US" dirty="0" err="1"/>
                  <a:t>Qx</a:t>
                </a:r>
                <a:r>
                  <a:rPr lang="en-US" dirty="0"/>
                  <a:t> = </a:t>
                </a:r>
                <a:r>
                  <a:rPr lang="el-GR" dirty="0"/>
                  <a:t>λ</a:t>
                </a:r>
                <a:r>
                  <a:rPr lang="en-US" baseline="-25000" dirty="0"/>
                  <a:t>1</a:t>
                </a:r>
                <a:r>
                  <a:rPr lang="en-US" dirty="0"/>
                  <a:t> x and </a:t>
                </a:r>
                <a:r>
                  <a:rPr lang="en-US" dirty="0" err="1"/>
                  <a:t>Qy</a:t>
                </a:r>
                <a:r>
                  <a:rPr lang="en-US" dirty="0"/>
                  <a:t> =  </a:t>
                </a:r>
                <a:r>
                  <a:rPr lang="el-GR" dirty="0"/>
                  <a:t>λ</a:t>
                </a:r>
                <a:r>
                  <a:rPr lang="en-US" baseline="-25000" dirty="0"/>
                  <a:t>2</a:t>
                </a:r>
                <a:r>
                  <a:rPr lang="en-US" dirty="0"/>
                  <a:t> y and Q = Q* where x and y are the eigenvectors for the                 eigenvalues </a:t>
                </a:r>
                <a:r>
                  <a:rPr lang="el-GR" dirty="0"/>
                  <a:t>λ</a:t>
                </a:r>
                <a:r>
                  <a:rPr lang="en-US" baseline="-25000" dirty="0"/>
                  <a:t>1</a:t>
                </a:r>
                <a:r>
                  <a:rPr lang="en-US" dirty="0"/>
                  <a:t>  and </a:t>
                </a:r>
                <a:r>
                  <a:rPr lang="el-GR" dirty="0"/>
                  <a:t>λ</a:t>
                </a:r>
                <a:r>
                  <a:rPr lang="en-US" baseline="-25000" dirty="0"/>
                  <a:t>2</a:t>
                </a:r>
                <a:r>
                  <a:rPr lang="en-US" dirty="0"/>
                  <a:t>, respectively.</a:t>
                </a:r>
              </a:p>
              <a:p>
                <a:r>
                  <a:rPr lang="en-US" dirty="0"/>
                  <a:t>Then (</a:t>
                </a:r>
                <a:r>
                  <a:rPr lang="el-GR" dirty="0"/>
                  <a:t>λ</a:t>
                </a:r>
                <a:r>
                  <a:rPr lang="en-US" baseline="-25000" dirty="0"/>
                  <a:t>1</a:t>
                </a:r>
                <a:r>
                  <a:rPr lang="en-US" dirty="0"/>
                  <a:t>x)*y = (</a:t>
                </a:r>
                <a:r>
                  <a:rPr lang="en-US" dirty="0" err="1"/>
                  <a:t>Qx</a:t>
                </a:r>
                <a:r>
                  <a:rPr lang="en-US" dirty="0"/>
                  <a:t>)* y = x* Q y = x* (</a:t>
                </a:r>
                <a:r>
                  <a:rPr lang="el-GR" dirty="0"/>
                  <a:t>λ</a:t>
                </a:r>
                <a:r>
                  <a:rPr lang="en-US" baseline="-25000" dirty="0"/>
                  <a:t>2</a:t>
                </a:r>
                <a:r>
                  <a:rPr lang="en-US" dirty="0"/>
                  <a:t> y)</a:t>
                </a:r>
              </a:p>
              <a:p>
                <a:r>
                  <a:rPr lang="en-US" dirty="0"/>
                  <a:t>We can write  </a:t>
                </a:r>
                <a:r>
                  <a:rPr lang="el-GR" dirty="0"/>
                  <a:t>λ</a:t>
                </a:r>
                <a:r>
                  <a:rPr lang="en-US" baseline="-25000" dirty="0"/>
                  <a:t>1 </a:t>
                </a:r>
                <a:r>
                  <a:rPr lang="en-US" dirty="0"/>
                  <a:t>x*y = </a:t>
                </a:r>
                <a:r>
                  <a:rPr lang="el-GR" dirty="0"/>
                  <a:t>λ</a:t>
                </a:r>
                <a:r>
                  <a:rPr lang="en-US" baseline="-25000" dirty="0"/>
                  <a:t>2</a:t>
                </a:r>
                <a:r>
                  <a:rPr lang="en-US" dirty="0"/>
                  <a:t> x* y Now we use the assumption </a:t>
                </a:r>
                <a:r>
                  <a:rPr lang="el-GR" dirty="0"/>
                  <a:t>λ</a:t>
                </a:r>
                <a:r>
                  <a:rPr lang="en-US" baseline="-25000" dirty="0"/>
                  <a:t>1</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oMath>
                </a14:m>
                <a:r>
                  <a:rPr lang="en-US" dirty="0"/>
                  <a:t> </a:t>
                </a:r>
                <a:r>
                  <a:rPr lang="el-GR" dirty="0"/>
                  <a:t>λ</a:t>
                </a:r>
                <a:r>
                  <a:rPr lang="en-US" baseline="-25000" dirty="0"/>
                  <a:t>2</a:t>
                </a:r>
                <a:r>
                  <a:rPr lang="en-US" dirty="0"/>
                  <a:t>, which forces the           conclusion that x*y = 0, which again shows that x and y are orthogonal.</a:t>
                </a:r>
              </a:p>
              <a:p>
                <a:r>
                  <a:rPr lang="en-US" dirty="0"/>
                  <a:t>the eigenvectors have been </a:t>
                </a:r>
                <a:r>
                  <a:rPr lang="en-US" dirty="0" err="1"/>
                  <a:t>normalised</a:t>
                </a:r>
                <a:r>
                  <a:rPr lang="en-US" dirty="0"/>
                  <a:t> to have length one. Since they were already         orthogonal, they are now orthonormal.</a:t>
                </a:r>
              </a:p>
            </p:txBody>
          </p:sp>
        </mc:Choice>
        <mc:Fallback>
          <p:sp>
            <p:nvSpPr>
              <p:cNvPr id="3" name="Content Placeholder 2">
                <a:extLst>
                  <a:ext uri="{FF2B5EF4-FFF2-40B4-BE49-F238E27FC236}">
                    <a16:creationId xmlns:a16="http://schemas.microsoft.com/office/drawing/2014/main" id="{B3FB1FA5-FDAA-E680-BF02-42ACF44E5D11}"/>
                  </a:ext>
                </a:extLst>
              </p:cNvPr>
              <p:cNvSpPr>
                <a:spLocks noGrp="1" noRot="1" noChangeAspect="1" noMove="1" noResize="1" noEditPoints="1" noAdjustHandles="1" noChangeArrowheads="1" noChangeShapeType="1" noTextEdit="1"/>
              </p:cNvSpPr>
              <p:nvPr>
                <p:ph idx="1"/>
              </p:nvPr>
            </p:nvSpPr>
            <p:spPr>
              <a:xfrm>
                <a:off x="838200" y="1649691"/>
                <a:ext cx="10515600" cy="5006086"/>
              </a:xfrm>
              <a:blipFill>
                <a:blip r:embed="rId2"/>
                <a:stretch>
                  <a:fillRect l="-522" t="-1218" r="-638" b="-10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2CA950-EEF8-42E0-3F77-5CF963BA739B}"/>
              </a:ext>
            </a:extLst>
          </p:cNvPr>
          <p:cNvSpPr>
            <a:spLocks noGrp="1"/>
          </p:cNvSpPr>
          <p:nvPr>
            <p:ph type="sldNum" sz="quarter" idx="12"/>
          </p:nvPr>
        </p:nvSpPr>
        <p:spPr/>
        <p:txBody>
          <a:bodyPr/>
          <a:lstStyle/>
          <a:p>
            <a:fld id="{A439D109-9F59-4B0B-8E20-D6D3A384B1F1}" type="slidenum">
              <a:rPr lang="ko-KR" altLang="en-US" smtClean="0"/>
              <a:t>30</a:t>
            </a:fld>
            <a:endParaRPr lang="ko-KR" altLang="en-US"/>
          </a:p>
        </p:txBody>
      </p:sp>
    </p:spTree>
    <p:extLst>
      <p:ext uri="{BB962C8B-B14F-4D97-AF65-F5344CB8AC3E}">
        <p14:creationId xmlns:p14="http://schemas.microsoft.com/office/powerpoint/2010/main" val="74267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23-32AB-7D51-E33C-52B70D32E439}"/>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232B7F-D61E-8BA8-3AB1-FCA74B5CD421}"/>
                  </a:ext>
                </a:extLst>
              </p:cNvPr>
              <p:cNvSpPr>
                <a:spLocks noGrp="1"/>
              </p:cNvSpPr>
              <p:nvPr>
                <p:ph idx="1"/>
              </p:nvPr>
            </p:nvSpPr>
            <p:spPr>
              <a:xfrm>
                <a:off x="838200" y="1649691"/>
                <a:ext cx="10515600" cy="4900578"/>
              </a:xfrm>
            </p:spPr>
            <p:txBody>
              <a:bodyPr/>
              <a:lstStyle/>
              <a:p>
                <a:r>
                  <a:rPr lang="en-US" dirty="0"/>
                  <a:t>If these orthonormal eigenvectors are chosen to be the columns of U</a:t>
                </a:r>
              </a:p>
              <a:p>
                <a:r>
                  <a:rPr lang="en-US" dirty="0"/>
                  <a:t>Then we have U* Q U = </a:t>
                </a:r>
                <a14:m>
                  <m:oMath xmlns:m="http://schemas.openxmlformats.org/officeDocument/2006/math">
                    <m:r>
                      <a:rPr lang="en-US" i="1" smtClean="0">
                        <a:latin typeface="Cambria Math" panose="02040503050406030204" pitchFamily="18" charset="0"/>
                      </a:rPr>
                      <m:t>Ʌ</m:t>
                    </m:r>
                  </m:oMath>
                </a14:m>
                <a:r>
                  <a:rPr lang="en-US" dirty="0"/>
                  <a:t>, where </a:t>
                </a:r>
                <a14:m>
                  <m:oMath xmlns:m="http://schemas.openxmlformats.org/officeDocument/2006/math">
                    <m:r>
                      <a:rPr lang="en-US" i="1">
                        <a:latin typeface="Cambria Math" panose="02040503050406030204" pitchFamily="18" charset="0"/>
                      </a:rPr>
                      <m:t>Ʌ</m:t>
                    </m:r>
                  </m:oMath>
                </a14:m>
                <a:r>
                  <a:rPr lang="en-US" dirty="0"/>
                  <a:t> is a diagonal matrix with the eigenvalues of Q on the diagonal and U is said to be a unitary matrix.</a:t>
                </a:r>
              </a:p>
              <a:p>
                <a:r>
                  <a:rPr lang="en-US" dirty="0"/>
                  <a:t>we see that we may write </a:t>
                </a:r>
                <a:r>
                  <a:rPr lang="en-US" dirty="0" err="1"/>
                  <a:t>Qx</a:t>
                </a:r>
                <a:r>
                  <a:rPr lang="en-US" dirty="0"/>
                  <a:t> as follows:</a:t>
                </a:r>
              </a:p>
              <a:p>
                <a:r>
                  <a:rPr lang="en-US" dirty="0"/>
                  <a:t> </a:t>
                </a:r>
                <a:r>
                  <a:rPr lang="en-US" dirty="0" err="1"/>
                  <a:t>Q</a:t>
                </a:r>
                <a:r>
                  <a:rPr lang="en-US" baseline="-25000" dirty="0" err="1"/>
                  <a:t>x</a:t>
                </a:r>
                <a:r>
                  <a:rPr lang="en-US" dirty="0"/>
                  <a:t> = U*</a:t>
                </a:r>
                <a14:m>
                  <m:oMath xmlns:m="http://schemas.openxmlformats.org/officeDocument/2006/math">
                    <m:r>
                      <a:rPr lang="en-US" i="1" smtClean="0">
                        <a:latin typeface="Cambria Math" panose="02040503050406030204" pitchFamily="18" charset="0"/>
                      </a:rPr>
                      <m:t>Ʌ</m:t>
                    </m:r>
                  </m:oMath>
                </a14:m>
                <a:r>
                  <a:rPr lang="en-US" baseline="-25000" dirty="0"/>
                  <a:t>x</a:t>
                </a:r>
                <a:r>
                  <a:rPr lang="en-US" dirty="0"/>
                  <a:t>U = U*</a:t>
                </a:r>
                <a14:m>
                  <m:oMath xmlns:m="http://schemas.openxmlformats.org/officeDocument/2006/math">
                    <m:r>
                      <a:rPr lang="en-US" i="1">
                        <a:latin typeface="Cambria Math" panose="02040503050406030204" pitchFamily="18" charset="0"/>
                      </a:rPr>
                      <m:t>Ʌ</m:t>
                    </m:r>
                  </m:oMath>
                </a14:m>
                <a:r>
                  <a:rPr lang="en-US" baseline="-25000" dirty="0"/>
                  <a:t>x</a:t>
                </a:r>
                <a:r>
                  <a:rPr lang="en-US" baseline="30000" dirty="0"/>
                  <a:t>1/2</a:t>
                </a:r>
                <a:r>
                  <a:rPr lang="en-US" dirty="0"/>
                  <a:t> </a:t>
                </a:r>
                <a14:m>
                  <m:oMath xmlns:m="http://schemas.openxmlformats.org/officeDocument/2006/math">
                    <m:r>
                      <a:rPr lang="en-US" i="1">
                        <a:latin typeface="Cambria Math" panose="02040503050406030204" pitchFamily="18" charset="0"/>
                      </a:rPr>
                      <m:t>Ʌ</m:t>
                    </m:r>
                  </m:oMath>
                </a14:m>
                <a:r>
                  <a:rPr lang="en-US" baseline="-25000" dirty="0"/>
                  <a:t>x</a:t>
                </a:r>
                <a:r>
                  <a:rPr lang="en-US" baseline="30000" dirty="0"/>
                  <a:t>1/2</a:t>
                </a:r>
                <a:r>
                  <a:rPr lang="en-US" dirty="0"/>
                  <a:t>U  = (</a:t>
                </a:r>
                <a14:m>
                  <m:oMath xmlns:m="http://schemas.openxmlformats.org/officeDocument/2006/math">
                    <m:r>
                      <a:rPr lang="en-US" i="1">
                        <a:latin typeface="Cambria Math" panose="02040503050406030204" pitchFamily="18" charset="0"/>
                      </a:rPr>
                      <m:t>Ʌ</m:t>
                    </m:r>
                  </m:oMath>
                </a14:m>
                <a:r>
                  <a:rPr lang="en-US" baseline="-25000" dirty="0"/>
                  <a:t>x</a:t>
                </a:r>
                <a:r>
                  <a:rPr lang="en-US" baseline="30000" dirty="0"/>
                  <a:t>1/2 </a:t>
                </a:r>
                <a:r>
                  <a:rPr lang="en-US" dirty="0"/>
                  <a:t>U)* (</a:t>
                </a:r>
                <a14:m>
                  <m:oMath xmlns:m="http://schemas.openxmlformats.org/officeDocument/2006/math">
                    <m:r>
                      <a:rPr lang="en-US" i="1">
                        <a:latin typeface="Cambria Math" panose="02040503050406030204" pitchFamily="18" charset="0"/>
                      </a:rPr>
                      <m:t>Ʌ</m:t>
                    </m:r>
                  </m:oMath>
                </a14:m>
                <a:r>
                  <a:rPr lang="en-US" baseline="-25000" dirty="0"/>
                  <a:t>x</a:t>
                </a:r>
                <a:r>
                  <a:rPr lang="en-US" baseline="30000" dirty="0"/>
                  <a:t>1/2 </a:t>
                </a:r>
                <a:r>
                  <a:rPr lang="en-US" dirty="0"/>
                  <a:t>U)  = A * A </a:t>
                </a:r>
              </a:p>
              <a:p>
                <a:pPr>
                  <a:lnSpc>
                    <a:spcPct val="100000"/>
                  </a:lnSpc>
                </a:pPr>
                <a:r>
                  <a:rPr lang="en-US" dirty="0"/>
                  <a:t>Finally, we can rewrite the MMSE problem to a form, from which a solution for D can be    obtained that </a:t>
                </a:r>
                <a:r>
                  <a:rPr lang="en-US" dirty="0" err="1"/>
                  <a:t>minimises</a:t>
                </a:r>
                <a:r>
                  <a:rPr lang="en-US" dirty="0"/>
                  <a:t> the Mean Square Error:</a:t>
                </a:r>
              </a:p>
              <a:p>
                <a:pPr>
                  <a:lnSpc>
                    <a:spcPct val="100000"/>
                  </a:lnSpc>
                </a:pP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  tr(Q</a:t>
                </a:r>
                <a:r>
                  <a:rPr lang="en-US" baseline="-25000" dirty="0"/>
                  <a:t>s</a:t>
                </a:r>
                <a:r>
                  <a:rPr lang="en-US" dirty="0"/>
                  <a:t> – </a:t>
                </a:r>
                <a:r>
                  <a:rPr lang="en-US" dirty="0" err="1"/>
                  <a:t>Q</a:t>
                </a:r>
                <a:r>
                  <a:rPr lang="en-US" baseline="-25000" dirty="0" err="1"/>
                  <a:t>sx</a:t>
                </a:r>
                <a:r>
                  <a:rPr lang="en-US" dirty="0" err="1"/>
                  <a:t>D</a:t>
                </a:r>
                <a:r>
                  <a:rPr lang="en-US" dirty="0"/>
                  <a:t>* - </a:t>
                </a:r>
                <a:r>
                  <a:rPr lang="en-US" dirty="0" err="1"/>
                  <a:t>DQ</a:t>
                </a:r>
                <a:r>
                  <a:rPr lang="en-US" baseline="-25000" dirty="0" err="1"/>
                  <a:t>xs</a:t>
                </a:r>
                <a:r>
                  <a:rPr lang="en-US" dirty="0"/>
                  <a:t> + </a:t>
                </a:r>
                <a:r>
                  <a:rPr lang="en-US" dirty="0" err="1"/>
                  <a:t>DQ</a:t>
                </a:r>
                <a:r>
                  <a:rPr lang="en-US" baseline="-25000" dirty="0" err="1"/>
                  <a:t>x</a:t>
                </a:r>
                <a:r>
                  <a:rPr lang="en-US" dirty="0" err="1"/>
                  <a:t>D</a:t>
                </a:r>
                <a:r>
                  <a:rPr lang="en-US" dirty="0"/>
                  <a:t>*)</a:t>
                </a:r>
              </a:p>
              <a:p>
                <a:pPr>
                  <a:lnSpc>
                    <a:spcPct val="100000"/>
                  </a:lnSpc>
                </a:pPr>
                <a:r>
                  <a:rPr lang="en-US" dirty="0"/>
                  <a:t>           = tr(Q</a:t>
                </a:r>
                <a:r>
                  <a:rPr lang="en-US" baseline="-25000" dirty="0"/>
                  <a:t>s</a:t>
                </a:r>
                <a:r>
                  <a:rPr lang="en-US" dirty="0"/>
                  <a:t> – </a:t>
                </a:r>
                <a:r>
                  <a:rPr lang="en-US" dirty="0" err="1"/>
                  <a:t>Q</a:t>
                </a:r>
                <a:r>
                  <a:rPr lang="en-US" baseline="-25000" dirty="0" err="1"/>
                  <a:t>sx</a:t>
                </a:r>
                <a:r>
                  <a:rPr lang="en-US" baseline="-25000" dirty="0"/>
                  <a:t> </a:t>
                </a:r>
                <a:r>
                  <a:rPr lang="en-US" dirty="0"/>
                  <a:t>A A</a:t>
                </a:r>
                <a:r>
                  <a:rPr lang="en-US" baseline="30000" dirty="0"/>
                  <a:t>-1</a:t>
                </a:r>
                <a:r>
                  <a:rPr lang="en-US" dirty="0"/>
                  <a:t>D* - D A* A*</a:t>
                </a:r>
                <a:r>
                  <a:rPr lang="en-US" baseline="30000" dirty="0"/>
                  <a:t>-1</a:t>
                </a:r>
                <a:r>
                  <a:rPr lang="en-US" dirty="0"/>
                  <a:t> </a:t>
                </a:r>
                <a:r>
                  <a:rPr lang="en-US" dirty="0" err="1"/>
                  <a:t>Q</a:t>
                </a:r>
                <a:r>
                  <a:rPr lang="en-US" baseline="-25000" dirty="0" err="1"/>
                  <a:t>xs</a:t>
                </a:r>
                <a:r>
                  <a:rPr lang="en-US" dirty="0"/>
                  <a:t> + DA*AD*) </a:t>
                </a:r>
              </a:p>
              <a:p>
                <a:pPr>
                  <a:lnSpc>
                    <a:spcPct val="100000"/>
                  </a:lnSpc>
                </a:pPr>
                <a:r>
                  <a:rPr lang="en-US" baseline="30000" dirty="0"/>
                  <a:t>              </a:t>
                </a:r>
                <a:r>
                  <a:rPr lang="en-US" dirty="0"/>
                  <a:t> = tr(Q</a:t>
                </a:r>
                <a:r>
                  <a:rPr lang="en-US" baseline="-25000" dirty="0"/>
                  <a:t>s</a:t>
                </a:r>
                <a:r>
                  <a:rPr lang="en-US" dirty="0"/>
                  <a:t> – </a:t>
                </a:r>
                <a:r>
                  <a:rPr lang="en-US" dirty="0" err="1"/>
                  <a:t>Q</a:t>
                </a:r>
                <a:r>
                  <a:rPr lang="en-US" baseline="-25000" dirty="0" err="1"/>
                  <a:t>sx</a:t>
                </a:r>
                <a:r>
                  <a:rPr lang="en-US" baseline="-25000" dirty="0"/>
                  <a:t> </a:t>
                </a:r>
                <a:r>
                  <a:rPr lang="en-US" dirty="0"/>
                  <a:t>A</a:t>
                </a:r>
                <a:r>
                  <a:rPr lang="en-US" baseline="30000" dirty="0"/>
                  <a:t>-1</a:t>
                </a:r>
                <a:r>
                  <a:rPr lang="en-US" dirty="0"/>
                  <a:t> A*</a:t>
                </a:r>
                <a:r>
                  <a:rPr lang="en-US" baseline="30000" dirty="0"/>
                  <a:t>-1</a:t>
                </a:r>
                <a:r>
                  <a:rPr lang="en-US" dirty="0"/>
                  <a:t> </a:t>
                </a:r>
                <a:r>
                  <a:rPr lang="en-US" dirty="0" err="1"/>
                  <a:t>Q</a:t>
                </a:r>
                <a:r>
                  <a:rPr lang="en-US" baseline="-25000" dirty="0" err="1"/>
                  <a:t>xs</a:t>
                </a:r>
                <a:r>
                  <a:rPr lang="en-US" dirty="0"/>
                  <a:t> + </a:t>
                </a:r>
                <a:r>
                  <a:rPr lang="en-US" dirty="0" err="1"/>
                  <a:t>Q</a:t>
                </a:r>
                <a:r>
                  <a:rPr lang="en-US" baseline="-25000" dirty="0" err="1"/>
                  <a:t>sx</a:t>
                </a:r>
                <a:r>
                  <a:rPr lang="en-US" baseline="-25000" dirty="0"/>
                  <a:t> </a:t>
                </a:r>
                <a:r>
                  <a:rPr lang="en-US" dirty="0"/>
                  <a:t>A</a:t>
                </a:r>
                <a:r>
                  <a:rPr lang="en-US" baseline="30000" dirty="0"/>
                  <a:t>-1</a:t>
                </a:r>
                <a:r>
                  <a:rPr lang="en-US" dirty="0"/>
                  <a:t> A*</a:t>
                </a:r>
                <a:r>
                  <a:rPr lang="en-US" baseline="30000" dirty="0"/>
                  <a:t>-1</a:t>
                </a:r>
                <a:r>
                  <a:rPr lang="en-US" dirty="0"/>
                  <a:t> </a:t>
                </a:r>
                <a:r>
                  <a:rPr lang="en-US" dirty="0" err="1"/>
                  <a:t>Q</a:t>
                </a:r>
                <a:r>
                  <a:rPr lang="en-US" baseline="-25000" dirty="0" err="1"/>
                  <a:t>xs</a:t>
                </a:r>
                <a:r>
                  <a:rPr lang="en-US" dirty="0"/>
                  <a:t> – </a:t>
                </a:r>
                <a:r>
                  <a:rPr lang="en-US" dirty="0" err="1"/>
                  <a:t>Q</a:t>
                </a:r>
                <a:r>
                  <a:rPr lang="en-US" baseline="-25000" dirty="0" err="1"/>
                  <a:t>sx</a:t>
                </a:r>
                <a:r>
                  <a:rPr lang="en-US" baseline="-25000" dirty="0"/>
                  <a:t> </a:t>
                </a:r>
                <a:r>
                  <a:rPr lang="en-US" dirty="0"/>
                  <a:t>A A</a:t>
                </a:r>
                <a:r>
                  <a:rPr lang="en-US" baseline="30000" dirty="0"/>
                  <a:t>-1</a:t>
                </a:r>
                <a:r>
                  <a:rPr lang="en-US" dirty="0"/>
                  <a:t>D* -  D A* A*</a:t>
                </a:r>
                <a:r>
                  <a:rPr lang="en-US" baseline="30000" dirty="0"/>
                  <a:t>-1</a:t>
                </a:r>
                <a:r>
                  <a:rPr lang="en-US" dirty="0"/>
                  <a:t> </a:t>
                </a:r>
                <a:r>
                  <a:rPr lang="en-US" dirty="0" err="1"/>
                  <a:t>Q</a:t>
                </a:r>
                <a:r>
                  <a:rPr lang="en-US" baseline="-25000" dirty="0" err="1"/>
                  <a:t>xs</a:t>
                </a:r>
                <a:r>
                  <a:rPr lang="en-US" dirty="0"/>
                  <a:t> + DA*AD*) </a:t>
                </a:r>
              </a:p>
              <a:p>
                <a:pPr>
                  <a:lnSpc>
                    <a:spcPct val="100000"/>
                  </a:lnSpc>
                </a:pPr>
                <a:r>
                  <a:rPr lang="en-US" dirty="0"/>
                  <a:t>          =tr(Q</a:t>
                </a:r>
                <a:r>
                  <a:rPr lang="en-US" baseline="-25000" dirty="0"/>
                  <a:t>s</a:t>
                </a:r>
                <a:r>
                  <a:rPr lang="en-US" dirty="0"/>
                  <a:t> – </a:t>
                </a:r>
                <a:r>
                  <a:rPr lang="en-US" dirty="0" err="1"/>
                  <a:t>Q</a:t>
                </a:r>
                <a:r>
                  <a:rPr lang="en-US" baseline="-25000" dirty="0" err="1"/>
                  <a:t>sx</a:t>
                </a:r>
                <a:r>
                  <a:rPr lang="en-US" baseline="-25000" dirty="0"/>
                  <a:t> </a:t>
                </a:r>
                <a:r>
                  <a:rPr lang="en-US" dirty="0"/>
                  <a:t>A</a:t>
                </a:r>
                <a:r>
                  <a:rPr lang="en-US" baseline="30000" dirty="0"/>
                  <a:t>-1</a:t>
                </a:r>
                <a:r>
                  <a:rPr lang="en-US" dirty="0"/>
                  <a:t> A*</a:t>
                </a:r>
                <a:r>
                  <a:rPr lang="en-US" baseline="30000" dirty="0"/>
                  <a:t>-1</a:t>
                </a:r>
                <a:r>
                  <a:rPr lang="en-US" dirty="0"/>
                  <a:t> </a:t>
                </a:r>
                <a:r>
                  <a:rPr lang="en-US" dirty="0" err="1"/>
                  <a:t>Q</a:t>
                </a:r>
                <a:r>
                  <a:rPr lang="en-US" baseline="-25000" dirty="0" err="1"/>
                  <a:t>xs</a:t>
                </a:r>
                <a:r>
                  <a:rPr lang="en-US" dirty="0"/>
                  <a:t> +(DA* - </a:t>
                </a:r>
                <a:r>
                  <a:rPr lang="en-US" dirty="0" err="1"/>
                  <a:t>Q</a:t>
                </a:r>
                <a:r>
                  <a:rPr lang="en-US" baseline="-25000" dirty="0" err="1"/>
                  <a:t>sx</a:t>
                </a:r>
                <a:r>
                  <a:rPr lang="en-US" baseline="-25000" dirty="0"/>
                  <a:t> </a:t>
                </a:r>
                <a:r>
                  <a:rPr lang="en-US" dirty="0"/>
                  <a:t>A</a:t>
                </a:r>
                <a:r>
                  <a:rPr lang="en-US" baseline="30000" dirty="0"/>
                  <a:t>-1</a:t>
                </a:r>
                <a:r>
                  <a:rPr lang="en-US" dirty="0"/>
                  <a:t> )(DA* - </a:t>
                </a:r>
                <a:r>
                  <a:rPr lang="en-US" dirty="0" err="1"/>
                  <a:t>Q</a:t>
                </a:r>
                <a:r>
                  <a:rPr lang="en-US" baseline="-25000" dirty="0" err="1"/>
                  <a:t>sx</a:t>
                </a:r>
                <a:r>
                  <a:rPr lang="en-US" baseline="-25000" dirty="0"/>
                  <a:t> </a:t>
                </a:r>
                <a:r>
                  <a:rPr lang="en-US" dirty="0"/>
                  <a:t>A</a:t>
                </a:r>
                <a:r>
                  <a:rPr lang="en-US" baseline="30000" dirty="0"/>
                  <a:t>-1</a:t>
                </a:r>
                <a:r>
                  <a:rPr lang="en-US" dirty="0"/>
                  <a:t> )*)</a:t>
                </a:r>
              </a:p>
            </p:txBody>
          </p:sp>
        </mc:Choice>
        <mc:Fallback>
          <p:sp>
            <p:nvSpPr>
              <p:cNvPr id="3" name="Content Placeholder 2">
                <a:extLst>
                  <a:ext uri="{FF2B5EF4-FFF2-40B4-BE49-F238E27FC236}">
                    <a16:creationId xmlns:a16="http://schemas.microsoft.com/office/drawing/2014/main" id="{71232B7F-D61E-8BA8-3AB1-FCA74B5CD421}"/>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1244" r="-1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809862-3832-F9B0-5C59-099BF38B4757}"/>
              </a:ext>
            </a:extLst>
          </p:cNvPr>
          <p:cNvSpPr>
            <a:spLocks noGrp="1"/>
          </p:cNvSpPr>
          <p:nvPr>
            <p:ph type="sldNum" sz="quarter" idx="12"/>
          </p:nvPr>
        </p:nvSpPr>
        <p:spPr/>
        <p:txBody>
          <a:bodyPr/>
          <a:lstStyle/>
          <a:p>
            <a:fld id="{A439D109-9F59-4B0B-8E20-D6D3A384B1F1}" type="slidenum">
              <a:rPr lang="ko-KR" altLang="en-US" smtClean="0"/>
              <a:t>31</a:t>
            </a:fld>
            <a:endParaRPr lang="ko-KR" altLang="en-US"/>
          </a:p>
        </p:txBody>
      </p:sp>
    </p:spTree>
    <p:extLst>
      <p:ext uri="{BB962C8B-B14F-4D97-AF65-F5344CB8AC3E}">
        <p14:creationId xmlns:p14="http://schemas.microsoft.com/office/powerpoint/2010/main" val="222792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1705-3BD2-1782-2995-9AC005E65D4F}"/>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47E500-BC7A-EC54-57CB-2AF2ACE613A8}"/>
                  </a:ext>
                </a:extLst>
              </p:cNvPr>
              <p:cNvSpPr>
                <a:spLocks noGrp="1"/>
              </p:cNvSpPr>
              <p:nvPr>
                <p:ph idx="1"/>
              </p:nvPr>
            </p:nvSpPr>
            <p:spPr/>
            <p:txBody>
              <a:bodyPr/>
              <a:lstStyle/>
              <a:p>
                <a:r>
                  <a:rPr lang="en-US" dirty="0"/>
                  <a:t>Because the first and the second term of this result do not depend on D, the result is        </a:t>
                </a:r>
                <a:r>
                  <a:rPr lang="en-US" dirty="0" err="1"/>
                  <a:t>minimised</a:t>
                </a:r>
                <a:r>
                  <a:rPr lang="en-US" dirty="0"/>
                  <a:t> if:</a:t>
                </a:r>
              </a:p>
              <a:p>
                <a:r>
                  <a:rPr lang="en-US" dirty="0"/>
                  <a:t>DA* - </a:t>
                </a:r>
                <a:r>
                  <a:rPr lang="en-US" dirty="0" err="1"/>
                  <a:t>Q</a:t>
                </a:r>
                <a:r>
                  <a:rPr lang="en-US" baseline="-25000" dirty="0" err="1"/>
                  <a:t>sx</a:t>
                </a:r>
                <a:r>
                  <a:rPr lang="en-US" baseline="-25000" dirty="0"/>
                  <a:t> </a:t>
                </a:r>
                <a:r>
                  <a:rPr lang="en-US" dirty="0"/>
                  <a:t>A</a:t>
                </a:r>
                <a:r>
                  <a:rPr lang="en-US" baseline="30000" dirty="0"/>
                  <a:t>-1</a:t>
                </a:r>
                <a:r>
                  <a:rPr lang="en-US" dirty="0"/>
                  <a:t> = 0 </a:t>
                </a:r>
              </a:p>
              <a:p>
                <a:r>
                  <a:rPr lang="en-US" dirty="0"/>
                  <a:t> DA* = </a:t>
                </a:r>
                <a:r>
                  <a:rPr lang="en-US" dirty="0" err="1"/>
                  <a:t>Q</a:t>
                </a:r>
                <a:r>
                  <a:rPr lang="en-US" baseline="-25000" dirty="0" err="1"/>
                  <a:t>sx</a:t>
                </a:r>
                <a:r>
                  <a:rPr lang="en-US" baseline="-25000" dirty="0"/>
                  <a:t> </a:t>
                </a:r>
                <a:r>
                  <a:rPr lang="en-US" dirty="0"/>
                  <a:t>A</a:t>
                </a:r>
                <a:r>
                  <a:rPr lang="en-US" baseline="30000" dirty="0"/>
                  <a:t>-1</a:t>
                </a:r>
                <a:r>
                  <a:rPr lang="en-US" dirty="0"/>
                  <a:t> </a:t>
                </a:r>
              </a:p>
              <a:p>
                <a:r>
                  <a:rPr lang="en-US" dirty="0"/>
                  <a:t>D = </a:t>
                </a:r>
                <a:r>
                  <a:rPr lang="en-US" dirty="0" err="1"/>
                  <a:t>Q</a:t>
                </a:r>
                <a:r>
                  <a:rPr lang="en-US" baseline="-25000" dirty="0" err="1"/>
                  <a:t>sx</a:t>
                </a:r>
                <a:r>
                  <a:rPr lang="en-US" baseline="-25000" dirty="0"/>
                  <a:t> </a:t>
                </a:r>
                <a:r>
                  <a:rPr lang="en-US" dirty="0"/>
                  <a:t>A</a:t>
                </a:r>
                <a:r>
                  <a:rPr lang="en-US" baseline="30000" dirty="0"/>
                  <a:t>-1</a:t>
                </a:r>
                <a:r>
                  <a:rPr lang="en-US" dirty="0"/>
                  <a:t> A*</a:t>
                </a:r>
                <a:r>
                  <a:rPr lang="en-US" baseline="30000" dirty="0"/>
                  <a:t>-1 </a:t>
                </a:r>
                <a:r>
                  <a:rPr lang="en-US" dirty="0"/>
                  <a:t>= (A*A)</a:t>
                </a:r>
                <a:r>
                  <a:rPr lang="en-US" baseline="30000" dirty="0"/>
                  <a:t> -1 </a:t>
                </a:r>
                <a:r>
                  <a:rPr lang="en-US" dirty="0"/>
                  <a:t> = </a:t>
                </a:r>
                <a:r>
                  <a:rPr lang="en-US" dirty="0" err="1"/>
                  <a:t>Q</a:t>
                </a:r>
                <a:r>
                  <a:rPr lang="en-US" baseline="-25000" dirty="0" err="1"/>
                  <a:t>sx</a:t>
                </a:r>
                <a:r>
                  <a:rPr lang="en-US" baseline="-25000" dirty="0"/>
                  <a:t> </a:t>
                </a:r>
                <a:r>
                  <a:rPr lang="en-US" dirty="0"/>
                  <a:t>Q</a:t>
                </a:r>
                <a:r>
                  <a:rPr lang="en-US" baseline="-25000" dirty="0"/>
                  <a:t>x</a:t>
                </a:r>
                <a:r>
                  <a:rPr lang="en-US" baseline="30000" dirty="0"/>
                  <a:t>-1</a:t>
                </a:r>
              </a:p>
              <a:p>
                <a:r>
                  <a:rPr lang="en-US" dirty="0"/>
                  <a:t>our channel model (x =Hs + v) and assume that Qs =E[ss*]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𝐼</m:t>
                    </m:r>
                  </m:oMath>
                </a14:m>
                <a:r>
                  <a:rPr lang="en-US" dirty="0"/>
                  <a:t> and Qv = E[</a:t>
                </a:r>
                <a:r>
                  <a:rPr lang="en-US" dirty="0" err="1"/>
                  <a:t>vv</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𝑣</m:t>
                        </m:r>
                      </m:e>
                      <m:sup>
                        <m:r>
                          <a:rPr lang="en-US" b="0" i="1" smtClean="0">
                            <a:latin typeface="Cambria Math" panose="02040503050406030204" pitchFamily="18" charset="0"/>
                          </a:rPr>
                          <m:t>2</m:t>
                        </m:r>
                      </m:sup>
                    </m:sSup>
                    <m:r>
                      <m:rPr>
                        <m:sty m:val="p"/>
                      </m:rPr>
                      <a:rPr lang="en-US" b="0" i="0" smtClean="0">
                        <a:latin typeface="Cambria Math" panose="02040503050406030204" pitchFamily="18" charset="0"/>
                      </a:rPr>
                      <m:t>I</m:t>
                    </m:r>
                  </m:oMath>
                </a14:m>
                <a:r>
                  <a:rPr lang="en-US" dirty="0"/>
                  <a:t> </a:t>
                </a:r>
              </a:p>
              <a:p>
                <a:r>
                  <a:rPr lang="en-US" dirty="0"/>
                  <a:t>And that </a:t>
                </a:r>
                <a:r>
                  <a:rPr lang="en-US" dirty="0" err="1"/>
                  <a:t>Qx</a:t>
                </a:r>
                <a:r>
                  <a:rPr lang="en-US" dirty="0"/>
                  <a:t> = E[xx*] = </a:t>
                </a:r>
                <a:r>
                  <a:rPr lang="en-US" dirty="0" err="1"/>
                  <a:t>HQsH</a:t>
                </a:r>
                <a:r>
                  <a:rPr lang="en-US" dirty="0"/>
                  <a:t>* + Qv is invertible</a:t>
                </a:r>
              </a:p>
              <a:p>
                <a:r>
                  <a:rPr lang="en-US" dirty="0"/>
                  <a:t>Then with </a:t>
                </a:r>
                <a:r>
                  <a:rPr lang="en-US" dirty="0" err="1"/>
                  <a:t>Qsx</a:t>
                </a:r>
                <a:r>
                  <a:rPr lang="en-US" dirty="0"/>
                  <a:t> = E[</a:t>
                </a:r>
                <a:r>
                  <a:rPr lang="en-US" dirty="0" err="1"/>
                  <a:t>sx</a:t>
                </a:r>
                <a:r>
                  <a:rPr lang="en-US" dirty="0"/>
                  <a:t>*] = E[s(s*H* + v*)] = </a:t>
                </a:r>
                <a:r>
                  <a:rPr lang="en-US" dirty="0" err="1"/>
                  <a:t>QsH</a:t>
                </a:r>
                <a:r>
                  <a:rPr lang="en-US" dirty="0"/>
                  <a:t>*</a:t>
                </a:r>
              </a:p>
              <a:p>
                <a:r>
                  <a:rPr lang="en-US" dirty="0"/>
                  <a:t>D becomes D = </a:t>
                </a:r>
                <a:r>
                  <a:rPr lang="en-US" dirty="0" err="1"/>
                  <a:t>QsH</a:t>
                </a:r>
                <a:r>
                  <a:rPr lang="en-US" dirty="0"/>
                  <a:t>*(</a:t>
                </a:r>
                <a:r>
                  <a:rPr lang="en-US" dirty="0" err="1"/>
                  <a:t>HQsH</a:t>
                </a:r>
                <a:r>
                  <a:rPr lang="en-US" dirty="0"/>
                  <a:t>* + Qv)</a:t>
                </a:r>
                <a:r>
                  <a:rPr lang="en-US" baseline="30000" dirty="0"/>
                  <a:t>-1 </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dirty="0"/>
                  <a:t>H*(</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 </m:t>
                    </m:r>
                  </m:oMath>
                </a14:m>
                <a:r>
                  <a:rPr lang="en-US" dirty="0"/>
                  <a:t>HH*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𝑣</m:t>
                        </m:r>
                      </m:e>
                      <m:sup>
                        <m:r>
                          <a:rPr lang="en-US" i="1">
                            <a:latin typeface="Cambria Math" panose="02040503050406030204" pitchFamily="18" charset="0"/>
                          </a:rPr>
                          <m:t>2</m:t>
                        </m:r>
                      </m:sup>
                    </m:sSup>
                    <m:r>
                      <m:rPr>
                        <m:sty m:val="p"/>
                      </m:rPr>
                      <a:rPr lang="en-US">
                        <a:latin typeface="Cambria Math" panose="02040503050406030204" pitchFamily="18" charset="0"/>
                      </a:rPr>
                      <m:t>I</m:t>
                    </m:r>
                  </m:oMath>
                </a14:m>
                <a:r>
                  <a:rPr lang="en-US" dirty="0"/>
                  <a:t> ) = H*(HH* +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𝐼</m:t>
                    </m:r>
                  </m:oMath>
                </a14:m>
                <a:r>
                  <a:rPr lang="en-US" dirty="0"/>
                  <a:t>)</a:t>
                </a:r>
                <a:r>
                  <a:rPr lang="en-US" baseline="30000" dirty="0"/>
                  <a:t>-1 </a:t>
                </a:r>
                <a:r>
                  <a:rPr lang="en-US" dirty="0"/>
                  <a:t>,</a:t>
                </a:r>
              </a:p>
              <a:p>
                <a:r>
                  <a:rPr lang="en-US" dirty="0"/>
                  <a:t>Where </a:t>
                </a:r>
                <a14:m>
                  <m:oMath xmlns:m="http://schemas.openxmlformats.org/officeDocument/2006/math">
                    <m:r>
                      <a:rPr lang="en-US" b="0" i="1" smtClean="0">
                        <a:latin typeface="Cambria Math" panose="02040503050406030204" pitchFamily="18" charset="0"/>
                      </a:rPr>
                      <m:t>𝛼</m:t>
                    </m:r>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𝑣</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 </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AF47E500-BC7A-EC54-57CB-2AF2ACE613A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37A09A-CDBD-55F6-E01F-CAE43A9F398A}"/>
              </a:ext>
            </a:extLst>
          </p:cNvPr>
          <p:cNvSpPr>
            <a:spLocks noGrp="1"/>
          </p:cNvSpPr>
          <p:nvPr>
            <p:ph type="sldNum" sz="quarter" idx="12"/>
          </p:nvPr>
        </p:nvSpPr>
        <p:spPr/>
        <p:txBody>
          <a:bodyPr/>
          <a:lstStyle/>
          <a:p>
            <a:fld id="{A439D109-9F59-4B0B-8E20-D6D3A384B1F1}" type="slidenum">
              <a:rPr lang="ko-KR" altLang="en-US" smtClean="0"/>
              <a:t>32</a:t>
            </a:fld>
            <a:endParaRPr lang="ko-KR" altLang="en-US"/>
          </a:p>
        </p:txBody>
      </p:sp>
    </p:spTree>
    <p:extLst>
      <p:ext uri="{BB962C8B-B14F-4D97-AF65-F5344CB8AC3E}">
        <p14:creationId xmlns:p14="http://schemas.microsoft.com/office/powerpoint/2010/main" val="484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8E9-98CE-80C6-16A0-0946BA246635}"/>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E8604B-DFB5-B3D8-99EA-2514011AADAE}"/>
                  </a:ext>
                </a:extLst>
              </p:cNvPr>
              <p:cNvSpPr>
                <a:spLocks noGrp="1"/>
              </p:cNvSpPr>
              <p:nvPr>
                <p:ph idx="1"/>
              </p:nvPr>
            </p:nvSpPr>
            <p:spPr>
              <a:xfrm>
                <a:off x="838200" y="1649690"/>
                <a:ext cx="10515600" cy="4856617"/>
              </a:xfrm>
            </p:spPr>
            <p:txBody>
              <a:bodyPr/>
              <a:lstStyle/>
              <a:p>
                <a:r>
                  <a:rPr lang="en-US" dirty="0"/>
                  <a:t>When using the Matrix Inversion Lemma and demanding that Qs and Qv must be                invertible and D can be rewritten as follows:</a:t>
                </a:r>
              </a:p>
              <a:p>
                <a:r>
                  <a:rPr lang="en-US" dirty="0"/>
                  <a:t> D = </a:t>
                </a:r>
                <a:r>
                  <a:rPr lang="en-US" dirty="0" err="1"/>
                  <a:t>QsH</a:t>
                </a:r>
                <a:r>
                  <a:rPr lang="en-US" dirty="0"/>
                  <a:t>*(Qv + </a:t>
                </a:r>
                <a:r>
                  <a:rPr lang="en-US" dirty="0" err="1"/>
                  <a:t>HQsH</a:t>
                </a:r>
                <a:r>
                  <a:rPr lang="en-US" dirty="0"/>
                  <a:t>* )</a:t>
                </a:r>
                <a:r>
                  <a:rPr lang="en-US" baseline="30000" dirty="0"/>
                  <a:t>-1</a:t>
                </a:r>
                <a:r>
                  <a:rPr lang="en-US" dirty="0"/>
                  <a:t> = </a:t>
                </a:r>
                <a:r>
                  <a:rPr lang="en-US" baseline="30000" dirty="0"/>
                  <a:t> </a:t>
                </a:r>
                <a:r>
                  <a:rPr lang="en-US" dirty="0" err="1"/>
                  <a:t>QsH</a:t>
                </a:r>
                <a:r>
                  <a:rPr lang="en-US" dirty="0"/>
                  <a:t>*(Q</a:t>
                </a:r>
                <a:r>
                  <a:rPr lang="en-US" baseline="-25000" dirty="0"/>
                  <a:t>v</a:t>
                </a:r>
                <a:r>
                  <a:rPr lang="en-US" baseline="30000" dirty="0"/>
                  <a:t>-1</a:t>
                </a:r>
                <a:r>
                  <a:rPr lang="en-US" dirty="0"/>
                  <a:t> - Q</a:t>
                </a:r>
                <a:r>
                  <a:rPr lang="en-US" baseline="-25000" dirty="0"/>
                  <a:t>v</a:t>
                </a:r>
                <a:r>
                  <a:rPr lang="en-US" baseline="30000" dirty="0"/>
                  <a:t>-1 </a:t>
                </a:r>
                <a:r>
                  <a:rPr lang="en-US" dirty="0"/>
                  <a:t>H(H* Q</a:t>
                </a:r>
                <a:r>
                  <a:rPr lang="en-US" baseline="-25000" dirty="0"/>
                  <a:t>v</a:t>
                </a:r>
                <a:r>
                  <a:rPr lang="en-US" baseline="30000" dirty="0"/>
                  <a:t>-1 </a:t>
                </a:r>
                <a:r>
                  <a:rPr lang="en-US" dirty="0"/>
                  <a:t>H + Q</a:t>
                </a:r>
                <a:r>
                  <a:rPr lang="en-US" baseline="-25000" dirty="0"/>
                  <a:t>s</a:t>
                </a:r>
                <a:r>
                  <a:rPr lang="en-US" baseline="30000" dirty="0"/>
                  <a:t>-1</a:t>
                </a:r>
                <a:r>
                  <a:rPr lang="en-US" dirty="0"/>
                  <a:t>)</a:t>
                </a:r>
                <a:r>
                  <a:rPr lang="en-US" baseline="30000" dirty="0"/>
                  <a:t>-1</a:t>
                </a:r>
                <a:r>
                  <a:rPr lang="en-US" dirty="0"/>
                  <a:t> + H* Q</a:t>
                </a:r>
                <a:r>
                  <a:rPr lang="en-US" baseline="-25000" dirty="0"/>
                  <a:t>v</a:t>
                </a:r>
                <a:r>
                  <a:rPr lang="en-US" baseline="30000" dirty="0"/>
                  <a:t>-1</a:t>
                </a:r>
                <a:r>
                  <a:rPr lang="en-US" dirty="0"/>
                  <a:t>)</a:t>
                </a:r>
              </a:p>
              <a:p>
                <a:r>
                  <a:rPr lang="en-US" dirty="0"/>
                  <a:t>                                           = (</a:t>
                </a:r>
                <a:r>
                  <a:rPr lang="en-US" dirty="0" err="1"/>
                  <a:t>QsH</a:t>
                </a:r>
                <a:r>
                  <a:rPr lang="en-US" dirty="0"/>
                  <a:t>* Q</a:t>
                </a:r>
                <a:r>
                  <a:rPr lang="en-US" baseline="-25000" dirty="0"/>
                  <a:t>v</a:t>
                </a:r>
                <a:r>
                  <a:rPr lang="en-US" baseline="30000" dirty="0"/>
                  <a:t>-1</a:t>
                </a:r>
                <a:r>
                  <a:rPr lang="en-US" dirty="0"/>
                  <a:t> – </a:t>
                </a:r>
                <a:r>
                  <a:rPr lang="en-US" dirty="0" err="1"/>
                  <a:t>QsH</a:t>
                </a:r>
                <a:r>
                  <a:rPr lang="en-US" dirty="0"/>
                  <a:t>* Q</a:t>
                </a:r>
                <a:r>
                  <a:rPr lang="en-US" baseline="-25000" dirty="0"/>
                  <a:t>v</a:t>
                </a:r>
                <a:r>
                  <a:rPr lang="en-US" baseline="30000" dirty="0"/>
                  <a:t>-1 </a:t>
                </a:r>
                <a:r>
                  <a:rPr lang="en-US" dirty="0"/>
                  <a:t>H (H* Q</a:t>
                </a:r>
                <a:r>
                  <a:rPr lang="en-US" baseline="-25000" dirty="0"/>
                  <a:t>v</a:t>
                </a:r>
                <a:r>
                  <a:rPr lang="en-US" baseline="30000" dirty="0"/>
                  <a:t>-1 </a:t>
                </a:r>
                <a:r>
                  <a:rPr lang="en-US" dirty="0"/>
                  <a:t>H + Q</a:t>
                </a:r>
                <a:r>
                  <a:rPr lang="en-US" baseline="-25000" dirty="0"/>
                  <a:t>s</a:t>
                </a:r>
                <a:r>
                  <a:rPr lang="en-US" baseline="30000" dirty="0"/>
                  <a:t>-1</a:t>
                </a:r>
                <a:r>
                  <a:rPr lang="en-US" dirty="0"/>
                  <a:t>)</a:t>
                </a:r>
                <a:r>
                  <a:rPr lang="en-US" baseline="30000" dirty="0"/>
                  <a:t>-1</a:t>
                </a:r>
                <a:r>
                  <a:rPr lang="en-US" dirty="0"/>
                  <a:t>)H* Q</a:t>
                </a:r>
                <a:r>
                  <a:rPr lang="en-US" baseline="-25000" dirty="0"/>
                  <a:t>v</a:t>
                </a:r>
                <a:r>
                  <a:rPr lang="en-US" baseline="30000" dirty="0"/>
                  <a:t>-1 </a:t>
                </a:r>
                <a:endParaRPr lang="en-US" dirty="0"/>
              </a:p>
              <a:p>
                <a:r>
                  <a:rPr lang="en-US" dirty="0"/>
                  <a:t>                                         = (Qs(H* Q</a:t>
                </a:r>
                <a:r>
                  <a:rPr lang="en-US" baseline="-25000" dirty="0"/>
                  <a:t>v</a:t>
                </a:r>
                <a:r>
                  <a:rPr lang="en-US" baseline="30000" dirty="0"/>
                  <a:t>-1 </a:t>
                </a:r>
                <a:r>
                  <a:rPr lang="en-US" dirty="0"/>
                  <a:t>H + Q</a:t>
                </a:r>
                <a:r>
                  <a:rPr lang="en-US" baseline="-25000" dirty="0"/>
                  <a:t>s</a:t>
                </a:r>
                <a:r>
                  <a:rPr lang="en-US" baseline="30000" dirty="0"/>
                  <a:t>-1</a:t>
                </a:r>
                <a:r>
                  <a:rPr lang="en-US" dirty="0"/>
                  <a:t>)-Qs H* Q</a:t>
                </a:r>
                <a:r>
                  <a:rPr lang="en-US" baseline="-25000" dirty="0"/>
                  <a:t>v</a:t>
                </a:r>
                <a:r>
                  <a:rPr lang="en-US" baseline="30000" dirty="0"/>
                  <a:t>-1 </a:t>
                </a:r>
                <a:r>
                  <a:rPr lang="en-US" dirty="0"/>
                  <a:t>H ) (H* Q</a:t>
                </a:r>
                <a:r>
                  <a:rPr lang="en-US" baseline="-25000" dirty="0"/>
                  <a:t>v</a:t>
                </a:r>
                <a:r>
                  <a:rPr lang="en-US" baseline="30000" dirty="0"/>
                  <a:t>-1 </a:t>
                </a:r>
                <a:r>
                  <a:rPr lang="en-US" dirty="0"/>
                  <a:t>H + Q</a:t>
                </a:r>
                <a:r>
                  <a:rPr lang="en-US" baseline="-25000" dirty="0"/>
                  <a:t>s</a:t>
                </a:r>
                <a:r>
                  <a:rPr lang="en-US" baseline="30000" dirty="0"/>
                  <a:t>-1</a:t>
                </a:r>
                <a:r>
                  <a:rPr lang="en-US" dirty="0"/>
                  <a:t>)</a:t>
                </a:r>
                <a:r>
                  <a:rPr lang="en-US" baseline="30000" dirty="0"/>
                  <a:t>-1 </a:t>
                </a:r>
                <a:r>
                  <a:rPr lang="en-US" dirty="0"/>
                  <a:t>H* Q</a:t>
                </a:r>
                <a:r>
                  <a:rPr lang="en-US" baseline="-25000" dirty="0"/>
                  <a:t>v</a:t>
                </a:r>
                <a:r>
                  <a:rPr lang="en-US" baseline="30000" dirty="0"/>
                  <a:t>-1</a:t>
                </a:r>
                <a:r>
                  <a:rPr lang="en-US" dirty="0"/>
                  <a:t>,</a:t>
                </a:r>
              </a:p>
              <a:p>
                <a:r>
                  <a:rPr lang="en-US" dirty="0"/>
                  <a:t>                                  = (H* Q</a:t>
                </a:r>
                <a:r>
                  <a:rPr lang="en-US" baseline="-25000" dirty="0"/>
                  <a:t>v</a:t>
                </a:r>
                <a:r>
                  <a:rPr lang="en-US" baseline="30000" dirty="0"/>
                  <a:t>-1 </a:t>
                </a:r>
                <a:r>
                  <a:rPr lang="en-US" dirty="0"/>
                  <a:t>H + Q</a:t>
                </a:r>
                <a:r>
                  <a:rPr lang="en-US" baseline="-25000" dirty="0"/>
                  <a:t>s</a:t>
                </a:r>
                <a:r>
                  <a:rPr lang="en-US" baseline="30000" dirty="0"/>
                  <a:t>-1</a:t>
                </a:r>
                <a:r>
                  <a:rPr lang="en-US" dirty="0"/>
                  <a:t>)</a:t>
                </a:r>
                <a:r>
                  <a:rPr lang="en-US" baseline="30000" dirty="0"/>
                  <a:t>-1 </a:t>
                </a:r>
                <a:r>
                  <a:rPr lang="en-US" dirty="0"/>
                  <a:t>H* Q</a:t>
                </a:r>
                <a:r>
                  <a:rPr lang="en-US" baseline="-25000" dirty="0"/>
                  <a:t>v</a:t>
                </a:r>
                <a:r>
                  <a:rPr lang="en-US" baseline="30000" dirty="0"/>
                  <a:t>-1 </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𝑣</m:t>
                            </m:r>
                          </m:e>
                          <m:sup>
                            <m:r>
                              <a:rPr lang="en-US" i="1">
                                <a:latin typeface="Cambria Math" panose="02040503050406030204" pitchFamily="18" charset="0"/>
                              </a:rPr>
                              <m:t>2</m:t>
                            </m:r>
                          </m:sup>
                        </m:sSup>
                      </m:den>
                    </m:f>
                  </m:oMath>
                </a14:m>
                <a:r>
                  <a:rPr lang="en-US" dirty="0"/>
                  <a:t>H*H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𝑠</m:t>
                            </m:r>
                          </m:e>
                          <m:sup>
                            <m:r>
                              <a:rPr lang="en-US" i="1">
                                <a:latin typeface="Cambria Math" panose="02040503050406030204" pitchFamily="18" charset="0"/>
                              </a:rPr>
                              <m:t>2</m:t>
                            </m:r>
                          </m:sup>
                        </m:sSup>
                      </m:den>
                    </m:f>
                  </m:oMath>
                </a14:m>
                <a:r>
                  <a:rPr lang="en-US" dirty="0"/>
                  <a:t>I)</a:t>
                </a:r>
                <a:r>
                  <a:rPr lang="en-US" baseline="30000" dirty="0"/>
                  <a:t>-1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𝑣</m:t>
                            </m:r>
                          </m:e>
                          <m:sup>
                            <m:r>
                              <a:rPr lang="en-US" i="1">
                                <a:latin typeface="Cambria Math" panose="02040503050406030204" pitchFamily="18" charset="0"/>
                              </a:rPr>
                              <m:t>2</m:t>
                            </m:r>
                          </m:sup>
                        </m:sSup>
                      </m:den>
                    </m:f>
                  </m:oMath>
                </a14:m>
                <a:r>
                  <a:rPr lang="en-US" dirty="0"/>
                  <a:t>H* = H*(HH* +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𝐼</m:t>
                    </m:r>
                  </m:oMath>
                </a14:m>
                <a:r>
                  <a:rPr lang="en-US" dirty="0"/>
                  <a:t>)</a:t>
                </a:r>
                <a:r>
                  <a:rPr lang="en-US" baseline="30000" dirty="0"/>
                  <a:t>-1</a:t>
                </a:r>
              </a:p>
              <a:p>
                <a:r>
                  <a:rPr lang="en-US" dirty="0"/>
                  <a:t> Where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 </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𝑣</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𝑠</m:t>
                        </m:r>
                      </m:e>
                      <m:sup>
                        <m:r>
                          <a:rPr lang="en-US" i="1">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&gt;</m:t>
                    </m:r>
                  </m:oMath>
                </a14:m>
                <a:r>
                  <a:rPr lang="en-US" dirty="0"/>
                  <a:t>0.</a:t>
                </a:r>
              </a:p>
              <a:p>
                <a:r>
                  <a:rPr lang="en-US" dirty="0"/>
                  <a:t>If </a:t>
                </a:r>
                <a14:m>
                  <m:oMath xmlns:m="http://schemas.openxmlformats.org/officeDocument/2006/math">
                    <m:r>
                      <a:rPr lang="en-US" i="1" smtClean="0">
                        <a:latin typeface="Cambria Math" panose="02040503050406030204" pitchFamily="18" charset="0"/>
                      </a:rPr>
                      <m:t>𝛼</m:t>
                    </m:r>
                  </m:oMath>
                </a14:m>
                <a:r>
                  <a:rPr lang="en-US" dirty="0"/>
                  <a:t> = 0 we obtain the zero forcing solution.</a:t>
                </a:r>
              </a:p>
              <a:p>
                <a:r>
                  <a:rPr lang="en-US" dirty="0"/>
                  <a:t>So it must be equal to : D = H*(HH* +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𝐼</m:t>
                    </m:r>
                  </m:oMath>
                </a14:m>
                <a:r>
                  <a:rPr lang="en-US" dirty="0"/>
                  <a:t>)</a:t>
                </a:r>
                <a:r>
                  <a:rPr lang="en-US" baseline="30000" dirty="0"/>
                  <a:t>-1</a:t>
                </a:r>
                <a:r>
                  <a:rPr lang="en-US" dirty="0"/>
                  <a:t>, </a:t>
                </a:r>
                <a14:m>
                  <m:oMath xmlns:m="http://schemas.openxmlformats.org/officeDocument/2006/math">
                    <m:r>
                      <a:rPr lang="en-US" i="1">
                        <a:latin typeface="Cambria Math" panose="02040503050406030204" pitchFamily="18" charset="0"/>
                      </a:rPr>
                      <m:t>𝛼</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&gt;</m:t>
                    </m:r>
                  </m:oMath>
                </a14:m>
                <a:r>
                  <a:rPr lang="en-US" dirty="0"/>
                  <a:t>0</a:t>
                </a:r>
              </a:p>
              <a:p>
                <a:r>
                  <a:rPr lang="en-US" dirty="0"/>
                  <a:t>Where </a:t>
                </a:r>
              </a:p>
              <a:p>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a:t>is equal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𝑣</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𝑠</m:t>
                        </m:r>
                      </m:e>
                      <m:sup>
                        <m:r>
                          <a:rPr lang="en-US" i="1">
                            <a:latin typeface="Cambria Math" panose="02040503050406030204" pitchFamily="18" charset="0"/>
                          </a:rPr>
                          <m:t>2</m:t>
                        </m:r>
                      </m:sup>
                    </m:sSup>
                  </m:oMath>
                </a14:m>
                <a:r>
                  <a:rPr lang="en-US" dirty="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𝑁𝑡</m:t>
                        </m:r>
                      </m:num>
                      <m:den>
                        <m:r>
                          <a:rPr lang="en-US" b="0" i="1" smtClean="0">
                            <a:latin typeface="Cambria Math" panose="02040503050406030204" pitchFamily="18" charset="0"/>
                          </a:rPr>
                          <m:t>𝜌</m:t>
                        </m:r>
                      </m:den>
                    </m:f>
                    <m:r>
                      <a:rPr lang="en-US" b="0" i="1" smtClean="0">
                        <a:latin typeface="Cambria Math" panose="02040503050406030204" pitchFamily="18" charset="0"/>
                      </a:rPr>
                      <m:t>. </m:t>
                    </m:r>
                  </m:oMath>
                </a14:m>
                <a:endParaRPr lang="en-US" dirty="0"/>
              </a:p>
              <a:p>
                <a:r>
                  <a:rPr lang="en-US" dirty="0"/>
                  <a:t>It becomes clear that the ZF solution corresponds to an MMSE solution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endParaRPr lang="en-US" dirty="0"/>
              </a:p>
            </p:txBody>
          </p:sp>
        </mc:Choice>
        <mc:Fallback>
          <p:sp>
            <p:nvSpPr>
              <p:cNvPr id="3" name="Content Placeholder 2">
                <a:extLst>
                  <a:ext uri="{FF2B5EF4-FFF2-40B4-BE49-F238E27FC236}">
                    <a16:creationId xmlns:a16="http://schemas.microsoft.com/office/drawing/2014/main" id="{4FE8604B-DFB5-B3D8-99EA-2514011AADAE}"/>
                  </a:ext>
                </a:extLst>
              </p:cNvPr>
              <p:cNvSpPr>
                <a:spLocks noGrp="1" noRot="1" noChangeAspect="1" noMove="1" noResize="1" noEditPoints="1" noAdjustHandles="1" noChangeArrowheads="1" noChangeShapeType="1" noTextEdit="1"/>
              </p:cNvSpPr>
              <p:nvPr>
                <p:ph idx="1"/>
              </p:nvPr>
            </p:nvSpPr>
            <p:spPr>
              <a:xfrm>
                <a:off x="838200" y="1649690"/>
                <a:ext cx="10515600" cy="4856617"/>
              </a:xfrm>
              <a:blipFill>
                <a:blip r:embed="rId3"/>
                <a:stretch>
                  <a:fillRect l="-522" t="-1256" r="-1797" b="-36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7735F-BA3F-8E5F-7C8A-909C5FEBFB79}"/>
              </a:ext>
            </a:extLst>
          </p:cNvPr>
          <p:cNvSpPr>
            <a:spLocks noGrp="1"/>
          </p:cNvSpPr>
          <p:nvPr>
            <p:ph type="sldNum" sz="quarter" idx="12"/>
          </p:nvPr>
        </p:nvSpPr>
        <p:spPr/>
        <p:txBody>
          <a:bodyPr/>
          <a:lstStyle/>
          <a:p>
            <a:fld id="{A439D109-9F59-4B0B-8E20-D6D3A384B1F1}" type="slidenum">
              <a:rPr lang="ko-KR" altLang="en-US" smtClean="0"/>
              <a:t>33</a:t>
            </a:fld>
            <a:endParaRPr lang="ko-KR" altLang="en-US"/>
          </a:p>
        </p:txBody>
      </p:sp>
    </p:spTree>
    <p:extLst>
      <p:ext uri="{BB962C8B-B14F-4D97-AF65-F5344CB8AC3E}">
        <p14:creationId xmlns:p14="http://schemas.microsoft.com/office/powerpoint/2010/main" val="372351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34</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38096" y="2548403"/>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Your Listening.</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3701</TotalTime>
  <Words>3803</Words>
  <Application>Microsoft Office PowerPoint</Application>
  <PresentationFormat>Widescreen</PresentationFormat>
  <Paragraphs>297</Paragraphs>
  <Slides>34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160</cp:revision>
  <dcterms:created xsi:type="dcterms:W3CDTF">2018-05-20T06:28:16Z</dcterms:created>
  <dcterms:modified xsi:type="dcterms:W3CDTF">2023-11-23T07:09:04Z</dcterms:modified>
</cp:coreProperties>
</file>