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6"/>
  </p:notesMasterIdLst>
  <p:sldIdLst>
    <p:sldId id="290" r:id="rId4"/>
    <p:sldId id="308" r:id="rId5"/>
    <p:sldId id="271" r:id="rId6"/>
    <p:sldId id="289" r:id="rId7"/>
    <p:sldId id="318" r:id="rId8"/>
    <p:sldId id="282" r:id="rId9"/>
    <p:sldId id="321" r:id="rId10"/>
    <p:sldId id="322" r:id="rId11"/>
    <p:sldId id="334" r:id="rId12"/>
    <p:sldId id="335" r:id="rId13"/>
    <p:sldId id="336" r:id="rId14"/>
    <p:sldId id="33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FF"/>
    <a:srgbClr val="333399"/>
    <a:srgbClr val="CCCCFF"/>
    <a:srgbClr val="EDEDED"/>
    <a:srgbClr val="ECE7FF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76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6.png"/><Relationship Id="rId3" Type="http://schemas.openxmlformats.org/officeDocument/2006/relationships/image" Target="../media/image5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2.svg"/><Relationship Id="rId24" Type="http://schemas.openxmlformats.org/officeDocument/2006/relationships/image" Target="../media/image25.svg"/><Relationship Id="rId5" Type="http://schemas.openxmlformats.org/officeDocument/2006/relationships/image" Target="../media/image7.png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sv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1.png"/><Relationship Id="rId21" Type="http://schemas.openxmlformats.org/officeDocument/2006/relationships/image" Target="../media/image26.png"/><Relationship Id="rId7" Type="http://schemas.openxmlformats.org/officeDocument/2006/relationships/image" Target="../media/image7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33.png"/><Relationship Id="rId10" Type="http://schemas.openxmlformats.org/officeDocument/2006/relationships/image" Target="../media/image12.svg"/><Relationship Id="rId19" Type="http://schemas.openxmlformats.org/officeDocument/2006/relationships/image" Target="../media/image19.png"/><Relationship Id="rId4" Type="http://schemas.openxmlformats.org/officeDocument/2006/relationships/image" Target="../media/image32.png"/><Relationship Id="rId9" Type="http://schemas.openxmlformats.org/officeDocument/2006/relationships/image" Target="../media/image11.png"/><Relationship Id="rId14" Type="http://schemas.openxmlformats.org/officeDocument/2006/relationships/image" Target="../media/image14.svg"/><Relationship Id="rId22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Active Jamming for AF Relay-Based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03" y="3507146"/>
            <a:ext cx="9144000" cy="2248427"/>
          </a:xfrm>
        </p:spPr>
        <p:txBody>
          <a:bodyPr/>
          <a:lstStyle/>
          <a:p>
            <a:r>
              <a:rPr lang="en-US" altLang="ko-KR" dirty="0"/>
              <a:t>Refat Khan, Jihwan Moon</a:t>
            </a:r>
          </a:p>
          <a:p>
            <a:r>
              <a:rPr lang="en-US" altLang="ko-KR" sz="1600" dirty="0"/>
              <a:t>Cognitive Communications System Lab</a:t>
            </a:r>
          </a:p>
          <a:p>
            <a:r>
              <a:rPr lang="en-US" altLang="ko-KR" sz="1600" dirty="0"/>
              <a:t>School of Electrical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2024 KIEES Radio Science and Communication Conference </a:t>
            </a: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Oct 25, 2024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8253-6135-A774-C638-D998F21B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E653-DB01-C59F-0835-71E4B1FB2F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System parameter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B520-024F-DBD1-930F-BB751442F3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38C8A5-0C7F-85D5-D016-29571B4A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74" y="1658587"/>
            <a:ext cx="8163252" cy="4231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A0CEC-FBAA-7BE4-3CC9-D520A0CE3855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System Model Problem Formulation  </a:t>
            </a:r>
            <a:r>
              <a:rPr lang="en-US" altLang="ko-KR" sz="1200" b="1" dirty="0">
                <a:solidFill>
                  <a:schemeClr val="bg2"/>
                </a:solidFill>
              </a:rPr>
              <a:t>Numerical Result 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4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81A5F-3BEC-9824-6DE1-C02452A3C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1647-0D34-7784-6F64-86A16F68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1DE0-5C4F-B386-70C4-62D983DA8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Node Location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AC2F2-96CC-2300-C1A3-7BA4C036CF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60A18-46A1-CFD6-9EF5-449E7044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66" y="1642752"/>
            <a:ext cx="5852667" cy="4290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FDEE3-F7A9-AEFE-52D4-AB418EF50E7F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System Model Problem Formulation  </a:t>
            </a:r>
            <a:r>
              <a:rPr lang="en-US" altLang="ko-KR" sz="1200" b="1" dirty="0">
                <a:solidFill>
                  <a:schemeClr val="bg2"/>
                </a:solidFill>
              </a:rPr>
              <a:t>Numerical Result 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1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103A-0258-F02F-FD7E-C1F00D9B2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5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74FB1332-6EBD-B5B7-C0CC-50D9EB53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57" y="1246785"/>
            <a:ext cx="5852172" cy="4389129"/>
          </a:xfrm>
          <a:prstGeom prst="rect">
            <a:avLst/>
          </a:prstGeom>
        </p:spPr>
      </p:pic>
      <p:pic>
        <p:nvPicPr>
          <p:cNvPr id="6" name="그림 1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456BEC05-B2A3-0377-0EAD-5BC4364FE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55" y="1223034"/>
            <a:ext cx="5852172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81CEB-4A43-60A0-6105-5573206F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6EB8A-54A6-5926-0E70-6961DE58378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6EB8A-54A6-5926-0E70-6961DE583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1C6BF-F55F-2595-C49C-92B1DF64C1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99250-F4E7-1730-33F8-58DB32A2279B}"/>
              </a:ext>
            </a:extLst>
          </p:cNvPr>
          <p:cNvSpPr txBox="1"/>
          <p:nvPr/>
        </p:nvSpPr>
        <p:spPr>
          <a:xfrm>
            <a:off x="902526" y="5525985"/>
            <a:ext cx="554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2. Source transmit power vs average covert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9DAD0-1393-7361-877E-3C367C54584F}"/>
              </a:ext>
            </a:extLst>
          </p:cNvPr>
          <p:cNvSpPr txBox="1"/>
          <p:nvPr/>
        </p:nvSpPr>
        <p:spPr>
          <a:xfrm>
            <a:off x="6452260" y="5525984"/>
            <a:ext cx="553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3. Source transmit power vs average power proportion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0864E1-21D9-1303-365D-3CB4047FD857}"/>
                  </a:ext>
                </a:extLst>
              </p:cNvPr>
              <p:cNvSpPr txBox="1"/>
              <p:nvPr/>
            </p:nvSpPr>
            <p:spPr>
              <a:xfrm>
                <a:off x="225631" y="5807034"/>
                <a:ext cx="10485912" cy="1116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Figure 2.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depicts the </a:t>
                </a:r>
                <a:r>
                  <a:rPr lang="en-US" sz="1600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 covert rate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relation to the </a:t>
                </a:r>
                <a:r>
                  <a:rPr lang="en-US" sz="1600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source transmission power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results shows that the </a:t>
                </a:r>
                <a:r>
                  <a: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optimal solution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achieves the </a:t>
                </a:r>
                <a:r>
                  <a:rPr lang="en-US" sz="1600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highest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performance </a:t>
                </a:r>
                <a:r>
                  <a: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improvement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contrast to the other schemes where either artificial noise mean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or the fluctuation bound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en-US" sz="1600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Figure 3.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observe that source transmit power does not affect on </a:t>
                </a:r>
                <a:r>
                  <a: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noise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0864E1-21D9-1303-365D-3CB4047F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5807034"/>
                <a:ext cx="10485912" cy="1116844"/>
              </a:xfrm>
              <a:prstGeom prst="rect">
                <a:avLst/>
              </a:prstGeom>
              <a:blipFill>
                <a:blip r:embed="rId5"/>
                <a:stretch>
                  <a:fillRect l="-233" t="-1639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60E3086-1714-6F2B-1E4F-AD1D8F4B58B8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System Model Problem Formulation  </a:t>
            </a:r>
            <a:r>
              <a:rPr lang="en-US" altLang="ko-KR" sz="1200" b="1" dirty="0">
                <a:solidFill>
                  <a:schemeClr val="bg2"/>
                </a:solidFill>
              </a:rPr>
              <a:t>Numerical Result 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2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Wireless Communication</a:t>
            </a:r>
          </a:p>
          <a:p>
            <a:pPr lvl="1"/>
            <a:r>
              <a:rPr lang="en-US" dirty="0"/>
              <a:t>Securing Wireless Communication</a:t>
            </a:r>
          </a:p>
          <a:p>
            <a:pPr lvl="2"/>
            <a:r>
              <a:rPr lang="en-US" sz="1600" dirty="0"/>
              <a:t>Wireless technology </a:t>
            </a:r>
            <a:r>
              <a:rPr lang="en-US" sz="1600" dirty="0">
                <a:solidFill>
                  <a:srgbClr val="3333CC"/>
                </a:solidFill>
              </a:rPr>
              <a:t>transforms</a:t>
            </a:r>
            <a:r>
              <a:rPr lang="en-US" sz="1600" dirty="0"/>
              <a:t> lives, but </a:t>
            </a:r>
            <a:r>
              <a:rPr lang="en-US" sz="1600" dirty="0">
                <a:solidFill>
                  <a:srgbClr val="333399"/>
                </a:solidFill>
              </a:rPr>
              <a:t>cyberattacks</a:t>
            </a:r>
            <a:r>
              <a:rPr lang="en-US" sz="1600" dirty="0"/>
              <a:t> pose a threat, leading to potential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information       leaks</a:t>
            </a:r>
          </a:p>
          <a:p>
            <a:pPr lvl="2"/>
            <a:r>
              <a:rPr lang="en-US" sz="1600" dirty="0"/>
              <a:t>To cope with this, </a:t>
            </a:r>
            <a:r>
              <a:rPr lang="en-US" sz="1600" dirty="0">
                <a:solidFill>
                  <a:srgbClr val="0000FF"/>
                </a:solidFill>
              </a:rPr>
              <a:t>cryptography</a:t>
            </a:r>
            <a:r>
              <a:rPr lang="en-US" sz="1600" dirty="0"/>
              <a:t> has widely been adopted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Yet,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  <a:r>
              <a:rPr lang="en-US" dirty="0"/>
              <a:t> has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limitations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complex key generation </a:t>
            </a:r>
            <a:r>
              <a:rPr lang="en-US" dirty="0"/>
              <a:t>and susceptibility to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/>
              <a:t>   powerful </a:t>
            </a:r>
            <a:r>
              <a:rPr lang="en-US" dirty="0">
                <a:solidFill>
                  <a:srgbClr val="3333CC"/>
                </a:solidFill>
              </a:rPr>
              <a:t>eavesdroppers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/>
              <a:t>especially challenging for IoT devices.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downsides</a:t>
            </a:r>
            <a:r>
              <a:rPr lang="en-US" dirty="0"/>
              <a:t> have led researchers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examine the possibility </a:t>
            </a:r>
            <a:r>
              <a:rPr lang="en-US" dirty="0"/>
              <a:t>of utilizing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physical layer security</a:t>
            </a:r>
            <a:endParaRPr lang="en-US" altLang="ko-KR" dirty="0"/>
          </a:p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dirty="0"/>
              <a:t>Covert communication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Opponents can conduct traffic analysis by </a:t>
            </a:r>
            <a:r>
              <a:rPr lang="en-US" dirty="0">
                <a:solidFill>
                  <a:srgbClr val="0000FF"/>
                </a:solidFill>
              </a:rPr>
              <a:t>collecting metadata </a:t>
            </a:r>
            <a:r>
              <a:rPr lang="en-US" dirty="0"/>
              <a:t>during transmission.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dirty="0"/>
              <a:t> include capturing source and destination addresses, request-response frequency, etc.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26670" y="0"/>
            <a:ext cx="116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Introduction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8169215" y="2009955"/>
            <a:ext cx="3295291" cy="1406105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erson in a helmet and a radio tower&#10;&#10;Description automatically generated with medium confidence">
            <a:extLst>
              <a:ext uri="{FF2B5EF4-FFF2-40B4-BE49-F238E27FC236}">
                <a16:creationId xmlns:a16="http://schemas.microsoft.com/office/drawing/2014/main" id="{C8E11968-5343-704A-3675-F9F485071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15" y="2604250"/>
            <a:ext cx="3450504" cy="15164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An approach of secure communications: Covert Communication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Arial" panose="020B0604020202020204" pitchFamily="34" charset="0"/>
              </a:rPr>
              <a:t>Need for Covert Communications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Transmit data in a manner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Combining cryptography and physical </a:t>
            </a:r>
            <a:r>
              <a:rPr lang="en-US" dirty="0"/>
              <a:t>layer security can prevent eavesdropping, but covert                    communications are necessary to counter traffic analysis threats.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Unveiling Covert Communication: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 Relay System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 Relay 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 latinLnBrk="0">
              <a:lnSpc>
                <a:spcPct val="10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Implementation,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does not need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interpret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signal.</a:t>
            </a:r>
          </a:p>
          <a:p>
            <a:pPr lvl="1" latinLnBrk="0">
              <a:lnSpc>
                <a:spcPct val="10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scales and forwards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received signal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Stealth Strategy: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Covert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message with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message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noise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Optimization Goal: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Maximize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covert rate,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minimize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detection</a:t>
            </a:r>
          </a:p>
          <a:p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0F4CC-8A4F-55CE-B265-9A0675F52441}"/>
              </a:ext>
            </a:extLst>
          </p:cNvPr>
          <p:cNvSpPr txBox="1"/>
          <p:nvPr/>
        </p:nvSpPr>
        <p:spPr>
          <a:xfrm>
            <a:off x="126670" y="0"/>
            <a:ext cx="116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Introduction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88EB9-8F89-AD08-917F-937591F1AD71}"/>
              </a:ext>
            </a:extLst>
          </p:cNvPr>
          <p:cNvSpPr txBox="1"/>
          <p:nvPr/>
        </p:nvSpPr>
        <p:spPr>
          <a:xfrm>
            <a:off x="7944592" y="3618016"/>
            <a:ext cx="91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Carol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747A7E-835F-209F-E14F-121455B73A5A}"/>
              </a:ext>
            </a:extLst>
          </p:cNvPr>
          <p:cNvSpPr txBox="1"/>
          <p:nvPr/>
        </p:nvSpPr>
        <p:spPr>
          <a:xfrm>
            <a:off x="11127179" y="3808021"/>
            <a:ext cx="732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Bob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B49B3-0813-D835-9126-B63D3AED0347}"/>
              </a:ext>
            </a:extLst>
          </p:cNvPr>
          <p:cNvSpPr txBox="1"/>
          <p:nvPr/>
        </p:nvSpPr>
        <p:spPr>
          <a:xfrm>
            <a:off x="10026732" y="2561112"/>
            <a:ext cx="724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Alice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BC6A6C-6E68-87D0-829D-1FA354400016}"/>
              </a:ext>
            </a:extLst>
          </p:cNvPr>
          <p:cNvSpPr txBox="1"/>
          <p:nvPr/>
        </p:nvSpPr>
        <p:spPr>
          <a:xfrm>
            <a:off x="9555676" y="4140530"/>
            <a:ext cx="803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Willie</a:t>
            </a:r>
          </a:p>
        </p:txBody>
      </p: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pic>
        <p:nvPicPr>
          <p:cNvPr id="7" name="Graphic 12" descr="Smart Phone with solid fill">
            <a:extLst>
              <a:ext uri="{FF2B5EF4-FFF2-40B4-BE49-F238E27FC236}">
                <a16:creationId xmlns:a16="http://schemas.microsoft.com/office/drawing/2014/main" id="{6FC180F0-0B92-E2E8-49DA-84F50E2E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6049" y="3752098"/>
            <a:ext cx="914400" cy="914400"/>
          </a:xfrm>
          <a:prstGeom prst="rect">
            <a:avLst/>
          </a:prstGeom>
        </p:spPr>
      </p:pic>
      <p:cxnSp>
        <p:nvCxnSpPr>
          <p:cNvPr id="8" name="직선 화살표 연결선 40">
            <a:extLst>
              <a:ext uri="{FF2B5EF4-FFF2-40B4-BE49-F238E27FC236}">
                <a16:creationId xmlns:a16="http://schemas.microsoft.com/office/drawing/2014/main" id="{57EEB432-4184-463C-0C8D-1D6E04AFB972}"/>
              </a:ext>
            </a:extLst>
          </p:cNvPr>
          <p:cNvCxnSpPr>
            <a:cxnSpLocks/>
          </p:cNvCxnSpPr>
          <p:nvPr/>
        </p:nvCxnSpPr>
        <p:spPr>
          <a:xfrm>
            <a:off x="3530449" y="4209298"/>
            <a:ext cx="2108351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48">
            <a:extLst>
              <a:ext uri="{FF2B5EF4-FFF2-40B4-BE49-F238E27FC236}">
                <a16:creationId xmlns:a16="http://schemas.microsoft.com/office/drawing/2014/main" id="{1B024CA7-D10F-6D8D-43D5-7FAF2A391A51}"/>
              </a:ext>
            </a:extLst>
          </p:cNvPr>
          <p:cNvCxnSpPr>
            <a:cxnSpLocks/>
          </p:cNvCxnSpPr>
          <p:nvPr/>
        </p:nvCxnSpPr>
        <p:spPr>
          <a:xfrm>
            <a:off x="3530449" y="4461847"/>
            <a:ext cx="210835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1" descr="Cell Tower with solid fill">
            <a:extLst>
              <a:ext uri="{FF2B5EF4-FFF2-40B4-BE49-F238E27FC236}">
                <a16:creationId xmlns:a16="http://schemas.microsoft.com/office/drawing/2014/main" id="{09B31AC8-6AAF-9E9E-0587-2C7C7399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75209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2CC933-DE70-A5C7-C01C-41AE4D034D8A}"/>
              </a:ext>
            </a:extLst>
          </p:cNvPr>
          <p:cNvSpPr txBox="1"/>
          <p:nvPr/>
        </p:nvSpPr>
        <p:spPr>
          <a:xfrm>
            <a:off x="2289524" y="4756734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개체 55">
                <a:extLst>
                  <a:ext uri="{FF2B5EF4-FFF2-40B4-BE49-F238E27FC236}">
                    <a16:creationId xmlns:a16="http://schemas.microsoft.com/office/drawing/2014/main" id="{21A26A08-13CF-1DAB-83F9-799D6FD0B49E}"/>
                  </a:ext>
                </a:extLst>
              </p:cNvPr>
              <p:cNvSpPr txBox="1"/>
              <p:nvPr/>
            </p:nvSpPr>
            <p:spPr>
              <a:xfrm>
                <a:off x="2952750" y="3436938"/>
                <a:ext cx="246063" cy="3143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개체 55">
                <a:extLst>
                  <a:ext uri="{FF2B5EF4-FFF2-40B4-BE49-F238E27FC236}">
                    <a16:creationId xmlns:a16="http://schemas.microsoft.com/office/drawing/2014/main" id="{21A26A08-13CF-1DAB-83F9-799D6FD0B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0" y="3436938"/>
                <a:ext cx="246063" cy="314325"/>
              </a:xfrm>
              <a:prstGeom prst="rect">
                <a:avLst/>
              </a:prstGeom>
              <a:blipFill>
                <a:blip r:embed="rId7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래픽 52" descr="자물쇠 단색으로 채워진">
            <a:extLst>
              <a:ext uri="{FF2B5EF4-FFF2-40B4-BE49-F238E27FC236}">
                <a16:creationId xmlns:a16="http://schemas.microsoft.com/office/drawing/2014/main" id="{3413E600-AABA-4EF3-7130-0198EEF54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1724" y="4713770"/>
            <a:ext cx="360000" cy="360000"/>
          </a:xfrm>
          <a:prstGeom prst="rect">
            <a:avLst/>
          </a:prstGeom>
        </p:spPr>
      </p:pic>
      <p:pic>
        <p:nvPicPr>
          <p:cNvPr id="14" name="그래픽 51" descr="문서 단색으로 채워진">
            <a:extLst>
              <a:ext uri="{FF2B5EF4-FFF2-40B4-BE49-F238E27FC236}">
                <a16:creationId xmlns:a16="http://schemas.microsoft.com/office/drawing/2014/main" id="{7F9E0CBC-B01C-203E-63E1-AD880CC5CF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62748" y="4576897"/>
            <a:ext cx="360000" cy="360000"/>
          </a:xfrm>
          <a:prstGeom prst="rect">
            <a:avLst/>
          </a:prstGeom>
        </p:spPr>
      </p:pic>
      <p:pic>
        <p:nvPicPr>
          <p:cNvPr id="15" name="그래픽 12" descr="추가 단색으로 채워진">
            <a:extLst>
              <a:ext uri="{FF2B5EF4-FFF2-40B4-BE49-F238E27FC236}">
                <a16:creationId xmlns:a16="http://schemas.microsoft.com/office/drawing/2014/main" id="{279A8534-25C1-697F-09ED-75B2845AE1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2851" y="4687486"/>
            <a:ext cx="360000" cy="360000"/>
          </a:xfrm>
          <a:prstGeom prst="rect">
            <a:avLst/>
          </a:prstGeom>
        </p:spPr>
      </p:pic>
      <p:pic>
        <p:nvPicPr>
          <p:cNvPr id="16" name="그래픽 9" descr="해시 태그 단색으로 채워진">
            <a:extLst>
              <a:ext uri="{FF2B5EF4-FFF2-40B4-BE49-F238E27FC236}">
                <a16:creationId xmlns:a16="http://schemas.microsoft.com/office/drawing/2014/main" id="{307DB731-2D73-B187-B483-8C6B1DBDB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95806" y="4588008"/>
            <a:ext cx="360000" cy="360000"/>
          </a:xfrm>
          <a:prstGeom prst="rect">
            <a:avLst/>
          </a:prstGeom>
        </p:spPr>
      </p:pic>
      <p:pic>
        <p:nvPicPr>
          <p:cNvPr id="17" name="그래픽 11" descr="물음표 단색으로 채워진">
            <a:extLst>
              <a:ext uri="{FF2B5EF4-FFF2-40B4-BE49-F238E27FC236}">
                <a16:creationId xmlns:a16="http://schemas.microsoft.com/office/drawing/2014/main" id="{E52EC9E5-C482-F714-2EB5-C8DF7EC190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52571" y="4681918"/>
            <a:ext cx="360000" cy="360000"/>
          </a:xfrm>
          <a:prstGeom prst="rect">
            <a:avLst/>
          </a:prstGeom>
        </p:spPr>
      </p:pic>
      <p:pic>
        <p:nvPicPr>
          <p:cNvPr id="18" name="그래픽 8" descr="@ 단색으로 채워진">
            <a:extLst>
              <a:ext uri="{FF2B5EF4-FFF2-40B4-BE49-F238E27FC236}">
                <a16:creationId xmlns:a16="http://schemas.microsoft.com/office/drawing/2014/main" id="{DE8CA8C8-DE5D-5CAC-C755-CE0831CE5D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85460" y="4759315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27ED45-AA94-2B76-0120-7BF89A482F31}"/>
              </a:ext>
            </a:extLst>
          </p:cNvPr>
          <p:cNvSpPr txBox="1"/>
          <p:nvPr/>
        </p:nvSpPr>
        <p:spPr>
          <a:xfrm>
            <a:off x="2992653" y="5079899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Covert message,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E0022-7ECA-BA3F-8999-187B831A311B}"/>
              </a:ext>
            </a:extLst>
          </p:cNvPr>
          <p:cNvSpPr txBox="1"/>
          <p:nvPr/>
        </p:nvSpPr>
        <p:spPr>
          <a:xfrm>
            <a:off x="4312851" y="5083671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Artificial</a:t>
            </a:r>
          </a:p>
          <a:p>
            <a:pPr algn="ctr"/>
            <a:r>
              <a:rPr lang="en-US" altLang="ko-KR" dirty="0"/>
              <a:t>noise,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ko-KR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F31E6-259E-D653-67F4-15A1DFE75020}"/>
              </a:ext>
            </a:extLst>
          </p:cNvPr>
          <p:cNvSpPr txBox="1"/>
          <p:nvPr/>
        </p:nvSpPr>
        <p:spPr>
          <a:xfrm>
            <a:off x="5312967" y="4693625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AF Relay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개체 35">
                <a:extLst>
                  <a:ext uri="{FF2B5EF4-FFF2-40B4-BE49-F238E27FC236}">
                    <a16:creationId xmlns:a16="http://schemas.microsoft.com/office/drawing/2014/main" id="{4FE0B209-9997-118E-5803-284C6F479352}"/>
                  </a:ext>
                </a:extLst>
              </p:cNvPr>
              <p:cNvSpPr txBox="1"/>
              <p:nvPr/>
            </p:nvSpPr>
            <p:spPr>
              <a:xfrm>
                <a:off x="5962650" y="3436938"/>
                <a:ext cx="261938" cy="3143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개체 35">
                <a:extLst>
                  <a:ext uri="{FF2B5EF4-FFF2-40B4-BE49-F238E27FC236}">
                    <a16:creationId xmlns:a16="http://schemas.microsoft.com/office/drawing/2014/main" id="{4FE0B209-9997-118E-5803-284C6F479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0" y="3436938"/>
                <a:ext cx="261938" cy="314325"/>
              </a:xfrm>
              <a:prstGeom prst="rect">
                <a:avLst/>
              </a:prstGeom>
              <a:blipFill>
                <a:blip r:embed="rId20"/>
                <a:stretch>
                  <a:fillRect r="-18605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A1E0073-B4B6-4E3C-85C8-24719386DE3E}"/>
              </a:ext>
            </a:extLst>
          </p:cNvPr>
          <p:cNvSpPr txBox="1"/>
          <p:nvPr/>
        </p:nvSpPr>
        <p:spPr>
          <a:xfrm>
            <a:off x="3858153" y="2966264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message,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ko-KR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래픽 37" descr="보안 카메라 단색으로 채워진">
            <a:extLst>
              <a:ext uri="{FF2B5EF4-FFF2-40B4-BE49-F238E27FC236}">
                <a16:creationId xmlns:a16="http://schemas.microsoft.com/office/drawing/2014/main" id="{4932C46C-5BAB-2629-E8F6-654551D0CFA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735999" y="2709000"/>
            <a:ext cx="720000" cy="72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593423-D9F4-158A-45B2-4FC540D5E145}"/>
              </a:ext>
            </a:extLst>
          </p:cNvPr>
          <p:cNvSpPr txBox="1"/>
          <p:nvPr/>
        </p:nvSpPr>
        <p:spPr>
          <a:xfrm>
            <a:off x="6178785" y="2710682"/>
            <a:ext cx="28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Covert message detector</a:t>
            </a:r>
            <a:endParaRPr lang="ko-KR" altLang="en-US" dirty="0"/>
          </a:p>
        </p:txBody>
      </p:sp>
      <p:cxnSp>
        <p:nvCxnSpPr>
          <p:cNvPr id="28" name="직선 화살표 연결선 47">
            <a:extLst>
              <a:ext uri="{FF2B5EF4-FFF2-40B4-BE49-F238E27FC236}">
                <a16:creationId xmlns:a16="http://schemas.microsoft.com/office/drawing/2014/main" id="{00145240-8F28-896F-5E79-2D07FD20CC82}"/>
              </a:ext>
            </a:extLst>
          </p:cNvPr>
          <p:cNvCxnSpPr>
            <a:cxnSpLocks/>
          </p:cNvCxnSpPr>
          <p:nvPr/>
        </p:nvCxnSpPr>
        <p:spPr>
          <a:xfrm>
            <a:off x="6544720" y="4209298"/>
            <a:ext cx="2114033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49">
            <a:extLst>
              <a:ext uri="{FF2B5EF4-FFF2-40B4-BE49-F238E27FC236}">
                <a16:creationId xmlns:a16="http://schemas.microsoft.com/office/drawing/2014/main" id="{DB689C10-29CC-9059-D7D1-12DCD0B20CA7}"/>
              </a:ext>
            </a:extLst>
          </p:cNvPr>
          <p:cNvCxnSpPr>
            <a:cxnSpLocks/>
          </p:cNvCxnSpPr>
          <p:nvPr/>
        </p:nvCxnSpPr>
        <p:spPr>
          <a:xfrm>
            <a:off x="6544720" y="4461847"/>
            <a:ext cx="2114033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13" descr="Smart Phone outline">
            <a:extLst>
              <a:ext uri="{FF2B5EF4-FFF2-40B4-BE49-F238E27FC236}">
                <a16:creationId xmlns:a16="http://schemas.microsoft.com/office/drawing/2014/main" id="{2F205804-1DA7-B31A-2DFD-C8709441D08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58753" y="3752098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9F26A5-65A0-1CB5-F829-13552AFFB439}"/>
              </a:ext>
            </a:extLst>
          </p:cNvPr>
          <p:cNvSpPr txBox="1"/>
          <p:nvPr/>
        </p:nvSpPr>
        <p:spPr>
          <a:xfrm>
            <a:off x="8331780" y="4756734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Destination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개체 56">
                <a:extLst>
                  <a:ext uri="{FF2B5EF4-FFF2-40B4-BE49-F238E27FC236}">
                    <a16:creationId xmlns:a16="http://schemas.microsoft.com/office/drawing/2014/main" id="{56DA736F-2841-E88F-DAA8-E2D195C98072}"/>
                  </a:ext>
                </a:extLst>
              </p:cNvPr>
              <p:cNvSpPr txBox="1"/>
              <p:nvPr/>
            </p:nvSpPr>
            <p:spPr>
              <a:xfrm>
                <a:off x="8981533" y="3436938"/>
                <a:ext cx="280987" cy="3143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개체 56">
                <a:extLst>
                  <a:ext uri="{FF2B5EF4-FFF2-40B4-BE49-F238E27FC236}">
                    <a16:creationId xmlns:a16="http://schemas.microsoft.com/office/drawing/2014/main" id="{56DA736F-2841-E88F-DAA8-E2D195C9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533" y="3436938"/>
                <a:ext cx="280987" cy="314325"/>
              </a:xfrm>
              <a:prstGeom prst="rect">
                <a:avLst/>
              </a:prstGeom>
              <a:blipFill>
                <a:blip r:embed="rId25"/>
                <a:stretch>
                  <a:fillRect r="-13043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그래픽 5" descr="느낌표 단색으로 채워진">
            <a:extLst>
              <a:ext uri="{FF2B5EF4-FFF2-40B4-BE49-F238E27FC236}">
                <a16:creationId xmlns:a16="http://schemas.microsoft.com/office/drawing/2014/main" id="{A39F3675-2E17-B9C8-AD76-CF5C898DA01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16065" y="4610483"/>
            <a:ext cx="360000" cy="3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475014" y="1358454"/>
            <a:ext cx="368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2.1 Schematic Diagram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132FE9-A359-8F0A-5A06-F0C687A8DD39}"/>
              </a:ext>
            </a:extLst>
          </p:cNvPr>
          <p:cNvSpPr txBox="1"/>
          <p:nvPr/>
        </p:nvSpPr>
        <p:spPr>
          <a:xfrm>
            <a:off x="4378036" y="5791200"/>
            <a:ext cx="30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1. System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048FD-D974-1A02-906F-82FA636CECC2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8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 relay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ko-KR" dirty="0"/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message, covert message and artificial noise, respectively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Transmit power allocation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, respectively,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Uniform transmit power allocation</a:t>
                </a:r>
                <a:r>
                  <a:rPr lang="en-US" altLang="ko-KR" dirty="0"/>
                  <a:t> in dB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ko-KR" dirty="0"/>
                  <a:t> at the source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dirty="0"/>
                  <a:t> dB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개체 6">
                <a:extLst>
                  <a:ext uri="{FF2B5EF4-FFF2-40B4-BE49-F238E27FC236}">
                    <a16:creationId xmlns:a16="http://schemas.microsoft.com/office/drawing/2014/main" id="{A397B149-1286-C648-E4DE-6676CD993C63}"/>
                  </a:ext>
                </a:extLst>
              </p:cNvPr>
              <p:cNvSpPr txBox="1"/>
              <p:nvPr/>
            </p:nvSpPr>
            <p:spPr>
              <a:xfrm>
                <a:off x="1100446" y="1892135"/>
                <a:ext cx="4765963" cy="455221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개체 6">
                <a:extLst>
                  <a:ext uri="{FF2B5EF4-FFF2-40B4-BE49-F238E27FC236}">
                    <a16:creationId xmlns:a16="http://schemas.microsoft.com/office/drawing/2014/main" id="{A397B149-1286-C648-E4DE-6676CD99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46" y="1892135"/>
                <a:ext cx="4765963" cy="455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Smart Phone with solid fill">
            <a:extLst>
              <a:ext uri="{FF2B5EF4-FFF2-40B4-BE49-F238E27FC236}">
                <a16:creationId xmlns:a16="http://schemas.microsoft.com/office/drawing/2014/main" id="{7B6CD844-2654-F07E-F43B-D7F5C73B6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4541" y="449981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145AE5-F01C-F802-8B2A-E803F032EF84}"/>
              </a:ext>
            </a:extLst>
          </p:cNvPr>
          <p:cNvSpPr txBox="1"/>
          <p:nvPr/>
        </p:nvSpPr>
        <p:spPr>
          <a:xfrm>
            <a:off x="2998016" y="5504446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DF798BFC-3854-913B-5B38-939AE9175616}"/>
              </a:ext>
            </a:extLst>
          </p:cNvPr>
          <p:cNvCxnSpPr>
            <a:cxnSpLocks/>
          </p:cNvCxnSpPr>
          <p:nvPr/>
        </p:nvCxnSpPr>
        <p:spPr>
          <a:xfrm>
            <a:off x="4238941" y="4957010"/>
            <a:ext cx="3714120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41">
            <a:extLst>
              <a:ext uri="{FF2B5EF4-FFF2-40B4-BE49-F238E27FC236}">
                <a16:creationId xmlns:a16="http://schemas.microsoft.com/office/drawing/2014/main" id="{DC1C9799-25A3-06D4-4DE4-5137A7623140}"/>
              </a:ext>
            </a:extLst>
          </p:cNvPr>
          <p:cNvCxnSpPr>
            <a:cxnSpLocks/>
          </p:cNvCxnSpPr>
          <p:nvPr/>
        </p:nvCxnSpPr>
        <p:spPr>
          <a:xfrm>
            <a:off x="4238941" y="5221705"/>
            <a:ext cx="371412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1" descr="Cell Tower with solid fill">
            <a:extLst>
              <a:ext uri="{FF2B5EF4-FFF2-40B4-BE49-F238E27FC236}">
                <a16:creationId xmlns:a16="http://schemas.microsoft.com/office/drawing/2014/main" id="{61FFD17F-4BCF-D297-A938-645F78413C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061" y="4499810"/>
            <a:ext cx="914400" cy="914400"/>
          </a:xfrm>
          <a:prstGeom prst="rect">
            <a:avLst/>
          </a:prstGeom>
        </p:spPr>
      </p:pic>
      <p:pic>
        <p:nvPicPr>
          <p:cNvPr id="18" name="그래픽 33" descr="문서 단색으로 채워진">
            <a:extLst>
              <a:ext uri="{FF2B5EF4-FFF2-40B4-BE49-F238E27FC236}">
                <a16:creationId xmlns:a16="http://schemas.microsoft.com/office/drawing/2014/main" id="{900EE169-06F8-B2B0-1FD6-F835C8F311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1372" y="5373491"/>
            <a:ext cx="360000" cy="360000"/>
          </a:xfrm>
          <a:prstGeom prst="rect">
            <a:avLst/>
          </a:prstGeom>
        </p:spPr>
      </p:pic>
      <p:pic>
        <p:nvPicPr>
          <p:cNvPr id="19" name="그래픽 34" descr="자물쇠 단색으로 채워진">
            <a:extLst>
              <a:ext uri="{FF2B5EF4-FFF2-40B4-BE49-F238E27FC236}">
                <a16:creationId xmlns:a16="http://schemas.microsoft.com/office/drawing/2014/main" id="{0351F3D8-45D1-5126-79B1-39A377ECF1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0348" y="5510364"/>
            <a:ext cx="360000" cy="360000"/>
          </a:xfrm>
          <a:prstGeom prst="rect">
            <a:avLst/>
          </a:prstGeom>
        </p:spPr>
      </p:pic>
      <p:pic>
        <p:nvPicPr>
          <p:cNvPr id="20" name="그래픽 10" descr="추가 단색으로 채워진">
            <a:extLst>
              <a:ext uri="{FF2B5EF4-FFF2-40B4-BE49-F238E27FC236}">
                <a16:creationId xmlns:a16="http://schemas.microsoft.com/office/drawing/2014/main" id="{317AC061-E6E6-7411-4FE2-E0C1A47408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732" y="5433681"/>
            <a:ext cx="360000" cy="360000"/>
          </a:xfrm>
          <a:prstGeom prst="rect">
            <a:avLst/>
          </a:prstGeom>
        </p:spPr>
      </p:pic>
      <p:pic>
        <p:nvPicPr>
          <p:cNvPr id="21" name="그래픽 8" descr="해시 태그 단색으로 채워진">
            <a:extLst>
              <a:ext uri="{FF2B5EF4-FFF2-40B4-BE49-F238E27FC236}">
                <a16:creationId xmlns:a16="http://schemas.microsoft.com/office/drawing/2014/main" id="{73BE1DC8-E25C-37D5-72F1-C16E168DB3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59687" y="5334203"/>
            <a:ext cx="360000" cy="360000"/>
          </a:xfrm>
          <a:prstGeom prst="rect">
            <a:avLst/>
          </a:prstGeom>
        </p:spPr>
      </p:pic>
      <p:pic>
        <p:nvPicPr>
          <p:cNvPr id="22" name="그래픽 9" descr="물음표 단색으로 채워진">
            <a:extLst>
              <a:ext uri="{FF2B5EF4-FFF2-40B4-BE49-F238E27FC236}">
                <a16:creationId xmlns:a16="http://schemas.microsoft.com/office/drawing/2014/main" id="{63C0963D-4494-0193-1CA9-01D88E6034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16452" y="5428113"/>
            <a:ext cx="360000" cy="360000"/>
          </a:xfrm>
          <a:prstGeom prst="rect">
            <a:avLst/>
          </a:prstGeom>
        </p:spPr>
      </p:pic>
      <p:pic>
        <p:nvPicPr>
          <p:cNvPr id="23" name="그래픽 7" descr="@ 단색으로 채워진">
            <a:extLst>
              <a:ext uri="{FF2B5EF4-FFF2-40B4-BE49-F238E27FC236}">
                <a16:creationId xmlns:a16="http://schemas.microsoft.com/office/drawing/2014/main" id="{A3D0ED1E-5876-D00D-0AAD-1C468AD0D2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49341" y="5505510"/>
            <a:ext cx="360000" cy="360000"/>
          </a:xfrm>
          <a:prstGeom prst="rect">
            <a:avLst/>
          </a:prstGeom>
        </p:spPr>
      </p:pic>
      <p:pic>
        <p:nvPicPr>
          <p:cNvPr id="24" name="그래픽 5" descr="느낌표 단색으로 채워진">
            <a:extLst>
              <a:ext uri="{FF2B5EF4-FFF2-40B4-BE49-F238E27FC236}">
                <a16:creationId xmlns:a16="http://schemas.microsoft.com/office/drawing/2014/main" id="{8FCD3B2B-6BD9-73AB-5926-8B5884DC44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99441" y="5358628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D092E5-2BD7-F329-3B14-C50ABC5D77E1}"/>
              </a:ext>
            </a:extLst>
          </p:cNvPr>
          <p:cNvSpPr txBox="1"/>
          <p:nvPr/>
        </p:nvSpPr>
        <p:spPr>
          <a:xfrm>
            <a:off x="7627228" y="5441337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AF relay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래픽 32" descr="문서 단색으로 채워진">
            <a:extLst>
              <a:ext uri="{FF2B5EF4-FFF2-40B4-BE49-F238E27FC236}">
                <a16:creationId xmlns:a16="http://schemas.microsoft.com/office/drawing/2014/main" id="{244FB5C0-7EAB-DEC9-B069-B766916676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12345" y="452878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54A1D0-27AC-BADA-6555-BDD9ADDCCFCC}"/>
                  </a:ext>
                </a:extLst>
              </p:cNvPr>
              <p:cNvSpPr txBox="1"/>
              <p:nvPr/>
            </p:nvSpPr>
            <p:spPr>
              <a:xfrm>
                <a:off x="4854299" y="415639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54A1D0-27AC-BADA-6555-BDD9ADDCC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156393"/>
                <a:ext cx="2483402" cy="369332"/>
              </a:xfrm>
              <a:prstGeom prst="rect">
                <a:avLst/>
              </a:prstGeom>
              <a:blipFill>
                <a:blip r:embed="rId2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4699DD-0E38-2D0E-21E3-6DD49507FE54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2.2 Received signals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At the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destination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6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개체 4">
                <a:extLst>
                  <a:ext uri="{FF2B5EF4-FFF2-40B4-BE49-F238E27FC236}">
                    <a16:creationId xmlns:a16="http://schemas.microsoft.com/office/drawing/2014/main" id="{46FB45B1-2F1A-2E1D-D71C-8D420E543D9A}"/>
                  </a:ext>
                </a:extLst>
              </p:cNvPr>
              <p:cNvSpPr txBox="1"/>
              <p:nvPr/>
            </p:nvSpPr>
            <p:spPr>
              <a:xfrm>
                <a:off x="1314203" y="2014848"/>
                <a:ext cx="9864436" cy="296883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rad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rad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개체 4">
                <a:extLst>
                  <a:ext uri="{FF2B5EF4-FFF2-40B4-BE49-F238E27FC236}">
                    <a16:creationId xmlns:a16="http://schemas.microsoft.com/office/drawing/2014/main" id="{46FB45B1-2F1A-2E1D-D71C-8D420E543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03" y="2014848"/>
                <a:ext cx="9864436" cy="2968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11" descr="Cell Tower with solid fill">
            <a:extLst>
              <a:ext uri="{FF2B5EF4-FFF2-40B4-BE49-F238E27FC236}">
                <a16:creationId xmlns:a16="http://schemas.microsoft.com/office/drawing/2014/main" id="{9E0302A9-5312-0C83-1317-3D60D476F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0101" y="5070508"/>
            <a:ext cx="914400" cy="914400"/>
          </a:xfrm>
          <a:prstGeom prst="rect">
            <a:avLst/>
          </a:prstGeom>
        </p:spPr>
      </p:pic>
      <p:sp>
        <p:nvSpPr>
          <p:cNvPr id="9" name="화살표: 오른쪽 9">
            <a:extLst>
              <a:ext uri="{FF2B5EF4-FFF2-40B4-BE49-F238E27FC236}">
                <a16:creationId xmlns:a16="http://schemas.microsoft.com/office/drawing/2014/main" id="{81B9AE7C-B248-624C-8427-5DE62C494038}"/>
              </a:ext>
            </a:extLst>
          </p:cNvPr>
          <p:cNvSpPr/>
          <p:nvPr/>
        </p:nvSpPr>
        <p:spPr>
          <a:xfrm>
            <a:off x="5193631" y="5527708"/>
            <a:ext cx="1804737" cy="306806"/>
          </a:xfrm>
          <a:prstGeom prst="rightArrow">
            <a:avLst>
              <a:gd name="adj1" fmla="val 39811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Graphic 13" descr="Smart Phone outline">
            <a:extLst>
              <a:ext uri="{FF2B5EF4-FFF2-40B4-BE49-F238E27FC236}">
                <a16:creationId xmlns:a16="http://schemas.microsoft.com/office/drawing/2014/main" id="{2EC0C951-FF26-59A8-9B4D-33759C4843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7498" y="507050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C47941-77C8-EF64-66BB-D5068D38864A}"/>
              </a:ext>
            </a:extLst>
          </p:cNvPr>
          <p:cNvSpPr txBox="1"/>
          <p:nvPr/>
        </p:nvSpPr>
        <p:spPr>
          <a:xfrm>
            <a:off x="3814268" y="6012035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AF relay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BBF8DF-63DA-ECAE-E4FD-455C193B3723}"/>
              </a:ext>
            </a:extLst>
          </p:cNvPr>
          <p:cNvSpPr txBox="1"/>
          <p:nvPr/>
        </p:nvSpPr>
        <p:spPr>
          <a:xfrm>
            <a:off x="6810525" y="6075144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Destination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877AF-2E0E-8A2C-6EFA-B4898C75027E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2.2 Received signals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At the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destination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Achievable rate for the public message by treating the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covert message as interference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7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개체 4">
                <a:extLst>
                  <a:ext uri="{FF2B5EF4-FFF2-40B4-BE49-F238E27FC236}">
                    <a16:creationId xmlns:a16="http://schemas.microsoft.com/office/drawing/2014/main" id="{31E02114-F340-60F0-AE51-8B5BCDCB35E2}"/>
                  </a:ext>
                </a:extLst>
              </p:cNvPr>
              <p:cNvSpPr txBox="1"/>
              <p:nvPr/>
            </p:nvSpPr>
            <p:spPr>
              <a:xfrm>
                <a:off x="1717964" y="2232562"/>
                <a:ext cx="10422576" cy="367343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𝑆𝑅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𝑅𝐷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개체 4">
                <a:extLst>
                  <a:ext uri="{FF2B5EF4-FFF2-40B4-BE49-F238E27FC236}">
                    <a16:creationId xmlns:a16="http://schemas.microsoft.com/office/drawing/2014/main" id="{31E02114-F340-60F0-AE51-8B5BCDCB3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964" y="2232562"/>
                <a:ext cx="10422576" cy="3673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C4DB56-4E03-1A4A-636C-FB65804C1E86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2.2 Received signals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At the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destination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Achievable rate for the covert message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after canceling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the decoded public message and artificial noise by cooperation between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733CF9-E5D3-18C2-35D1-707CAF1205BF}"/>
                  </a:ext>
                </a:extLst>
              </p:cNvPr>
              <p:cNvSpPr txBox="1"/>
              <p:nvPr/>
            </p:nvSpPr>
            <p:spPr>
              <a:xfrm>
                <a:off x="6503719" y="3301339"/>
                <a:ext cx="5285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Cancellable by cooperation between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𝐷</m:t>
                    </m:r>
                  </m:oMath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733CF9-E5D3-18C2-35D1-707CAF12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719" y="3301339"/>
                <a:ext cx="528552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개체 7">
                <a:extLst>
                  <a:ext uri="{FF2B5EF4-FFF2-40B4-BE49-F238E27FC236}">
                    <a16:creationId xmlns:a16="http://schemas.microsoft.com/office/drawing/2014/main" id="{882C5FC3-EB3D-EC61-AB80-434175F6A8EC}"/>
                  </a:ext>
                </a:extLst>
              </p:cNvPr>
              <p:cNvSpPr txBox="1"/>
              <p:nvPr/>
            </p:nvSpPr>
            <p:spPr>
              <a:xfrm>
                <a:off x="1809008" y="2608613"/>
                <a:ext cx="5523655" cy="17046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개체 7">
                <a:extLst>
                  <a:ext uri="{FF2B5EF4-FFF2-40B4-BE49-F238E27FC236}">
                    <a16:creationId xmlns:a16="http://schemas.microsoft.com/office/drawing/2014/main" id="{882C5FC3-EB3D-EC61-AB80-434175F6A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008" y="2608613"/>
                <a:ext cx="5523655" cy="1704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개체 6">
                <a:extLst>
                  <a:ext uri="{FF2B5EF4-FFF2-40B4-BE49-F238E27FC236}">
                    <a16:creationId xmlns:a16="http://schemas.microsoft.com/office/drawing/2014/main" id="{F97E4757-B403-408D-D9B2-2E47A28483C7}"/>
                  </a:ext>
                </a:extLst>
              </p:cNvPr>
              <p:cNvSpPr txBox="1"/>
              <p:nvPr/>
            </p:nvSpPr>
            <p:spPr>
              <a:xfrm>
                <a:off x="1999013" y="4449289"/>
                <a:ext cx="9018237" cy="239601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𝑆𝑅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𝑅𝐷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1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𝑆𝑅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𝑅𝐷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sz="1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en-US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개체 6">
                <a:extLst>
                  <a:ext uri="{FF2B5EF4-FFF2-40B4-BE49-F238E27FC236}">
                    <a16:creationId xmlns:a16="http://schemas.microsoft.com/office/drawing/2014/main" id="{F97E4757-B403-408D-D9B2-2E47A2848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013" y="4449289"/>
                <a:ext cx="9018237" cy="23960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8">
            <a:extLst>
              <a:ext uri="{FF2B5EF4-FFF2-40B4-BE49-F238E27FC236}">
                <a16:creationId xmlns:a16="http://schemas.microsoft.com/office/drawing/2014/main" id="{7677C296-FBA6-2A46-6F21-5241589C45EE}"/>
              </a:ext>
            </a:extLst>
          </p:cNvPr>
          <p:cNvSpPr/>
          <p:nvPr/>
        </p:nvSpPr>
        <p:spPr>
          <a:xfrm>
            <a:off x="5003470" y="2625417"/>
            <a:ext cx="1915886" cy="76696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A324F-7B31-5BE0-CBD5-60DA89D16671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Covert rate maximization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Objective function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Covert rate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1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Minimum public rate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The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worst-case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kumimoji="0" lang="en-US" altLang="ko-K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𝜁</m:t>
                    </m:r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2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Minimum DEP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threshold </a:t>
                </a:r>
                <a14:m>
                  <m:oMath xmlns:m="http://schemas.openxmlformats.org/officeDocument/2006/math">
                    <m:r>
                      <a:rPr kumimoji="0" lang="ko-KR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3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To avoid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zero DEP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4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The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sum of power proportion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5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Maximum artificial noise power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bound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6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Individual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power proportion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개체 4">
                <a:extLst>
                  <a:ext uri="{FF2B5EF4-FFF2-40B4-BE49-F238E27FC236}">
                    <a16:creationId xmlns:a16="http://schemas.microsoft.com/office/drawing/2014/main" id="{1E8B4D30-CFB5-0A26-0302-4A01C9A8772C}"/>
                  </a:ext>
                </a:extLst>
              </p:cNvPr>
              <p:cNvSpPr txBox="1"/>
              <p:nvPr/>
            </p:nvSpPr>
            <p:spPr>
              <a:xfrm>
                <a:off x="6510338" y="2190750"/>
                <a:ext cx="5611812" cy="3352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lim>
                      </m:limLow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𝑆𝑅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𝑆𝑅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rad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̄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개체 4">
                <a:extLst>
                  <a:ext uri="{FF2B5EF4-FFF2-40B4-BE49-F238E27FC236}">
                    <a16:creationId xmlns:a16="http://schemas.microsoft.com/office/drawing/2014/main" id="{1E8B4D30-CFB5-0A26-0302-4A01C9A87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338" y="2190750"/>
                <a:ext cx="5611812" cy="3352800"/>
              </a:xfrm>
              <a:prstGeom prst="rect">
                <a:avLst/>
              </a:prstGeom>
              <a:blipFill>
                <a:blip r:embed="rId4"/>
                <a:stretch>
                  <a:fillRect t="-10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54BCCC-1A54-7709-8EC6-B741E3A8EF57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System Model </a:t>
            </a:r>
            <a:r>
              <a:rPr lang="en-US" altLang="ko-KR" sz="1200" b="1" dirty="0">
                <a:solidFill>
                  <a:schemeClr val="bg2"/>
                </a:solidFill>
              </a:rPr>
              <a:t>Problem Formulation 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4948</TotalTime>
  <Words>876</Words>
  <Application>Microsoft Office PowerPoint</Application>
  <PresentationFormat>Widescreen</PresentationFormat>
  <Paragraphs>191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Times New Roman</vt:lpstr>
      <vt:lpstr>Office 테마</vt:lpstr>
      <vt:lpstr>Active Jamming for AF Relay-Based Covert Communications</vt:lpstr>
      <vt:lpstr>Introduction</vt:lpstr>
      <vt:lpstr>Introduction</vt:lpstr>
      <vt:lpstr>System Model</vt:lpstr>
      <vt:lpstr>System Model</vt:lpstr>
      <vt:lpstr>System Model</vt:lpstr>
      <vt:lpstr>System Model</vt:lpstr>
      <vt:lpstr>System Model</vt:lpstr>
      <vt:lpstr>Problem Formulation</vt:lpstr>
      <vt:lpstr>Numerical Result</vt:lpstr>
      <vt:lpstr>Numerical Result</vt:lpstr>
      <vt:lpstr>Numerical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23</cp:revision>
  <dcterms:created xsi:type="dcterms:W3CDTF">2018-10-31T12:38:19Z</dcterms:created>
  <dcterms:modified xsi:type="dcterms:W3CDTF">2024-10-23T14:17:03Z</dcterms:modified>
</cp:coreProperties>
</file>