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4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3" r:id="rId27"/>
    <p:sldId id="338" r:id="rId28"/>
    <p:sldId id="337" r:id="rId29"/>
    <p:sldId id="340" r:id="rId30"/>
    <p:sldId id="342" r:id="rId31"/>
    <p:sldId id="344" r:id="rId32"/>
    <p:sldId id="34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40.png"/><Relationship Id="rId7" Type="http://schemas.openxmlformats.org/officeDocument/2006/relationships/image" Target="../media/image111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10,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2926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2926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53034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53034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474685" y="3307588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85" y="3307588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203705" y="4710182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05" y="4710182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56604" y="2389655"/>
                <a:ext cx="896029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2389655"/>
                <a:ext cx="896029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2" y="2455333"/>
                <a:ext cx="646981" cy="912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2" y="2455333"/>
                <a:ext cx="646981" cy="912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67206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67206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69746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69746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B7C3BF-F4C2-31A4-21A4-E8E40E4D11C5}"/>
              </a:ext>
            </a:extLst>
          </p:cNvPr>
          <p:cNvSpPr txBox="1"/>
          <p:nvPr/>
        </p:nvSpPr>
        <p:spPr>
          <a:xfrm>
            <a:off x="3285082" y="4618310"/>
            <a:ext cx="128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False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alarm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18A7F2-29EE-2FB8-468C-4837970E26C8}"/>
              </a:ext>
            </a:extLst>
          </p:cNvPr>
          <p:cNvSpPr txBox="1"/>
          <p:nvPr/>
        </p:nvSpPr>
        <p:spPr>
          <a:xfrm>
            <a:off x="8022565" y="4597879"/>
            <a:ext cx="170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Miss detection</a:t>
            </a:r>
          </a:p>
        </p:txBody>
      </p:sp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lives, but cyberattacks pose a threat, leading to potential </a:t>
            </a:r>
            <a:r>
              <a:rPr lang="en-US" altLang="ko-KR" dirty="0">
                <a:solidFill>
                  <a:srgbClr val="0000FF"/>
                </a:solidFill>
              </a:rPr>
              <a:t>information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rgbClr val="0000FF"/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rgbClr val="0000FF"/>
                </a:solidFill>
              </a:rPr>
              <a:t>limitations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dirty="0"/>
              <a:t> complex key, IoT eavesdropping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rgbClr val="0000FF"/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rgbClr val="0000FF"/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rgbClr val="0000FF"/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rgbClr val="0000FF"/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rgbClr val="0000FF"/>
                </a:solidFill>
              </a:rPr>
              <a:t>request-response frequency</a:t>
            </a:r>
            <a:r>
              <a:rPr lang="en-US" altLang="ko-KR" dirty="0"/>
              <a:t>, etc.</a:t>
            </a:r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447016" y="2230395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AB52A0-488A-6EB8-6F99-456073536443}"/>
              </a:ext>
            </a:extLst>
          </p:cNvPr>
          <p:cNvSpPr txBox="1"/>
          <p:nvPr/>
        </p:nvSpPr>
        <p:spPr>
          <a:xfrm>
            <a:off x="3372929" y="4485736"/>
            <a:ext cx="136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False alarm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F1980-CDA0-DC4E-75DF-A73F58ECE525}"/>
              </a:ext>
            </a:extLst>
          </p:cNvPr>
          <p:cNvSpPr txBox="1"/>
          <p:nvPr/>
        </p:nvSpPr>
        <p:spPr>
          <a:xfrm>
            <a:off x="7572499" y="4528457"/>
            <a:ext cx="205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Miss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57206" y="2090947"/>
                <a:ext cx="4934309" cy="2475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06" y="20909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dirty="0">
                    <a:solidFill>
                      <a:srgbClr val="0000FF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n-US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𝐷𝐷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𝑆𝐷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aseline="-25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̄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blipFill>
                <a:blip r:embed="rId4"/>
                <a:stretch>
                  <a:fillRect l="-517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34A5-AC3D-FFB2-6F03-BE3F743A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9D71-0DD5-7C56-A0A6-22E180DD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7CCB8-6A3A-C770-EA02-3A85CAB47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24</a:t>
            </a:fld>
            <a:r>
              <a:rPr lang="en-US" altLang="ko-KR" dirty="0"/>
              <a:t>/</a:t>
            </a:r>
            <a:r>
              <a:rPr lang="en-US" altLang="ko-KR" sz="1200" dirty="0"/>
              <a:t>29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B7DD4-6E04-E361-A3FE-CBEE32CD8691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𝑂-𝐗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∀𝐗∈{𝑆,𝐷,𝑅,𝑊}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noise power at 𝑊,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3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1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333" r="-101203" b="-9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333" r="-101203" b="-8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8333" r="-101203" b="-7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6667" r="-10120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22951" r="-101203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22951" r="-101203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22951" r="-101203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8065" r="-101203" b="-2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33333" r="-1012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91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must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to ensure covertness.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increases worst-case DEP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low, while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is preferred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high.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blipFill>
                <a:blip r:embed="rId4"/>
                <a:stretch>
                  <a:fillRect l="-23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44176-6EF8-E9A1-0845-C26FC468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89" y="1413164"/>
            <a:ext cx="5852172" cy="4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/>
                  <a:t> requires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,decreasing DEP.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schemes perform comparatively better than any other scheme.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blipFill>
                <a:blip r:embed="rId4"/>
                <a:stretch>
                  <a:fillRect l="-2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8EDD567-83F4-3D2E-4C96-766FC97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1" y="1421080"/>
            <a:ext cx="5852172" cy="42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low, both the 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4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schemes demonstrate performance close to the optimal scheme.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closeness in performance arises because the influence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is dominant in this range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blipFill>
                <a:blip r:embed="rId4"/>
                <a:stretch>
                  <a:fillRect l="-57" t="-22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points&#10;&#10;Description automatically generated">
            <a:extLst>
              <a:ext uri="{FF2B5EF4-FFF2-40B4-BE49-F238E27FC236}">
                <a16:creationId xmlns:a16="http://schemas.microsoft.com/office/drawing/2014/main" id="{F8099AAD-F5EC-CCE6-CD6A-68EC230AC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17122"/>
            <a:ext cx="5852172" cy="4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9B78-C1D0-51C3-F559-902ED39A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9FF0-A47B-59B7-206E-8CA2C8F3C6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65BAC-2793-0285-FEDE-B0961373E4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8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92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Combining cryptography and physical layer security can prevent eavesdropping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communications </a:t>
            </a:r>
            <a:r>
              <a:rPr lang="en-US" altLang="ko-KR" dirty="0"/>
              <a:t>are necessary to </a:t>
            </a:r>
            <a:r>
              <a:rPr lang="en-US" altLang="ko-KR" dirty="0">
                <a:solidFill>
                  <a:srgbClr val="0000FF"/>
                </a:solidFill>
              </a:rPr>
              <a:t>counter traffic analysis threats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rgbClr val="0000FF"/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rgbClr val="0000FF"/>
                </a:solidFill>
              </a:rPr>
              <a:t>detection or suspicion</a:t>
            </a:r>
          </a:p>
          <a:p>
            <a:pPr lvl="2"/>
            <a:endParaRPr lang="en-US" altLang="ko-KR" dirty="0">
              <a:solidFill>
                <a:srgbClr val="0000FF"/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/>
              <a:t>Covert Communication: Discovering Full-Duplex (FD) Systems</a:t>
            </a:r>
          </a:p>
          <a:p>
            <a:pPr lvl="1"/>
            <a:r>
              <a:rPr lang="en-US" altLang="ko-KR" dirty="0"/>
              <a:t>Full-Duplex (FD) Systems</a:t>
            </a:r>
          </a:p>
          <a:p>
            <a:pPr lvl="2"/>
            <a:r>
              <a:rPr lang="en-US" altLang="ko-KR" dirty="0"/>
              <a:t>Enable real-time </a:t>
            </a:r>
            <a:r>
              <a:rPr lang="en-US" altLang="ko-KR" dirty="0">
                <a:solidFill>
                  <a:srgbClr val="0000FF"/>
                </a:solidFill>
              </a:rPr>
              <a:t>bidirectional communication</a:t>
            </a:r>
          </a:p>
          <a:p>
            <a:pPr lvl="1"/>
            <a:r>
              <a:rPr lang="en-US" altLang="ko-KR" dirty="0"/>
              <a:t>Half-Duplex Systems </a:t>
            </a:r>
          </a:p>
          <a:p>
            <a:pPr lvl="2"/>
            <a:r>
              <a:rPr lang="en-US" altLang="ko-KR" dirty="0"/>
              <a:t>Cause delays, reduce </a:t>
            </a:r>
            <a:r>
              <a:rPr lang="en-US" altLang="ko-KR" dirty="0">
                <a:solidFill>
                  <a:srgbClr val="0000FF"/>
                </a:solidFill>
              </a:rPr>
              <a:t>efficiency</a:t>
            </a:r>
          </a:p>
          <a:p>
            <a:pPr lvl="1"/>
            <a:r>
              <a:rPr lang="en-US" altLang="ko-KR" dirty="0"/>
              <a:t>Advantage of FD in Covert Operations </a:t>
            </a:r>
          </a:p>
          <a:p>
            <a:pPr lvl="2"/>
            <a:r>
              <a:rPr lang="en-US" altLang="ko-KR" dirty="0"/>
              <a:t>Transmit </a:t>
            </a:r>
            <a:r>
              <a:rPr lang="en-US" altLang="ko-KR" dirty="0">
                <a:solidFill>
                  <a:srgbClr val="0000FF"/>
                </a:solidFill>
              </a:rPr>
              <a:t>covertly</a:t>
            </a:r>
            <a:r>
              <a:rPr lang="en-US" altLang="ko-KR" dirty="0"/>
              <a:t>, appear as receiver, enhances </a:t>
            </a:r>
            <a:r>
              <a:rPr lang="en-US" altLang="ko-KR" dirty="0">
                <a:solidFill>
                  <a:srgbClr val="0000FF"/>
                </a:solidFill>
              </a:rPr>
              <a:t>stealth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36" y="2712852"/>
            <a:ext cx="3563070" cy="1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192F-CDDF-6D74-E95B-41425E7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erson holding a phone&#10;&#10;Description automatically generated">
            <a:extLst>
              <a:ext uri="{FF2B5EF4-FFF2-40B4-BE49-F238E27FC236}">
                <a16:creationId xmlns:a16="http://schemas.microsoft.com/office/drawing/2014/main" id="{0396A744-41F7-AA37-D21D-63A7D9AA78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" y="3418072"/>
            <a:ext cx="1180454" cy="1180454"/>
          </a:xfrm>
        </p:spPr>
      </p:pic>
      <p:pic>
        <p:nvPicPr>
          <p:cNvPr id="8" name="Picture 7" descr="A person holding a phone&#10;&#10;Description automatically generated">
            <a:extLst>
              <a:ext uri="{FF2B5EF4-FFF2-40B4-BE49-F238E27FC236}">
                <a16:creationId xmlns:a16="http://schemas.microsoft.com/office/drawing/2014/main" id="{660A61D0-57A7-E8EF-39CD-0ECDBB13E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471" y="3483436"/>
            <a:ext cx="1343807" cy="1343807"/>
          </a:xfrm>
          <a:prstGeom prst="rect">
            <a:avLst/>
          </a:prstGeom>
        </p:spPr>
      </p:pic>
      <p:pic>
        <p:nvPicPr>
          <p:cNvPr id="10" name="Picture 9" descr="A person with a walkie talkie&#10;&#10;Description automatically generated">
            <a:extLst>
              <a:ext uri="{FF2B5EF4-FFF2-40B4-BE49-F238E27FC236}">
                <a16:creationId xmlns:a16="http://schemas.microsoft.com/office/drawing/2014/main" id="{62340776-76E4-9A9F-5457-AFB9B6048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4303209"/>
            <a:ext cx="1572038" cy="1572038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156889-3B33-696F-7323-0C9DE3CD4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83" y="1031371"/>
            <a:ext cx="1389295" cy="138929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92C6B7-8A02-D111-BD78-FA9085DF9D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567544" y="1726019"/>
            <a:ext cx="3644039" cy="201075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89F18F-5A86-8EFD-D857-61B1512DB21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600878" y="1726019"/>
            <a:ext cx="3896909" cy="2113669"/>
          </a:xfrm>
          <a:prstGeom prst="straightConnector1">
            <a:avLst/>
          </a:prstGeom>
          <a:ln w="28575"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0BEBBF-65C8-89D6-EA2E-DDEA743BCA82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1695052" y="4008299"/>
            <a:ext cx="3949686" cy="1125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A6BB83-0802-3988-758F-1CD0AC1D0EA4}"/>
              </a:ext>
            </a:extLst>
          </p:cNvPr>
          <p:cNvCxnSpPr>
            <a:cxnSpLocks/>
          </p:cNvCxnSpPr>
          <p:nvPr/>
        </p:nvCxnSpPr>
        <p:spPr>
          <a:xfrm flipH="1" flipV="1">
            <a:off x="5902037" y="2189018"/>
            <a:ext cx="10164" cy="20943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5B02C02E-29B3-054C-703E-8CA289ACEBC2}"/>
              </a:ext>
            </a:extLst>
          </p:cNvPr>
          <p:cNvSpPr/>
          <p:nvPr/>
        </p:nvSpPr>
        <p:spPr>
          <a:xfrm>
            <a:off x="6357256" y="3265714"/>
            <a:ext cx="3808021" cy="207026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Is Alice transmitting  to Bob?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1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enhances the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covert communication performance</a:t>
            </a:r>
          </a:p>
          <a:p>
            <a:pPr lvl="1"/>
            <a:r>
              <a:rPr lang="en-US" altLang="ko-KR" dirty="0"/>
              <a:t>Covert Transmission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transmissions to hidden </a:t>
            </a:r>
            <a:r>
              <a:rPr lang="en-US" altLang="ko-KR" dirty="0"/>
              <a:t>receiver via </a:t>
            </a:r>
            <a:r>
              <a:rPr lang="en-US" altLang="ko-KR" dirty="0">
                <a:solidFill>
                  <a:srgbClr val="0000FF"/>
                </a:solidFill>
              </a:rPr>
              <a:t>an unseen antenna</a:t>
            </a:r>
          </a:p>
          <a:p>
            <a:pPr lvl="1"/>
            <a:r>
              <a:rPr lang="en-US" altLang="ko-KR" dirty="0"/>
              <a:t>Surveillance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Monitored</a:t>
            </a:r>
            <a:r>
              <a:rPr lang="en-US" altLang="ko-KR" dirty="0"/>
              <a:t> by warden node for </a:t>
            </a:r>
            <a:r>
              <a:rPr lang="en-US" altLang="ko-KR" dirty="0">
                <a:solidFill>
                  <a:srgbClr val="0000FF"/>
                </a:solidFill>
              </a:rPr>
              <a:t>suspicious</a:t>
            </a:r>
            <a:r>
              <a:rPr lang="en-US" altLang="ko-KR" dirty="0"/>
              <a:t> communication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0000FF"/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00FF"/>
                </a:solidFill>
              </a:rPr>
              <a:t>transmit power of FD </a:t>
            </a:r>
            <a:r>
              <a:rPr lang="en-US" altLang="ko-KR" dirty="0"/>
              <a:t>destination node to maximize DEP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138" y="1860467"/>
            <a:ext cx="11119174" cy="480517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358046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297783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565545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334389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5185224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833845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2235162"/>
            <a:ext cx="2505086" cy="1654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791589"/>
            <a:ext cx="6302576" cy="89422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907745"/>
            <a:ext cx="2325701" cy="137612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843048"/>
            <a:ext cx="2741422" cy="15883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</p:cNvCxnSpPr>
          <p:nvPr/>
        </p:nvCxnSpPr>
        <p:spPr>
          <a:xfrm>
            <a:off x="5907969" y="2275044"/>
            <a:ext cx="2762514" cy="144428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453296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511102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445439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539667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748028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6077161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946436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325999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368466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2100</Words>
  <Application>Microsoft Office PowerPoint</Application>
  <PresentationFormat>Widescreen</PresentationFormat>
  <Paragraphs>486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바탕</vt:lpstr>
      <vt:lpstr>Arial</vt:lpstr>
      <vt:lpstr>Cambria Math</vt:lpstr>
      <vt:lpstr>Times New Roman</vt:lpstr>
      <vt:lpstr>Office 테마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37</cp:revision>
  <dcterms:created xsi:type="dcterms:W3CDTF">2018-10-31T12:38:19Z</dcterms:created>
  <dcterms:modified xsi:type="dcterms:W3CDTF">2024-10-23T11:30:32Z</dcterms:modified>
</cp:coreProperties>
</file>