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1645" r:id="rId3"/>
    <p:sldId id="1646" r:id="rId4"/>
    <p:sldId id="1647" r:id="rId5"/>
    <p:sldId id="1648" r:id="rId6"/>
    <p:sldId id="1649" r:id="rId7"/>
    <p:sldId id="1650" r:id="rId8"/>
    <p:sldId id="1651" r:id="rId9"/>
    <p:sldId id="1652" r:id="rId10"/>
    <p:sldId id="1653" r:id="rId11"/>
    <p:sldId id="1655" r:id="rId12"/>
    <p:sldId id="1654" r:id="rId13"/>
    <p:sldId id="1656" r:id="rId14"/>
    <p:sldId id="1657" r:id="rId15"/>
    <p:sldId id="1658" r:id="rId16"/>
    <p:sldId id="1659" r:id="rId17"/>
    <p:sldId id="1660" r:id="rId18"/>
    <p:sldId id="1661" r:id="rId19"/>
    <p:sldId id="1662" r:id="rId20"/>
    <p:sldId id="1663" r:id="rId21"/>
    <p:sldId id="1664" r:id="rId22"/>
    <p:sldId id="1665" r:id="rId23"/>
    <p:sldId id="1666" r:id="rId24"/>
    <p:sldId id="1667" r:id="rId25"/>
    <p:sldId id="1669" r:id="rId26"/>
    <p:sldId id="1671" r:id="rId27"/>
    <p:sldId id="1672" r:id="rId28"/>
    <p:sldId id="1696" r:id="rId29"/>
    <p:sldId id="1697" r:id="rId30"/>
    <p:sldId id="1698" r:id="rId31"/>
    <p:sldId id="1701" r:id="rId32"/>
    <p:sldId id="1702" r:id="rId33"/>
    <p:sldId id="1673" r:id="rId34"/>
    <p:sldId id="1674" r:id="rId35"/>
    <p:sldId id="1675" r:id="rId36"/>
    <p:sldId id="1676" r:id="rId37"/>
    <p:sldId id="1677" r:id="rId38"/>
    <p:sldId id="1679" r:id="rId39"/>
    <p:sldId id="1678" r:id="rId40"/>
    <p:sldId id="1681" r:id="rId41"/>
    <p:sldId id="1682" r:id="rId42"/>
    <p:sldId id="1683" r:id="rId43"/>
    <p:sldId id="1684" r:id="rId44"/>
    <p:sldId id="1685" r:id="rId45"/>
    <p:sldId id="1687" r:id="rId46"/>
    <p:sldId id="1689" r:id="rId47"/>
    <p:sldId id="1688" r:id="rId48"/>
    <p:sldId id="1690" r:id="rId49"/>
    <p:sldId id="1691" r:id="rId50"/>
    <p:sldId id="1692" r:id="rId51"/>
    <p:sldId id="1693" r:id="rId52"/>
    <p:sldId id="1694" r:id="rId53"/>
    <p:sldId id="1695" r:id="rId54"/>
    <p:sldId id="275" r:id="rId55"/>
    <p:sldId id="276" r:id="rId56"/>
    <p:sldId id="1700" r:id="rId57"/>
    <p:sldId id="1699" r:id="rId58"/>
    <p:sldId id="1637" r:id="rId59"/>
    <p:sldId id="1638" r:id="rId60"/>
    <p:sldId id="1639" r:id="rId61"/>
    <p:sldId id="1640" r:id="rId62"/>
    <p:sldId id="1641" r:id="rId63"/>
    <p:sldId id="1644" r:id="rId6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1"/>
    <p:restoredTop sz="87905" autoAdjust="0"/>
  </p:normalViewPr>
  <p:slideViewPr>
    <p:cSldViewPr snapToGrid="0">
      <p:cViewPr varScale="1">
        <p:scale>
          <a:sx n="141" d="100"/>
          <a:sy n="141" d="100"/>
        </p:scale>
        <p:origin x="540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0df5045821d8d533" providerId="LiveId" clId="{1DD2914B-106A-4F10-828B-90005CC97310}"/>
    <pc:docChg chg="addSld delSld modSld">
      <pc:chgData name="" userId="0df5045821d8d533" providerId="LiveId" clId="{1DD2914B-106A-4F10-828B-90005CC97310}" dt="2022-09-08T02:18:24.585" v="50" actId="18131"/>
      <pc:docMkLst>
        <pc:docMk/>
      </pc:docMkLst>
      <pc:sldChg chg="modSp add">
        <pc:chgData name="" userId="0df5045821d8d533" providerId="LiveId" clId="{1DD2914B-106A-4F10-828B-90005CC97310}" dt="2022-09-08T02:16:27.521" v="12" actId="114"/>
        <pc:sldMkLst>
          <pc:docMk/>
          <pc:sldMk cId="1157537709" sldId="1420"/>
        </pc:sldMkLst>
        <pc:spChg chg="mod">
          <ac:chgData name="" userId="0df5045821d8d533" providerId="LiveId" clId="{1DD2914B-106A-4F10-828B-90005CC97310}" dt="2022-09-08T02:16:27.521" v="12" actId="114"/>
          <ac:spMkLst>
            <pc:docMk/>
            <pc:sldMk cId="1157537709" sldId="1420"/>
            <ac:spMk id="3" creationId="{9B30F031-E57C-4418-8811-D07BEE7C11F9}"/>
          </ac:spMkLst>
        </pc:spChg>
      </pc:sldChg>
      <pc:sldChg chg="del">
        <pc:chgData name="" userId="0df5045821d8d533" providerId="LiveId" clId="{1DD2914B-106A-4F10-828B-90005CC97310}" dt="2022-09-08T02:16:19.002" v="1" actId="2696"/>
        <pc:sldMkLst>
          <pc:docMk/>
          <pc:sldMk cId="4075416432" sldId="1424"/>
        </pc:sldMkLst>
      </pc:sldChg>
      <pc:sldChg chg="modSp add">
        <pc:chgData name="" userId="0df5045821d8d533" providerId="LiveId" clId="{1DD2914B-106A-4F10-828B-90005CC97310}" dt="2022-09-08T02:17:59.761" v="44" actId="732"/>
        <pc:sldMkLst>
          <pc:docMk/>
          <pc:sldMk cId="652548249" sldId="1491"/>
        </pc:sldMkLst>
        <pc:spChg chg="mod">
          <ac:chgData name="" userId="0df5045821d8d533" providerId="LiveId" clId="{1DD2914B-106A-4F10-828B-90005CC97310}" dt="2022-09-08T02:17:50.336" v="40" actId="20577"/>
          <ac:spMkLst>
            <pc:docMk/>
            <pc:sldMk cId="652548249" sldId="1491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7:59.761" v="44" actId="732"/>
          <ac:picMkLst>
            <pc:docMk/>
            <pc:sldMk cId="652548249" sldId="1491"/>
            <ac:picMk id="5" creationId="{F28AA1EE-F29E-4764-A105-E85576134D62}"/>
          </ac:picMkLst>
        </pc:picChg>
      </pc:sldChg>
      <pc:sldChg chg="modSp">
        <pc:chgData name="" userId="0df5045821d8d533" providerId="LiveId" clId="{1DD2914B-106A-4F10-828B-90005CC97310}" dt="2022-09-08T02:16:47.924" v="24" actId="6549"/>
        <pc:sldMkLst>
          <pc:docMk/>
          <pc:sldMk cId="372646553" sldId="1535"/>
        </pc:sldMkLst>
        <pc:spChg chg="mod">
          <ac:chgData name="" userId="0df5045821d8d533" providerId="LiveId" clId="{1DD2914B-106A-4F10-828B-90005CC97310}" dt="2022-09-08T02:16:47.924" v="24" actId="6549"/>
          <ac:spMkLst>
            <pc:docMk/>
            <pc:sldMk cId="372646553" sldId="1535"/>
            <ac:spMk id="3" creationId="{279A9A21-3EFF-47FE-AF17-1A22D8129937}"/>
          </ac:spMkLst>
        </pc:spChg>
      </pc:sldChg>
      <pc:sldChg chg="add">
        <pc:chgData name="" userId="0df5045821d8d533" providerId="LiveId" clId="{1DD2914B-106A-4F10-828B-90005CC97310}" dt="2022-09-08T02:16:59.700" v="25"/>
        <pc:sldMkLst>
          <pc:docMk/>
          <pc:sldMk cId="2465954214" sldId="1541"/>
        </pc:sldMkLst>
      </pc:sldChg>
      <pc:sldChg chg="add">
        <pc:chgData name="" userId="0df5045821d8d533" providerId="LiveId" clId="{1DD2914B-106A-4F10-828B-90005CC97310}" dt="2022-09-08T02:16:59.700" v="25"/>
        <pc:sldMkLst>
          <pc:docMk/>
          <pc:sldMk cId="529240060" sldId="1542"/>
        </pc:sldMkLst>
      </pc:sldChg>
      <pc:sldChg chg="modSp add">
        <pc:chgData name="" userId="0df5045821d8d533" providerId="LiveId" clId="{1DD2914B-106A-4F10-828B-90005CC97310}" dt="2022-09-08T02:18:24.585" v="50" actId="18131"/>
        <pc:sldMkLst>
          <pc:docMk/>
          <pc:sldMk cId="782052871" sldId="1543"/>
        </pc:sldMkLst>
        <pc:spChg chg="mod">
          <ac:chgData name="" userId="0df5045821d8d533" providerId="LiveId" clId="{1DD2914B-106A-4F10-828B-90005CC97310}" dt="2022-09-08T02:18:13.286" v="49" actId="20577"/>
          <ac:spMkLst>
            <pc:docMk/>
            <pc:sldMk cId="782052871" sldId="1543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8:24.585" v="50" actId="18131"/>
          <ac:picMkLst>
            <pc:docMk/>
            <pc:sldMk cId="782052871" sldId="1543"/>
            <ac:picMk id="5" creationId="{F28AA1EE-F29E-4764-A105-E85576134D62}"/>
          </ac:picMkLst>
        </pc:picChg>
      </pc:sldChg>
      <pc:sldChg chg="modSp add del">
        <pc:chgData name="" userId="0df5045821d8d533" providerId="LiveId" clId="{1DD2914B-106A-4F10-828B-90005CC97310}" dt="2022-09-08T02:17:39.798" v="31" actId="2696"/>
        <pc:sldMkLst>
          <pc:docMk/>
          <pc:sldMk cId="1956377106" sldId="1543"/>
        </pc:sldMkLst>
        <pc:spChg chg="mod">
          <ac:chgData name="" userId="0df5045821d8d533" providerId="LiveId" clId="{1DD2914B-106A-4F10-828B-90005CC97310}" dt="2022-09-08T02:17:31.435" v="30" actId="20577"/>
          <ac:spMkLst>
            <pc:docMk/>
            <pc:sldMk cId="1956377106" sldId="1543"/>
            <ac:spMk id="2" creationId="{1BFF6B89-5F5A-48C6-B8D7-A5678E80FFCB}"/>
          </ac:spMkLst>
        </pc:spChg>
      </pc:sldChg>
      <pc:sldChg chg="modSp add del">
        <pc:chgData name="" userId="0df5045821d8d533" providerId="LiveId" clId="{1DD2914B-106A-4F10-828B-90005CC97310}" dt="2022-09-08T02:18:09.845" v="46" actId="2696"/>
        <pc:sldMkLst>
          <pc:docMk/>
          <pc:sldMk cId="2025656683" sldId="1543"/>
        </pc:sldMkLst>
        <pc:spChg chg="mod">
          <ac:chgData name="" userId="0df5045821d8d533" providerId="LiveId" clId="{1DD2914B-106A-4F10-828B-90005CC97310}" dt="2022-09-08T02:17:53.938" v="43" actId="20577"/>
          <ac:spMkLst>
            <pc:docMk/>
            <pc:sldMk cId="2025656683" sldId="1543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8:05.417" v="45" actId="732"/>
          <ac:picMkLst>
            <pc:docMk/>
            <pc:sldMk cId="2025656683" sldId="1543"/>
            <ac:picMk id="5" creationId="{F28AA1EE-F29E-4764-A105-E85576134D62}"/>
          </ac:picMkLst>
        </pc:picChg>
      </pc:sldChg>
      <pc:sldChg chg="del">
        <pc:chgData name="" userId="0df5045821d8d533" providerId="LiveId" clId="{1DD2914B-106A-4F10-828B-90005CC97310}" dt="2022-09-08T02:17:00.802" v="26" actId="2696"/>
        <pc:sldMkLst>
          <pc:docMk/>
          <pc:sldMk cId="4253910531" sldId="1543"/>
        </pc:sldMkLst>
      </pc:sldChg>
    </pc:docChg>
  </pc:docChgLst>
  <pc:docChgLst>
    <pc:chgData name="Moon Jihwan" userId="0df5045821d8d533" providerId="LiveId" clId="{A2D02C57-B30C-9E46-B481-E433E05968B9}"/>
    <pc:docChg chg="modSld">
      <pc:chgData name="Moon Jihwan" userId="0df5045821d8d533" providerId="LiveId" clId="{A2D02C57-B30C-9E46-B481-E433E05968B9}" dt="2022-10-26T02:54:28.251" v="24" actId="20577"/>
      <pc:docMkLst>
        <pc:docMk/>
      </pc:docMkLst>
      <pc:sldChg chg="modSp mod">
        <pc:chgData name="Moon Jihwan" userId="0df5045821d8d533" providerId="LiveId" clId="{A2D02C57-B30C-9E46-B481-E433E05968B9}" dt="2022-10-26T02:54:28.251" v="24" actId="20577"/>
        <pc:sldMkLst>
          <pc:docMk/>
          <pc:sldMk cId="1157537709" sldId="1420"/>
        </pc:sldMkLst>
        <pc:spChg chg="mod">
          <ac:chgData name="Moon Jihwan" userId="0df5045821d8d533" providerId="LiveId" clId="{A2D02C57-B30C-9E46-B481-E433E05968B9}" dt="2022-10-26T02:54:20.791" v="12" actId="20577"/>
          <ac:spMkLst>
            <pc:docMk/>
            <pc:sldMk cId="1157537709" sldId="1420"/>
            <ac:spMk id="2" creationId="{773E81F8-418E-46B0-BF79-A9E5C85CC220}"/>
          </ac:spMkLst>
        </pc:spChg>
        <pc:spChg chg="mod">
          <ac:chgData name="Moon Jihwan" userId="0df5045821d8d533" providerId="LiveId" clId="{A2D02C57-B30C-9E46-B481-E433E05968B9}" dt="2022-10-26T02:54:28.251" v="24" actId="20577"/>
          <ac:spMkLst>
            <pc:docMk/>
            <pc:sldMk cId="1157537709" sldId="1420"/>
            <ac:spMk id="3" creationId="{9B30F031-E57C-4418-8811-D07BEE7C11F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A80AD-75C0-4139-8349-D7A56AAE3422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06930-2FBF-4BDF-BB7A-ED0F3C0B85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361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824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BAEBA-F25F-4473-80C2-25CDA93B21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5EA62A-FC14-43A6-9DFC-64DD0EA5E6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73821"/>
            <a:ext cx="9144000" cy="1655762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Master Subtitle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4FBF63-6BE2-44A2-9B92-27824B375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EF48-9CCD-4EE9-BB40-4739D0DAE972}" type="datetime1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98BBDE-AC92-4490-AADC-B4FE998E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C4298-2A89-4F0A-B1C0-77A88295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8C916F-6552-480F-893B-32796E62A980}"/>
              </a:ext>
            </a:extLst>
          </p:cNvPr>
          <p:cNvSpPr/>
          <p:nvPr userDrawn="1"/>
        </p:nvSpPr>
        <p:spPr>
          <a:xfrm>
            <a:off x="838200" y="3599357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5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A2004-1E3B-4055-8772-F325E519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29AC7F-90CD-432E-AFBA-09A312E26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CBBB0-BA78-4216-B318-AF5F69D9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620A-9A66-47B0-9218-43F171A33458}" type="datetime1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AE3B40-907A-49D6-9FA8-D643E4B4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17526-857D-45AD-9891-D1359E79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E34BDA-8046-4B35-A748-33A5A9C8C415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78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286F9E-ABB1-47D9-BCD5-5FE077BEA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4F122D-472C-4176-9045-BF5B3ED41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40FC9-5A0B-483C-BEC0-6349DDDF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86D9-B5F3-454A-8918-B4C99ED5AEDE}" type="datetime1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FF7ACB-A377-4E38-BF13-4CE4A72C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E2AD96-62E9-4856-8C7D-4FC6FA78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3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1520A-C81E-4CF1-AECD-A61D6660DB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E0C27-FA2C-4144-B7E7-505744E575AD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FB215-C15F-4E74-86DC-78FAD014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ADD3-F434-478C-876A-1D3933DF4707}" type="datetime1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EAFA9-F342-4D37-B503-8DFA950A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2012F-5023-43D1-B1CF-BFE3A893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1333107" cy="365125"/>
          </a:xfrm>
        </p:spPr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5CEF90-2A69-4F23-93AB-B8D6AADF74CD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89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8F93D-390F-465E-B0D5-72A75C273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470026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01743D-6833-4A7C-B35A-0BDDB635A98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Master Subtitle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2845C-3C54-4151-820C-12503D6F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26BB-6A75-410D-A6B0-8FD34915C10D}" type="datetime1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5650C-CE10-43E1-AA00-22EE20BA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FE2F95-697E-490C-9C4D-A59E0F91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1879A5-E33B-484A-B193-FE66531AACAC}"/>
              </a:ext>
            </a:extLst>
          </p:cNvPr>
          <p:cNvSpPr/>
          <p:nvPr userDrawn="1"/>
        </p:nvSpPr>
        <p:spPr>
          <a:xfrm>
            <a:off x="838200" y="4413578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86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7D261-400F-43CD-95C8-FE0DF8044A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46026-ED45-448B-8D67-475453B7B90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649691"/>
            <a:ext cx="5104598" cy="45272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86C6A5-08D8-440E-B258-B881C64EC21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649691"/>
            <a:ext cx="5181600" cy="45272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9FDB51-62F3-4D1B-B8F7-D40284A7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CDF8-1723-475A-8393-34F016E9B184}" type="datetime1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744B04-D686-4DE2-BDDC-A3B4F371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FBE183-4474-4131-AEA4-9ADE4020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208725-7285-4D04-9690-A0DD84547197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BF73A-35E0-4388-AE26-587E20896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9F70A1-A021-4782-95A0-99F4C3203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0FFB53-257A-4315-A28C-9FE12D4C9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A17D5D-46C0-4878-B7E2-BD08FCD07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C2F3F9-8CCB-4F5B-85A6-D7470170D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47C80F-A4FC-4C78-89AB-B072C5C0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CD4A-1F8C-4D3E-BDD6-84C4090AF0D6}" type="datetime1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D4C5CE-D7DE-4C43-8F9E-7EA5847E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1C2CFA-CB2F-4476-8491-FBDAB29C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16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B9CC5-A2AF-47C1-8376-B695DF820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A6AA3E-6C10-4BA8-AF8D-ECF436F9C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3545-46C1-49FB-A041-5415163523D0}" type="datetime1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DE3192-439D-4BEF-8848-4DF7C36D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05EAAA-CE1A-4578-A8FD-BDB3D530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670823-6C59-4996-843F-A4B8E1292D69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35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FA01BA-2C19-4BC8-9D08-60CC0DEE3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C6A4-6274-4803-89FF-1DA18D4FE7AA}" type="datetime1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921DE2-A0F7-482E-898F-C86B8C83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96F57A-5DCA-4541-B19A-1752D1A3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11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04372-0C6C-4F44-86AB-8DDAF142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E88709-254A-4ED6-9188-74666615F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872FF-AC9A-49BF-AC6E-F9EA1A406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7015C5-8E89-4986-AA3C-42A3F8FB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353D-6971-4305-AB04-6AEE4DD0E048}" type="datetime1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82C019-EAA8-4CD6-BD5A-68BA9842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776716-556D-4628-94B1-7BC9A345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15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E144E-AA68-4DFD-9736-416AF8EEE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C731A3-5F0D-4649-AF33-2F2F12D18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0070ED-93CE-4C5B-9A13-47766D18C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C3E617-2B4B-4C49-B34C-F13496F5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5523-461B-44DB-AD97-7C06B206BE7B}" type="datetime1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88F62D-BB02-4585-B0DB-6C572478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DA3767-C6FA-46EE-B82E-E441B336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99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0155A6-5E23-4681-A0F6-D6378107C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054"/>
            <a:ext cx="10515600" cy="681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3357F3-390C-49AE-BB15-6F8F57DC0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49691"/>
            <a:ext cx="10515600" cy="4527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9027F-305A-4270-8200-1B8B6B4B7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38399" y="6356350"/>
            <a:ext cx="13331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9D1D2423-15C0-4D7C-B759-40ACCC100800}" type="datetime1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1B4A95-7775-4330-B809-DA1B22478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4CA50-4832-40EE-82BE-A431AAD80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1333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A439D109-9F59-4B0B-8E20-D6D3A384B1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EB3B3E-F3B6-4A77-8CE1-CA270A7A296F}"/>
              </a:ext>
            </a:extLst>
          </p:cNvPr>
          <p:cNvSpPr/>
          <p:nvPr userDrawn="1"/>
        </p:nvSpPr>
        <p:spPr>
          <a:xfrm>
            <a:off x="0" y="0"/>
            <a:ext cx="12192000" cy="235670"/>
          </a:xfrm>
          <a:prstGeom prst="rect">
            <a:avLst/>
          </a:prstGeom>
          <a:gradFill>
            <a:gsLst>
              <a:gs pos="63000">
                <a:schemeClr val="tx1"/>
              </a:gs>
              <a:gs pos="0">
                <a:schemeClr val="tx1"/>
              </a:gs>
              <a:gs pos="8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64D56D-F798-41D4-B204-99B8E8DEAB5A}"/>
              </a:ext>
            </a:extLst>
          </p:cNvPr>
          <p:cNvSpPr txBox="1"/>
          <p:nvPr userDrawn="1"/>
        </p:nvSpPr>
        <p:spPr>
          <a:xfrm>
            <a:off x="8501826" y="6550223"/>
            <a:ext cx="3690174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ognitive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ommunications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ystems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aboratory</a:t>
            </a:r>
            <a:endParaRPr lang="en-US" altLang="ko-K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501637D-BAF8-43B2-A298-C5B3DAB223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77" b="34980"/>
          <a:stretch/>
        </p:blipFill>
        <p:spPr>
          <a:xfrm>
            <a:off x="9886511" y="17253"/>
            <a:ext cx="527404" cy="5262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0D9003C-FC42-4D68-ADBA-ADDEC8861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5" t="68955" b="6534"/>
          <a:stretch/>
        </p:blipFill>
        <p:spPr>
          <a:xfrm>
            <a:off x="10413915" y="17253"/>
            <a:ext cx="1760832" cy="52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1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C238-FFEC-E7E0-A183-DA676443E3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sz="4400" b="1" i="0" dirty="0">
                <a:solidFill>
                  <a:srgbClr val="000000"/>
                </a:solidFill>
                <a:effectLst/>
                <a:latin typeface="Arial-BoldMT"/>
              </a:rPr>
              <a:t>SIMO / MISO combining schemes</a:t>
            </a:r>
            <a:br>
              <a:rPr lang="en-US" sz="4400" b="1" i="0" dirty="0">
                <a:solidFill>
                  <a:srgbClr val="000000"/>
                </a:solidFill>
                <a:effectLst/>
                <a:latin typeface="Arial-BoldMT"/>
              </a:rPr>
            </a:br>
            <a:r>
              <a:rPr lang="en-US" sz="4400" b="1" i="0" dirty="0">
                <a:solidFill>
                  <a:srgbClr val="000000"/>
                </a:solidFill>
                <a:effectLst/>
                <a:latin typeface="Arial-BoldMT"/>
              </a:rPr>
              <a:t>Assignment - 05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73DCC-88E9-C12E-F065-7B6446BE07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REFAT KHAN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230B0-FCFC-F481-3DAB-249865CF6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528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 EGC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869356" y="3834334"/>
                <a:ext cx="10687431" cy="2831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In EGC, the output of the </a:t>
                </a:r>
                <a:r>
                  <a:rPr lang="en-US" dirty="0" err="1">
                    <a:ea typeface="Cambria Math" panose="02040503050406030204" pitchFamily="18" charset="0"/>
                  </a:rPr>
                  <a:t>i-th</a:t>
                </a:r>
                <a:r>
                  <a:rPr lang="en-US" dirty="0">
                    <a:ea typeface="Cambria Math" panose="02040503050406030204" pitchFamily="18" charset="0"/>
                  </a:rPr>
                  <a:t> receive antenna is phase compensated and all the outputs are      combined for decoding.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Although making full use of the receive antennas, EGC is not optimal.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(1)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∠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….  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∠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,1)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𝐼𝑚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,1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,1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the phase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,1)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    Show that the estimated symbol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p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e>
                                    </m:d>
                                  </m:sub>
                                </m:sSub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sub>
                                    </m:sSub>
                                  </m:e>
                                </m:rad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56" y="3834334"/>
                <a:ext cx="10687431" cy="2831416"/>
              </a:xfrm>
              <a:prstGeom prst="rect">
                <a:avLst/>
              </a:prstGeom>
              <a:blipFill>
                <a:blip r:embed="rId2"/>
                <a:stretch>
                  <a:fillRect l="-399" t="-1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A diagram of a diagram">
            <a:extLst>
              <a:ext uri="{FF2B5EF4-FFF2-40B4-BE49-F238E27FC236}">
                <a16:creationId xmlns:a16="http://schemas.microsoft.com/office/drawing/2014/main" id="{5E7B223A-FE6F-8510-CB8D-D1D111015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54" y="1684658"/>
            <a:ext cx="10767467" cy="2119235"/>
          </a:xfrm>
        </p:spPr>
      </p:pic>
    </p:spTree>
    <p:extLst>
      <p:ext uri="{BB962C8B-B14F-4D97-AF65-F5344CB8AC3E}">
        <p14:creationId xmlns:p14="http://schemas.microsoft.com/office/powerpoint/2010/main" val="1264921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 EGC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869356" y="3834334"/>
                <a:ext cx="10687431" cy="2832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In EGC, the output of the </a:t>
                </a:r>
                <a:r>
                  <a:rPr lang="en-US" dirty="0" err="1">
                    <a:ea typeface="Cambria Math" panose="02040503050406030204" pitchFamily="18" charset="0"/>
                  </a:rPr>
                  <a:t>i-th</a:t>
                </a:r>
                <a:r>
                  <a:rPr lang="en-US" dirty="0">
                    <a:ea typeface="Cambria Math" panose="02040503050406030204" pitchFamily="18" charset="0"/>
                  </a:rPr>
                  <a:t> receive antenna is phase compensated and all the outputs are      combined for decoding.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Although making full use of the receive antennas, EGC is not optimal.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,1)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∠</m:t>
                                </m:r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….  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∠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,1)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∠</m:t>
                                </m:r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….  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∠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e>
                                    </m:d>
                                  </m:sub>
                                </m:sSub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sub>
                                    </m:sSub>
                                  </m:e>
                                </m:rad>
                              </m:den>
                            </m:f>
                          </m:e>
                        </m:d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56" y="3834334"/>
                <a:ext cx="10687431" cy="2832955"/>
              </a:xfrm>
              <a:prstGeom prst="rect">
                <a:avLst/>
              </a:prstGeom>
              <a:blipFill>
                <a:blip r:embed="rId2"/>
                <a:stretch>
                  <a:fillRect l="-399" t="-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A diagram of a diagram">
            <a:extLst>
              <a:ext uri="{FF2B5EF4-FFF2-40B4-BE49-F238E27FC236}">
                <a16:creationId xmlns:a16="http://schemas.microsoft.com/office/drawing/2014/main" id="{5E7B223A-FE6F-8510-CB8D-D1D111015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37" y="1684658"/>
            <a:ext cx="10767467" cy="2119235"/>
          </a:xfrm>
        </p:spPr>
      </p:pic>
    </p:spTree>
    <p:extLst>
      <p:ext uri="{BB962C8B-B14F-4D97-AF65-F5344CB8AC3E}">
        <p14:creationId xmlns:p14="http://schemas.microsoft.com/office/powerpoint/2010/main" val="3376553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 MRC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869356" y="3834334"/>
                <a:ext cx="10687431" cy="2336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In MRC, the output of the </a:t>
                </a:r>
                <a:r>
                  <a:rPr lang="en-US" dirty="0" err="1">
                    <a:ea typeface="Cambria Math" panose="02040503050406030204" pitchFamily="18" charset="0"/>
                  </a:rPr>
                  <a:t>i-th</a:t>
                </a:r>
                <a:r>
                  <a:rPr lang="en-US" dirty="0">
                    <a:ea typeface="Cambria Math" panose="02040503050406030204" pitchFamily="18" charset="0"/>
                  </a:rPr>
                  <a:t> receive antenna is phase compensated and weighted proportional to the channel gain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That is , branches with strong signal are further amplified, while weak signals are attenuated.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(1) For AWGN, </a:t>
                </a:r>
                <a:r>
                  <a:rPr lang="en-US" dirty="0" err="1">
                    <a:ea typeface="Cambria Math" panose="02040503050406030204" pitchFamily="18" charset="0"/>
                  </a:rPr>
                  <a:t>i.e</a:t>
                </a:r>
                <a:r>
                  <a:rPr lang="en-US" dirty="0">
                    <a:ea typeface="Cambria Math" panose="020405030504060302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show that the combined SNR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≜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𝑾𝑯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𝑾𝒛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56" y="3834334"/>
                <a:ext cx="10687431" cy="2336473"/>
              </a:xfrm>
              <a:prstGeom prst="rect">
                <a:avLst/>
              </a:prstGeom>
              <a:blipFill>
                <a:blip r:embed="rId2"/>
                <a:stretch>
                  <a:fillRect l="-399" t="-1567" r="-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diagram of a circuit">
            <a:extLst>
              <a:ext uri="{FF2B5EF4-FFF2-40B4-BE49-F238E27FC236}">
                <a16:creationId xmlns:a16="http://schemas.microsoft.com/office/drawing/2014/main" id="{CB5ABA0B-F5C2-35B0-CA7A-ED05FAC66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44" y="1719813"/>
            <a:ext cx="10515600" cy="2062462"/>
          </a:xfrm>
        </p:spPr>
      </p:pic>
    </p:spTree>
    <p:extLst>
      <p:ext uri="{BB962C8B-B14F-4D97-AF65-F5344CB8AC3E}">
        <p14:creationId xmlns:p14="http://schemas.microsoft.com/office/powerpoint/2010/main" val="1857641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 MRC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828816" y="3838838"/>
                <a:ext cx="10687431" cy="1810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(1) For AWGN, </a:t>
                </a:r>
                <a:r>
                  <a:rPr lang="en-US" dirty="0" err="1">
                    <a:ea typeface="Cambria Math" panose="02040503050406030204" pitchFamily="18" charset="0"/>
                  </a:rPr>
                  <a:t>i.e</a:t>
                </a:r>
                <a:r>
                  <a:rPr lang="en-US" dirty="0">
                    <a:ea typeface="Cambria Math" panose="020405030504060302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show that the combined SNR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≜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𝑾𝑯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𝑾𝒛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𝑾𝑯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𝑾𝒛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𝑾𝑯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𝑾𝑯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𝑾𝒛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)]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𝑾𝑯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816" y="3838838"/>
                <a:ext cx="10687431" cy="1810624"/>
              </a:xfrm>
              <a:prstGeom prst="rect">
                <a:avLst/>
              </a:prstGeom>
              <a:blipFill>
                <a:blip r:embed="rId2"/>
                <a:stretch>
                  <a:fillRect l="-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diagram of a circuit">
            <a:extLst>
              <a:ext uri="{FF2B5EF4-FFF2-40B4-BE49-F238E27FC236}">
                <a16:creationId xmlns:a16="http://schemas.microsoft.com/office/drawing/2014/main" id="{CB5ABA0B-F5C2-35B0-CA7A-ED05FAC66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44" y="1719813"/>
            <a:ext cx="10515600" cy="2062462"/>
          </a:xfrm>
        </p:spPr>
      </p:pic>
    </p:spTree>
    <p:extLst>
      <p:ext uri="{BB962C8B-B14F-4D97-AF65-F5344CB8AC3E}">
        <p14:creationId xmlns:p14="http://schemas.microsoft.com/office/powerpoint/2010/main" val="2427715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 MRC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789487" y="3838838"/>
                <a:ext cx="10687431" cy="3051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(2) Using the Cauchy-Schwartz inequality, find the optimal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that maximizes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and show that    the maximum SNR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𝑾𝑯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𝑾𝒛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𝑾𝑯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𝑾𝑯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𝑾𝒛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)]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𝑾𝑯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𝑾𝑯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𝑾𝑯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b="1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Applying Cauchy-Schwartz inequality we can write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𝑾𝑯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87" y="3838838"/>
                <a:ext cx="10687431" cy="3051413"/>
              </a:xfrm>
              <a:prstGeom prst="rect">
                <a:avLst/>
              </a:prstGeom>
              <a:blipFill>
                <a:blip r:embed="rId2"/>
                <a:stretch>
                  <a:fillRect l="-399" t="-1200" r="-2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diagram of a circuit">
            <a:extLst>
              <a:ext uri="{FF2B5EF4-FFF2-40B4-BE49-F238E27FC236}">
                <a16:creationId xmlns:a16="http://schemas.microsoft.com/office/drawing/2014/main" id="{CB5ABA0B-F5C2-35B0-CA7A-ED05FAC66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44" y="1719813"/>
            <a:ext cx="10515600" cy="2062462"/>
          </a:xfrm>
        </p:spPr>
      </p:pic>
    </p:spTree>
    <p:extLst>
      <p:ext uri="{BB962C8B-B14F-4D97-AF65-F5344CB8AC3E}">
        <p14:creationId xmlns:p14="http://schemas.microsoft.com/office/powerpoint/2010/main" val="2719051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 MRC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789487" y="3838838"/>
                <a:ext cx="10687431" cy="3094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(2) Using the Cauchy-Schwartz inequality, find the optimal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that maximizes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and show that    the maximum SNR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𝑾𝑯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b="1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Let,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87" y="3838838"/>
                <a:ext cx="10687431" cy="3094565"/>
              </a:xfrm>
              <a:prstGeom prst="rect">
                <a:avLst/>
              </a:prstGeom>
              <a:blipFill>
                <a:blip r:embed="rId2"/>
                <a:stretch>
                  <a:fillRect l="-399" t="-1183" r="-228" b="-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diagram of a circuit">
            <a:extLst>
              <a:ext uri="{FF2B5EF4-FFF2-40B4-BE49-F238E27FC236}">
                <a16:creationId xmlns:a16="http://schemas.microsoft.com/office/drawing/2014/main" id="{CB5ABA0B-F5C2-35B0-CA7A-ED05FAC66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44" y="1719813"/>
            <a:ext cx="10515600" cy="2062462"/>
          </a:xfrm>
        </p:spPr>
      </p:pic>
    </p:spTree>
    <p:extLst>
      <p:ext uri="{BB962C8B-B14F-4D97-AF65-F5344CB8AC3E}">
        <p14:creationId xmlns:p14="http://schemas.microsoft.com/office/powerpoint/2010/main" val="2381366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 MRC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789487" y="3838838"/>
                <a:ext cx="10687431" cy="3205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(2) Using the Cauchy-Schwartz inequality, find the optimal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that maximizes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and show that    the maximum SNR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Now we  can write,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b="1" dirty="0">
                  <a:ea typeface="Cambria Math" panose="02040503050406030204" pitchFamily="18" charset="0"/>
                </a:endParaRPr>
              </a:p>
              <a:p>
                <a:pPr lvl="1"/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87" y="3838838"/>
                <a:ext cx="10687431" cy="3205301"/>
              </a:xfrm>
              <a:prstGeom prst="rect">
                <a:avLst/>
              </a:prstGeom>
              <a:blipFill>
                <a:blip r:embed="rId2"/>
                <a:stretch>
                  <a:fillRect l="-399" t="-1141" r="-2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diagram of a circuit">
            <a:extLst>
              <a:ext uri="{FF2B5EF4-FFF2-40B4-BE49-F238E27FC236}">
                <a16:creationId xmlns:a16="http://schemas.microsoft.com/office/drawing/2014/main" id="{CB5ABA0B-F5C2-35B0-CA7A-ED05FAC66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44" y="1719813"/>
            <a:ext cx="10515600" cy="2062462"/>
          </a:xfrm>
        </p:spPr>
      </p:pic>
    </p:spTree>
    <p:extLst>
      <p:ext uri="{BB962C8B-B14F-4D97-AF65-F5344CB8AC3E}">
        <p14:creationId xmlns:p14="http://schemas.microsoft.com/office/powerpoint/2010/main" val="1057695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 MRC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789487" y="3838838"/>
                <a:ext cx="10687431" cy="2929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Although optimal, MRC additionally needs amplifiers and attenuators besides phase-shifters,       yielding a higher implementation cost over EGC.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(3)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show that the estimated symbol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rad>
                      </m:den>
                    </m:f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e>
                        </m:rad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lvl="1"/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87" y="3838838"/>
                <a:ext cx="10687431" cy="2929905"/>
              </a:xfrm>
              <a:prstGeom prst="rect">
                <a:avLst/>
              </a:prstGeom>
              <a:blipFill>
                <a:blip r:embed="rId2"/>
                <a:stretch>
                  <a:fillRect l="-399" t="-1250" r="-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diagram of a circuit">
            <a:extLst>
              <a:ext uri="{FF2B5EF4-FFF2-40B4-BE49-F238E27FC236}">
                <a16:creationId xmlns:a16="http://schemas.microsoft.com/office/drawing/2014/main" id="{CB5ABA0B-F5C2-35B0-CA7A-ED05FAC66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44" y="1719813"/>
            <a:ext cx="10515600" cy="2062462"/>
          </a:xfrm>
        </p:spPr>
      </p:pic>
    </p:spTree>
    <p:extLst>
      <p:ext uri="{BB962C8B-B14F-4D97-AF65-F5344CB8AC3E}">
        <p14:creationId xmlns:p14="http://schemas.microsoft.com/office/powerpoint/2010/main" val="4071858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 MRC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789487" y="3838838"/>
                <a:ext cx="10687431" cy="2929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Although optimal, MRC additionally needs amplifiers and attenuators besides phase-shifters,       yielding a higher implementation cost over EGC.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(3)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show that the estimated symbol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rad>
                      </m:den>
                    </m:f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e>
                        </m:rad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lvl="1"/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87" y="3838838"/>
                <a:ext cx="10687431" cy="2929905"/>
              </a:xfrm>
              <a:prstGeom prst="rect">
                <a:avLst/>
              </a:prstGeom>
              <a:blipFill>
                <a:blip r:embed="rId2"/>
                <a:stretch>
                  <a:fillRect l="-399" t="-1250" r="-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diagram of a circuit">
            <a:extLst>
              <a:ext uri="{FF2B5EF4-FFF2-40B4-BE49-F238E27FC236}">
                <a16:creationId xmlns:a16="http://schemas.microsoft.com/office/drawing/2014/main" id="{CB5ABA0B-F5C2-35B0-CA7A-ED05FAC66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44" y="1719813"/>
            <a:ext cx="10515600" cy="2062462"/>
          </a:xfrm>
        </p:spPr>
      </p:pic>
    </p:spTree>
    <p:extLst>
      <p:ext uri="{BB962C8B-B14F-4D97-AF65-F5344CB8AC3E}">
        <p14:creationId xmlns:p14="http://schemas.microsoft.com/office/powerpoint/2010/main" val="3176987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 without CSIT - EPA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789487" y="3838838"/>
                <a:ext cx="10687431" cy="2872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(1) Specify the dimension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∗1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(2) Write an expression of the post-processed signal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in terms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𝒘𝒛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87" y="3838838"/>
                <a:ext cx="10687431" cy="2872005"/>
              </a:xfrm>
              <a:prstGeom prst="rect">
                <a:avLst/>
              </a:prstGeom>
              <a:blipFill>
                <a:blip r:embed="rId2"/>
                <a:stretch>
                  <a:fillRect t="-1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A black and white clock">
            <a:extLst>
              <a:ext uri="{FF2B5EF4-FFF2-40B4-BE49-F238E27FC236}">
                <a16:creationId xmlns:a16="http://schemas.microsoft.com/office/drawing/2014/main" id="{E3167A30-9FFC-966E-9389-235FC28D5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34" y="1690498"/>
            <a:ext cx="10515600" cy="2040011"/>
          </a:xfrm>
        </p:spPr>
      </p:pic>
    </p:spTree>
    <p:extLst>
      <p:ext uri="{BB962C8B-B14F-4D97-AF65-F5344CB8AC3E}">
        <p14:creationId xmlns:p14="http://schemas.microsoft.com/office/powerpoint/2010/main" val="2610158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SISO</a:t>
            </a:r>
          </a:p>
        </p:txBody>
      </p:sp>
      <p:pic>
        <p:nvPicPr>
          <p:cNvPr id="6" name="Content Placeholder 5" descr="A black and white image of a square with a black line">
            <a:extLst>
              <a:ext uri="{FF2B5EF4-FFF2-40B4-BE49-F238E27FC236}">
                <a16:creationId xmlns:a16="http://schemas.microsoft.com/office/drawing/2014/main" id="{89BC3008-C6C5-242D-36CA-CAE34CDD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65" y="1696180"/>
            <a:ext cx="10013943" cy="20560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1085568" y="4004441"/>
                <a:ext cx="8801663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Write an expression of the recovered signal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in terms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h𝑝𝑥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𝑤h𝑝𝑥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568" y="4004441"/>
                <a:ext cx="8801663" cy="2308324"/>
              </a:xfrm>
              <a:prstGeom prst="rect">
                <a:avLst/>
              </a:prstGeom>
              <a:blipFill>
                <a:blip r:embed="rId3"/>
                <a:stretch>
                  <a:fillRect l="-416" t="-1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2208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 without CSIT-EPA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789487" y="3838838"/>
                <a:ext cx="10687431" cy="2872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(1) Specify the dimension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∗1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(2) Write an expression of the post-processed signal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in terms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𝒘𝒛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87" y="3838838"/>
                <a:ext cx="10687431" cy="2872005"/>
              </a:xfrm>
              <a:prstGeom prst="rect">
                <a:avLst/>
              </a:prstGeom>
              <a:blipFill>
                <a:blip r:embed="rId2"/>
                <a:stretch>
                  <a:fillRect t="-1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A black and white clock">
            <a:extLst>
              <a:ext uri="{FF2B5EF4-FFF2-40B4-BE49-F238E27FC236}">
                <a16:creationId xmlns:a16="http://schemas.microsoft.com/office/drawing/2014/main" id="{E3167A30-9FFC-966E-9389-235FC28D5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34" y="1690498"/>
            <a:ext cx="10515600" cy="2040011"/>
          </a:xfrm>
        </p:spPr>
      </p:pic>
    </p:spTree>
    <p:extLst>
      <p:ext uri="{BB962C8B-B14F-4D97-AF65-F5344CB8AC3E}">
        <p14:creationId xmlns:p14="http://schemas.microsoft.com/office/powerpoint/2010/main" val="1136544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 without CSIT-EPA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789487" y="3838838"/>
                <a:ext cx="10687431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(1) Specify the dimension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∗1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(3) Show that the average transmit energy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87" y="3838838"/>
                <a:ext cx="10687431" cy="2585323"/>
              </a:xfrm>
              <a:prstGeom prst="rect">
                <a:avLst/>
              </a:prstGeom>
              <a:blipFill>
                <a:blip r:embed="rId2"/>
                <a:stretch>
                  <a:fillRect t="-1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A black and white clock">
            <a:extLst>
              <a:ext uri="{FF2B5EF4-FFF2-40B4-BE49-F238E27FC236}">
                <a16:creationId xmlns:a16="http://schemas.microsoft.com/office/drawing/2014/main" id="{E3167A30-9FFC-966E-9389-235FC28D5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34" y="1690498"/>
            <a:ext cx="10515600" cy="2040011"/>
          </a:xfrm>
        </p:spPr>
      </p:pic>
    </p:spTree>
    <p:extLst>
      <p:ext uri="{BB962C8B-B14F-4D97-AF65-F5344CB8AC3E}">
        <p14:creationId xmlns:p14="http://schemas.microsoft.com/office/powerpoint/2010/main" val="1962304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 without CSIT-EPA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789487" y="3838838"/>
                <a:ext cx="10687431" cy="2663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We design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such that the average transmit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equally distributed to the antennas </a:t>
                </a:r>
                <a:r>
                  <a:rPr lang="en-US" dirty="0" err="1">
                    <a:ea typeface="Cambria Math" panose="02040503050406030204" pitchFamily="18" charset="0"/>
                  </a:rPr>
                  <a:t>i.e</a:t>
                </a:r>
                <a:r>
                  <a:rPr lang="en-US" dirty="0">
                    <a:ea typeface="Cambria Math" panose="02040503050406030204" pitchFamily="18" charset="0"/>
                  </a:rPr>
                  <a:t>,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(equal power allocation)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4)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𝑯𝑷</m:t>
                        </m:r>
                      </m:den>
                    </m:f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show that the estimated symbol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b>
                            </m:sSub>
                          </m:e>
                        </m:nary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𝑯𝑷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𝑯𝑷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87" y="3838838"/>
                <a:ext cx="10687431" cy="2663806"/>
              </a:xfrm>
              <a:prstGeom prst="rect">
                <a:avLst/>
              </a:prstGeom>
              <a:blipFill>
                <a:blip r:embed="rId2"/>
                <a:stretch>
                  <a:fillRect l="-399" t="-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A black and white clock">
            <a:extLst>
              <a:ext uri="{FF2B5EF4-FFF2-40B4-BE49-F238E27FC236}">
                <a16:creationId xmlns:a16="http://schemas.microsoft.com/office/drawing/2014/main" id="{E3167A30-9FFC-966E-9389-235FC28D5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34" y="1690498"/>
            <a:ext cx="10515600" cy="2040011"/>
          </a:xfrm>
        </p:spPr>
      </p:pic>
    </p:spTree>
    <p:extLst>
      <p:ext uri="{BB962C8B-B14F-4D97-AF65-F5344CB8AC3E}">
        <p14:creationId xmlns:p14="http://schemas.microsoft.com/office/powerpoint/2010/main" val="2766900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 with CSIT-MRT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789487" y="3838838"/>
                <a:ext cx="10687431" cy="214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Similar to MRC, the </a:t>
                </a:r>
                <a:r>
                  <a:rPr lang="en-US" dirty="0" err="1">
                    <a:ea typeface="Cambria Math" panose="02040503050406030204" pitchFamily="18" charset="0"/>
                  </a:rPr>
                  <a:t>i-th</a:t>
                </a:r>
                <a:r>
                  <a:rPr lang="en-US" dirty="0">
                    <a:ea typeface="Cambria Math" panose="02040503050406030204" pitchFamily="18" charset="0"/>
                  </a:rPr>
                  <a:t> transmit antenna is phase-compensated and weighted proportional  to the channel gain.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That is, branches with strong signal are further amplified, while weak signals are attenuated.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(1) For AWGN,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show that the receive SNR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𝑤𝑧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𝑤𝑧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𝑤𝑧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)]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87" y="3838838"/>
                <a:ext cx="10687431" cy="2147767"/>
              </a:xfrm>
              <a:prstGeom prst="rect">
                <a:avLst/>
              </a:prstGeom>
              <a:blipFill>
                <a:blip r:embed="rId2"/>
                <a:stretch>
                  <a:fillRect t="-1705" r="-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diagram of a number of letters">
            <a:extLst>
              <a:ext uri="{FF2B5EF4-FFF2-40B4-BE49-F238E27FC236}">
                <a16:creationId xmlns:a16="http://schemas.microsoft.com/office/drawing/2014/main" id="{7A06CB9B-039F-2C02-63EE-D766DE70F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11" y="1685540"/>
            <a:ext cx="10515600" cy="2085964"/>
          </a:xfrm>
        </p:spPr>
      </p:pic>
    </p:spTree>
    <p:extLst>
      <p:ext uri="{BB962C8B-B14F-4D97-AF65-F5344CB8AC3E}">
        <p14:creationId xmlns:p14="http://schemas.microsoft.com/office/powerpoint/2010/main" val="3331661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 with CSIT-MRT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789487" y="3838838"/>
                <a:ext cx="10687431" cy="2666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(2) Using the Cauchy-Schwartz inequality, find the optimal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that maximizes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and show that the maximum SNR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Applying Cauchy-Schwartz inequality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87" y="3838838"/>
                <a:ext cx="10687431" cy="2666627"/>
              </a:xfrm>
              <a:prstGeom prst="rect">
                <a:avLst/>
              </a:prstGeom>
              <a:blipFill>
                <a:blip r:embed="rId2"/>
                <a:stretch>
                  <a:fillRect t="-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diagram of a number of letters">
            <a:extLst>
              <a:ext uri="{FF2B5EF4-FFF2-40B4-BE49-F238E27FC236}">
                <a16:creationId xmlns:a16="http://schemas.microsoft.com/office/drawing/2014/main" id="{7A06CB9B-039F-2C02-63EE-D766DE70F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11" y="1685540"/>
            <a:ext cx="10515600" cy="2085964"/>
          </a:xfrm>
        </p:spPr>
      </p:pic>
    </p:spTree>
    <p:extLst>
      <p:ext uri="{BB962C8B-B14F-4D97-AF65-F5344CB8AC3E}">
        <p14:creationId xmlns:p14="http://schemas.microsoft.com/office/powerpoint/2010/main" val="4201151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 with CSIT-MRT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789487" y="3838838"/>
                <a:ext cx="10687431" cy="3263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(2) Using the Cauchy-Schwartz inequality, find the optimal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that maximizes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and show that the maximum SNR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From Cauchy-Schwartz inequality we can write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"/>
                                            <m:endChr m:val="|"/>
                                            <m:ctrlP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​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|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87" y="3838838"/>
                <a:ext cx="10687431" cy="3263073"/>
              </a:xfrm>
              <a:prstGeom prst="rect">
                <a:avLst/>
              </a:prstGeom>
              <a:blipFill>
                <a:blip r:embed="rId2"/>
                <a:stretch>
                  <a:fillRect t="-1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diagram of a number of letters">
            <a:extLst>
              <a:ext uri="{FF2B5EF4-FFF2-40B4-BE49-F238E27FC236}">
                <a16:creationId xmlns:a16="http://schemas.microsoft.com/office/drawing/2014/main" id="{7A06CB9B-039F-2C02-63EE-D766DE70F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11" y="1685540"/>
            <a:ext cx="10515600" cy="2085964"/>
          </a:xfrm>
        </p:spPr>
      </p:pic>
    </p:spTree>
    <p:extLst>
      <p:ext uri="{BB962C8B-B14F-4D97-AF65-F5344CB8AC3E}">
        <p14:creationId xmlns:p14="http://schemas.microsoft.com/office/powerpoint/2010/main" val="3483949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 with CSIT-MRT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789487" y="3838838"/>
                <a:ext cx="10687431" cy="3127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(2) Using the Cauchy-Schwartz inequality, find the optimal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that maximizes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and show that the maximum SNR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Plugging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Optimal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87" y="3838838"/>
                <a:ext cx="10687431" cy="3127075"/>
              </a:xfrm>
              <a:prstGeom prst="rect">
                <a:avLst/>
              </a:prstGeom>
              <a:blipFill>
                <a:blip r:embed="rId2"/>
                <a:stretch>
                  <a:fillRect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diagram of a number of letters">
            <a:extLst>
              <a:ext uri="{FF2B5EF4-FFF2-40B4-BE49-F238E27FC236}">
                <a16:creationId xmlns:a16="http://schemas.microsoft.com/office/drawing/2014/main" id="{7A06CB9B-039F-2C02-63EE-D766DE70F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11" y="1685540"/>
            <a:ext cx="10515600" cy="2085964"/>
          </a:xfrm>
        </p:spPr>
      </p:pic>
    </p:spTree>
    <p:extLst>
      <p:ext uri="{BB962C8B-B14F-4D97-AF65-F5344CB8AC3E}">
        <p14:creationId xmlns:p14="http://schemas.microsoft.com/office/powerpoint/2010/main" val="3411595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 with CSIT-MRT</a:t>
            </a:r>
          </a:p>
        </p:txBody>
      </p:sp>
      <p:pic>
        <p:nvPicPr>
          <p:cNvPr id="9" name="Content Placeholder 8" descr="A diagram of a number of letters">
            <a:extLst>
              <a:ext uri="{FF2B5EF4-FFF2-40B4-BE49-F238E27FC236}">
                <a16:creationId xmlns:a16="http://schemas.microsoft.com/office/drawing/2014/main" id="{7A06CB9B-039F-2C02-63EE-D766DE70F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96" y="1681036"/>
            <a:ext cx="10515600" cy="208596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775974" y="3838838"/>
                <a:ext cx="10687431" cy="1636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(2)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𝑯𝑷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show that the estimated symbol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  <m:nary>
                          <m:naryPr>
                            <m:chr m:val="∑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b>
                            </m:sSub>
                          </m:e>
                        </m:nary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𝑯𝑷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𝑯𝑷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𝑯𝑷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𝑯𝑷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e>
                            </m:ra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e>
                            </m:ra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den>
                    </m:f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74" y="3838838"/>
                <a:ext cx="10687431" cy="1636089"/>
              </a:xfrm>
              <a:prstGeom prst="rect">
                <a:avLst/>
              </a:prstGeom>
              <a:blipFill>
                <a:blip r:embed="rId3"/>
                <a:stretch>
                  <a:fillRect t="-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1657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3376C-45A0-9831-4B95-0A9582C7C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</a:t>
            </a:r>
          </a:p>
        </p:txBody>
      </p:sp>
      <p:pic>
        <p:nvPicPr>
          <p:cNvPr id="6" name="Content Placeholder 5" descr="A graph of mathematical equations&#10;&#10;Description automatically generated with medium confidence">
            <a:extLst>
              <a:ext uri="{FF2B5EF4-FFF2-40B4-BE49-F238E27FC236}">
                <a16:creationId xmlns:a16="http://schemas.microsoft.com/office/drawing/2014/main" id="{D3B59E8F-487D-AC61-A20C-213CDB2E1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695" y="1335652"/>
            <a:ext cx="7986360" cy="532424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BF0FB-F5D5-3C45-D216-0FB540508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8210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CE1CE-8410-4906-47CC-0A21AC5D5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</a:t>
            </a:r>
          </a:p>
        </p:txBody>
      </p:sp>
      <p:pic>
        <p:nvPicPr>
          <p:cNvPr id="6" name="Content Placeholder 5" descr="A graph of a graph with numbers and symbols">
            <a:extLst>
              <a:ext uri="{FF2B5EF4-FFF2-40B4-BE49-F238E27FC236}">
                <a16:creationId xmlns:a16="http://schemas.microsoft.com/office/drawing/2014/main" id="{40D3845E-874B-9478-CCC4-3D1D96918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005" y="1545858"/>
            <a:ext cx="7409793" cy="49398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03481-72E3-6DA7-D4A1-C83D6B90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60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SISO</a:t>
            </a:r>
          </a:p>
        </p:txBody>
      </p:sp>
      <p:pic>
        <p:nvPicPr>
          <p:cNvPr id="6" name="Content Placeholder 5" descr="A black and white image of a square with a black line">
            <a:extLst>
              <a:ext uri="{FF2B5EF4-FFF2-40B4-BE49-F238E27FC236}">
                <a16:creationId xmlns:a16="http://schemas.microsoft.com/office/drawing/2014/main" id="{89BC3008-C6C5-242D-36CA-CAE34CDD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65" y="1696180"/>
            <a:ext cx="10013943" cy="20560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1085568" y="4004441"/>
                <a:ext cx="8801663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ea typeface="Cambria Math" panose="02040503050406030204" pitchFamily="18" charset="0"/>
                  </a:rPr>
                  <a:t>Show that </a:t>
                </a:r>
                <a:r>
                  <a:rPr lang="en-US" dirty="0">
                    <a:ea typeface="Cambria Math" panose="02040503050406030204" pitchFamily="18" charset="0"/>
                  </a:rPr>
                  <a:t>average transmit energy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</a:p>
              <a:p>
                <a:pPr lvl="1"/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568" y="4004441"/>
                <a:ext cx="8801663" cy="2031325"/>
              </a:xfrm>
              <a:prstGeom prst="rect">
                <a:avLst/>
              </a:prstGeom>
              <a:blipFill>
                <a:blip r:embed="rId3"/>
                <a:stretch>
                  <a:fillRect l="-416"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5659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2DF34-A16A-74E0-8365-E07269A56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</a:t>
            </a:r>
          </a:p>
        </p:txBody>
      </p:sp>
      <p:pic>
        <p:nvPicPr>
          <p:cNvPr id="6" name="Content Placeholder 5" descr="A graph of a graph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5FE0CAFE-F261-8511-BA1F-2622748BB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677" y="1323639"/>
            <a:ext cx="7405289" cy="493685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B914B-2645-9842-66E9-C018CB2A3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7734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295E3-727F-679F-807B-A2C5E231D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</a:t>
            </a:r>
          </a:p>
        </p:txBody>
      </p:sp>
      <p:pic>
        <p:nvPicPr>
          <p:cNvPr id="6" name="Content Placeholder 5" descr="A graph of a function">
            <a:extLst>
              <a:ext uri="{FF2B5EF4-FFF2-40B4-BE49-F238E27FC236}">
                <a16:creationId xmlns:a16="http://schemas.microsoft.com/office/drawing/2014/main" id="{D4D9F161-695D-ED3F-84A8-4192A8B59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634" y="1293610"/>
            <a:ext cx="7711590" cy="514106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2943E-A564-ABF3-F529-759257C0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9292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D852A-EBA4-8EE2-2949-BF2CE9A53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</a:t>
            </a:r>
          </a:p>
        </p:txBody>
      </p:sp>
      <p:pic>
        <p:nvPicPr>
          <p:cNvPr id="6" name="Content Placeholder 5" descr="A graph of a function">
            <a:extLst>
              <a:ext uri="{FF2B5EF4-FFF2-40B4-BE49-F238E27FC236}">
                <a16:creationId xmlns:a16="http://schemas.microsoft.com/office/drawing/2014/main" id="{6B638110-4D79-322C-4A6D-48F450CB7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881" y="1672739"/>
            <a:ext cx="7941316" cy="483859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B9674-2B5B-3BF2-34F3-A8214BC6D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5675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492DDB3-488E-E592-40B5-80173C36BF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Assignment 06 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266EC3FA-EF0B-A58F-56A4-EEF8BD6604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Capacity of MIMO Systems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2724C-68C5-B1C9-D4D3-DE03069CF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598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536-266B-2A4B-EA52-DF4CFFC4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 of MIMO systems </a:t>
            </a:r>
            <a:endParaRPr lang="en-US" dirty="0"/>
          </a:p>
        </p:txBody>
      </p:sp>
      <p:pic>
        <p:nvPicPr>
          <p:cNvPr id="6" name="Content Placeholder 5" descr="A black arrow pointing to a black arrow">
            <a:extLst>
              <a:ext uri="{FF2B5EF4-FFF2-40B4-BE49-F238E27FC236}">
                <a16:creationId xmlns:a16="http://schemas.microsoft.com/office/drawing/2014/main" id="{B5121173-4B24-B934-5333-D1FF297B7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33" y="1689206"/>
            <a:ext cx="10515600" cy="183539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3741E-BBA8-1152-734E-F808B58E3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A209F5-69B9-0EAB-EEA8-C54D5853899E}"/>
                  </a:ext>
                </a:extLst>
              </p:cNvPr>
              <p:cNvSpPr txBox="1"/>
              <p:nvPr/>
            </p:nvSpPr>
            <p:spPr>
              <a:xfrm>
                <a:off x="657647" y="4369300"/>
                <a:ext cx="1073406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follow zero-mean complex Gaussian distributions.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nk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1) Write an expression of the received signal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in terms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Solution: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US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A209F5-69B9-0EAB-EEA8-C54D58538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47" y="4369300"/>
                <a:ext cx="10734065" cy="1754326"/>
              </a:xfrm>
              <a:prstGeom prst="rect">
                <a:avLst/>
              </a:prstGeom>
              <a:blipFill>
                <a:blip r:embed="rId3"/>
                <a:stretch>
                  <a:fillRect l="-398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0476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536-266B-2A4B-EA52-DF4CFFC4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 of MIMO systems </a:t>
            </a:r>
            <a:endParaRPr lang="en-US" dirty="0"/>
          </a:p>
        </p:txBody>
      </p:sp>
      <p:pic>
        <p:nvPicPr>
          <p:cNvPr id="6" name="Content Placeholder 5" descr="A black arrow pointing to a black arrow">
            <a:extLst>
              <a:ext uri="{FF2B5EF4-FFF2-40B4-BE49-F238E27FC236}">
                <a16:creationId xmlns:a16="http://schemas.microsoft.com/office/drawing/2014/main" id="{B5121173-4B24-B934-5333-D1FF297B7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33" y="1689206"/>
            <a:ext cx="10515600" cy="183539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3741E-BBA8-1152-734E-F808B58E3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A209F5-69B9-0EAB-EEA8-C54D5853899E}"/>
                  </a:ext>
                </a:extLst>
              </p:cNvPr>
              <p:cNvSpPr txBox="1"/>
              <p:nvPr/>
            </p:nvSpPr>
            <p:spPr>
              <a:xfrm>
                <a:off x="797285" y="4382813"/>
                <a:ext cx="10734065" cy="2381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From information theory , the capacity is calculated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e>
                    </m:func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|.</m:t>
                    </m:r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2)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by noting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Solution: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know that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e>
                    </m:func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 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func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|</m:t>
                        </m:r>
                      </m:e>
                    </m:func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| |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𝒁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A209F5-69B9-0EAB-EEA8-C54D58538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285" y="4382813"/>
                <a:ext cx="10734065" cy="2381036"/>
              </a:xfrm>
              <a:prstGeom prst="rect">
                <a:avLst/>
              </a:prstGeom>
              <a:blipFill>
                <a:blip r:embed="rId3"/>
                <a:stretch>
                  <a:fillRect l="-398" t="-1279" b="-3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1235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536-266B-2A4B-EA52-DF4CFFC4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 of MIMO systems </a:t>
            </a:r>
            <a:endParaRPr lang="en-US" dirty="0"/>
          </a:p>
        </p:txBody>
      </p:sp>
      <p:pic>
        <p:nvPicPr>
          <p:cNvPr id="6" name="Content Placeholder 5" descr="A black arrow pointing to a black arrow">
            <a:extLst>
              <a:ext uri="{FF2B5EF4-FFF2-40B4-BE49-F238E27FC236}">
                <a16:creationId xmlns:a16="http://schemas.microsoft.com/office/drawing/2014/main" id="{B5121173-4B24-B934-5333-D1FF297B7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33" y="1689206"/>
            <a:ext cx="10515600" cy="183539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3741E-BBA8-1152-734E-F808B58E3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A209F5-69B9-0EAB-EEA8-C54D5853899E}"/>
                  </a:ext>
                </a:extLst>
              </p:cNvPr>
              <p:cNvSpPr txBox="1"/>
              <p:nvPr/>
            </p:nvSpPr>
            <p:spPr>
              <a:xfrm>
                <a:off x="797285" y="4382813"/>
                <a:ext cx="10734065" cy="1513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From information theory , the capacity is calculated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e>
                    </m:func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|.</m:t>
                    </m:r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2)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by noting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Solution:</a:t>
                </a:r>
                <a:r>
                  <a:rPr lang="en-US" dirty="0"/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𝒁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 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A209F5-69B9-0EAB-EEA8-C54D58538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285" y="4382813"/>
                <a:ext cx="10734065" cy="1513684"/>
              </a:xfrm>
              <a:prstGeom prst="rect">
                <a:avLst/>
              </a:prstGeom>
              <a:blipFill>
                <a:blip r:embed="rId3"/>
                <a:stretch>
                  <a:fillRect l="-398" t="-2016"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57527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29E1-E7DA-0B3C-D83C-BB02F4D9E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 of MIMO systems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6AFBC-4063-74D5-128D-BDA84D19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FDE843-11DB-1B16-31A7-3065D76233AF}"/>
                  </a:ext>
                </a:extLst>
              </p:cNvPr>
              <p:cNvSpPr txBox="1"/>
              <p:nvPr/>
            </p:nvSpPr>
            <p:spPr>
              <a:xfrm>
                <a:off x="846833" y="3720662"/>
                <a:ext cx="10450286" cy="2721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this case, we design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dirty="0"/>
                  <a:t> such that the average transmit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/>
                  <a:t> is equally distributed to the antennas by letting each symbol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be independent and follow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=1,…..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1)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Solution: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FDE843-11DB-1B16-31A7-3065D7623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833" y="3720662"/>
                <a:ext cx="10450286" cy="2721066"/>
              </a:xfrm>
              <a:prstGeom prst="rect">
                <a:avLst/>
              </a:prstGeom>
              <a:blipFill>
                <a:blip r:embed="rId2"/>
                <a:stretch>
                  <a:fillRect l="-408" t="-1119" r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10" descr="A black arrow pointing to a number">
            <a:extLst>
              <a:ext uri="{FF2B5EF4-FFF2-40B4-BE49-F238E27FC236}">
                <a16:creationId xmlns:a16="http://schemas.microsoft.com/office/drawing/2014/main" id="{C9E5B9F5-3920-2A11-4745-9C716A185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29" y="1730166"/>
            <a:ext cx="10515600" cy="1798515"/>
          </a:xfrm>
        </p:spPr>
      </p:pic>
    </p:spTree>
    <p:extLst>
      <p:ext uri="{BB962C8B-B14F-4D97-AF65-F5344CB8AC3E}">
        <p14:creationId xmlns:p14="http://schemas.microsoft.com/office/powerpoint/2010/main" val="13317997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29E1-E7DA-0B3C-D83C-BB02F4D9E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 of MIMO systems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6AFBC-4063-74D5-128D-BDA84D19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FDE843-11DB-1B16-31A7-3065D76233AF}"/>
                  </a:ext>
                </a:extLst>
              </p:cNvPr>
              <p:cNvSpPr txBox="1"/>
              <p:nvPr/>
            </p:nvSpPr>
            <p:spPr>
              <a:xfrm>
                <a:off x="846833" y="3720662"/>
                <a:ext cx="10450286" cy="320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this case, we design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dirty="0"/>
                  <a:t> such that the average transmit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/>
                  <a:t> is equally distributed to the antennas by letting each symbol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be independent and follow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=1,…..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1)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Solution: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FDE843-11DB-1B16-31A7-3065D7623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833" y="3720662"/>
                <a:ext cx="10450286" cy="3202993"/>
              </a:xfrm>
              <a:prstGeom prst="rect">
                <a:avLst/>
              </a:prstGeom>
              <a:blipFill>
                <a:blip r:embed="rId2"/>
                <a:stretch>
                  <a:fillRect l="-408" t="-951" r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black arrow pointing to a number">
            <a:extLst>
              <a:ext uri="{FF2B5EF4-FFF2-40B4-BE49-F238E27FC236}">
                <a16:creationId xmlns:a16="http://schemas.microsoft.com/office/drawing/2014/main" id="{EB997E40-6192-AEA1-F4F9-CD3C76D34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25" y="1712149"/>
            <a:ext cx="10515600" cy="1798515"/>
          </a:xfrm>
        </p:spPr>
      </p:pic>
    </p:spTree>
    <p:extLst>
      <p:ext uri="{BB962C8B-B14F-4D97-AF65-F5344CB8AC3E}">
        <p14:creationId xmlns:p14="http://schemas.microsoft.com/office/powerpoint/2010/main" val="11603580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29E1-E7DA-0B3C-D83C-BB02F4D9E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 of MIMO systems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6AFBC-4063-74D5-128D-BDA84D19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FDE843-11DB-1B16-31A7-3065D76233AF}"/>
                  </a:ext>
                </a:extLst>
              </p:cNvPr>
              <p:cNvSpPr txBox="1"/>
              <p:nvPr/>
            </p:nvSpPr>
            <p:spPr>
              <a:xfrm>
                <a:off x="846833" y="3720662"/>
                <a:ext cx="10450286" cy="2053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this case, we design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such that the average transmit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/>
                  <a:t> is equally distributed to the antennas by letting each symbol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 independent and follow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=1,…..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1)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Solution: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b>
                            </m:sSub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FDE843-11DB-1B16-31A7-3065D7623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833" y="3720662"/>
                <a:ext cx="10450286" cy="2053511"/>
              </a:xfrm>
              <a:prstGeom prst="rect">
                <a:avLst/>
              </a:prstGeom>
              <a:blipFill>
                <a:blip r:embed="rId2"/>
                <a:stretch>
                  <a:fillRect l="-408" t="-1484" r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black arrow pointing to a number">
            <a:extLst>
              <a:ext uri="{FF2B5EF4-FFF2-40B4-BE49-F238E27FC236}">
                <a16:creationId xmlns:a16="http://schemas.microsoft.com/office/drawing/2014/main" id="{3E75B2AB-2A5F-A38B-F1BB-7221ACB3F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42" y="1730166"/>
            <a:ext cx="10515600" cy="1798515"/>
          </a:xfrm>
        </p:spPr>
      </p:pic>
    </p:spTree>
    <p:extLst>
      <p:ext uri="{BB962C8B-B14F-4D97-AF65-F5344CB8AC3E}">
        <p14:creationId xmlns:p14="http://schemas.microsoft.com/office/powerpoint/2010/main" val="1207139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SISO</a:t>
            </a:r>
          </a:p>
        </p:txBody>
      </p:sp>
      <p:pic>
        <p:nvPicPr>
          <p:cNvPr id="6" name="Content Placeholder 5" descr="A black and white image of a square with a black line">
            <a:extLst>
              <a:ext uri="{FF2B5EF4-FFF2-40B4-BE49-F238E27FC236}">
                <a16:creationId xmlns:a16="http://schemas.microsoft.com/office/drawing/2014/main" id="{89BC3008-C6C5-242D-36CA-CAE34CDD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65" y="1696180"/>
            <a:ext cx="10013943" cy="20560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1085568" y="4004441"/>
                <a:ext cx="8801663" cy="23283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For the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h𝑝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show that the estimated symbol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e>
                        </m:rad>
                      </m:den>
                    </m:f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𝑤h𝑝𝑥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h𝑝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h𝑝𝑥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h𝑝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h𝑝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568" y="4004441"/>
                <a:ext cx="8801663" cy="2328394"/>
              </a:xfrm>
              <a:prstGeom prst="rect">
                <a:avLst/>
              </a:prstGeom>
              <a:blipFill>
                <a:blip r:embed="rId3"/>
                <a:stretch>
                  <a:fillRect l="-416" t="-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86768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29E1-E7DA-0B3C-D83C-BB02F4D9E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 of MIMO systems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6AFBC-4063-74D5-128D-BDA84D19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FDE843-11DB-1B16-31A7-3065D76233AF}"/>
                  </a:ext>
                </a:extLst>
              </p:cNvPr>
              <p:cNvSpPr txBox="1"/>
              <p:nvPr/>
            </p:nvSpPr>
            <p:spPr>
              <a:xfrm>
                <a:off x="824311" y="3734175"/>
                <a:ext cx="10450286" cy="2617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2)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func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Solution: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b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𝐙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 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𝐑</m:t>
                                    </m:r>
                                  </m:e>
                                  <m:sub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𝐙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𝐑</m:t>
                                    </m:r>
                                  </m:e>
                                  <m:sub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𝐙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func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FDE843-11DB-1B16-31A7-3065D7623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11" y="3734175"/>
                <a:ext cx="10450286" cy="2617704"/>
              </a:xfrm>
              <a:prstGeom prst="rect">
                <a:avLst/>
              </a:prstGeom>
              <a:blipFill>
                <a:blip r:embed="rId2"/>
                <a:stretch>
                  <a:fillRect l="-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black arrow pointing to a number">
            <a:extLst>
              <a:ext uri="{FF2B5EF4-FFF2-40B4-BE49-F238E27FC236}">
                <a16:creationId xmlns:a16="http://schemas.microsoft.com/office/drawing/2014/main" id="{F807F180-3A30-018D-8391-0872A1475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02" y="1734671"/>
            <a:ext cx="10515600" cy="1798515"/>
          </a:xfrm>
        </p:spPr>
      </p:pic>
    </p:spTree>
    <p:extLst>
      <p:ext uri="{BB962C8B-B14F-4D97-AF65-F5344CB8AC3E}">
        <p14:creationId xmlns:p14="http://schemas.microsoft.com/office/powerpoint/2010/main" val="10206728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29E1-E7DA-0B3C-D83C-BB02F4D9E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 of MIMO systems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6AFBC-4063-74D5-128D-BDA84D19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FDE843-11DB-1B16-31A7-3065D76233AF}"/>
                  </a:ext>
                </a:extLst>
              </p:cNvPr>
              <p:cNvSpPr txBox="1"/>
              <p:nvPr/>
            </p:nvSpPr>
            <p:spPr>
              <a:xfrm>
                <a:off x="851337" y="3734175"/>
                <a:ext cx="10423259" cy="3242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2)For AWGN, </a:t>
                </a:r>
                <a:r>
                  <a:rPr lang="en-US" dirty="0" err="1"/>
                  <a:t>i.e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(1+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=1,……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are non-zero singular values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Solution: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func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𝐇𝐇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|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|</m:t>
                        </m:r>
                      </m:e>
                    </m:func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𝑼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𝑼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𝚺</m:t>
                            </m:r>
                          </m:e>
                          <m:sup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FDE843-11DB-1B16-31A7-3065D7623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337" y="3734175"/>
                <a:ext cx="10423259" cy="3242491"/>
              </a:xfrm>
              <a:prstGeom prst="rect">
                <a:avLst/>
              </a:prstGeom>
              <a:blipFill>
                <a:blip r:embed="rId2"/>
                <a:stretch>
                  <a:fillRect l="-409" t="-11864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black arrow pointing to a number">
            <a:extLst>
              <a:ext uri="{FF2B5EF4-FFF2-40B4-BE49-F238E27FC236}">
                <a16:creationId xmlns:a16="http://schemas.microsoft.com/office/drawing/2014/main" id="{F807F180-3A30-018D-8391-0872A1475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02" y="1734671"/>
            <a:ext cx="10515600" cy="1798515"/>
          </a:xfrm>
        </p:spPr>
      </p:pic>
    </p:spTree>
    <p:extLst>
      <p:ext uri="{BB962C8B-B14F-4D97-AF65-F5344CB8AC3E}">
        <p14:creationId xmlns:p14="http://schemas.microsoft.com/office/powerpoint/2010/main" val="25210232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29E1-E7DA-0B3C-D83C-BB02F4D9E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 of MIMO systems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6AFBC-4063-74D5-128D-BDA84D19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FDE843-11DB-1B16-31A7-3065D76233AF}"/>
                  </a:ext>
                </a:extLst>
              </p:cNvPr>
              <p:cNvSpPr txBox="1"/>
              <p:nvPr/>
            </p:nvSpPr>
            <p:spPr>
              <a:xfrm>
                <a:off x="851337" y="3734175"/>
                <a:ext cx="10423259" cy="2702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2)For AWGN, </a:t>
                </a:r>
                <a:r>
                  <a:rPr lang="en-US" dirty="0" err="1"/>
                  <a:t>i.e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(1+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=1,……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are non-zero singular values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Solution: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𝑼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𝚺</m:t>
                                    </m:r>
                                  </m:e>
                                  <m:sup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𝑼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𝑼</m:t>
                            </m:r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𝚺</m:t>
                                    </m:r>
                                  </m:e>
                                  <m:sup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d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|</m:t>
                        </m:r>
                      </m:e>
                    </m:func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| 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num>
                              <m:den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FDE843-11DB-1B16-31A7-3065D7623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337" y="3734175"/>
                <a:ext cx="10423259" cy="2702856"/>
              </a:xfrm>
              <a:prstGeom prst="rect">
                <a:avLst/>
              </a:prstGeom>
              <a:blipFill>
                <a:blip r:embed="rId2"/>
                <a:stretch>
                  <a:fillRect l="-409" t="-14221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black arrow pointing to a number">
            <a:extLst>
              <a:ext uri="{FF2B5EF4-FFF2-40B4-BE49-F238E27FC236}">
                <a16:creationId xmlns:a16="http://schemas.microsoft.com/office/drawing/2014/main" id="{F807F180-3A30-018D-8391-0872A1475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02" y="1734671"/>
            <a:ext cx="10515600" cy="1798515"/>
          </a:xfrm>
        </p:spPr>
      </p:pic>
    </p:spTree>
    <p:extLst>
      <p:ext uri="{BB962C8B-B14F-4D97-AF65-F5344CB8AC3E}">
        <p14:creationId xmlns:p14="http://schemas.microsoft.com/office/powerpoint/2010/main" val="2949185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29E1-E7DA-0B3C-D83C-BB02F4D9E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 of MIMO systems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6AFBC-4063-74D5-128D-BDA84D19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FDE843-11DB-1B16-31A7-3065D76233AF}"/>
                  </a:ext>
                </a:extLst>
              </p:cNvPr>
              <p:cNvSpPr txBox="1"/>
              <p:nvPr/>
            </p:nvSpPr>
            <p:spPr>
              <a:xfrm>
                <a:off x="851337" y="3734175"/>
                <a:ext cx="10423259" cy="2645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2)For AWGN, </a:t>
                </a:r>
                <a:r>
                  <a:rPr lang="en-US" dirty="0" err="1"/>
                  <a:t>i.e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(1+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=1,……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are non-zero singular values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Solution: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1+0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nary>
                          <m:naryPr>
                            <m:chr m:val="∏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num>
                              <m:den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func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num>
                              <m:den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FDE843-11DB-1B16-31A7-3065D7623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337" y="3734175"/>
                <a:ext cx="10423259" cy="2645404"/>
              </a:xfrm>
              <a:prstGeom prst="rect">
                <a:avLst/>
              </a:prstGeom>
              <a:blipFill>
                <a:blip r:embed="rId2"/>
                <a:stretch>
                  <a:fillRect l="-409" t="-14516" r="-1111" b="-21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black arrow pointing to a number">
            <a:extLst>
              <a:ext uri="{FF2B5EF4-FFF2-40B4-BE49-F238E27FC236}">
                <a16:creationId xmlns:a16="http://schemas.microsoft.com/office/drawing/2014/main" id="{F807F180-3A30-018D-8391-0872A1475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02" y="1734671"/>
            <a:ext cx="10515600" cy="1798515"/>
          </a:xfrm>
        </p:spPr>
      </p:pic>
    </p:spTree>
    <p:extLst>
      <p:ext uri="{BB962C8B-B14F-4D97-AF65-F5344CB8AC3E}">
        <p14:creationId xmlns:p14="http://schemas.microsoft.com/office/powerpoint/2010/main" val="37542644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CC8C1-35D6-AA78-40D3-571F81BD6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 of MIMO systems </a:t>
            </a:r>
            <a:endParaRPr lang="en-US" dirty="0"/>
          </a:p>
        </p:txBody>
      </p:sp>
      <p:pic>
        <p:nvPicPr>
          <p:cNvPr id="6" name="Content Placeholder 5" descr="A diagram of a circuit">
            <a:extLst>
              <a:ext uri="{FF2B5EF4-FFF2-40B4-BE49-F238E27FC236}">
                <a16:creationId xmlns:a16="http://schemas.microsoft.com/office/drawing/2014/main" id="{53127F90-8B13-82C4-62D2-ADAD0D50D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38" y="1709872"/>
            <a:ext cx="10515600" cy="211837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A021A-F11D-B248-E9E7-03B65C9C7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DB82F-34D8-B58C-893F-C57D6CB59C4C}"/>
                  </a:ext>
                </a:extLst>
              </p:cNvPr>
              <p:cNvSpPr txBox="1"/>
              <p:nvPr/>
            </p:nvSpPr>
            <p:spPr>
              <a:xfrm>
                <a:off x="783771" y="4144079"/>
                <a:ext cx="10495330" cy="2081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this case, we design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’s are delivered with different energy along the right singular vectors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dirty="0"/>
                  <a:t> whose singular value decomposition(</a:t>
                </a:r>
                <a:r>
                  <a:rPr lang="en-US" dirty="0" err="1"/>
                  <a:t>svd</a:t>
                </a:r>
                <a:r>
                  <a:rPr lang="en-US" dirty="0"/>
                  <a:t>) is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That 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is a positive diagonal matrix, related to the energy.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1)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Solution: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𝑽𝑸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𝑸𝑽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DB82F-34D8-B58C-893F-C57D6CB59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71" y="4144079"/>
                <a:ext cx="10495330" cy="2081724"/>
              </a:xfrm>
              <a:prstGeom prst="rect">
                <a:avLst/>
              </a:prstGeom>
              <a:blipFill>
                <a:blip r:embed="rId3"/>
                <a:stretch>
                  <a:fillRect l="-407" t="-1760" r="-349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91677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CC8C1-35D6-AA78-40D3-571F81BD6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 of MIMO systems </a:t>
            </a:r>
            <a:endParaRPr lang="en-US" dirty="0"/>
          </a:p>
        </p:txBody>
      </p:sp>
      <p:pic>
        <p:nvPicPr>
          <p:cNvPr id="6" name="Content Placeholder 5" descr="A diagram of a circuit">
            <a:extLst>
              <a:ext uri="{FF2B5EF4-FFF2-40B4-BE49-F238E27FC236}">
                <a16:creationId xmlns:a16="http://schemas.microsoft.com/office/drawing/2014/main" id="{53127F90-8B13-82C4-62D2-ADAD0D50D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38" y="1709872"/>
            <a:ext cx="10515600" cy="211837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A021A-F11D-B248-E9E7-03B65C9C7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DB82F-34D8-B58C-893F-C57D6CB59C4C}"/>
                  </a:ext>
                </a:extLst>
              </p:cNvPr>
              <p:cNvSpPr txBox="1"/>
              <p:nvPr/>
            </p:nvSpPr>
            <p:spPr>
              <a:xfrm>
                <a:off x="783771" y="4144079"/>
                <a:ext cx="10495330" cy="3043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2) For AWGN,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are   non-zero singular values of H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the corresponding r positive diagonal            entries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Solution: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𝚺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𝑽𝑸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𝚺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𝚺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𝑸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𝚺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𝑼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𝚺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𝑸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𝚺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𝑼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𝑼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𝚺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𝚺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𝑼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𝑼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𝚺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𝚺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e>
                            </m:d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𝑼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𝚺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>
                                            <a:latin typeface="Cambria Math" panose="02040503050406030204" pitchFamily="18" charset="0"/>
                                          </a:rPr>
                                          <m:t>𝚺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DB82F-34D8-B58C-893F-C57D6CB59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71" y="4144079"/>
                <a:ext cx="10495330" cy="3043462"/>
              </a:xfrm>
              <a:prstGeom prst="rect">
                <a:avLst/>
              </a:prstGeom>
              <a:blipFill>
                <a:blip r:embed="rId3"/>
                <a:stretch>
                  <a:fillRect l="-407" t="-12625" r="-4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29391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CC8C1-35D6-AA78-40D3-571F81BD6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 of MIMO systems </a:t>
            </a:r>
            <a:endParaRPr lang="en-US" dirty="0"/>
          </a:p>
        </p:txBody>
      </p:sp>
      <p:pic>
        <p:nvPicPr>
          <p:cNvPr id="6" name="Content Placeholder 5" descr="A diagram of a circuit">
            <a:extLst>
              <a:ext uri="{FF2B5EF4-FFF2-40B4-BE49-F238E27FC236}">
                <a16:creationId xmlns:a16="http://schemas.microsoft.com/office/drawing/2014/main" id="{53127F90-8B13-82C4-62D2-ADAD0D50D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38" y="1709872"/>
            <a:ext cx="10515600" cy="211837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A021A-F11D-B248-E9E7-03B65C9C7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DB82F-34D8-B58C-893F-C57D6CB59C4C}"/>
                  </a:ext>
                </a:extLst>
              </p:cNvPr>
              <p:cNvSpPr txBox="1"/>
              <p:nvPr/>
            </p:nvSpPr>
            <p:spPr>
              <a:xfrm>
                <a:off x="783771" y="4144079"/>
                <a:ext cx="10495330" cy="3043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2) For AWGN,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are   non-zero singular values of H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the corresponding r positive diagonal            entries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Solution: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𝚺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𝑽𝑸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𝚺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𝚺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𝑸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𝚺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𝑼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𝚺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𝑸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𝚺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𝑼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𝑼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𝚺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𝚺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𝑼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𝑼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𝚺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𝚺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e>
                            </m:d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𝑼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𝑰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𝚺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>
                                            <a:latin typeface="Cambria Math" panose="02040503050406030204" pitchFamily="18" charset="0"/>
                                          </a:rPr>
                                          <m:t>𝚺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DB82F-34D8-B58C-893F-C57D6CB59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71" y="4144079"/>
                <a:ext cx="10495330" cy="3043462"/>
              </a:xfrm>
              <a:prstGeom prst="rect">
                <a:avLst/>
              </a:prstGeom>
              <a:blipFill>
                <a:blip r:embed="rId3"/>
                <a:stretch>
                  <a:fillRect l="-407" t="-12625" r="-4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5812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CC8C1-35D6-AA78-40D3-571F81BD6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 of MIMO systems </a:t>
            </a:r>
            <a:endParaRPr lang="en-US" dirty="0"/>
          </a:p>
        </p:txBody>
      </p:sp>
      <p:pic>
        <p:nvPicPr>
          <p:cNvPr id="6" name="Content Placeholder 5" descr="A diagram of a circuit">
            <a:extLst>
              <a:ext uri="{FF2B5EF4-FFF2-40B4-BE49-F238E27FC236}">
                <a16:creationId xmlns:a16="http://schemas.microsoft.com/office/drawing/2014/main" id="{53127F90-8B13-82C4-62D2-ADAD0D50D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38" y="1709872"/>
            <a:ext cx="10515600" cy="211837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A021A-F11D-B248-E9E7-03B65C9C7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DB82F-34D8-B58C-893F-C57D6CB59C4C}"/>
                  </a:ext>
                </a:extLst>
              </p:cNvPr>
              <p:cNvSpPr txBox="1"/>
              <p:nvPr/>
            </p:nvSpPr>
            <p:spPr>
              <a:xfrm>
                <a:off x="788276" y="3864805"/>
                <a:ext cx="10495330" cy="3120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Solution: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𝚺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𝚺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fun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mr>
                    </m:m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dirty="0"/>
                  <a:t>|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DB82F-34D8-B58C-893F-C57D6CB59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76" y="3864805"/>
                <a:ext cx="10495330" cy="3120341"/>
              </a:xfrm>
              <a:prstGeom prst="rect">
                <a:avLst/>
              </a:prstGeom>
              <a:blipFill>
                <a:blip r:embed="rId3"/>
                <a:stretch>
                  <a:fillRect l="-348" t="-1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32774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CC8C1-35D6-AA78-40D3-571F81BD6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 of MIMO systems </a:t>
            </a:r>
            <a:endParaRPr lang="en-US" dirty="0"/>
          </a:p>
        </p:txBody>
      </p:sp>
      <p:pic>
        <p:nvPicPr>
          <p:cNvPr id="6" name="Content Placeholder 5" descr="A diagram of a circuit">
            <a:extLst>
              <a:ext uri="{FF2B5EF4-FFF2-40B4-BE49-F238E27FC236}">
                <a16:creationId xmlns:a16="http://schemas.microsoft.com/office/drawing/2014/main" id="{53127F90-8B13-82C4-62D2-ADAD0D50D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38" y="1709872"/>
            <a:ext cx="10515600" cy="211837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A021A-F11D-B248-E9E7-03B65C9C7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DB82F-34D8-B58C-893F-C57D6CB59C4C}"/>
                  </a:ext>
                </a:extLst>
              </p:cNvPr>
              <p:cNvSpPr txBox="1"/>
              <p:nvPr/>
            </p:nvSpPr>
            <p:spPr>
              <a:xfrm>
                <a:off x="788276" y="3864805"/>
                <a:ext cx="10495330" cy="3120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Solution: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𝚺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𝚺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fun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mr>
                    </m:m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dirty="0"/>
                  <a:t>|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DB82F-34D8-B58C-893F-C57D6CB59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76" y="3864805"/>
                <a:ext cx="10495330" cy="3120341"/>
              </a:xfrm>
              <a:prstGeom prst="rect">
                <a:avLst/>
              </a:prstGeom>
              <a:blipFill>
                <a:blip r:embed="rId3"/>
                <a:stretch>
                  <a:fillRect l="-348" t="-1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9619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CC8C1-35D6-AA78-40D3-571F81BD6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 of MIMO systems </a:t>
            </a:r>
            <a:endParaRPr lang="en-US" dirty="0"/>
          </a:p>
        </p:txBody>
      </p:sp>
      <p:pic>
        <p:nvPicPr>
          <p:cNvPr id="6" name="Content Placeholder 5" descr="A diagram of a circuit">
            <a:extLst>
              <a:ext uri="{FF2B5EF4-FFF2-40B4-BE49-F238E27FC236}">
                <a16:creationId xmlns:a16="http://schemas.microsoft.com/office/drawing/2014/main" id="{53127F90-8B13-82C4-62D2-ADAD0D50D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38" y="1709872"/>
            <a:ext cx="10515600" cy="211837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A021A-F11D-B248-E9E7-03B65C9C7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DB82F-34D8-B58C-893F-C57D6CB59C4C}"/>
                  </a:ext>
                </a:extLst>
              </p:cNvPr>
              <p:cNvSpPr txBox="1"/>
              <p:nvPr/>
            </p:nvSpPr>
            <p:spPr>
              <a:xfrm>
                <a:off x="788276" y="3864805"/>
                <a:ext cx="10495330" cy="3075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≜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nary>
                      </m:e>
                    </m:d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Solution: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optimal solution is one of the stationary points with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=0,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func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∗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∗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DB82F-34D8-B58C-893F-C57D6CB59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76" y="3864805"/>
                <a:ext cx="10495330" cy="3075907"/>
              </a:xfrm>
              <a:prstGeom prst="rect">
                <a:avLst/>
              </a:prstGeom>
              <a:blipFill>
                <a:blip r:embed="rId3"/>
                <a:stretch>
                  <a:fillRect l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0842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 SC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1027011" y="3846786"/>
                <a:ext cx="10116957" cy="2867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,……..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follow zero-mean complex Gaussian Distribution.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ea typeface="Cambria Math" panose="02040503050406030204" pitchFamily="18" charset="0"/>
                  </a:rPr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≜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≜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ea typeface="Cambria Math" panose="02040503050406030204" pitchFamily="18" charset="0"/>
                  </a:rPr>
                  <a:t>(1) Sp</a:t>
                </a:r>
                <a:r>
                  <a:rPr lang="en-US" dirty="0">
                    <a:ea typeface="Cambria Math" panose="02040503050406030204" pitchFamily="18" charset="0"/>
                  </a:rPr>
                  <a:t>ecify the dimension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∗1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∗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011" y="3846786"/>
                <a:ext cx="10116957" cy="2867580"/>
              </a:xfrm>
              <a:prstGeom prst="rect">
                <a:avLst/>
              </a:prstGeom>
              <a:blipFill>
                <a:blip r:embed="rId2"/>
                <a:stretch>
                  <a:fillRect l="-361" t="-1064"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diagram of a rectangular object with a triangle and a triangle&#10;&#10;Description automatically generated">
            <a:extLst>
              <a:ext uri="{FF2B5EF4-FFF2-40B4-BE49-F238E27FC236}">
                <a16:creationId xmlns:a16="http://schemas.microsoft.com/office/drawing/2014/main" id="{16905CB5-1DF4-C370-AE25-A7987684D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94" y="1761234"/>
            <a:ext cx="9774874" cy="1966478"/>
          </a:xfrm>
        </p:spPr>
      </p:pic>
    </p:spTree>
    <p:extLst>
      <p:ext uri="{BB962C8B-B14F-4D97-AF65-F5344CB8AC3E}">
        <p14:creationId xmlns:p14="http://schemas.microsoft.com/office/powerpoint/2010/main" val="22640314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CC8C1-35D6-AA78-40D3-571F81BD6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 of MIMO systems </a:t>
            </a:r>
            <a:endParaRPr lang="en-US" dirty="0"/>
          </a:p>
        </p:txBody>
      </p:sp>
      <p:pic>
        <p:nvPicPr>
          <p:cNvPr id="6" name="Content Placeholder 5" descr="A diagram of a circuit">
            <a:extLst>
              <a:ext uri="{FF2B5EF4-FFF2-40B4-BE49-F238E27FC236}">
                <a16:creationId xmlns:a16="http://schemas.microsoft.com/office/drawing/2014/main" id="{53127F90-8B13-82C4-62D2-ADAD0D50D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38" y="1709872"/>
            <a:ext cx="10515600" cy="211837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A021A-F11D-B248-E9E7-03B65C9C7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DB82F-34D8-B58C-893F-C57D6CB59C4C}"/>
                  </a:ext>
                </a:extLst>
              </p:cNvPr>
              <p:cNvSpPr txBox="1"/>
              <p:nvPr/>
            </p:nvSpPr>
            <p:spPr>
              <a:xfrm>
                <a:off x="788276" y="3864805"/>
                <a:ext cx="10495330" cy="2504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≜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nary>
                      </m:e>
                    </m:d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Solution: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∗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∗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Now 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DB82F-34D8-B58C-893F-C57D6CB59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76" y="3864805"/>
                <a:ext cx="10495330" cy="2504725"/>
              </a:xfrm>
              <a:prstGeom prst="rect">
                <a:avLst/>
              </a:prstGeom>
              <a:blipFill>
                <a:blip r:embed="rId3"/>
                <a:stretch>
                  <a:fillRect l="-348" b="-6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348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CC8C1-35D6-AA78-40D3-571F81BD6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 of MIMO systems </a:t>
            </a:r>
            <a:endParaRPr lang="en-US" dirty="0"/>
          </a:p>
        </p:txBody>
      </p:sp>
      <p:pic>
        <p:nvPicPr>
          <p:cNvPr id="6" name="Content Placeholder 5" descr="A diagram of a circuit">
            <a:extLst>
              <a:ext uri="{FF2B5EF4-FFF2-40B4-BE49-F238E27FC236}">
                <a16:creationId xmlns:a16="http://schemas.microsoft.com/office/drawing/2014/main" id="{53127F90-8B13-82C4-62D2-ADAD0D50D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38" y="1709872"/>
            <a:ext cx="10515600" cy="211837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A021A-F11D-B248-E9E7-03B65C9C7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DB82F-34D8-B58C-893F-C57D6CB59C4C}"/>
                  </a:ext>
                </a:extLst>
              </p:cNvPr>
              <p:cNvSpPr txBox="1"/>
              <p:nvPr/>
            </p:nvSpPr>
            <p:spPr>
              <a:xfrm>
                <a:off x="788276" y="3864805"/>
                <a:ext cx="10495330" cy="2621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≜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nary>
                      </m:e>
                    </m:d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Solution: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nary>
                  </m:oMath>
                </a14:m>
                <a:endParaRPr lang="en-US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nary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DB82F-34D8-B58C-893F-C57D6CB59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76" y="3864805"/>
                <a:ext cx="10495330" cy="2621230"/>
              </a:xfrm>
              <a:prstGeom prst="rect">
                <a:avLst/>
              </a:prstGeom>
              <a:blipFill>
                <a:blip r:embed="rId3"/>
                <a:stretch>
                  <a:fillRect l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3180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CC8C1-35D6-AA78-40D3-571F81BD6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 of MIMO systems </a:t>
            </a:r>
            <a:endParaRPr lang="en-US" dirty="0"/>
          </a:p>
        </p:txBody>
      </p:sp>
      <p:pic>
        <p:nvPicPr>
          <p:cNvPr id="6" name="Content Placeholder 5" descr="A diagram of a circuit">
            <a:extLst>
              <a:ext uri="{FF2B5EF4-FFF2-40B4-BE49-F238E27FC236}">
                <a16:creationId xmlns:a16="http://schemas.microsoft.com/office/drawing/2014/main" id="{53127F90-8B13-82C4-62D2-ADAD0D50D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38" y="1709872"/>
            <a:ext cx="10515600" cy="211837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A021A-F11D-B248-E9E7-03B65C9C7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DB82F-34D8-B58C-893F-C57D6CB59C4C}"/>
                  </a:ext>
                </a:extLst>
              </p:cNvPr>
              <p:cNvSpPr txBox="1"/>
              <p:nvPr/>
            </p:nvSpPr>
            <p:spPr>
              <a:xfrm>
                <a:off x="788276" y="3864805"/>
                <a:ext cx="10495330" cy="3134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/>
                  <a:t>For high SNR , </a:t>
                </a:r>
                <a:r>
                  <a:rPr lang="en-US" b="0" dirty="0" err="1"/>
                  <a:t>i.e</a:t>
                </a:r>
                <a:r>
                  <a:rPr lang="en-US" b="0" dirty="0"/>
                  <a:t> …….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b="0" dirty="0"/>
                  <a:t>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Solution: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From previous equation we can write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nary>
                      </m:e>
                    </m:d>
                  </m:oMath>
                </a14:m>
                <a:endParaRPr lang="en-US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DB82F-34D8-B58C-893F-C57D6CB59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76" y="3864805"/>
                <a:ext cx="10495330" cy="3134320"/>
              </a:xfrm>
              <a:prstGeom prst="rect">
                <a:avLst/>
              </a:prstGeom>
              <a:blipFill>
                <a:blip r:embed="rId3"/>
                <a:stretch>
                  <a:fillRect l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3597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CC8C1-35D6-AA78-40D3-571F81BD6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 of MIMO systems </a:t>
            </a:r>
            <a:endParaRPr lang="en-US" dirty="0"/>
          </a:p>
        </p:txBody>
      </p:sp>
      <p:pic>
        <p:nvPicPr>
          <p:cNvPr id="6" name="Content Placeholder 5" descr="A diagram of a circuit">
            <a:extLst>
              <a:ext uri="{FF2B5EF4-FFF2-40B4-BE49-F238E27FC236}">
                <a16:creationId xmlns:a16="http://schemas.microsoft.com/office/drawing/2014/main" id="{53127F90-8B13-82C4-62D2-ADAD0D50D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38" y="1709872"/>
            <a:ext cx="10515600" cy="211837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A021A-F11D-B248-E9E7-03B65C9C7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DB82F-34D8-B58C-893F-C57D6CB59C4C}"/>
                  </a:ext>
                </a:extLst>
              </p:cNvPr>
              <p:cNvSpPr txBox="1"/>
              <p:nvPr/>
            </p:nvSpPr>
            <p:spPr>
              <a:xfrm>
                <a:off x="788276" y="3864805"/>
                <a:ext cx="10495330" cy="27659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4) For high SNR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becomes equivalent to the case without CSIT.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Solution: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high SNR with full rank of antenna there is no need to choose optimal one.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(1+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DB82F-34D8-B58C-893F-C57D6CB59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76" y="3864805"/>
                <a:ext cx="10495330" cy="2765950"/>
              </a:xfrm>
              <a:prstGeom prst="rect">
                <a:avLst/>
              </a:prstGeom>
              <a:blipFill>
                <a:blip r:embed="rId3"/>
                <a:stretch>
                  <a:fillRect l="-348" t="-1322" b="-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75268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3CB85-89EB-4AF9-AC0C-7F2537C8A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CSIT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4BE9BD-4958-1870-5626-D4A5E1F37C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3) Show that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 baseline="-2500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Now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𝑞𝑖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𝑞𝑖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Now 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=0⇒−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=0⇒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4) For the high SNR </a:t>
                </a:r>
                <a:r>
                  <a:rPr lang="en-US" dirty="0" err="1"/>
                  <a:t>i.e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   show that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]−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for high SNR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so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4BE9BD-4958-1870-5626-D4A5E1F37C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D9117-7B96-AD8F-9026-0C440EFFB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6780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3F119-619F-27E4-9BEA-28A610D81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CSIT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0044B9-AD4F-0E5B-CD2F-F08FE02A83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5)For the high snr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becomes equivalent to the case without CSIT</a:t>
                </a:r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𝑁𝑡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0044B9-AD4F-0E5B-CD2F-F08FE02A83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D9923-03E2-270B-3C20-0C409E66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5240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7E2E-EE0E-E0CE-D1BA-1ED3A3ECD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AD12F-5A7D-8FE3-F36B-AF76D723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56</a:t>
            </a:fld>
            <a:endParaRPr lang="ko-KR" altLang="en-US"/>
          </a:p>
        </p:txBody>
      </p:sp>
      <p:pic>
        <p:nvPicPr>
          <p:cNvPr id="16" name="Content Placeholder 15" descr="A graph with a line&#10;&#10;Description automatically generated with medium confidence">
            <a:extLst>
              <a:ext uri="{FF2B5EF4-FFF2-40B4-BE49-F238E27FC236}">
                <a16:creationId xmlns:a16="http://schemas.microsoft.com/office/drawing/2014/main" id="{D51F8294-2227-9442-3E5B-87214B315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29" y="1275734"/>
            <a:ext cx="7743121" cy="5530802"/>
          </a:xfrm>
        </p:spPr>
      </p:pic>
    </p:spTree>
    <p:extLst>
      <p:ext uri="{BB962C8B-B14F-4D97-AF65-F5344CB8AC3E}">
        <p14:creationId xmlns:p14="http://schemas.microsoft.com/office/powerpoint/2010/main" val="11206738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44ECC-994D-F3C6-5791-8A6D7144D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6FA2C-A35D-56A7-3086-F9960E808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57</a:t>
            </a:fld>
            <a:endParaRPr lang="ko-KR" altLang="en-US"/>
          </a:p>
        </p:txBody>
      </p:sp>
      <p:pic>
        <p:nvPicPr>
          <p:cNvPr id="20" name="Content Placeholder 19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7587EC68-8D74-931E-89FB-DFAC1E4CD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715" y="1649413"/>
            <a:ext cx="7505553" cy="5361110"/>
          </a:xfrm>
        </p:spPr>
      </p:pic>
    </p:spTree>
    <p:extLst>
      <p:ext uri="{BB962C8B-B14F-4D97-AF65-F5344CB8AC3E}">
        <p14:creationId xmlns:p14="http://schemas.microsoft.com/office/powerpoint/2010/main" val="859707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7FE7F-BD3B-847C-9F5A-2EBDA6BA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Assignment-07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26672-142A-A1E4-8510-7B3D23B9F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MIMO linear processing </a:t>
            </a:r>
          </a:p>
          <a:p>
            <a:r>
              <a:rPr lang="en-US" dirty="0"/>
              <a:t>MIMO without CSIT</a:t>
            </a:r>
          </a:p>
          <a:p>
            <a:pPr lvl="1"/>
            <a:r>
              <a:rPr lang="en-US" dirty="0"/>
              <a:t>2)</a:t>
            </a:r>
            <a:r>
              <a:rPr lang="en-US" dirty="0" err="1"/>
              <a:t>RxMF</a:t>
            </a:r>
            <a:endParaRPr lang="en-US" dirty="0"/>
          </a:p>
          <a:p>
            <a:pPr lvl="1"/>
            <a:r>
              <a:rPr lang="en-US" dirty="0"/>
              <a:t>3)</a:t>
            </a:r>
            <a:r>
              <a:rPr lang="en-US" dirty="0" err="1"/>
              <a:t>RxZF</a:t>
            </a:r>
            <a:endParaRPr lang="en-US" dirty="0"/>
          </a:p>
          <a:p>
            <a:pPr lvl="1"/>
            <a:r>
              <a:rPr lang="en-US" dirty="0"/>
              <a:t>4)</a:t>
            </a:r>
            <a:r>
              <a:rPr lang="en-US" dirty="0" err="1"/>
              <a:t>RxMMSE</a:t>
            </a:r>
            <a:endParaRPr lang="en-US" dirty="0"/>
          </a:p>
          <a:p>
            <a:r>
              <a:rPr lang="en-US" dirty="0"/>
              <a:t>MIMO with CSIT </a:t>
            </a:r>
          </a:p>
          <a:p>
            <a:pPr lvl="1"/>
            <a:r>
              <a:rPr lang="en-US" dirty="0"/>
              <a:t>5) Joint SVD</a:t>
            </a:r>
          </a:p>
          <a:p>
            <a:r>
              <a:rPr lang="en-US" dirty="0"/>
              <a:t>6)Numerical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AFB83-2EFB-73B7-12CD-F9CE0B55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39D109-9F59-4B0B-8E20-D6D3A384B1F1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00536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B786-D0ED-DC38-4030-403419ACA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linear processing</a:t>
            </a:r>
          </a:p>
        </p:txBody>
      </p:sp>
      <p:pic>
        <p:nvPicPr>
          <p:cNvPr id="6" name="Content Placeholder 5" descr="A black arrow pointing to a triangle&#10;&#10;Description automatically generated">
            <a:extLst>
              <a:ext uri="{FF2B5EF4-FFF2-40B4-BE49-F238E27FC236}">
                <a16:creationId xmlns:a16="http://schemas.microsoft.com/office/drawing/2014/main" id="{7E73AD47-6C88-4200-9376-D0E1170B1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0216"/>
            <a:ext cx="9974067" cy="183858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2D09E-126A-425D-7190-CE6AB72D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39D109-9F59-4B0B-8E20-D6D3A384B1F1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AB790F-5CBE-4D8C-6512-8DC6A937891C}"/>
                  </a:ext>
                </a:extLst>
              </p:cNvPr>
              <p:cNvSpPr txBox="1"/>
              <p:nvPr/>
            </p:nvSpPr>
            <p:spPr>
              <a:xfrm>
                <a:off x="706315" y="3940220"/>
                <a:ext cx="10515600" cy="2313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𝑥𝑖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∀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=1,…….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𝑁𝑠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𝑎𝑛𝑑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𝑧𝑖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∀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=1,…..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𝑁𝑟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 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follow zero-mean complex Gaussian distribution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Define 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𝑹</m:t>
                    </m:r>
                    <m:r>
                      <a:rPr kumimoji="0" lang="en-US" sz="1800" b="1" i="1" u="none" strike="noStrike" kern="1200" cap="none" spc="0" normalizeH="0" baseline="-2500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𝒙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≜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𝒙</m:t>
                        </m:r>
                        <m:sSup>
                          <m:sSupPr>
                            <m:ctrlPr>
                              <a:rPr kumimoji="0" lang="en-US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𝒙</m:t>
                            </m:r>
                          </m:e>
                          <m:sup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𝑰</m:t>
                    </m:r>
                    <m:r>
                      <a:rPr kumimoji="0" lang="en-US" sz="1800" b="0" i="1" u="none" strike="noStrike" kern="1200" cap="none" spc="0" normalizeH="0" baseline="-2500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𝑁𝑠</m:t>
                    </m:r>
                  </m:oMath>
                </a14:m>
                <a:endPara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         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𝑹</m:t>
                    </m:r>
                    <m:r>
                      <a:rPr kumimoji="0" lang="en-US" sz="1800" b="1" i="1" u="none" strike="noStrike" kern="1200" cap="none" spc="0" normalizeH="0" baseline="-2500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𝒛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≜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E</m:t>
                    </m:r>
                    <m: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18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𝐳𝐳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kumimoji="0" lang="en-US" sz="18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p>
                        </m:sSup>
                      </m:e>
                    </m:d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        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𝐸𝑠</m:t>
                    </m:r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≜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𝒔</m:t>
                                </m:r>
                              </m:e>
                            </m:d>
                          </m:e>
                          <m:sup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        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𝑁𝑠</m:t>
                    </m:r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≜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r</m:t>
                    </m:r>
                    <m: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rank</m:t>
                    </m:r>
                    <m:d>
                      <m:d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H</m:t>
                        </m:r>
                      </m:e>
                    </m:d>
                    <m: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min</m:t>
                    </m:r>
                    <m: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Nt</m:t>
                    </m:r>
                    <m: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Nr</m:t>
                    </m:r>
                    <m: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AB790F-5CBE-4D8C-6512-8DC6A9378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15" y="3940220"/>
                <a:ext cx="10515600" cy="2313262"/>
              </a:xfrm>
              <a:prstGeom prst="rect">
                <a:avLst/>
              </a:prstGeom>
              <a:blipFill>
                <a:blip r:embed="rId3"/>
                <a:stretch>
                  <a:fillRect l="-522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2006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 SC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1027011" y="3846786"/>
                <a:ext cx="10116957" cy="1759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ea typeface="Cambria Math" panose="02040503050406030204" pitchFamily="18" charset="0"/>
                  </a:rPr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≜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≜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ea typeface="Cambria Math" panose="02040503050406030204" pitchFamily="18" charset="0"/>
                  </a:rPr>
                  <a:t>(2)</a:t>
                </a:r>
                <a:r>
                  <a:rPr lang="en-US" dirty="0"/>
                  <a:t> Write an expression of the post-processed signal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in terms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/>
                  <a:t>.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𝑾𝑯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𝑾𝒛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011" y="3846786"/>
                <a:ext cx="10116957" cy="1759584"/>
              </a:xfrm>
              <a:prstGeom prst="rect">
                <a:avLst/>
              </a:prstGeom>
              <a:blipFill>
                <a:blip r:embed="rId2"/>
                <a:stretch>
                  <a:fillRect l="-361" t="-1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diagram of a rectangular object with a triangle and a triangle&#10;&#10;Description automatically generated">
            <a:extLst>
              <a:ext uri="{FF2B5EF4-FFF2-40B4-BE49-F238E27FC236}">
                <a16:creationId xmlns:a16="http://schemas.microsoft.com/office/drawing/2014/main" id="{16905CB5-1DF4-C370-AE25-A7987684D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94" y="1761234"/>
            <a:ext cx="9774874" cy="1966478"/>
          </a:xfrm>
        </p:spPr>
      </p:pic>
    </p:spTree>
    <p:extLst>
      <p:ext uri="{BB962C8B-B14F-4D97-AF65-F5344CB8AC3E}">
        <p14:creationId xmlns:p14="http://schemas.microsoft.com/office/powerpoint/2010/main" val="41004143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45A3-383C-DA4A-84B4-62C479F4E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linear processing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69C7E5-BEC4-3CD8-6201-D3BC0555D2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Q1) Specify the dimension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∗1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𝑁𝑡</m:t>
                    </m:r>
                  </m:oMath>
                </a14:m>
                <a:endParaRPr lang="en-US" b="0" baseline="-25000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𝑁𝑟</m:t>
                    </m:r>
                  </m:oMath>
                </a14:m>
                <a:endParaRPr lang="en-US" baseline="-25000" dirty="0"/>
              </a:p>
              <a:p>
                <a:r>
                  <a:rPr lang="en-US" dirty="0"/>
                  <a:t>Q2)Write an expression of the post-Processed signal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in terms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</m:t>
                    </m:r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𝑯𝑷𝒙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𝑾𝒛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Q3)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𝑷𝒙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𝑷𝒙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𝑷𝒙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69C7E5-BEC4-3CD8-6201-D3BC0555D2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BFDED-DA7E-1779-A0B8-014767B1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39D109-9F59-4B0B-8E20-D6D3A384B1F1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71579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A822D-0AFB-0407-3451-C97546A09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linear processing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FEDBE4-D814-02A3-60C3-4143717CA7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1"/>
                <a:ext cx="10515600" cy="4997294"/>
              </a:xfrm>
            </p:spPr>
            <p:txBody>
              <a:bodyPr/>
              <a:lstStyle/>
              <a:p>
                <a:r>
                  <a:rPr lang="en-US" dirty="0"/>
                  <a:t>Q4) Show that the capacity is expressed by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𝑾𝑹</m:t>
                            </m:r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acc>
                      <m:accPr>
                        <m:chr m:val="̃"/>
                        <m:ctrlPr>
                          <a:rPr lang="en-US" b="1" i="1" baseline="-250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sSup>
                          <m:sSup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𝑾𝑯𝑷𝒙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𝑾𝒛</m:t>
                            </m:r>
                          </m:e>
                        </m:d>
                        <m:sSup>
                          <m:sSup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𝑾𝑯𝑷𝒙</m:t>
                                </m:r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𝑾𝒛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         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𝑾𝑯𝑷𝒙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𝑾𝒛</m:t>
                        </m:r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𝑾𝑯𝑷𝒙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𝑾𝑯𝑷𝒙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𝑾𝒛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𝑾𝒛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𝑾𝑯𝑷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𝐖𝐑</m:t>
                        </m:r>
                        <m:r>
                          <a:rPr lang="en-US" b="1" i="0" baseline="-25000" dirty="0" smtClean="0">
                            <a:latin typeface="Cambria Math" panose="02040503050406030204" pitchFamily="18" charset="0"/>
                          </a:rPr>
                          <m:t>𝐳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𝑾𝒛</m:t>
                            </m:r>
                          </m:e>
                        </m:d>
                        <m:sSup>
                          <m:sSup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𝑾𝒛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𝑾𝒛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𝑾𝑹</m:t>
                    </m:r>
                    <m:r>
                      <a:rPr lang="en-US" b="1" i="1" baseline="-25000" dirty="0" smtClean="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acc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𝑾𝑯𝑷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0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𝐖𝐑</m:t>
                                </m:r>
                                <m:r>
                                  <a:rPr lang="en-US" b="1" i="1" baseline="-25000" dirty="0">
                                    <a:latin typeface="Cambria Math" panose="02040503050406030204" pitchFamily="18" charset="0"/>
                                  </a:rPr>
                                  <m:t>𝐳</m:t>
                                </m:r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𝐖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𝑾𝑹</m:t>
                    </m:r>
                    <m:r>
                      <a:rPr lang="en-US" b="1" i="1" baseline="-25000" dirty="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𝑾𝑯𝑷</m:t>
                                    </m:r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𝐖𝐑</m:t>
                                    </m:r>
                                    <m:r>
                                      <a:rPr lang="en-US" b="1" i="1" baseline="-25000" dirty="0"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𝐖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𝑾𝑹</m:t>
                        </m:r>
                        <m:r>
                          <a:rPr lang="en-US" b="1" i="1" baseline="-25000" dirty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𝑾𝑯𝑷</m:t>
                                </m:r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𝐖𝐑</m:t>
                                    </m:r>
                                    <m:r>
                                      <a:rPr lang="en-US" b="1" i="1" baseline="-25000" dirty="0"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𝐖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𝑾𝑹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b="0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|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FEDBE4-D814-02A3-60C3-4143717CA7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1"/>
                <a:ext cx="10515600" cy="4997294"/>
              </a:xfrm>
              <a:blipFill>
                <a:blip r:embed="rId2"/>
                <a:stretch>
                  <a:fillRect l="-522" t="-1221" b="-2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75FBE3-E573-867C-76D7-DE112AAE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838200" y="6567854"/>
            <a:ext cx="515815" cy="140677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39D109-9F59-4B0B-8E20-D6D3A384B1F1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06894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37173-FAE3-DE73-F619-0064D582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 – </a:t>
            </a:r>
            <a:r>
              <a:rPr lang="en-US" dirty="0" err="1"/>
              <a:t>RxMF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5662EE-7E78-64F1-992F-B2D9EFBFC1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Q1) Show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𝒕𝒓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𝑾𝑯𝑷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𝑾𝒛</m:t>
                                </m:r>
                              </m:e>
                            </m:d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𝒕𝒓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𝑾𝑹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</m:e>
                    </m:d>
                  </m:oMath>
                </a14:m>
                <a:endParaRPr lang="en-US" b="1" dirty="0"/>
              </a:p>
              <a:p>
                <a:r>
                  <a:rPr lang="en-US" b="1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𝑾𝑯𝑷𝒙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𝑾𝒛</m:t>
                                </m:r>
                              </m:e>
                            </m:d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𝑾𝑯𝑷𝒙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𝑾𝒛</m:t>
                            </m:r>
                          </m:e>
                        </m:d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𝑾𝑯𝑷𝒙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𝑾𝒛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)+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𝑾𝑯𝑷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𝑾𝑹𝒛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5662EE-7E78-64F1-992F-B2D9EFBFC1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61255-A0C3-B36B-6688-B14FED77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39D109-9F59-4B0B-8E20-D6D3A384B1F1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04201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3771-BDC8-2791-3193-C7C3643C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 – </a:t>
            </a:r>
            <a:r>
              <a:rPr lang="en-US" dirty="0" err="1"/>
              <a:t>RxMF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295593-1D37-1241-22FC-F7AE8E6FFE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5071785"/>
              </a:xfrm>
            </p:spPr>
            <p:txBody>
              <a:bodyPr/>
              <a:lstStyle/>
              <a:p>
                <a:r>
                  <a:rPr lang="en-US" dirty="0"/>
                  <a:t>For simplicity , we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=−1 </m:t>
                    </m:r>
                  </m:oMath>
                </a14:m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Q5)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capacity is expressed by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|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</m:oMath>
                </a14:m>
                <a:r>
                  <a:rPr lang="en-US" dirty="0"/>
                  <a:t>|</a:t>
                </a:r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</m:oMath>
                </a14:m>
                <a:r>
                  <a:rPr lang="en-US" dirty="0"/>
                  <a:t>|</a:t>
                </a:r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</m:oMath>
                </a14:m>
                <a:endParaRPr lang="en-US" b="1" dirty="0"/>
              </a:p>
              <a:p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295593-1D37-1241-22FC-F7AE8E6FFE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5071785"/>
              </a:xfrm>
              <a:blipFill>
                <a:blip r:embed="rId2"/>
                <a:stretch>
                  <a:fillRect l="-522" t="-1202" b="-15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F9F1C-73A7-3BD6-800A-0FE4D6F4A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39D109-9F59-4B0B-8E20-D6D3A384B1F1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       </a:t>
            </a:r>
            <a:r>
              <a:rPr kumimoji="0" lang="ko-KR" alt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044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 SC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1027011" y="3846786"/>
                <a:ext cx="10116957" cy="2313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≜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≜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ea typeface="Cambria Math" panose="02040503050406030204" pitchFamily="18" charset="0"/>
                  </a:rPr>
                  <a:t>(3)</a:t>
                </a:r>
                <a:r>
                  <a:rPr lang="en-US" dirty="0"/>
                  <a:t> Show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011" y="3846786"/>
                <a:ext cx="10116957" cy="2313582"/>
              </a:xfrm>
              <a:prstGeom prst="rect">
                <a:avLst/>
              </a:prstGeom>
              <a:blipFill>
                <a:blip r:embed="rId2"/>
                <a:stretch>
                  <a:fillRect l="-361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diagram of a rectangular object with a triangle and a triangle&#10;&#10;Description automatically generated">
            <a:extLst>
              <a:ext uri="{FF2B5EF4-FFF2-40B4-BE49-F238E27FC236}">
                <a16:creationId xmlns:a16="http://schemas.microsoft.com/office/drawing/2014/main" id="{16905CB5-1DF4-C370-AE25-A7987684D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94" y="1761234"/>
            <a:ext cx="9774874" cy="1966478"/>
          </a:xfrm>
        </p:spPr>
      </p:pic>
    </p:spTree>
    <p:extLst>
      <p:ext uri="{BB962C8B-B14F-4D97-AF65-F5344CB8AC3E}">
        <p14:creationId xmlns:p14="http://schemas.microsoft.com/office/powerpoint/2010/main" val="4292186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 SC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1049533" y="3846786"/>
                <a:ext cx="10607146" cy="3123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≜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≜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ea typeface="Cambria Math" panose="02040503050406030204" pitchFamily="18" charset="0"/>
                  </a:rPr>
                  <a:t>(4)</a:t>
                </a:r>
                <a:r>
                  <a:rPr lang="en-US" dirty="0"/>
                  <a:t> For AWGN,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show that the SNR of the </a:t>
                </a:r>
                <a:r>
                  <a:rPr lang="en-US" b="0" dirty="0" err="1">
                    <a:ea typeface="Cambria Math" panose="02040503050406030204" pitchFamily="18" charset="0"/>
                  </a:rPr>
                  <a:t>i-th</a:t>
                </a:r>
                <a:r>
                  <a:rPr lang="en-US" b="0" dirty="0">
                    <a:ea typeface="Cambria Math" panose="02040503050406030204" pitchFamily="18" charset="0"/>
                  </a:rPr>
                  <a:t> receive antenna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𝑝𝑥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𝑝𝑥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​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𝑝𝑥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)]</m:t>
                        </m:r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)]</m:t>
                        </m:r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533" y="3846786"/>
                <a:ext cx="10607146" cy="3123419"/>
              </a:xfrm>
              <a:prstGeom prst="rect">
                <a:avLst/>
              </a:prstGeom>
              <a:blipFill>
                <a:blip r:embed="rId2"/>
                <a:stretch>
                  <a:fillRect l="-345" t="-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diagram of a rectangular object with a triangle and a triangle&#10;&#10;Description automatically generated">
            <a:extLst>
              <a:ext uri="{FF2B5EF4-FFF2-40B4-BE49-F238E27FC236}">
                <a16:creationId xmlns:a16="http://schemas.microsoft.com/office/drawing/2014/main" id="{16905CB5-1DF4-C370-AE25-A7987684D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94" y="1761234"/>
            <a:ext cx="9774874" cy="1966478"/>
          </a:xfrm>
        </p:spPr>
      </p:pic>
    </p:spTree>
    <p:extLst>
      <p:ext uri="{BB962C8B-B14F-4D97-AF65-F5344CB8AC3E}">
        <p14:creationId xmlns:p14="http://schemas.microsoft.com/office/powerpoint/2010/main" val="315413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 SC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869356" y="3834334"/>
                <a:ext cx="10687431" cy="2928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≜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≜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In SC, antenna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≜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selected for decoding.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Although simple, SC does not make full use of the receive antennas.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(5)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a standard basis vector in which the k-</a:t>
                </a:r>
                <a:r>
                  <a:rPr lang="en-US" dirty="0" err="1">
                    <a:ea typeface="Cambria Math" panose="02040503050406030204" pitchFamily="18" charset="0"/>
                  </a:rPr>
                  <a:t>th</a:t>
                </a:r>
                <a:r>
                  <a:rPr lang="en-US" dirty="0">
                    <a:ea typeface="Cambria Math" panose="02040503050406030204" pitchFamily="18" charset="0"/>
                  </a:rPr>
                  <a:t> element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and the other elements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show that the estimated symbol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,1)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e>
                        </m:rad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56" y="3834334"/>
                <a:ext cx="10687431" cy="2928943"/>
              </a:xfrm>
              <a:prstGeom prst="rect">
                <a:avLst/>
              </a:prstGeom>
              <a:blipFill>
                <a:blip r:embed="rId2"/>
                <a:stretch>
                  <a:fillRect l="-399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diagram of a rectangular object with a triangle and a triangle&#10;&#10;Description automatically generated">
            <a:extLst>
              <a:ext uri="{FF2B5EF4-FFF2-40B4-BE49-F238E27FC236}">
                <a16:creationId xmlns:a16="http://schemas.microsoft.com/office/drawing/2014/main" id="{16905CB5-1DF4-C370-AE25-A7987684D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94" y="1761234"/>
            <a:ext cx="9774874" cy="1966478"/>
          </a:xfrm>
        </p:spPr>
      </p:pic>
    </p:spTree>
    <p:extLst>
      <p:ext uri="{BB962C8B-B14F-4D97-AF65-F5344CB8AC3E}">
        <p14:creationId xmlns:p14="http://schemas.microsoft.com/office/powerpoint/2010/main" val="3384807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7006</TotalTime>
  <Words>3703</Words>
  <Application>Microsoft Office PowerPoint</Application>
  <PresentationFormat>Widescreen</PresentationFormat>
  <Paragraphs>460</Paragraphs>
  <Slides>63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맑은 고딕</vt:lpstr>
      <vt:lpstr>Arial</vt:lpstr>
      <vt:lpstr>Arial-BoldMT</vt:lpstr>
      <vt:lpstr>Cambria Math</vt:lpstr>
      <vt:lpstr>Tahoma</vt:lpstr>
      <vt:lpstr>Office 테마</vt:lpstr>
      <vt:lpstr> SIMO / MISO combining schemes Assignment - 05</vt:lpstr>
      <vt:lpstr>SISO</vt:lpstr>
      <vt:lpstr>SISO</vt:lpstr>
      <vt:lpstr>SISO</vt:lpstr>
      <vt:lpstr>SIMO SC</vt:lpstr>
      <vt:lpstr>SIMO SC</vt:lpstr>
      <vt:lpstr>SIMO SC</vt:lpstr>
      <vt:lpstr>SIMO SC</vt:lpstr>
      <vt:lpstr>SIMO SC</vt:lpstr>
      <vt:lpstr>SIMO EGC</vt:lpstr>
      <vt:lpstr>SIMO EGC</vt:lpstr>
      <vt:lpstr>SIMO MRC</vt:lpstr>
      <vt:lpstr>SIMO MRC</vt:lpstr>
      <vt:lpstr>SIMO MRC</vt:lpstr>
      <vt:lpstr>SIMO MRC</vt:lpstr>
      <vt:lpstr>SIMO MRC</vt:lpstr>
      <vt:lpstr>SIMO MRC</vt:lpstr>
      <vt:lpstr>SIMO MRC</vt:lpstr>
      <vt:lpstr>MISO without CSIT - EPA</vt:lpstr>
      <vt:lpstr>MISO without CSIT-EPA</vt:lpstr>
      <vt:lpstr>MISO without CSIT-EPA</vt:lpstr>
      <vt:lpstr>MISO without CSIT-EPA</vt:lpstr>
      <vt:lpstr>MISO with CSIT-MRT</vt:lpstr>
      <vt:lpstr>MISO with CSIT-MRT</vt:lpstr>
      <vt:lpstr>MISO with CSIT-MRT</vt:lpstr>
      <vt:lpstr>MISO with CSIT-MRT</vt:lpstr>
      <vt:lpstr>MISO with CSIT-MRT</vt:lpstr>
      <vt:lpstr>Numerical results</vt:lpstr>
      <vt:lpstr>Numerical result</vt:lpstr>
      <vt:lpstr>Numerical Results</vt:lpstr>
      <vt:lpstr>Numerical Results</vt:lpstr>
      <vt:lpstr>Numerical Results</vt:lpstr>
      <vt:lpstr>Assignment 06 </vt:lpstr>
      <vt:lpstr>Capacity of MIMO systems </vt:lpstr>
      <vt:lpstr>Capacity of MIMO systems </vt:lpstr>
      <vt:lpstr>Capacity of MIMO systems </vt:lpstr>
      <vt:lpstr>Capacity of MIMO systems </vt:lpstr>
      <vt:lpstr>Capacity of MIMO systems </vt:lpstr>
      <vt:lpstr>Capacity of MIMO systems </vt:lpstr>
      <vt:lpstr>Capacity of MIMO systems </vt:lpstr>
      <vt:lpstr>Capacity of MIMO systems </vt:lpstr>
      <vt:lpstr>Capacity of MIMO systems </vt:lpstr>
      <vt:lpstr>Capacity of MIMO systems </vt:lpstr>
      <vt:lpstr>Capacity of MIMO systems </vt:lpstr>
      <vt:lpstr>Capacity of MIMO systems </vt:lpstr>
      <vt:lpstr>Capacity of MIMO systems </vt:lpstr>
      <vt:lpstr>Capacity of MIMO systems </vt:lpstr>
      <vt:lpstr>Capacity of MIMO systems </vt:lpstr>
      <vt:lpstr>Capacity of MIMO systems </vt:lpstr>
      <vt:lpstr>Capacity of MIMO systems </vt:lpstr>
      <vt:lpstr>Capacity of MIMO systems </vt:lpstr>
      <vt:lpstr>Capacity of MIMO systems </vt:lpstr>
      <vt:lpstr>Capacity of MIMO systems </vt:lpstr>
      <vt:lpstr>MIMO with CSIT</vt:lpstr>
      <vt:lpstr>MIMO with CSIT</vt:lpstr>
      <vt:lpstr>Numerical Result</vt:lpstr>
      <vt:lpstr>Numerical results</vt:lpstr>
      <vt:lpstr>Assignment-07</vt:lpstr>
      <vt:lpstr>MIMO with linear processing</vt:lpstr>
      <vt:lpstr>MIMO with linear processing</vt:lpstr>
      <vt:lpstr>MIMO with linear processing</vt:lpstr>
      <vt:lpstr>MIMO without CSIT – RxMF</vt:lpstr>
      <vt:lpstr>MIMO without CSIT – RxMF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Jihwan Moon</dc:creator>
  <cp:lastModifiedBy>REFAT KHAN</cp:lastModifiedBy>
  <cp:revision>187</cp:revision>
  <dcterms:created xsi:type="dcterms:W3CDTF">2018-05-20T06:28:16Z</dcterms:created>
  <dcterms:modified xsi:type="dcterms:W3CDTF">2024-07-11T00:16:18Z</dcterms:modified>
</cp:coreProperties>
</file>