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556" r:id="rId2"/>
    <p:sldId id="1557" r:id="rId3"/>
    <p:sldId id="1559" r:id="rId4"/>
    <p:sldId id="1560" r:id="rId5"/>
    <p:sldId id="1561" r:id="rId6"/>
    <p:sldId id="1562" r:id="rId7"/>
    <p:sldId id="1563" r:id="rId8"/>
    <p:sldId id="1564" r:id="rId9"/>
    <p:sldId id="1565" r:id="rId10"/>
    <p:sldId id="1566" r:id="rId11"/>
    <p:sldId id="1567" r:id="rId12"/>
    <p:sldId id="1568" r:id="rId13"/>
    <p:sldId id="1572" r:id="rId14"/>
    <p:sldId id="1573" r:id="rId15"/>
    <p:sldId id="1574" r:id="rId16"/>
    <p:sldId id="1570" r:id="rId17"/>
    <p:sldId id="1571" r:id="rId18"/>
    <p:sldId id="155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Covert Communication for a </a:t>
            </a:r>
            <a:br>
              <a:rPr lang="en-US" sz="4000" dirty="0"/>
            </a:br>
            <a:r>
              <a:rPr lang="en-US" sz="4000" dirty="0"/>
              <a:t>Disguised Full-Duplex vehicle with   channel Distribution Information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2024.02.01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KICS Winter Conference 2024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  <a:p>
            <a:r>
              <a:rPr lang="en-US" dirty="0"/>
              <a:t>Refat Khan, *Jihwan Moon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Signal Reception and Decoding at Hidden Receiver: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Signal Reception: </a:t>
                </a:r>
              </a:p>
              <a:p>
                <a:pPr marL="2743200" lvl="6" indent="0">
                  <a:lnSpc>
                    <a:spcPct val="100000"/>
                  </a:lnSpc>
                  <a:buNone/>
                </a:pP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baseline="-25000" dirty="0">
                  <a:solidFill>
                    <a:srgbClr val="222A35"/>
                  </a:solidFill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Hidden vehicle (R) receives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both a direct-link </a:t>
                </a:r>
                <a:r>
                  <a:rPr lang="en-US" dirty="0"/>
                  <a:t>public message from the source vehicle and a        covert message from the destination vehicle.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received signal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dirty="0"/>
                  <a:t>) is a composite of these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public and covert messages</a:t>
                </a:r>
                <a:r>
                  <a:rPr lang="en-US" dirty="0"/>
                  <a:t>, along with           additional noise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Decoding Process: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hidden vehicle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decodes and separates </a:t>
                </a:r>
                <a:r>
                  <a:rPr lang="en-US" dirty="0"/>
                  <a:t>the public messages, eliminating them to isolate     the covert messages.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Signal processing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techniques </a:t>
                </a:r>
                <a:r>
                  <a:rPr lang="en-US" dirty="0"/>
                  <a:t>are applied to recover and extract the covert communication from the received signal.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 r="-1565" b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Limitations of Public Data Rate for Decoding Constraint: 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SR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achievable public data rate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dirty="0"/>
                  <a:t>) follows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the squared magnitudes of the source-to-hidden       receiver and destination-to-hidden receiver channels.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calculation also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considers</a:t>
                </a:r>
                <a:r>
                  <a:rPr lang="en-US" dirty="0"/>
                  <a:t> 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), and the variance 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Covert Rate Calculation: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Achievable Covert Rate: </a:t>
                </a:r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lang="en-US" sz="2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the squared magnitudes of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destination-to-hidden receiver</a:t>
                </a:r>
                <a:r>
                  <a:rPr lang="en-US" dirty="0"/>
                  <a:t>      channel and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variance </a:t>
                </a:r>
                <a:r>
                  <a:rPr lang="en-US" dirty="0"/>
                  <a:t>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Significance: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Understanding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covert rate</a:t>
                </a:r>
                <a:r>
                  <a:rPr lang="en-US" dirty="0"/>
                  <a:t> aids in evaluating the efficiency of covert communication            channels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Highlighting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impact of signal manipulation </a:t>
                </a:r>
                <a:r>
                  <a:rPr lang="en-US" dirty="0"/>
                  <a:t>on achieving secure communication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  <a:blipFill>
                <a:blip r:embed="rId2"/>
                <a:stretch>
                  <a:fillRect l="-638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sz="200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During Communication Warden vehicle receives</a:t>
                </a:r>
              </a:p>
              <a:p>
                <a:r>
                  <a:rPr lang="en-US" sz="2000" b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𝑥𝐶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r>
                  <a:rPr lang="en-US" sz="2000" b="0" i="0" dirty="0">
                    <a:effectLst/>
                    <a:latin typeface="Cambria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Warden vehicle knows perfectly necessary parameter 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Such as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baseline="-25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𝑆𝑊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baseline="-25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𝐷𝑊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endParaRPr lang="en-US" sz="2000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assumption 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rad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and alternative hypotheses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The asymptotic test statistic T for the hypothesis as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2134-1844-0995-6B70-8096ADA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sz="200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Message Detection: </a:t>
                </a:r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𝑇 ≥ 𝜏 (Detected), 𝑇 &lt; 𝜏 (Not Detected)</a:t>
                </a:r>
                <a:endParaRPr lang="en-US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Uncertainty in Noise Variance 𝜎𝑅² :</a:t>
                </a: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Mean Value, 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𝜁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&gt;0</a:t>
                </a: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Maximum Range</a:t>
                </a:r>
                <a:endParaRPr lang="en-US" dirty="0">
                  <a:solidFill>
                    <a:srgbClr val="222A35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resulting DEP 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(e) is calculated by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en-US" b="0" i="0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that minimizes the DEP is obtained from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Resulting DEP becomes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baseline="-2500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F172-A5B7-CF0E-7775-3B67B8B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0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Optimize the following problem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𝑟𝑃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50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𝐷𝑊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Exact expectation of DEP is analytically intractable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Jensen's inequality is employed due to the concavity of the logarithm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50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𝐷𝑊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</m:func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  <m:r>
                                          <a:rPr lang="en-US" b="0" i="1" baseline="-2500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𝐷𝑊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Lower bound of  the expected DEP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l="-522" t="-1269" b="-5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10DA-B149-19C3-1CD2-513726E4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8745-F968-F8F3-7CA8-EAD1BA57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0DE9B-E6F8-A28D-4D63-A6BB319FBF28}"/>
              </a:ext>
            </a:extLst>
          </p:cNvPr>
          <p:cNvSpPr txBox="1"/>
          <p:nvPr/>
        </p:nvSpPr>
        <p:spPr>
          <a:xfrm>
            <a:off x="2620736" y="5001337"/>
            <a:ext cx="605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Figure. Average covert rate vs DEP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D056-574F-3295-F57A-D88B41BB7A93}"/>
              </a:ext>
            </a:extLst>
          </p:cNvPr>
          <p:cNvSpPr txBox="1"/>
          <p:nvPr/>
        </p:nvSpPr>
        <p:spPr>
          <a:xfrm>
            <a:off x="1330779" y="5433020"/>
            <a:ext cx="105156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graph illustrates the average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worst-case covert rate </a:t>
            </a:r>
            <a:r>
              <a:rPr lang="en-US" dirty="0"/>
              <a:t>under perfect and imperfect CSI             conditions as the minimum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threshold </a:t>
            </a:r>
            <a:r>
              <a:rPr lang="en-US" dirty="0"/>
              <a:t>varies.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emphasizes the significance of acquiring reliable CSI for optimal performance.</a:t>
            </a:r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FCA46B1-4B96-E324-ABC5-00241936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15" y="1594210"/>
            <a:ext cx="5838522" cy="3353788"/>
          </a:xfrm>
        </p:spPr>
      </p:pic>
    </p:spTree>
    <p:extLst>
      <p:ext uri="{BB962C8B-B14F-4D97-AF65-F5344CB8AC3E}">
        <p14:creationId xmlns:p14="http://schemas.microsoft.com/office/powerpoint/2010/main" val="306681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Numerical Result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vehicle and disguised full-duplex (FD) destination vehicle.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vehicle while warden vehicle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Node Placement </a:t>
            </a:r>
          </a:p>
        </p:txBody>
      </p:sp>
      <p:pic>
        <p:nvPicPr>
          <p:cNvPr id="9" name="Content Placeholder 8" descr="A screenshot of a video game">
            <a:extLst>
              <a:ext uri="{FF2B5EF4-FFF2-40B4-BE49-F238E27FC236}">
                <a16:creationId xmlns:a16="http://schemas.microsoft.com/office/drawing/2014/main" id="{CD78A385-01CF-5A37-EF6D-D6EE9F52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51" y="1862834"/>
            <a:ext cx="7085283" cy="4100985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vehicle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vehicle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vehicle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vehicle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vehicle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vehicle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vehicle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'Public message'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as 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and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'covert message'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as x</a:t>
                </a:r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CN(0,1)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Channel Uncertainty in Transmission: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Consideration of Uncertainty: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channel uncertainty of the D-W link, and 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h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DW</a:t>
                </a:r>
                <a:r>
                  <a:rPr lang="en-US" dirty="0"/>
                  <a:t> can be modelled as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Model Representation: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Channel uncertainty </a:t>
                </a:r>
                <a:r>
                  <a:rPr lang="en-US" dirty="0"/>
                  <a:t>can be effectively modeled as a combination of ground-truth channel (</a:t>
                </a:r>
                <a:r>
                  <a:rPr lang="en-US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baseline="-25000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dirty="0"/>
                  <a:t>), estimated channel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r>
                  <a:rPr lang="en-US" dirty="0"/>
                  <a:t>), and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r>
                  <a:rPr lang="en-US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CN(0,L</a:t>
                </a:r>
                <a:r>
                  <a:rPr lang="en-US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ρ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[0,1]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denotes the level of estimation, aiding in understanding the accuracy of the estimation process</a:t>
                </a:r>
              </a:p>
              <a:p>
                <a:endParaRPr lang="en-US" sz="2000" dirty="0">
                  <a:solidFill>
                    <a:srgbClr val="222A35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  <a:blipFill>
                <a:blip r:embed="rId2"/>
                <a:stretch>
                  <a:fillRect l="-522" t="-673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Calculating Achievable Public Data Rate: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Data Rate Calculation: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SD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achievable public data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/>
                  <a:t>) is determined as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It is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calculated based on the ratio </a:t>
                </a:r>
                <a:r>
                  <a:rPr lang="en-US" dirty="0"/>
                  <a:t>of the squared magnitude of the channel from the source to   the destination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the estimated squared magnitude of the channel at the destination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calculation also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considers </a:t>
                </a:r>
                <a:r>
                  <a:rPr lang="en-US" dirty="0"/>
                  <a:t>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), and the variance of the noise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  <m:sup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 r="-406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1303</Words>
  <Application>Microsoft Office PowerPoint</Application>
  <PresentationFormat>Widescreen</PresentationFormat>
  <Paragraphs>168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맑은 고딕</vt:lpstr>
      <vt:lpstr>-apple-system</vt:lpstr>
      <vt:lpstr>Arial</vt:lpstr>
      <vt:lpstr>Calibri</vt:lpstr>
      <vt:lpstr>Calibri body</vt:lpstr>
      <vt:lpstr>Cambria</vt:lpstr>
      <vt:lpstr>Cambria Math</vt:lpstr>
      <vt:lpstr>Roboto</vt:lpstr>
      <vt:lpstr>Söhne</vt:lpstr>
      <vt:lpstr>Tahoma</vt:lpstr>
      <vt:lpstr>Times New Roman</vt:lpstr>
      <vt:lpstr>Office 테마</vt:lpstr>
      <vt:lpstr>Covert Communication for a  Disguised Full-Duplex vehicle with   channel Distribution Information </vt:lpstr>
      <vt:lpstr>Table of Contents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Numerical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161</cp:revision>
  <dcterms:created xsi:type="dcterms:W3CDTF">2018-05-20T06:28:16Z</dcterms:created>
  <dcterms:modified xsi:type="dcterms:W3CDTF">2024-01-31T02:30:43Z</dcterms:modified>
</cp:coreProperties>
</file>