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1596" r:id="rId2"/>
    <p:sldId id="1612" r:id="rId3"/>
    <p:sldId id="1597" r:id="rId4"/>
    <p:sldId id="1598" r:id="rId5"/>
    <p:sldId id="1600" r:id="rId6"/>
    <p:sldId id="1599" r:id="rId7"/>
    <p:sldId id="1601" r:id="rId8"/>
    <p:sldId id="1602" r:id="rId9"/>
    <p:sldId id="1603" r:id="rId10"/>
    <p:sldId id="1604" r:id="rId11"/>
    <p:sldId id="1605" r:id="rId12"/>
    <p:sldId id="1606" r:id="rId13"/>
    <p:sldId id="1607" r:id="rId14"/>
    <p:sldId id="1608" r:id="rId15"/>
    <p:sldId id="1609" r:id="rId16"/>
    <p:sldId id="1610" r:id="rId17"/>
    <p:sldId id="1611" r:id="rId18"/>
    <p:sldId id="1613" r:id="rId19"/>
    <p:sldId id="1614" r:id="rId20"/>
    <p:sldId id="1615" r:id="rId21"/>
    <p:sldId id="1616" r:id="rId22"/>
    <p:sldId id="1617" r:id="rId23"/>
    <p:sldId id="1618" r:id="rId24"/>
    <p:sldId id="1619" r:id="rId25"/>
    <p:sldId id="1620" r:id="rId26"/>
    <p:sldId id="1621" r:id="rId27"/>
    <p:sldId id="1622" r:id="rId28"/>
    <p:sldId id="1623" r:id="rId29"/>
    <p:sldId id="1624" r:id="rId30"/>
    <p:sldId id="1625" r:id="rId31"/>
    <p:sldId id="1626" r:id="rId32"/>
    <p:sldId id="1627" r:id="rId33"/>
    <p:sldId id="1628" r:id="rId34"/>
    <p:sldId id="1629" r:id="rId35"/>
    <p:sldId id="1630" r:id="rId36"/>
    <p:sldId id="1631" r:id="rId37"/>
    <p:sldId id="1632" r:id="rId38"/>
    <p:sldId id="1633" r:id="rId39"/>
    <p:sldId id="1634" r:id="rId40"/>
    <p:sldId id="1555" r:id="rId4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21"/>
    <p:restoredTop sz="87905" autoAdjust="0"/>
  </p:normalViewPr>
  <p:slideViewPr>
    <p:cSldViewPr snapToGrid="0">
      <p:cViewPr varScale="1">
        <p:scale>
          <a:sx n="109" d="100"/>
          <a:sy n="109" d="100"/>
        </p:scale>
        <p:origin x="798" y="84"/>
      </p:cViewPr>
      <p:guideLst>
        <p:guide orient="horz" pos="2160"/>
        <p:guide pos="3840"/>
      </p:guideLst>
    </p:cSldViewPr>
  </p:slideViewPr>
  <p:notesTextViewPr>
    <p:cViewPr>
      <p:scale>
        <a:sx n="1" d="1"/>
        <a:sy n="1" d="1"/>
      </p:scale>
      <p:origin x="0" y="0"/>
    </p:cViewPr>
  </p:notesTextViewPr>
  <p:sorterViewPr>
    <p:cViewPr>
      <p:scale>
        <a:sx n="100" d="100"/>
        <a:sy n="100" d="100"/>
      </p:scale>
      <p:origin x="0" y="-49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0df5045821d8d533" providerId="LiveId" clId="{1DD2914B-106A-4F10-828B-90005CC97310}"/>
    <pc:docChg chg="addSld delSld modSld">
      <pc:chgData name="" userId="0df5045821d8d533" providerId="LiveId" clId="{1DD2914B-106A-4F10-828B-90005CC97310}" dt="2022-09-08T02:18:24.585" v="50" actId="18131"/>
      <pc:docMkLst>
        <pc:docMk/>
      </pc:docMkLst>
      <pc:sldChg chg="modSp add">
        <pc:chgData name="" userId="0df5045821d8d533" providerId="LiveId" clId="{1DD2914B-106A-4F10-828B-90005CC97310}" dt="2022-09-08T02:16:27.521" v="12" actId="114"/>
        <pc:sldMkLst>
          <pc:docMk/>
          <pc:sldMk cId="1157537709" sldId="1420"/>
        </pc:sldMkLst>
        <pc:spChg chg="mod">
          <ac:chgData name="" userId="0df5045821d8d533" providerId="LiveId" clId="{1DD2914B-106A-4F10-828B-90005CC97310}" dt="2022-09-08T02:16:27.521" v="12" actId="114"/>
          <ac:spMkLst>
            <pc:docMk/>
            <pc:sldMk cId="1157537709" sldId="1420"/>
            <ac:spMk id="3" creationId="{9B30F031-E57C-4418-8811-D07BEE7C11F9}"/>
          </ac:spMkLst>
        </pc:spChg>
      </pc:sldChg>
      <pc:sldChg chg="del">
        <pc:chgData name="" userId="0df5045821d8d533" providerId="LiveId" clId="{1DD2914B-106A-4F10-828B-90005CC97310}" dt="2022-09-08T02:16:19.002" v="1" actId="2696"/>
        <pc:sldMkLst>
          <pc:docMk/>
          <pc:sldMk cId="4075416432" sldId="1424"/>
        </pc:sldMkLst>
      </pc:sldChg>
      <pc:sldChg chg="modSp add">
        <pc:chgData name="" userId="0df5045821d8d533" providerId="LiveId" clId="{1DD2914B-106A-4F10-828B-90005CC97310}" dt="2022-09-08T02:17:59.761" v="44" actId="732"/>
        <pc:sldMkLst>
          <pc:docMk/>
          <pc:sldMk cId="652548249" sldId="1491"/>
        </pc:sldMkLst>
        <pc:spChg chg="mod">
          <ac:chgData name="" userId="0df5045821d8d533" providerId="LiveId" clId="{1DD2914B-106A-4F10-828B-90005CC97310}" dt="2022-09-08T02:17:50.336" v="40" actId="20577"/>
          <ac:spMkLst>
            <pc:docMk/>
            <pc:sldMk cId="652548249" sldId="1491"/>
            <ac:spMk id="2" creationId="{8CB97C5F-B0CC-403C-BCA6-D6F398DE4BF4}"/>
          </ac:spMkLst>
        </pc:spChg>
        <pc:picChg chg="mod modCrop">
          <ac:chgData name="" userId="0df5045821d8d533" providerId="LiveId" clId="{1DD2914B-106A-4F10-828B-90005CC97310}" dt="2022-09-08T02:17:59.761" v="44" actId="732"/>
          <ac:picMkLst>
            <pc:docMk/>
            <pc:sldMk cId="652548249" sldId="1491"/>
            <ac:picMk id="5" creationId="{F28AA1EE-F29E-4764-A105-E85576134D62}"/>
          </ac:picMkLst>
        </pc:picChg>
      </pc:sldChg>
      <pc:sldChg chg="modSp">
        <pc:chgData name="" userId="0df5045821d8d533" providerId="LiveId" clId="{1DD2914B-106A-4F10-828B-90005CC97310}" dt="2022-09-08T02:16:47.924" v="24" actId="6549"/>
        <pc:sldMkLst>
          <pc:docMk/>
          <pc:sldMk cId="372646553" sldId="1535"/>
        </pc:sldMkLst>
        <pc:spChg chg="mod">
          <ac:chgData name="" userId="0df5045821d8d533" providerId="LiveId" clId="{1DD2914B-106A-4F10-828B-90005CC97310}" dt="2022-09-08T02:16:47.924" v="24" actId="6549"/>
          <ac:spMkLst>
            <pc:docMk/>
            <pc:sldMk cId="372646553" sldId="1535"/>
            <ac:spMk id="3" creationId="{279A9A21-3EFF-47FE-AF17-1A22D8129937}"/>
          </ac:spMkLst>
        </pc:spChg>
      </pc:sldChg>
      <pc:sldChg chg="add">
        <pc:chgData name="" userId="0df5045821d8d533" providerId="LiveId" clId="{1DD2914B-106A-4F10-828B-90005CC97310}" dt="2022-09-08T02:16:59.700" v="25"/>
        <pc:sldMkLst>
          <pc:docMk/>
          <pc:sldMk cId="2465954214" sldId="1541"/>
        </pc:sldMkLst>
      </pc:sldChg>
      <pc:sldChg chg="add">
        <pc:chgData name="" userId="0df5045821d8d533" providerId="LiveId" clId="{1DD2914B-106A-4F10-828B-90005CC97310}" dt="2022-09-08T02:16:59.700" v="25"/>
        <pc:sldMkLst>
          <pc:docMk/>
          <pc:sldMk cId="529240060" sldId="1542"/>
        </pc:sldMkLst>
      </pc:sldChg>
      <pc:sldChg chg="modSp add">
        <pc:chgData name="" userId="0df5045821d8d533" providerId="LiveId" clId="{1DD2914B-106A-4F10-828B-90005CC97310}" dt="2022-09-08T02:18:24.585" v="50" actId="18131"/>
        <pc:sldMkLst>
          <pc:docMk/>
          <pc:sldMk cId="782052871" sldId="1543"/>
        </pc:sldMkLst>
        <pc:spChg chg="mod">
          <ac:chgData name="" userId="0df5045821d8d533" providerId="LiveId" clId="{1DD2914B-106A-4F10-828B-90005CC97310}" dt="2022-09-08T02:18:13.286" v="49" actId="20577"/>
          <ac:spMkLst>
            <pc:docMk/>
            <pc:sldMk cId="782052871" sldId="1543"/>
            <ac:spMk id="2" creationId="{8CB97C5F-B0CC-403C-BCA6-D6F398DE4BF4}"/>
          </ac:spMkLst>
        </pc:spChg>
        <pc:picChg chg="mod modCrop">
          <ac:chgData name="" userId="0df5045821d8d533" providerId="LiveId" clId="{1DD2914B-106A-4F10-828B-90005CC97310}" dt="2022-09-08T02:18:24.585" v="50" actId="18131"/>
          <ac:picMkLst>
            <pc:docMk/>
            <pc:sldMk cId="782052871" sldId="1543"/>
            <ac:picMk id="5" creationId="{F28AA1EE-F29E-4764-A105-E85576134D62}"/>
          </ac:picMkLst>
        </pc:picChg>
      </pc:sldChg>
      <pc:sldChg chg="modSp add del">
        <pc:chgData name="" userId="0df5045821d8d533" providerId="LiveId" clId="{1DD2914B-106A-4F10-828B-90005CC97310}" dt="2022-09-08T02:17:39.798" v="31" actId="2696"/>
        <pc:sldMkLst>
          <pc:docMk/>
          <pc:sldMk cId="1956377106" sldId="1543"/>
        </pc:sldMkLst>
        <pc:spChg chg="mod">
          <ac:chgData name="" userId="0df5045821d8d533" providerId="LiveId" clId="{1DD2914B-106A-4F10-828B-90005CC97310}" dt="2022-09-08T02:17:31.435" v="30" actId="20577"/>
          <ac:spMkLst>
            <pc:docMk/>
            <pc:sldMk cId="1956377106" sldId="1543"/>
            <ac:spMk id="2" creationId="{1BFF6B89-5F5A-48C6-B8D7-A5678E80FFCB}"/>
          </ac:spMkLst>
        </pc:spChg>
      </pc:sldChg>
      <pc:sldChg chg="modSp add del">
        <pc:chgData name="" userId="0df5045821d8d533" providerId="LiveId" clId="{1DD2914B-106A-4F10-828B-90005CC97310}" dt="2022-09-08T02:18:09.845" v="46" actId="2696"/>
        <pc:sldMkLst>
          <pc:docMk/>
          <pc:sldMk cId="2025656683" sldId="1543"/>
        </pc:sldMkLst>
        <pc:spChg chg="mod">
          <ac:chgData name="" userId="0df5045821d8d533" providerId="LiveId" clId="{1DD2914B-106A-4F10-828B-90005CC97310}" dt="2022-09-08T02:17:53.938" v="43" actId="20577"/>
          <ac:spMkLst>
            <pc:docMk/>
            <pc:sldMk cId="2025656683" sldId="1543"/>
            <ac:spMk id="2" creationId="{8CB97C5F-B0CC-403C-BCA6-D6F398DE4BF4}"/>
          </ac:spMkLst>
        </pc:spChg>
        <pc:picChg chg="mod modCrop">
          <ac:chgData name="" userId="0df5045821d8d533" providerId="LiveId" clId="{1DD2914B-106A-4F10-828B-90005CC97310}" dt="2022-09-08T02:18:05.417" v="45" actId="732"/>
          <ac:picMkLst>
            <pc:docMk/>
            <pc:sldMk cId="2025656683" sldId="1543"/>
            <ac:picMk id="5" creationId="{F28AA1EE-F29E-4764-A105-E85576134D62}"/>
          </ac:picMkLst>
        </pc:picChg>
      </pc:sldChg>
      <pc:sldChg chg="del">
        <pc:chgData name="" userId="0df5045821d8d533" providerId="LiveId" clId="{1DD2914B-106A-4F10-828B-90005CC97310}" dt="2022-09-08T02:17:00.802" v="26" actId="2696"/>
        <pc:sldMkLst>
          <pc:docMk/>
          <pc:sldMk cId="4253910531" sldId="1543"/>
        </pc:sldMkLst>
      </pc:sldChg>
    </pc:docChg>
  </pc:docChgLst>
  <pc:docChgLst>
    <pc:chgData name="Moon Jihwan" userId="0df5045821d8d533" providerId="LiveId" clId="{A2D02C57-B30C-9E46-B481-E433E05968B9}"/>
    <pc:docChg chg="modSld">
      <pc:chgData name="Moon Jihwan" userId="0df5045821d8d533" providerId="LiveId" clId="{A2D02C57-B30C-9E46-B481-E433E05968B9}" dt="2022-10-26T02:54:28.251" v="24" actId="20577"/>
      <pc:docMkLst>
        <pc:docMk/>
      </pc:docMkLst>
      <pc:sldChg chg="modSp mod">
        <pc:chgData name="Moon Jihwan" userId="0df5045821d8d533" providerId="LiveId" clId="{A2D02C57-B30C-9E46-B481-E433E05968B9}" dt="2022-10-26T02:54:28.251" v="24" actId="20577"/>
        <pc:sldMkLst>
          <pc:docMk/>
          <pc:sldMk cId="1157537709" sldId="1420"/>
        </pc:sldMkLst>
        <pc:spChg chg="mod">
          <ac:chgData name="Moon Jihwan" userId="0df5045821d8d533" providerId="LiveId" clId="{A2D02C57-B30C-9E46-B481-E433E05968B9}" dt="2022-10-26T02:54:20.791" v="12" actId="20577"/>
          <ac:spMkLst>
            <pc:docMk/>
            <pc:sldMk cId="1157537709" sldId="1420"/>
            <ac:spMk id="2" creationId="{773E81F8-418E-46B0-BF79-A9E5C85CC220}"/>
          </ac:spMkLst>
        </pc:spChg>
        <pc:spChg chg="mod">
          <ac:chgData name="Moon Jihwan" userId="0df5045821d8d533" providerId="LiveId" clId="{A2D02C57-B30C-9E46-B481-E433E05968B9}" dt="2022-10-26T02:54:28.251" v="24" actId="20577"/>
          <ac:spMkLst>
            <pc:docMk/>
            <pc:sldMk cId="1157537709" sldId="1420"/>
            <ac:spMk id="3" creationId="{9B30F031-E57C-4418-8811-D07BEE7C11F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A80AD-75C0-4139-8349-D7A56AAE3422}" type="datetimeFigureOut">
              <a:rPr lang="ko-KR" altLang="en-US" smtClean="0"/>
              <a:t>2023-12-27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06930-2FBF-4BDF-BB7A-ED0F3C0B8516}" type="slidenum">
              <a:rPr lang="ko-KR" altLang="en-US" smtClean="0"/>
              <a:t>‹#›</a:t>
            </a:fld>
            <a:endParaRPr lang="ko-KR" altLang="en-US"/>
          </a:p>
        </p:txBody>
      </p:sp>
    </p:spTree>
    <p:extLst>
      <p:ext uri="{BB962C8B-B14F-4D97-AF65-F5344CB8AC3E}">
        <p14:creationId xmlns:p14="http://schemas.microsoft.com/office/powerpoint/2010/main" val="82636151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B06930-2FBF-4BDF-BB7A-ED0F3C0B8516}" type="slidenum">
              <a:rPr lang="ko-KR" altLang="en-US" smtClean="0"/>
              <a:t>1</a:t>
            </a:fld>
            <a:endParaRPr lang="ko-KR" altLang="en-US"/>
          </a:p>
        </p:txBody>
      </p:sp>
    </p:spTree>
    <p:extLst>
      <p:ext uri="{BB962C8B-B14F-4D97-AF65-F5344CB8AC3E}">
        <p14:creationId xmlns:p14="http://schemas.microsoft.com/office/powerpoint/2010/main" val="2921218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B06930-2FBF-4BDF-BB7A-ED0F3C0B8516}" type="slidenum">
              <a:rPr lang="ko-KR" altLang="en-US" smtClean="0"/>
              <a:t>33</a:t>
            </a:fld>
            <a:endParaRPr lang="ko-KR" altLang="en-US"/>
          </a:p>
        </p:txBody>
      </p:sp>
    </p:spTree>
    <p:extLst>
      <p:ext uri="{BB962C8B-B14F-4D97-AF65-F5344CB8AC3E}">
        <p14:creationId xmlns:p14="http://schemas.microsoft.com/office/powerpoint/2010/main" val="17175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2BAEBA-F25F-4473-80C2-25CDA93B2114}"/>
              </a:ext>
            </a:extLst>
          </p:cNvPr>
          <p:cNvSpPr>
            <a:spLocks noGrp="1"/>
          </p:cNvSpPr>
          <p:nvPr>
            <p:ph type="ctrTitle" hasCustomPrompt="1"/>
          </p:nvPr>
        </p:nvSpPr>
        <p:spPr>
          <a:xfrm>
            <a:off x="1524000" y="1122363"/>
            <a:ext cx="9144000" cy="2387600"/>
          </a:xfrm>
        </p:spPr>
        <p:txBody>
          <a:bodyPr anchor="b">
            <a:noAutofit/>
          </a:bodyPr>
          <a:lstStyle>
            <a:lvl1pPr algn="ctr">
              <a:defRPr sz="4400"/>
            </a:lvl1pPr>
          </a:lstStyle>
          <a:p>
            <a:r>
              <a:rPr lang="en-US" altLang="ko-KR"/>
              <a:t>Master Title</a:t>
            </a:r>
            <a:endParaRPr lang="ko-KR" altLang="en-US"/>
          </a:p>
        </p:txBody>
      </p:sp>
      <p:sp>
        <p:nvSpPr>
          <p:cNvPr id="3" name="부제목 2">
            <a:extLst>
              <a:ext uri="{FF2B5EF4-FFF2-40B4-BE49-F238E27FC236}">
                <a16:creationId xmlns:a16="http://schemas.microsoft.com/office/drawing/2014/main" id="{B25EA62A-FC14-43A6-9DFC-64DD0EA5E669}"/>
              </a:ext>
            </a:extLst>
          </p:cNvPr>
          <p:cNvSpPr>
            <a:spLocks noGrp="1"/>
          </p:cNvSpPr>
          <p:nvPr>
            <p:ph type="subTitle" idx="1" hasCustomPrompt="1"/>
          </p:nvPr>
        </p:nvSpPr>
        <p:spPr>
          <a:xfrm>
            <a:off x="1524000" y="3773821"/>
            <a:ext cx="9144000" cy="1655762"/>
          </a:xfrm>
        </p:spPr>
        <p:txBody>
          <a:bodyP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Master Subtitle</a:t>
            </a:r>
            <a:endParaRPr lang="ko-KR" altLang="en-US"/>
          </a:p>
        </p:txBody>
      </p:sp>
      <p:sp>
        <p:nvSpPr>
          <p:cNvPr id="4" name="날짜 개체 틀 3">
            <a:extLst>
              <a:ext uri="{FF2B5EF4-FFF2-40B4-BE49-F238E27FC236}">
                <a16:creationId xmlns:a16="http://schemas.microsoft.com/office/drawing/2014/main" id="{4E4FBF63-6BE2-44A2-9B92-27824B375E38}"/>
              </a:ext>
            </a:extLst>
          </p:cNvPr>
          <p:cNvSpPr>
            <a:spLocks noGrp="1"/>
          </p:cNvSpPr>
          <p:nvPr>
            <p:ph type="dt" sz="half" idx="10"/>
          </p:nvPr>
        </p:nvSpPr>
        <p:spPr/>
        <p:txBody>
          <a:bodyPr/>
          <a:lstStyle/>
          <a:p>
            <a:fld id="{3DF3EF48-9CCD-4EE9-BB40-4739D0DAE972}" type="datetime1">
              <a:rPr lang="ko-KR" altLang="en-US" smtClean="0"/>
              <a:t>2023-12-27</a:t>
            </a:fld>
            <a:endParaRPr lang="ko-KR" altLang="en-US"/>
          </a:p>
        </p:txBody>
      </p:sp>
      <p:sp>
        <p:nvSpPr>
          <p:cNvPr id="5" name="바닥글 개체 틀 4">
            <a:extLst>
              <a:ext uri="{FF2B5EF4-FFF2-40B4-BE49-F238E27FC236}">
                <a16:creationId xmlns:a16="http://schemas.microsoft.com/office/drawing/2014/main" id="{0398BBDE-AC92-4490-AADC-B4FE998E968A}"/>
              </a:ext>
            </a:extLst>
          </p:cNvPr>
          <p:cNvSpPr>
            <a:spLocks noGrp="1"/>
          </p:cNvSpPr>
          <p:nvPr>
            <p:ph type="ftr" sz="quarter" idx="11"/>
          </p:nvPr>
        </p:nvSpPr>
        <p:spPr>
          <a:xfrm>
            <a:off x="4038600" y="6356350"/>
            <a:ext cx="4114800" cy="365125"/>
          </a:xfrm>
        </p:spPr>
        <p:txBody>
          <a:bodyPr/>
          <a:lstStyle/>
          <a:p>
            <a:endParaRPr lang="ko-KR" altLang="en-US"/>
          </a:p>
        </p:txBody>
      </p:sp>
      <p:sp>
        <p:nvSpPr>
          <p:cNvPr id="6" name="슬라이드 번호 개체 틀 5">
            <a:extLst>
              <a:ext uri="{FF2B5EF4-FFF2-40B4-BE49-F238E27FC236}">
                <a16:creationId xmlns:a16="http://schemas.microsoft.com/office/drawing/2014/main" id="{887C4298-2A89-4F0A-B1C0-77A88295394F}"/>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8" name="직사각형 7">
            <a:extLst>
              <a:ext uri="{FF2B5EF4-FFF2-40B4-BE49-F238E27FC236}">
                <a16:creationId xmlns:a16="http://schemas.microsoft.com/office/drawing/2014/main" id="{568C916F-6552-480F-893B-32796E62A980}"/>
              </a:ext>
            </a:extLst>
          </p:cNvPr>
          <p:cNvSpPr/>
          <p:nvPr userDrawn="1"/>
        </p:nvSpPr>
        <p:spPr>
          <a:xfrm>
            <a:off x="838200" y="3599357"/>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845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5A2004-1E3B-4055-8772-F325E519E28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129AC7F-90CD-432E-AFBA-09A312E26104}"/>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33CBBB0-BA78-4216-B318-AF5F69D9DB85}"/>
              </a:ext>
            </a:extLst>
          </p:cNvPr>
          <p:cNvSpPr>
            <a:spLocks noGrp="1"/>
          </p:cNvSpPr>
          <p:nvPr>
            <p:ph type="dt" sz="half" idx="10"/>
          </p:nvPr>
        </p:nvSpPr>
        <p:spPr/>
        <p:txBody>
          <a:bodyPr/>
          <a:lstStyle/>
          <a:p>
            <a:fld id="{9E45620A-9A66-47B0-9218-43F171A33458}" type="datetime1">
              <a:rPr lang="ko-KR" altLang="en-US" smtClean="0"/>
              <a:t>2023-12-27</a:t>
            </a:fld>
            <a:endParaRPr lang="ko-KR" altLang="en-US"/>
          </a:p>
        </p:txBody>
      </p:sp>
      <p:sp>
        <p:nvSpPr>
          <p:cNvPr id="5" name="바닥글 개체 틀 4">
            <a:extLst>
              <a:ext uri="{FF2B5EF4-FFF2-40B4-BE49-F238E27FC236}">
                <a16:creationId xmlns:a16="http://schemas.microsoft.com/office/drawing/2014/main" id="{13AE3B40-907A-49D6-9FA8-D643E4B4A6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8417526-857D-45AD-9891-D1359E79BA49}"/>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7" name="직사각형 6">
            <a:extLst>
              <a:ext uri="{FF2B5EF4-FFF2-40B4-BE49-F238E27FC236}">
                <a16:creationId xmlns:a16="http://schemas.microsoft.com/office/drawing/2014/main" id="{D1E34BDA-8046-4B35-A748-33A5A9C8C415}"/>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4478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9286F9E-ABB1-47D9-BCD5-5FE077BEA2F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74F122D-472C-4176-9045-BF5B3ED412B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8F40FC9-5A0B-483C-BEC0-6349DDDF1772}"/>
              </a:ext>
            </a:extLst>
          </p:cNvPr>
          <p:cNvSpPr>
            <a:spLocks noGrp="1"/>
          </p:cNvSpPr>
          <p:nvPr>
            <p:ph type="dt" sz="half" idx="10"/>
          </p:nvPr>
        </p:nvSpPr>
        <p:spPr/>
        <p:txBody>
          <a:bodyPr/>
          <a:lstStyle/>
          <a:p>
            <a:fld id="{C1E586D9-B5F3-454A-8918-B4C99ED5AEDE}" type="datetime1">
              <a:rPr lang="ko-KR" altLang="en-US" smtClean="0"/>
              <a:t>2023-12-27</a:t>
            </a:fld>
            <a:endParaRPr lang="ko-KR" altLang="en-US"/>
          </a:p>
        </p:txBody>
      </p:sp>
      <p:sp>
        <p:nvSpPr>
          <p:cNvPr id="5" name="바닥글 개체 틀 4">
            <a:extLst>
              <a:ext uri="{FF2B5EF4-FFF2-40B4-BE49-F238E27FC236}">
                <a16:creationId xmlns:a16="http://schemas.microsoft.com/office/drawing/2014/main" id="{69FF7ACB-A377-4E38-BF13-4CE4A72C6A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CE2AD96-62E9-4856-8C7D-4FC6FA78DE2A}"/>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28633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21520A-C81E-4CF1-AECD-A61D6660DBDB}"/>
              </a:ext>
            </a:extLst>
          </p:cNvPr>
          <p:cNvSpPr>
            <a:spLocks noGrp="1"/>
          </p:cNvSpPr>
          <p:nvPr>
            <p:ph type="title" hasCustomPrompt="1"/>
          </p:nvPr>
        </p:nvSpPr>
        <p:spPr/>
        <p:txBody>
          <a:bodyPr/>
          <a:lstStyle>
            <a:lvl1pPr>
              <a:defRPr/>
            </a:lvl1pPr>
          </a:lstStyle>
          <a:p>
            <a:r>
              <a:rPr lang="en-US" altLang="ko-KR"/>
              <a:t>Master Title</a:t>
            </a:r>
            <a:endParaRPr lang="ko-KR" altLang="en-US"/>
          </a:p>
        </p:txBody>
      </p:sp>
      <p:sp>
        <p:nvSpPr>
          <p:cNvPr id="3" name="내용 개체 틀 2">
            <a:extLst>
              <a:ext uri="{FF2B5EF4-FFF2-40B4-BE49-F238E27FC236}">
                <a16:creationId xmlns:a16="http://schemas.microsoft.com/office/drawing/2014/main" id="{6B8E0C27-FA2C-4144-B7E7-505744E575AD}"/>
              </a:ext>
            </a:extLst>
          </p:cNvPr>
          <p:cNvSpPr>
            <a:spLocks noGrp="1"/>
          </p:cNvSpPr>
          <p:nvPr>
            <p:ph idx="1" hasCustomPrompt="1"/>
          </p:nvPr>
        </p:nvSpPr>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날짜 개체 틀 3">
            <a:extLst>
              <a:ext uri="{FF2B5EF4-FFF2-40B4-BE49-F238E27FC236}">
                <a16:creationId xmlns:a16="http://schemas.microsoft.com/office/drawing/2014/main" id="{8A9FB215-C15F-4E74-86DC-78FAD0147D96}"/>
              </a:ext>
            </a:extLst>
          </p:cNvPr>
          <p:cNvSpPr>
            <a:spLocks noGrp="1"/>
          </p:cNvSpPr>
          <p:nvPr>
            <p:ph type="dt" sz="half" idx="10"/>
          </p:nvPr>
        </p:nvSpPr>
        <p:spPr/>
        <p:txBody>
          <a:bodyPr/>
          <a:lstStyle/>
          <a:p>
            <a:fld id="{B0E4ADD3-F434-478C-876A-1D3933DF4707}" type="datetime1">
              <a:rPr lang="ko-KR" altLang="en-US" smtClean="0"/>
              <a:t>2023-12-27</a:t>
            </a:fld>
            <a:endParaRPr lang="ko-KR" altLang="en-US"/>
          </a:p>
        </p:txBody>
      </p:sp>
      <p:sp>
        <p:nvSpPr>
          <p:cNvPr id="5" name="바닥글 개체 틀 4">
            <a:extLst>
              <a:ext uri="{FF2B5EF4-FFF2-40B4-BE49-F238E27FC236}">
                <a16:creationId xmlns:a16="http://schemas.microsoft.com/office/drawing/2014/main" id="{8D1EAFA9-F342-4D37-B503-8DFA950A31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222012F-5023-43D1-B1CF-BFE3A8931382}"/>
              </a:ext>
            </a:extLst>
          </p:cNvPr>
          <p:cNvSpPr>
            <a:spLocks noGrp="1"/>
          </p:cNvSpPr>
          <p:nvPr>
            <p:ph type="sldNum" sz="quarter" idx="12"/>
          </p:nvPr>
        </p:nvSpPr>
        <p:spPr>
          <a:xfrm>
            <a:off x="838200" y="6356350"/>
            <a:ext cx="1333107" cy="365125"/>
          </a:xfrm>
        </p:spPr>
        <p:txBody>
          <a:bodyPr/>
          <a:lstStyle/>
          <a:p>
            <a:fld id="{A439D109-9F59-4B0B-8E20-D6D3A384B1F1}" type="slidenum">
              <a:rPr lang="ko-KR" altLang="en-US" smtClean="0"/>
              <a:t>‹#›</a:t>
            </a:fld>
            <a:endParaRPr lang="ko-KR" altLang="en-US"/>
          </a:p>
        </p:txBody>
      </p:sp>
      <p:sp>
        <p:nvSpPr>
          <p:cNvPr id="8" name="직사각형 7">
            <a:extLst>
              <a:ext uri="{FF2B5EF4-FFF2-40B4-BE49-F238E27FC236}">
                <a16:creationId xmlns:a16="http://schemas.microsoft.com/office/drawing/2014/main" id="{705CEF90-2A69-4F23-93AB-B8D6AADF74CD}"/>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39896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8F93D-390F-465E-B0D5-72A75C273909}"/>
              </a:ext>
            </a:extLst>
          </p:cNvPr>
          <p:cNvSpPr>
            <a:spLocks noGrp="1"/>
          </p:cNvSpPr>
          <p:nvPr>
            <p:ph type="title" hasCustomPrompt="1"/>
          </p:nvPr>
        </p:nvSpPr>
        <p:spPr>
          <a:xfrm>
            <a:off x="831850" y="1470026"/>
            <a:ext cx="10515600" cy="2852737"/>
          </a:xfrm>
        </p:spPr>
        <p:txBody>
          <a:bodyPr anchor="b">
            <a:normAutofit/>
          </a:bodyPr>
          <a:lstStyle>
            <a:lvl1pPr>
              <a:defRPr sz="4800"/>
            </a:lvl1pPr>
          </a:lstStyle>
          <a:p>
            <a:r>
              <a:rPr lang="en-US" altLang="ko-KR"/>
              <a:t>Master Title</a:t>
            </a:r>
            <a:endParaRPr lang="ko-KR" altLang="en-US"/>
          </a:p>
        </p:txBody>
      </p:sp>
      <p:sp>
        <p:nvSpPr>
          <p:cNvPr id="3" name="텍스트 개체 틀 2">
            <a:extLst>
              <a:ext uri="{FF2B5EF4-FFF2-40B4-BE49-F238E27FC236}">
                <a16:creationId xmlns:a16="http://schemas.microsoft.com/office/drawing/2014/main" id="{2501743D-6833-4A7C-B35A-0BDDB635A98F}"/>
              </a:ext>
            </a:extLst>
          </p:cNvPr>
          <p:cNvSpPr>
            <a:spLocks noGrp="1"/>
          </p:cNvSpPr>
          <p:nvPr>
            <p:ph type="body" idx="1" hasCustomPrompt="1"/>
          </p:nvPr>
        </p:nvSpPr>
        <p:spPr>
          <a:xfrm>
            <a:off x="831850" y="4589463"/>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Master Subtitle</a:t>
            </a:r>
            <a:endParaRPr lang="ko-KR" altLang="en-US"/>
          </a:p>
        </p:txBody>
      </p:sp>
      <p:sp>
        <p:nvSpPr>
          <p:cNvPr id="4" name="날짜 개체 틀 3">
            <a:extLst>
              <a:ext uri="{FF2B5EF4-FFF2-40B4-BE49-F238E27FC236}">
                <a16:creationId xmlns:a16="http://schemas.microsoft.com/office/drawing/2014/main" id="{5CC2845C-3C54-4151-820C-12503D6F2DB8}"/>
              </a:ext>
            </a:extLst>
          </p:cNvPr>
          <p:cNvSpPr>
            <a:spLocks noGrp="1"/>
          </p:cNvSpPr>
          <p:nvPr>
            <p:ph type="dt" sz="half" idx="10"/>
          </p:nvPr>
        </p:nvSpPr>
        <p:spPr/>
        <p:txBody>
          <a:bodyPr/>
          <a:lstStyle/>
          <a:p>
            <a:fld id="{38DF26BB-6A75-410D-A6B0-8FD34915C10D}" type="datetime1">
              <a:rPr lang="ko-KR" altLang="en-US" smtClean="0"/>
              <a:t>2023-12-27</a:t>
            </a:fld>
            <a:endParaRPr lang="ko-KR" altLang="en-US"/>
          </a:p>
        </p:txBody>
      </p:sp>
      <p:sp>
        <p:nvSpPr>
          <p:cNvPr id="5" name="바닥글 개체 틀 4">
            <a:extLst>
              <a:ext uri="{FF2B5EF4-FFF2-40B4-BE49-F238E27FC236}">
                <a16:creationId xmlns:a16="http://schemas.microsoft.com/office/drawing/2014/main" id="{D855650C-CE10-43E1-AA00-22EE20BAA12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FFE2F95-697E-490C-9C4D-A59E0F9150AB}"/>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7" name="직사각형 6">
            <a:extLst>
              <a:ext uri="{FF2B5EF4-FFF2-40B4-BE49-F238E27FC236}">
                <a16:creationId xmlns:a16="http://schemas.microsoft.com/office/drawing/2014/main" id="{C21879A5-E33B-484A-B193-FE66531AACAC}"/>
              </a:ext>
            </a:extLst>
          </p:cNvPr>
          <p:cNvSpPr/>
          <p:nvPr userDrawn="1"/>
        </p:nvSpPr>
        <p:spPr>
          <a:xfrm>
            <a:off x="838200" y="4413578"/>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0986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17D261-400F-43CD-95C8-FE0DF8044AC1}"/>
              </a:ext>
            </a:extLst>
          </p:cNvPr>
          <p:cNvSpPr>
            <a:spLocks noGrp="1"/>
          </p:cNvSpPr>
          <p:nvPr>
            <p:ph type="title" hasCustomPrompt="1"/>
          </p:nvPr>
        </p:nvSpPr>
        <p:spPr/>
        <p:txBody>
          <a:bodyPr/>
          <a:lstStyle>
            <a:lvl1pPr>
              <a:defRPr/>
            </a:lvl1pPr>
          </a:lstStyle>
          <a:p>
            <a:r>
              <a:rPr lang="en-US" altLang="ko-KR"/>
              <a:t>Master Title</a:t>
            </a:r>
            <a:endParaRPr lang="ko-KR" altLang="en-US"/>
          </a:p>
        </p:txBody>
      </p:sp>
      <p:sp>
        <p:nvSpPr>
          <p:cNvPr id="3" name="내용 개체 틀 2">
            <a:extLst>
              <a:ext uri="{FF2B5EF4-FFF2-40B4-BE49-F238E27FC236}">
                <a16:creationId xmlns:a16="http://schemas.microsoft.com/office/drawing/2014/main" id="{A0346026-ED45-448B-8D67-475453B7B904}"/>
              </a:ext>
            </a:extLst>
          </p:cNvPr>
          <p:cNvSpPr>
            <a:spLocks noGrp="1"/>
          </p:cNvSpPr>
          <p:nvPr>
            <p:ph sz="half" idx="1" hasCustomPrompt="1"/>
          </p:nvPr>
        </p:nvSpPr>
        <p:spPr>
          <a:xfrm>
            <a:off x="838200" y="1649691"/>
            <a:ext cx="5104598" cy="4527272"/>
          </a:xfrm>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내용 개체 틀 3">
            <a:extLst>
              <a:ext uri="{FF2B5EF4-FFF2-40B4-BE49-F238E27FC236}">
                <a16:creationId xmlns:a16="http://schemas.microsoft.com/office/drawing/2014/main" id="{AC86C6A5-08D8-440E-B258-B881C64EC21D}"/>
              </a:ext>
            </a:extLst>
          </p:cNvPr>
          <p:cNvSpPr>
            <a:spLocks noGrp="1"/>
          </p:cNvSpPr>
          <p:nvPr>
            <p:ph sz="half" idx="2" hasCustomPrompt="1"/>
          </p:nvPr>
        </p:nvSpPr>
        <p:spPr>
          <a:xfrm>
            <a:off x="6172200" y="1649691"/>
            <a:ext cx="5181600" cy="4527272"/>
          </a:xfrm>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5" name="날짜 개체 틀 4">
            <a:extLst>
              <a:ext uri="{FF2B5EF4-FFF2-40B4-BE49-F238E27FC236}">
                <a16:creationId xmlns:a16="http://schemas.microsoft.com/office/drawing/2014/main" id="{D19FDB51-62F3-4D1B-B8F7-D40284A70A62}"/>
              </a:ext>
            </a:extLst>
          </p:cNvPr>
          <p:cNvSpPr>
            <a:spLocks noGrp="1"/>
          </p:cNvSpPr>
          <p:nvPr>
            <p:ph type="dt" sz="half" idx="10"/>
          </p:nvPr>
        </p:nvSpPr>
        <p:spPr/>
        <p:txBody>
          <a:bodyPr/>
          <a:lstStyle/>
          <a:p>
            <a:fld id="{4584CDF8-1723-475A-8393-34F016E9B184}" type="datetime1">
              <a:rPr lang="ko-KR" altLang="en-US" smtClean="0"/>
              <a:t>2023-12-27</a:t>
            </a:fld>
            <a:endParaRPr lang="ko-KR" altLang="en-US"/>
          </a:p>
        </p:txBody>
      </p:sp>
      <p:sp>
        <p:nvSpPr>
          <p:cNvPr id="6" name="바닥글 개체 틀 5">
            <a:extLst>
              <a:ext uri="{FF2B5EF4-FFF2-40B4-BE49-F238E27FC236}">
                <a16:creationId xmlns:a16="http://schemas.microsoft.com/office/drawing/2014/main" id="{08744B04-D686-4DE2-BDDC-A3B4F371D37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8FBE183-4474-4131-AEA4-9ADE4020A419}"/>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10" name="직사각형 9">
            <a:extLst>
              <a:ext uri="{FF2B5EF4-FFF2-40B4-BE49-F238E27FC236}">
                <a16:creationId xmlns:a16="http://schemas.microsoft.com/office/drawing/2014/main" id="{03208725-7285-4D04-9690-A0DD84547197}"/>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724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EBF73A-35E0-4388-AE26-587E20896719}"/>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59F70A1-A021-4782-95A0-99F4C32034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C00FFB53-257A-4315-A28C-9FE12D4C994F}"/>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DFA17D5D-46C0-4878-B7E2-BD08FCD075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50C2F3F9-8CCB-4F5B-85A6-D7470170DC36}"/>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3047C80F-A4FC-4C78-89AB-B072C5C0E992}"/>
              </a:ext>
            </a:extLst>
          </p:cNvPr>
          <p:cNvSpPr>
            <a:spLocks noGrp="1"/>
          </p:cNvSpPr>
          <p:nvPr>
            <p:ph type="dt" sz="half" idx="10"/>
          </p:nvPr>
        </p:nvSpPr>
        <p:spPr/>
        <p:txBody>
          <a:bodyPr/>
          <a:lstStyle/>
          <a:p>
            <a:fld id="{FB8CCD4A-1F8C-4D3E-BDD6-84C4090AF0D6}" type="datetime1">
              <a:rPr lang="ko-KR" altLang="en-US" smtClean="0"/>
              <a:t>2023-12-27</a:t>
            </a:fld>
            <a:endParaRPr lang="ko-KR" altLang="en-US"/>
          </a:p>
        </p:txBody>
      </p:sp>
      <p:sp>
        <p:nvSpPr>
          <p:cNvPr id="8" name="바닥글 개체 틀 7">
            <a:extLst>
              <a:ext uri="{FF2B5EF4-FFF2-40B4-BE49-F238E27FC236}">
                <a16:creationId xmlns:a16="http://schemas.microsoft.com/office/drawing/2014/main" id="{EAD4C5CE-D7DE-4C43-8F9E-7EA5847ED47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D81C2CFA-CB2F-4476-8491-FBDAB29C3983}"/>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46316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1B9CC5-A2AF-47C1-8376-B695DF82071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5A6AA3E-6C10-4BA8-AF8D-ECF436F9CC56}"/>
              </a:ext>
            </a:extLst>
          </p:cNvPr>
          <p:cNvSpPr>
            <a:spLocks noGrp="1"/>
          </p:cNvSpPr>
          <p:nvPr>
            <p:ph type="dt" sz="half" idx="10"/>
          </p:nvPr>
        </p:nvSpPr>
        <p:spPr/>
        <p:txBody>
          <a:bodyPr/>
          <a:lstStyle/>
          <a:p>
            <a:fld id="{CE073545-46C1-49FB-A041-5415163523D0}" type="datetime1">
              <a:rPr lang="ko-KR" altLang="en-US" smtClean="0"/>
              <a:t>2023-12-27</a:t>
            </a:fld>
            <a:endParaRPr lang="ko-KR" altLang="en-US"/>
          </a:p>
        </p:txBody>
      </p:sp>
      <p:sp>
        <p:nvSpPr>
          <p:cNvPr id="4" name="바닥글 개체 틀 3">
            <a:extLst>
              <a:ext uri="{FF2B5EF4-FFF2-40B4-BE49-F238E27FC236}">
                <a16:creationId xmlns:a16="http://schemas.microsoft.com/office/drawing/2014/main" id="{E0DE3192-439D-4BEF-8848-4DF7C36D165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B305EAAA-CE1A-4578-A8FD-BDB3D530C733}"/>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6" name="직사각형 5">
            <a:extLst>
              <a:ext uri="{FF2B5EF4-FFF2-40B4-BE49-F238E27FC236}">
                <a16:creationId xmlns:a16="http://schemas.microsoft.com/office/drawing/2014/main" id="{89670823-6C59-4996-843F-A4B8E1292D69}"/>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3235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4FA01BA-2C19-4BC8-9D08-60CC0DEE37F9}"/>
              </a:ext>
            </a:extLst>
          </p:cNvPr>
          <p:cNvSpPr>
            <a:spLocks noGrp="1"/>
          </p:cNvSpPr>
          <p:nvPr>
            <p:ph type="dt" sz="half" idx="10"/>
          </p:nvPr>
        </p:nvSpPr>
        <p:spPr/>
        <p:txBody>
          <a:bodyPr/>
          <a:lstStyle/>
          <a:p>
            <a:fld id="{7EDBC6A4-6274-4803-89FF-1DA18D4FE7AA}" type="datetime1">
              <a:rPr lang="ko-KR" altLang="en-US" smtClean="0"/>
              <a:t>2023-12-27</a:t>
            </a:fld>
            <a:endParaRPr lang="ko-KR" altLang="en-US"/>
          </a:p>
        </p:txBody>
      </p:sp>
      <p:sp>
        <p:nvSpPr>
          <p:cNvPr id="3" name="바닥글 개체 틀 2">
            <a:extLst>
              <a:ext uri="{FF2B5EF4-FFF2-40B4-BE49-F238E27FC236}">
                <a16:creationId xmlns:a16="http://schemas.microsoft.com/office/drawing/2014/main" id="{BC921DE2-A0F7-482E-898F-C86B8C830D9C}"/>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796F57A-5DCA-4541-B19A-1752D1A3E825}"/>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84511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304372-0C6C-4F44-86AB-8DDAF142F72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FE88709-254A-4ED6-9188-74666615F1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065872FF-AC9A-49BF-AC6E-F9EA1A406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617015C5-8E89-4986-AA3C-42A3F8FB6069}"/>
              </a:ext>
            </a:extLst>
          </p:cNvPr>
          <p:cNvSpPr>
            <a:spLocks noGrp="1"/>
          </p:cNvSpPr>
          <p:nvPr>
            <p:ph type="dt" sz="half" idx="10"/>
          </p:nvPr>
        </p:nvSpPr>
        <p:spPr/>
        <p:txBody>
          <a:bodyPr/>
          <a:lstStyle/>
          <a:p>
            <a:fld id="{B84A353D-6971-4305-AB04-6AEE4DD0E048}" type="datetime1">
              <a:rPr lang="ko-KR" altLang="en-US" smtClean="0"/>
              <a:t>2023-12-27</a:t>
            </a:fld>
            <a:endParaRPr lang="ko-KR" altLang="en-US"/>
          </a:p>
        </p:txBody>
      </p:sp>
      <p:sp>
        <p:nvSpPr>
          <p:cNvPr id="6" name="바닥글 개체 틀 5">
            <a:extLst>
              <a:ext uri="{FF2B5EF4-FFF2-40B4-BE49-F238E27FC236}">
                <a16:creationId xmlns:a16="http://schemas.microsoft.com/office/drawing/2014/main" id="{D982C019-EAA8-4CD6-BD5A-68BA9842173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C776716-556D-4628-94B1-7BC9A34546BC}"/>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210515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A0E144E-AA68-4DFD-9736-416AF8EEEDC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3C731A3-5F0D-4649-AF33-2F2F12D18B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60070ED-93CE-4C5B-9A13-47766D18C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43C3E617-2B4B-4C49-B34C-F13496F5B226}"/>
              </a:ext>
            </a:extLst>
          </p:cNvPr>
          <p:cNvSpPr>
            <a:spLocks noGrp="1"/>
          </p:cNvSpPr>
          <p:nvPr>
            <p:ph type="dt" sz="half" idx="10"/>
          </p:nvPr>
        </p:nvSpPr>
        <p:spPr/>
        <p:txBody>
          <a:bodyPr/>
          <a:lstStyle/>
          <a:p>
            <a:fld id="{4AC75523-461B-44DB-AD97-7C06B206BE7B}" type="datetime1">
              <a:rPr lang="ko-KR" altLang="en-US" smtClean="0"/>
              <a:t>2023-12-27</a:t>
            </a:fld>
            <a:endParaRPr lang="ko-KR" altLang="en-US"/>
          </a:p>
        </p:txBody>
      </p:sp>
      <p:sp>
        <p:nvSpPr>
          <p:cNvPr id="6" name="바닥글 개체 틀 5">
            <a:extLst>
              <a:ext uri="{FF2B5EF4-FFF2-40B4-BE49-F238E27FC236}">
                <a16:creationId xmlns:a16="http://schemas.microsoft.com/office/drawing/2014/main" id="{2888F62D-BB02-4585-B0DB-6C572478F33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BDA3767-C6FA-46EE-B82E-E441B33606D2}"/>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1348994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30155A6-5E23-4681-A0F6-D6378107C683}"/>
              </a:ext>
            </a:extLst>
          </p:cNvPr>
          <p:cNvSpPr>
            <a:spLocks noGrp="1"/>
          </p:cNvSpPr>
          <p:nvPr>
            <p:ph type="title"/>
          </p:nvPr>
        </p:nvSpPr>
        <p:spPr>
          <a:xfrm>
            <a:off x="838200" y="789054"/>
            <a:ext cx="10515600" cy="681250"/>
          </a:xfrm>
          <a:prstGeom prst="rect">
            <a:avLst/>
          </a:prstGeom>
        </p:spPr>
        <p:txBody>
          <a:bodyPr vert="horz" lIns="91440" tIns="45720" rIns="91440" bIns="45720" rtlCol="0" anchor="ctr">
            <a:noAutofit/>
          </a:bodyPr>
          <a:lstStyle/>
          <a:p>
            <a:r>
              <a:rPr lang="en-US" altLang="ko-KR"/>
              <a:t>Master Title</a:t>
            </a:r>
            <a:endParaRPr lang="ko-KR" altLang="en-US"/>
          </a:p>
        </p:txBody>
      </p:sp>
      <p:sp>
        <p:nvSpPr>
          <p:cNvPr id="3" name="텍스트 개체 틀 2">
            <a:extLst>
              <a:ext uri="{FF2B5EF4-FFF2-40B4-BE49-F238E27FC236}">
                <a16:creationId xmlns:a16="http://schemas.microsoft.com/office/drawing/2014/main" id="{293357F3-390C-49AE-BB15-6F8F57DC07EF}"/>
              </a:ext>
            </a:extLst>
          </p:cNvPr>
          <p:cNvSpPr>
            <a:spLocks noGrp="1"/>
          </p:cNvSpPr>
          <p:nvPr>
            <p:ph type="body" idx="1"/>
          </p:nvPr>
        </p:nvSpPr>
        <p:spPr>
          <a:xfrm>
            <a:off x="838200" y="1649691"/>
            <a:ext cx="10515600" cy="4527272"/>
          </a:xfrm>
          <a:prstGeom prst="rect">
            <a:avLst/>
          </a:prstGeom>
        </p:spPr>
        <p:txBody>
          <a:bodyPr vert="horz" lIns="91440" tIns="45720" rIns="91440" bIns="45720" rtlCol="0">
            <a:noAutofit/>
          </a:body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날짜 개체 틀 3">
            <a:extLst>
              <a:ext uri="{FF2B5EF4-FFF2-40B4-BE49-F238E27FC236}">
                <a16:creationId xmlns:a16="http://schemas.microsoft.com/office/drawing/2014/main" id="{D3D9027F-305A-4270-8200-1B8B6B4B7617}"/>
              </a:ext>
            </a:extLst>
          </p:cNvPr>
          <p:cNvSpPr>
            <a:spLocks noGrp="1"/>
          </p:cNvSpPr>
          <p:nvPr>
            <p:ph type="dt" sz="half" idx="2"/>
          </p:nvPr>
        </p:nvSpPr>
        <p:spPr>
          <a:xfrm>
            <a:off x="2438399" y="6356350"/>
            <a:ext cx="1333108" cy="365125"/>
          </a:xfrm>
          <a:prstGeom prst="rect">
            <a:avLst/>
          </a:prstGeom>
        </p:spPr>
        <p:txBody>
          <a:bodyPr vert="horz" lIns="91440" tIns="45720" rIns="91440" bIns="45720" rtlCol="0" anchor="ctr"/>
          <a:lstStyle>
            <a:lvl1pPr algn="l">
              <a:defRPr sz="1400">
                <a:solidFill>
                  <a:schemeClr val="tx1"/>
                </a:solidFill>
              </a:defRPr>
            </a:lvl1pPr>
          </a:lstStyle>
          <a:p>
            <a:fld id="{9D1D2423-15C0-4D7C-B759-40ACCC100800}" type="datetime1">
              <a:rPr lang="ko-KR" altLang="en-US" smtClean="0"/>
              <a:t>2023-12-27</a:t>
            </a:fld>
            <a:endParaRPr lang="ko-KR" altLang="en-US"/>
          </a:p>
        </p:txBody>
      </p:sp>
      <p:sp>
        <p:nvSpPr>
          <p:cNvPr id="5" name="바닥글 개체 틀 4">
            <a:extLst>
              <a:ext uri="{FF2B5EF4-FFF2-40B4-BE49-F238E27FC236}">
                <a16:creationId xmlns:a16="http://schemas.microsoft.com/office/drawing/2014/main" id="{6F1B4A95-7775-4330-B809-DA1B22478E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a:solidFill>
                  <a:schemeClr val="tx1"/>
                </a:solidFill>
              </a:defRPr>
            </a:lvl1pPr>
          </a:lstStyle>
          <a:p>
            <a:endParaRPr lang="ko-KR" altLang="en-US"/>
          </a:p>
        </p:txBody>
      </p:sp>
      <p:sp>
        <p:nvSpPr>
          <p:cNvPr id="6" name="슬라이드 번호 개체 틀 5">
            <a:extLst>
              <a:ext uri="{FF2B5EF4-FFF2-40B4-BE49-F238E27FC236}">
                <a16:creationId xmlns:a16="http://schemas.microsoft.com/office/drawing/2014/main" id="{3FF4CA50-4832-40EE-82BE-A431AAD8066E}"/>
              </a:ext>
            </a:extLst>
          </p:cNvPr>
          <p:cNvSpPr>
            <a:spLocks noGrp="1"/>
          </p:cNvSpPr>
          <p:nvPr>
            <p:ph type="sldNum" sz="quarter" idx="4"/>
          </p:nvPr>
        </p:nvSpPr>
        <p:spPr>
          <a:xfrm>
            <a:off x="838200" y="6356350"/>
            <a:ext cx="1333107" cy="365125"/>
          </a:xfrm>
          <a:prstGeom prst="rect">
            <a:avLst/>
          </a:prstGeom>
        </p:spPr>
        <p:txBody>
          <a:bodyPr vert="horz" lIns="91440" tIns="45720" rIns="91440" bIns="45720" rtlCol="0" anchor="ctr"/>
          <a:lstStyle>
            <a:lvl1pPr algn="l">
              <a:defRPr sz="1400">
                <a:solidFill>
                  <a:schemeClr val="tx1"/>
                </a:solidFill>
              </a:defRPr>
            </a:lvl1pPr>
          </a:lstStyle>
          <a:p>
            <a:fld id="{A439D109-9F59-4B0B-8E20-D6D3A384B1F1}" type="slidenum">
              <a:rPr lang="ko-KR" altLang="en-US" smtClean="0"/>
              <a:pPr/>
              <a:t>‹#›</a:t>
            </a:fld>
            <a:endParaRPr lang="ko-KR" altLang="en-US"/>
          </a:p>
        </p:txBody>
      </p:sp>
      <p:sp>
        <p:nvSpPr>
          <p:cNvPr id="14" name="직사각형 13">
            <a:extLst>
              <a:ext uri="{FF2B5EF4-FFF2-40B4-BE49-F238E27FC236}">
                <a16:creationId xmlns:a16="http://schemas.microsoft.com/office/drawing/2014/main" id="{DFEB3B3E-F3B6-4A77-8CE1-CA270A7A296F}"/>
              </a:ext>
            </a:extLst>
          </p:cNvPr>
          <p:cNvSpPr/>
          <p:nvPr userDrawn="1"/>
        </p:nvSpPr>
        <p:spPr>
          <a:xfrm>
            <a:off x="0" y="0"/>
            <a:ext cx="12192000" cy="235670"/>
          </a:xfrm>
          <a:prstGeom prst="rect">
            <a:avLst/>
          </a:prstGeom>
          <a:gradFill>
            <a:gsLst>
              <a:gs pos="63000">
                <a:schemeClr val="tx1"/>
              </a:gs>
              <a:gs pos="0">
                <a:schemeClr val="tx1"/>
              </a:gs>
              <a:gs pos="8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BD64D56D-F798-41D4-B204-99B8E8DEAB5A}"/>
              </a:ext>
            </a:extLst>
          </p:cNvPr>
          <p:cNvSpPr txBox="1"/>
          <p:nvPr userDrawn="1"/>
        </p:nvSpPr>
        <p:spPr>
          <a:xfrm>
            <a:off x="8501826" y="6550223"/>
            <a:ext cx="3690174" cy="307777"/>
          </a:xfrm>
          <a:prstGeom prst="rect">
            <a:avLst/>
          </a:prstGeom>
          <a:solidFill>
            <a:schemeClr val="bg1"/>
          </a:solidFill>
          <a:effectLst/>
        </p:spPr>
        <p:txBody>
          <a:bodyPr wrap="square" rtlCol="0">
            <a:spAutoFit/>
          </a:bodyPr>
          <a:lstStyle/>
          <a:p>
            <a:pPr algn="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C</a:t>
            </a:r>
            <a:r>
              <a:rPr lang="en-US" altLang="ko-KR" sz="1050" b="1" dirty="0">
                <a:latin typeface="Tahoma" panose="020B0604030504040204" pitchFamily="34" charset="0"/>
                <a:ea typeface="Tahoma" panose="020B0604030504040204" pitchFamily="34" charset="0"/>
                <a:cs typeface="Tahoma" panose="020B0604030504040204" pitchFamily="34" charset="0"/>
              </a:rPr>
              <a:t>ognitive</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C</a:t>
            </a:r>
            <a:r>
              <a:rPr lang="en-US" altLang="ko-KR" sz="1050" b="1" dirty="0">
                <a:latin typeface="Tahoma" panose="020B0604030504040204" pitchFamily="34" charset="0"/>
                <a:ea typeface="Tahoma" panose="020B0604030504040204" pitchFamily="34" charset="0"/>
                <a:cs typeface="Tahoma" panose="020B0604030504040204" pitchFamily="34" charset="0"/>
              </a:rPr>
              <a:t>ommunications</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S</a:t>
            </a:r>
            <a:r>
              <a:rPr lang="en-US" altLang="ko-KR" sz="1050" b="1" dirty="0">
                <a:latin typeface="Tahoma" panose="020B0604030504040204" pitchFamily="34" charset="0"/>
                <a:ea typeface="Tahoma" panose="020B0604030504040204" pitchFamily="34" charset="0"/>
                <a:cs typeface="Tahoma" panose="020B0604030504040204" pitchFamily="34" charset="0"/>
              </a:rPr>
              <a:t>ystems</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L</a:t>
            </a:r>
            <a:r>
              <a:rPr lang="en-US" altLang="ko-KR" sz="1050" b="1" dirty="0">
                <a:latin typeface="Tahoma" panose="020B0604030504040204" pitchFamily="34" charset="0"/>
                <a:ea typeface="Tahoma" panose="020B0604030504040204" pitchFamily="34" charset="0"/>
                <a:cs typeface="Tahoma" panose="020B0604030504040204" pitchFamily="34" charset="0"/>
              </a:rPr>
              <a:t>aboratory</a:t>
            </a:r>
            <a:endParaRPr lang="en-US" altLang="ko-KR" sz="1400" b="1" dirty="0">
              <a:latin typeface="Tahoma" panose="020B0604030504040204" pitchFamily="34" charset="0"/>
              <a:ea typeface="Tahoma" panose="020B0604030504040204" pitchFamily="34" charset="0"/>
              <a:cs typeface="Tahoma" panose="020B0604030504040204" pitchFamily="34" charset="0"/>
            </a:endParaRPr>
          </a:p>
        </p:txBody>
      </p:sp>
      <p:pic>
        <p:nvPicPr>
          <p:cNvPr id="10" name="그림 9">
            <a:extLst>
              <a:ext uri="{FF2B5EF4-FFF2-40B4-BE49-F238E27FC236}">
                <a16:creationId xmlns:a16="http://schemas.microsoft.com/office/drawing/2014/main" id="{B501637D-BAF8-43B2-A298-C5B3DAB2231D}"/>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r="30077" b="34980"/>
          <a:stretch/>
        </p:blipFill>
        <p:spPr>
          <a:xfrm>
            <a:off x="9886511" y="17253"/>
            <a:ext cx="527404" cy="526275"/>
          </a:xfrm>
          <a:prstGeom prst="rect">
            <a:avLst/>
          </a:prstGeom>
        </p:spPr>
      </p:pic>
      <p:pic>
        <p:nvPicPr>
          <p:cNvPr id="11" name="그림 10">
            <a:extLst>
              <a:ext uri="{FF2B5EF4-FFF2-40B4-BE49-F238E27FC236}">
                <a16:creationId xmlns:a16="http://schemas.microsoft.com/office/drawing/2014/main" id="{80D9003C-FC42-4D68-ADBA-ADDEC8861AEB}"/>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11995" t="68955" b="6534"/>
          <a:stretch/>
        </p:blipFill>
        <p:spPr>
          <a:xfrm>
            <a:off x="10413915" y="17253"/>
            <a:ext cx="1760832" cy="526275"/>
          </a:xfrm>
          <a:prstGeom prst="rect">
            <a:avLst/>
          </a:prstGeom>
        </p:spPr>
      </p:pic>
    </p:spTree>
    <p:extLst>
      <p:ext uri="{BB962C8B-B14F-4D97-AF65-F5344CB8AC3E}">
        <p14:creationId xmlns:p14="http://schemas.microsoft.com/office/powerpoint/2010/main" val="177794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36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496EA1-B8D6-0600-8EBD-EC9DE5C35B89}"/>
              </a:ext>
            </a:extLst>
          </p:cNvPr>
          <p:cNvSpPr>
            <a:spLocks noGrp="1"/>
          </p:cNvSpPr>
          <p:nvPr>
            <p:ph type="ctrTitle"/>
          </p:nvPr>
        </p:nvSpPr>
        <p:spPr/>
        <p:txBody>
          <a:bodyPr/>
          <a:lstStyle/>
          <a:p>
            <a:r>
              <a:rPr lang="en-US" sz="3200" b="1" dirty="0">
                <a:effectLst/>
                <a:latin typeface="Times New Roman" panose="02020603050405020304" pitchFamily="18" charset="0"/>
                <a:ea typeface="Times New Roman" panose="02020603050405020304" pitchFamily="18" charset="0"/>
              </a:rPr>
              <a:t>Space Division Multiplexing combined with</a:t>
            </a:r>
            <a:r>
              <a:rPr lang="en-US" sz="3200" b="1" spc="-1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OFDM</a:t>
            </a:r>
            <a:endParaRPr lang="en-US" sz="3200" dirty="0"/>
          </a:p>
        </p:txBody>
      </p:sp>
      <p:sp>
        <p:nvSpPr>
          <p:cNvPr id="6" name="Subtitle 5">
            <a:extLst>
              <a:ext uri="{FF2B5EF4-FFF2-40B4-BE49-F238E27FC236}">
                <a16:creationId xmlns:a16="http://schemas.microsoft.com/office/drawing/2014/main" id="{E5ACD977-F58C-7BB5-6878-3FED7EDA523C}"/>
              </a:ext>
            </a:extLst>
          </p:cNvPr>
          <p:cNvSpPr>
            <a:spLocks noGrp="1"/>
          </p:cNvSpPr>
          <p:nvPr>
            <p:ph type="subTitle" idx="1"/>
          </p:nvPr>
        </p:nvSpPr>
        <p:spPr/>
        <p:txBody>
          <a:bodyPr/>
          <a:lstStyle/>
          <a:p>
            <a:r>
              <a:rPr lang="en-US" dirty="0"/>
              <a:t>REFAT KHAN</a:t>
            </a:r>
          </a:p>
        </p:txBody>
      </p:sp>
      <p:sp>
        <p:nvSpPr>
          <p:cNvPr id="4" name="Slide Number Placeholder 3">
            <a:extLst>
              <a:ext uri="{FF2B5EF4-FFF2-40B4-BE49-F238E27FC236}">
                <a16:creationId xmlns:a16="http://schemas.microsoft.com/office/drawing/2014/main" id="{2908B886-488F-C50F-8B3B-49A362AEF55F}"/>
              </a:ext>
            </a:extLst>
          </p:cNvPr>
          <p:cNvSpPr>
            <a:spLocks noGrp="1"/>
          </p:cNvSpPr>
          <p:nvPr>
            <p:ph type="sldNum" sz="quarter" idx="12"/>
          </p:nvPr>
        </p:nvSpPr>
        <p:spPr/>
        <p:txBody>
          <a:bodyPr/>
          <a:lstStyle/>
          <a:p>
            <a:fld id="{A439D109-9F59-4B0B-8E20-D6D3A384B1F1}" type="slidenum">
              <a:rPr lang="ko-KR" altLang="en-US" smtClean="0"/>
              <a:t>1</a:t>
            </a:fld>
            <a:endParaRPr lang="ko-KR" altLang="en-US"/>
          </a:p>
        </p:txBody>
      </p:sp>
    </p:spTree>
    <p:extLst>
      <p:ext uri="{BB962C8B-B14F-4D97-AF65-F5344CB8AC3E}">
        <p14:creationId xmlns:p14="http://schemas.microsoft.com/office/powerpoint/2010/main" val="613131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5A48-323A-30C9-6A16-86D66D19B812}"/>
              </a:ext>
            </a:extLst>
          </p:cNvPr>
          <p:cNvSpPr>
            <a:spLocks noGrp="1"/>
          </p:cNvSpPr>
          <p:nvPr>
            <p:ph type="title"/>
          </p:nvPr>
        </p:nvSpPr>
        <p:spPr/>
        <p:txBody>
          <a:bodyPr/>
          <a:lstStyle/>
          <a:p>
            <a:r>
              <a:rPr lang="en-US" sz="1800" b="1" dirty="0">
                <a:effectLst/>
                <a:latin typeface="Arial" panose="020B0604020202020204" pitchFamily="34" charset="0"/>
                <a:ea typeface="Arial" panose="020B0604020202020204" pitchFamily="34" charset="0"/>
              </a:rPr>
              <a:t>Multi-Antenna</a:t>
            </a:r>
            <a:r>
              <a:rPr lang="en-US" sz="1800" b="1" spc="-1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Link:</a:t>
            </a:r>
            <a:r>
              <a:rPr lang="en-US" sz="1800" b="1" spc="-10"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Signal</a:t>
            </a:r>
            <a:r>
              <a:rPr lang="en-US" sz="1800" b="1" spc="-10"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model and</a:t>
            </a:r>
            <a:r>
              <a:rPr lang="en-US" sz="1800" b="1" spc="-2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SDM techniques</a:t>
            </a:r>
            <a:endParaRPr lang="en-US" dirty="0"/>
          </a:p>
        </p:txBody>
      </p:sp>
      <p:sp>
        <p:nvSpPr>
          <p:cNvPr id="3" name="Content Placeholder 2">
            <a:extLst>
              <a:ext uri="{FF2B5EF4-FFF2-40B4-BE49-F238E27FC236}">
                <a16:creationId xmlns:a16="http://schemas.microsoft.com/office/drawing/2014/main" id="{98A93A0E-6621-7397-ACE8-9C26F53E2036}"/>
              </a:ext>
            </a:extLst>
          </p:cNvPr>
          <p:cNvSpPr>
            <a:spLocks noGrp="1"/>
          </p:cNvSpPr>
          <p:nvPr>
            <p:ph idx="1"/>
          </p:nvPr>
        </p:nvSpPr>
        <p:spPr>
          <a:xfrm>
            <a:off x="838200" y="1649691"/>
            <a:ext cx="11353800" cy="5071784"/>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One way to increase the capacity of wireless communication systems is by exploiting the spatial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 using        multiple antennas at the receiver as well as at the transmitter. This type of transmission is </a:t>
            </a:r>
            <a:r>
              <a:rPr lang="en-US" sz="1800" dirty="0">
                <a:solidFill>
                  <a:schemeClr val="accent1">
                    <a:lumMod val="75000"/>
                  </a:schemeClr>
                </a:solidFill>
                <a:effectLst/>
                <a:latin typeface="Times New Roman" panose="02020603050405020304" pitchFamily="18" charset="0"/>
                <a:ea typeface="Times New Roman" panose="02020603050405020304" pitchFamily="18" charset="0"/>
              </a:rPr>
              <a:t>called Space Division               Multiplexing (SDM). </a:t>
            </a:r>
            <a:endParaRPr lang="en-US" sz="1800" dirty="0">
              <a:solidFill>
                <a:schemeClr val="accent1">
                  <a:lumMod val="75000"/>
                </a:schemeClr>
              </a:solidFill>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In 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chapter,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decoding</a:t>
            </a:r>
            <a:r>
              <a:rPr lang="en-US" sz="1800" spc="5" dirty="0">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algorithms</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for</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SDM</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discussed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performance will be   compared.</a:t>
            </a:r>
          </a:p>
          <a:p>
            <a:pPr>
              <a:lnSpc>
                <a:spcPct val="150000"/>
              </a:lnSpc>
            </a:pPr>
            <a:endParaRPr lang="en-US" dirty="0"/>
          </a:p>
        </p:txBody>
      </p:sp>
      <p:sp>
        <p:nvSpPr>
          <p:cNvPr id="4" name="Slide Number Placeholder 3">
            <a:extLst>
              <a:ext uri="{FF2B5EF4-FFF2-40B4-BE49-F238E27FC236}">
                <a16:creationId xmlns:a16="http://schemas.microsoft.com/office/drawing/2014/main" id="{A621EDD8-78DF-5D16-39A6-F846A169366D}"/>
              </a:ext>
            </a:extLst>
          </p:cNvPr>
          <p:cNvSpPr>
            <a:spLocks noGrp="1"/>
          </p:cNvSpPr>
          <p:nvPr>
            <p:ph type="sldNum" sz="quarter" idx="12"/>
          </p:nvPr>
        </p:nvSpPr>
        <p:spPr/>
        <p:txBody>
          <a:bodyPr/>
          <a:lstStyle/>
          <a:p>
            <a:fld id="{A439D109-9F59-4B0B-8E20-D6D3A384B1F1}" type="slidenum">
              <a:rPr lang="ko-KR" altLang="en-US" smtClean="0"/>
              <a:t>10</a:t>
            </a:fld>
            <a:endParaRPr lang="ko-KR" altLang="en-US"/>
          </a:p>
        </p:txBody>
      </p:sp>
      <p:pic>
        <p:nvPicPr>
          <p:cNvPr id="6" name="Picture 5" descr="A diagram of a system">
            <a:extLst>
              <a:ext uri="{FF2B5EF4-FFF2-40B4-BE49-F238E27FC236}">
                <a16:creationId xmlns:a16="http://schemas.microsoft.com/office/drawing/2014/main" id="{FB46D4B1-7287-38FB-8B34-8911E7282F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71" y="4053254"/>
            <a:ext cx="9402487" cy="2391508"/>
          </a:xfrm>
          <a:prstGeom prst="rect">
            <a:avLst/>
          </a:prstGeom>
        </p:spPr>
      </p:pic>
    </p:spTree>
    <p:extLst>
      <p:ext uri="{BB962C8B-B14F-4D97-AF65-F5344CB8AC3E}">
        <p14:creationId xmlns:p14="http://schemas.microsoft.com/office/powerpoint/2010/main" val="3755470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7A90-83B5-A3BC-9026-2499AD23C40D}"/>
              </a:ext>
            </a:extLst>
          </p:cNvPr>
          <p:cNvSpPr>
            <a:spLocks noGrp="1"/>
          </p:cNvSpPr>
          <p:nvPr>
            <p:ph type="title"/>
          </p:nvPr>
        </p:nvSpPr>
        <p:spPr/>
        <p:txBody>
          <a:bodyPr/>
          <a:lstStyle/>
          <a:p>
            <a:r>
              <a:rPr lang="en-US" sz="2800" b="1" i="1" dirty="0">
                <a:effectLst/>
                <a:latin typeface="Arial" panose="020B0604020202020204" pitchFamily="34" charset="0"/>
                <a:ea typeface="Arial" panose="020B0604020202020204" pitchFamily="34" charset="0"/>
              </a:rPr>
              <a:t>Signal</a:t>
            </a:r>
            <a:r>
              <a:rPr lang="en-US" sz="2800" b="1" i="1" spc="-5"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model</a:t>
            </a:r>
            <a:endParaRPr lang="en-US" sz="2800" dirty="0"/>
          </a:p>
        </p:txBody>
      </p:sp>
      <p:sp>
        <p:nvSpPr>
          <p:cNvPr id="3" name="Content Placeholder 2">
            <a:extLst>
              <a:ext uri="{FF2B5EF4-FFF2-40B4-BE49-F238E27FC236}">
                <a16:creationId xmlns:a16="http://schemas.microsoft.com/office/drawing/2014/main" id="{84B7DEC2-CB6B-81A6-1171-C001F49BBB2B}"/>
              </a:ext>
            </a:extLst>
          </p:cNvPr>
          <p:cNvSpPr>
            <a:spLocks noGrp="1"/>
          </p:cNvSpPr>
          <p:nvPr>
            <p:ph idx="1"/>
          </p:nvPr>
        </p:nvSpPr>
        <p:spPr>
          <a:xfrm>
            <a:off x="838200" y="1649691"/>
            <a:ext cx="10515600" cy="4777486"/>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We consider a communication system comprising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 (TX) and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 (RX) antennas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operates in a Rayleigh flat-fading environment and exploits the spatial dimension by 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Space Division                  Multiplexing (SDM).</a:t>
            </a:r>
          </a:p>
          <a:p>
            <a:pPr>
              <a:lnSpc>
                <a:spcPct val="150000"/>
              </a:lnSpc>
            </a:pPr>
            <a:r>
              <a:rPr lang="en-US" sz="1800" dirty="0">
                <a:effectLst/>
                <a:latin typeface="Times New Roman" panose="02020603050405020304" pitchFamily="18" charset="0"/>
                <a:ea typeface="Times New Roman" panose="02020603050405020304" pitchFamily="18" charset="0"/>
              </a:rPr>
              <a:t>A channel is said to be a </a:t>
            </a:r>
            <a:r>
              <a:rPr lang="en-US" sz="1800" i="1" dirty="0">
                <a:effectLst/>
                <a:latin typeface="Times New Roman" panose="02020603050405020304" pitchFamily="18" charset="0"/>
                <a:ea typeface="Times New Roman" panose="02020603050405020304" pitchFamily="18" charset="0"/>
              </a:rPr>
              <a:t>Rayleigh fading channel </a:t>
            </a:r>
            <a:r>
              <a:rPr lang="en-US" sz="1800" dirty="0">
                <a:effectLst/>
                <a:latin typeface="Times New Roman" panose="02020603050405020304" pitchFamily="18" charset="0"/>
                <a:ea typeface="Times New Roman" panose="02020603050405020304" pitchFamily="18" charset="0"/>
              </a:rPr>
              <a:t>when the channel impulse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 is modelled as a            zero-mean complex-valued gaussian process</a:t>
            </a:r>
            <a:r>
              <a:rPr lang="en-US" sz="1800" spc="5" dirty="0">
                <a:effectLst/>
                <a:latin typeface="Times New Roman" panose="02020603050405020304" pitchFamily="18" charset="0"/>
                <a:ea typeface="Times New Roman" panose="02020603050405020304" pitchFamily="18" charset="0"/>
              </a:rPr>
              <a:t> .</a:t>
            </a:r>
          </a:p>
          <a:p>
            <a:pPr>
              <a:lnSpc>
                <a:spcPct val="150000"/>
              </a:lnSpc>
            </a:pP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envelope of the channel impulse response at any time instant has a Rayleigh probability                  distribution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the phase is uniformly distributed in the interval (0,2</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5" dirty="0">
                <a:latin typeface="Times New Roman" panose="02020603050405020304" pitchFamily="18" charset="0"/>
                <a:ea typeface="Times New Roman" panose="02020603050405020304" pitchFamily="18" charset="0"/>
              </a:rPr>
              <a:t>.</a:t>
            </a:r>
          </a:p>
          <a:p>
            <a:pPr marL="139700" marR="92075"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This can be shown as follows. Suppose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channel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impulse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a:t>
            </a:r>
            <a:r>
              <a:rPr lang="en-US" sz="1800" spc="-1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H</a:t>
            </a:r>
            <a:r>
              <a:rPr lang="en-US" sz="1800" i="1"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zero-mean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gaussian variable,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a:t>
            </a: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2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jB</a:t>
            </a:r>
            <a:endParaRPr lang="en-US" sz="1800" i="1" dirty="0">
              <a:solidFill>
                <a:schemeClr val="accent6">
                  <a:lumMod val="50000"/>
                </a:schemeClr>
              </a:solidFill>
              <a:effectLst/>
              <a:latin typeface="Times New Roman" panose="02020603050405020304" pitchFamily="18" charset="0"/>
              <a:ea typeface="Times New Roman" panose="02020603050405020304" pitchFamily="18" charset="0"/>
            </a:endParaRPr>
          </a:p>
          <a:p>
            <a:endParaRPr lang="en-US" sz="1800" i="1"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spc="5" dirty="0">
              <a:latin typeface="Times New Roman" panose="02020603050405020304" pitchFamily="18" charset="0"/>
              <a:ea typeface="Times New Roman" panose="02020603050405020304" pitchFamily="18" charset="0"/>
            </a:endParaRPr>
          </a:p>
          <a:p>
            <a:endParaRPr lang="en-US" sz="1800" spc="5" dirty="0">
              <a:latin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D3BF05CB-BEEE-7114-99A8-6A65C95DF013}"/>
              </a:ext>
            </a:extLst>
          </p:cNvPr>
          <p:cNvSpPr>
            <a:spLocks noGrp="1"/>
          </p:cNvSpPr>
          <p:nvPr>
            <p:ph type="sldNum" sz="quarter" idx="12"/>
          </p:nvPr>
        </p:nvSpPr>
        <p:spPr/>
        <p:txBody>
          <a:bodyPr/>
          <a:lstStyle/>
          <a:p>
            <a:fld id="{A439D109-9F59-4B0B-8E20-D6D3A384B1F1}" type="slidenum">
              <a:rPr lang="ko-KR" altLang="en-US" smtClean="0"/>
              <a:t>11</a:t>
            </a:fld>
            <a:endParaRPr lang="ko-KR" altLang="en-US"/>
          </a:p>
        </p:txBody>
      </p:sp>
    </p:spTree>
    <p:extLst>
      <p:ext uri="{BB962C8B-B14F-4D97-AF65-F5344CB8AC3E}">
        <p14:creationId xmlns:p14="http://schemas.microsoft.com/office/powerpoint/2010/main" val="66281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DCD3-34CD-71BE-0B35-BE4AE9EF9727}"/>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p:sp>
        <p:nvSpPr>
          <p:cNvPr id="3" name="Content Placeholder 2">
            <a:extLst>
              <a:ext uri="{FF2B5EF4-FFF2-40B4-BE49-F238E27FC236}">
                <a16:creationId xmlns:a16="http://schemas.microsoft.com/office/drawing/2014/main" id="{D99ADEAC-D953-24A1-0BD0-CE6F677927A7}"/>
              </a:ext>
            </a:extLst>
          </p:cNvPr>
          <p:cNvSpPr>
            <a:spLocks noGrp="1"/>
          </p:cNvSpPr>
          <p:nvPr>
            <p:ph idx="1"/>
          </p:nvPr>
        </p:nvSpPr>
        <p:spPr/>
        <p:txBody>
          <a:bodyPr/>
          <a:lstStyle/>
          <a:p>
            <a:pPr>
              <a:lnSpc>
                <a:spcPct val="150000"/>
              </a:lnSpc>
            </a:pPr>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a:t>
            </a:r>
            <a:r>
              <a:rPr lang="en-US" sz="1800" spc="2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a:t>
            </a:r>
            <a:r>
              <a:rPr lang="en-US" sz="1800" i="1"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B</a:t>
            </a:r>
            <a:r>
              <a:rPr lang="en-US" sz="1800" i="1"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statistically</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real</a:t>
            </a:r>
            <a:r>
              <a:rPr lang="en-US" sz="1800" spc="24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guassian</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each</a:t>
            </a:r>
            <a:r>
              <a:rPr lang="en-US" sz="1800" spc="2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having</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/2.</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 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 gaussian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 </a:t>
            </a:r>
            <a:r>
              <a:rPr lang="en-US" sz="1800" i="1" dirty="0">
                <a:effectLst/>
                <a:latin typeface="Times New Roman" panose="02020603050405020304" pitchFamily="18" charset="0"/>
                <a:ea typeface="Times New Roman" panose="02020603050405020304" pitchFamily="18" charset="0"/>
              </a:rPr>
              <a:t>H</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shown 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p>
          <a:p>
            <a:pPr marL="219075" indent="0">
              <a:lnSpc>
                <a:spcPct val="150000"/>
              </a:lnSpc>
              <a:spcBef>
                <a:spcPts val="645"/>
              </a:spcBef>
              <a:spcAft>
                <a:spcPts val="0"/>
              </a:spcAft>
              <a:buNone/>
            </a:pP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va</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spc="1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9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5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5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4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25"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50" dirty="0">
                <a:solidFill>
                  <a:schemeClr val="accent6">
                    <a:lumMod val="50000"/>
                  </a:schemeClr>
                </a:solidFill>
                <a:effectLst/>
                <a:latin typeface="Symbol" panose="05050102010706020507" pitchFamily="18" charset="2"/>
                <a:ea typeface="Times New Roman" panose="02020603050405020304" pitchFamily="18" charset="0"/>
              </a:rPr>
              <a:t>]</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4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85"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1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t>
            </a:r>
            <a:r>
              <a:rPr lang="en-US" sz="1800" i="1" spc="70" dirty="0" err="1">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spc="-85"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1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t>
            </a:r>
            <a:r>
              <a:rPr lang="en-US" sz="1800" i="1" spc="70" dirty="0" err="1">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b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b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8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4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jAB</a:t>
            </a:r>
            <a:r>
              <a:rPr lang="en-US" sz="1800" i="1" spc="6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8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1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s</a:t>
            </a:r>
            <a:r>
              <a:rPr lang="en-US" sz="1800" spc="10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p>
          <a:p>
            <a:pPr marL="219075" indent="0">
              <a:lnSpc>
                <a:spcPct val="150000"/>
              </a:lnSpc>
              <a:spcBef>
                <a:spcPts val="645"/>
              </a:spcBef>
              <a:spcAft>
                <a:spcPts val="0"/>
              </a:spcAft>
              <a:buNone/>
            </a:pPr>
            <a:r>
              <a:rPr lang="en-US" sz="1800" dirty="0">
                <a:effectLst/>
                <a:latin typeface="Times New Roman" panose="02020603050405020304" pitchFamily="18" charset="0"/>
                <a:ea typeface="Times New Roman" panose="02020603050405020304" pitchFamily="18" charset="0"/>
              </a:rPr>
              <a:t>We introduce a new variable </a:t>
            </a:r>
          </a:p>
          <a:p>
            <a:pPr marL="219075" indent="0">
              <a:lnSpc>
                <a:spcPct val="150000"/>
              </a:lnSpc>
              <a:spcBef>
                <a:spcPts val="645"/>
              </a:spcBef>
              <a:buNone/>
            </a:pPr>
            <a:r>
              <a:rPr lang="en-US" sz="1800" dirty="0">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i="1" spc="1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8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p>
          <a:p>
            <a:pPr marL="219075" indent="0">
              <a:lnSpc>
                <a:spcPct val="150000"/>
              </a:lnSpc>
              <a:spcBef>
                <a:spcPts val="645"/>
              </a:spcBef>
              <a:buNone/>
            </a:pPr>
            <a:endParaRPr lang="en-US" sz="1800" baseline="30000" dirty="0">
              <a:latin typeface="Times New Roman" panose="02020603050405020304" pitchFamily="18" charset="0"/>
              <a:ea typeface="Times New Roman" panose="02020603050405020304" pitchFamily="18" charset="0"/>
            </a:endParaRPr>
          </a:p>
          <a:p>
            <a:pPr marL="219075" indent="0">
              <a:lnSpc>
                <a:spcPct val="150000"/>
              </a:lnSpc>
              <a:spcBef>
                <a:spcPts val="645"/>
              </a:spcBef>
              <a:buNone/>
            </a:pPr>
            <a:r>
              <a:rPr lang="en-US" sz="2800" baseline="30000" dirty="0">
                <a:effectLst/>
                <a:latin typeface="Times New Roman" panose="02020603050405020304" pitchFamily="18" charset="0"/>
                <a:ea typeface="Times New Roman" panose="02020603050405020304" pitchFamily="18" charset="0"/>
              </a:rPr>
              <a:t>Here Y is </a:t>
            </a:r>
            <a:r>
              <a:rPr lang="en-US" sz="2800" baseline="30000" dirty="0">
                <a:solidFill>
                  <a:schemeClr val="accent1">
                    <a:lumMod val="50000"/>
                  </a:schemeClr>
                </a:solidFill>
                <a:effectLst/>
                <a:latin typeface="Times New Roman" panose="02020603050405020304" pitchFamily="18" charset="0"/>
                <a:ea typeface="Times New Roman" panose="02020603050405020304" pitchFamily="18" charset="0"/>
              </a:rPr>
              <a:t>chi-squared Random variable</a:t>
            </a:r>
            <a:endParaRPr lang="en-US" sz="2800" dirty="0">
              <a:solidFill>
                <a:schemeClr val="accent1">
                  <a:lumMod val="50000"/>
                </a:schemeClr>
              </a:solidFill>
              <a:effectLst/>
              <a:latin typeface="Times New Roman" panose="02020603050405020304" pitchFamily="18" charset="0"/>
              <a:ea typeface="Times New Roman" panose="02020603050405020304" pitchFamily="18" charset="0"/>
            </a:endParaRPr>
          </a:p>
          <a:p>
            <a:pPr marL="219075" indent="0">
              <a:lnSpc>
                <a:spcPct val="150000"/>
              </a:lnSpc>
              <a:spcBef>
                <a:spcPts val="645"/>
              </a:spcBef>
              <a:spcAft>
                <a:spcPts val="0"/>
              </a:spcAft>
              <a:buNone/>
            </a:pP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78EE0263-5793-7BC2-2BBD-D808C986758F}"/>
              </a:ext>
            </a:extLst>
          </p:cNvPr>
          <p:cNvSpPr>
            <a:spLocks noGrp="1"/>
          </p:cNvSpPr>
          <p:nvPr>
            <p:ph type="sldNum" sz="quarter" idx="12"/>
          </p:nvPr>
        </p:nvSpPr>
        <p:spPr/>
        <p:txBody>
          <a:bodyPr/>
          <a:lstStyle/>
          <a:p>
            <a:fld id="{A439D109-9F59-4B0B-8E20-D6D3A384B1F1}" type="slidenum">
              <a:rPr lang="ko-KR" altLang="en-US" smtClean="0"/>
              <a:t>12</a:t>
            </a:fld>
            <a:endParaRPr lang="ko-KR" altLang="en-US"/>
          </a:p>
        </p:txBody>
      </p:sp>
    </p:spTree>
    <p:extLst>
      <p:ext uri="{BB962C8B-B14F-4D97-AF65-F5344CB8AC3E}">
        <p14:creationId xmlns:p14="http://schemas.microsoft.com/office/powerpoint/2010/main" val="171447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1EE6-4169-FA6F-594C-4EFF57B1229E}"/>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550013-4B0B-9349-E303-186AD3A0044C}"/>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Hence,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probability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density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 (pdf) 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p>
              <a:p>
                <a:pPr marL="0" indent="0">
                  <a:buNone/>
                </a:pPr>
                <a:r>
                  <a:rPr lang="en-US" sz="1800" dirty="0">
                    <a:latin typeface="Times New Roman" panose="02020603050405020304" pitchFamily="18" charset="0"/>
                  </a:rPr>
                  <a:t>  </a:t>
                </a:r>
              </a:p>
              <a:p>
                <a:endParaRPr lang="en-US" sz="1800" dirty="0">
                  <a:latin typeface="Times New Roman" panose="02020603050405020304" pitchFamily="18" charset="0"/>
                </a:endParaRPr>
              </a:p>
              <a:p>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p</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i="1" spc="9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6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a:t>
                </a:r>
                <a:r>
                  <a:rPr lang="en-US" sz="1800" i="1" spc="60"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spc="6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  </a:t>
                </a:r>
                <a14:m>
                  <m:oMath xmlns:m="http://schemas.openxmlformats.org/officeDocument/2006/math">
                    <m:f>
                      <m:fPr>
                        <m:ctrlPr>
                          <a:rPr lang="en-US" sz="1800" i="1" spc="10" smtClean="0">
                            <a:solidFill>
                              <a:schemeClr val="accent6">
                                <a:lumMod val="50000"/>
                              </a:schemeClr>
                            </a:solidFill>
                            <a:effectLst/>
                            <a:latin typeface="Cambria Math" panose="02040503050406030204" pitchFamily="18" charset="0"/>
                          </a:rPr>
                        </m:ctrlPr>
                      </m:fPr>
                      <m:num>
                        <m:r>
                          <a:rPr lang="en-US" sz="1800" b="0" i="1" spc="10" smtClean="0">
                            <a:solidFill>
                              <a:schemeClr val="accent6">
                                <a:lumMod val="50000"/>
                              </a:schemeClr>
                            </a:solidFill>
                            <a:effectLst/>
                            <a:latin typeface="Cambria Math" panose="02040503050406030204" pitchFamily="18" charset="0"/>
                          </a:rPr>
                          <m:t>1</m:t>
                        </m:r>
                      </m:num>
                      <m:den>
                        <m:r>
                          <m:rPr>
                            <m:nor/>
                          </m:rPr>
                          <a:rPr lang="en-US" sz="1800" dirty="0">
                            <a:solidFill>
                              <a:schemeClr val="accent6">
                                <a:lumMod val="50000"/>
                              </a:schemeClr>
                            </a:solidFill>
                            <a:latin typeface="Symbol" panose="05050102010706020507" pitchFamily="18" charset="2"/>
                            <a:ea typeface="Times New Roman" panose="02020603050405020304" pitchFamily="18" charset="0"/>
                          </a:rPr>
                          <m:t>s</m:t>
                        </m:r>
                        <m:r>
                          <m:rPr>
                            <m:nor/>
                          </m:rPr>
                          <a:rPr lang="en-US" sz="1800" spc="105" dirty="0">
                            <a:solidFill>
                              <a:schemeClr val="accent6">
                                <a:lumMod val="50000"/>
                              </a:schemeClr>
                            </a:solidFill>
                            <a:latin typeface="Times New Roman" panose="02020603050405020304" pitchFamily="18" charset="0"/>
                            <a:ea typeface="Times New Roman" panose="02020603050405020304" pitchFamily="18" charset="0"/>
                          </a:rPr>
                          <m:t> </m:t>
                        </m:r>
                        <m:r>
                          <m:rPr>
                            <m:nor/>
                          </m:rPr>
                          <a:rPr lang="en-US" sz="1800" baseline="30000" dirty="0">
                            <a:solidFill>
                              <a:schemeClr val="accent6">
                                <a:lumMod val="50000"/>
                              </a:schemeClr>
                            </a:solidFill>
                            <a:latin typeface="Times New Roman" panose="02020603050405020304" pitchFamily="18" charset="0"/>
                            <a:ea typeface="Times New Roman" panose="02020603050405020304" pitchFamily="18" charset="0"/>
                          </a:rPr>
                          <m:t>2 </m:t>
                        </m:r>
                      </m:den>
                    </m:f>
                  </m:oMath>
                </a14:m>
                <a:r>
                  <a:rPr lang="en-US" dirty="0">
                    <a:solidFill>
                      <a:schemeClr val="accent6">
                        <a:lumMod val="50000"/>
                      </a:schemeClr>
                    </a:solidFill>
                  </a:rPr>
                  <a:t> </a:t>
                </a:r>
                <a:r>
                  <a:rPr lang="en-US" i="1" dirty="0">
                    <a:solidFill>
                      <a:schemeClr val="accent6">
                        <a:lumMod val="50000"/>
                      </a:schemeClr>
                    </a:solidFill>
                  </a:rPr>
                  <a:t>e </a:t>
                </a:r>
                <a:r>
                  <a:rPr lang="en-US" baseline="30000" dirty="0">
                    <a:solidFill>
                      <a:schemeClr val="accent6">
                        <a:lumMod val="50000"/>
                      </a:schemeClr>
                    </a:solidFill>
                  </a:rPr>
                  <a:t>- </a:t>
                </a:r>
                <a:r>
                  <a:rPr lang="en-US" i="1" baseline="30000" dirty="0">
                    <a:solidFill>
                      <a:schemeClr val="accent6">
                        <a:lumMod val="50000"/>
                      </a:schemeClr>
                    </a:solidFill>
                  </a:rPr>
                  <a:t>y </a:t>
                </a:r>
                <a:r>
                  <a:rPr lang="en-US" baseline="30000" dirty="0">
                    <a:solidFill>
                      <a:schemeClr val="accent6">
                        <a:lumMod val="50000"/>
                      </a:schemeClr>
                    </a:solidFill>
                  </a:rPr>
                  <a:t>/ </a:t>
                </a:r>
                <a14:m>
                  <m:oMath xmlns:m="http://schemas.openxmlformats.org/officeDocument/2006/math">
                    <m:r>
                      <m:rPr>
                        <m:nor/>
                      </m:rPr>
                      <a:rPr lang="en-US" baseline="30000" dirty="0">
                        <a:solidFill>
                          <a:schemeClr val="accent6">
                            <a:lumMod val="50000"/>
                          </a:schemeClr>
                        </a:solidFill>
                        <a:latin typeface="Symbol" panose="05050102010706020507" pitchFamily="18" charset="2"/>
                        <a:ea typeface="Times New Roman" panose="02020603050405020304" pitchFamily="18" charset="0"/>
                      </a:rPr>
                      <m:t>s</m:t>
                    </m:r>
                  </m:oMath>
                </a14:m>
                <a:r>
                  <a:rPr lang="en-US" baseline="30000" dirty="0">
                    <a:solidFill>
                      <a:schemeClr val="accent6">
                        <a:lumMod val="50000"/>
                      </a:schemeClr>
                    </a:solidFill>
                  </a:rPr>
                  <a:t> 2 </a:t>
                </a:r>
                <a:r>
                  <a:rPr lang="en-US" dirty="0">
                    <a:solidFill>
                      <a:schemeClr val="accent6">
                        <a:lumMod val="50000"/>
                      </a:schemeClr>
                    </a:solidFill>
                  </a:rPr>
                  <a:t>, </a:t>
                </a:r>
                <a:r>
                  <a:rPr lang="en-US" i="1" dirty="0">
                    <a:solidFill>
                      <a:schemeClr val="accent6">
                        <a:lumMod val="50000"/>
                      </a:schemeClr>
                    </a:solidFill>
                  </a:rPr>
                  <a:t>y </a:t>
                </a:r>
                <a:r>
                  <a:rPr lang="en-US" dirty="0">
                    <a:solidFill>
                      <a:schemeClr val="accent6">
                        <a:lumMod val="50000"/>
                      </a:schemeClr>
                    </a:solidFill>
                  </a:rPr>
                  <a:t> </a:t>
                </a:r>
                <a14:m>
                  <m:oMath xmlns:m="http://schemas.openxmlformats.org/officeDocument/2006/math">
                    <m:r>
                      <a:rPr lang="en-US" i="1" smtClean="0">
                        <a:solidFill>
                          <a:schemeClr val="accent6">
                            <a:lumMod val="50000"/>
                          </a:schemeClr>
                        </a:solidFill>
                        <a:latin typeface="Cambria Math" panose="02040503050406030204" pitchFamily="18" charset="0"/>
                        <a:ea typeface="Cambria Math" panose="02040503050406030204" pitchFamily="18" charset="0"/>
                      </a:rPr>
                      <m:t>≥</m:t>
                    </m:r>
                    <m:r>
                      <a:rPr lang="en-US" b="0" i="1" smtClean="0">
                        <a:solidFill>
                          <a:schemeClr val="accent6">
                            <a:lumMod val="50000"/>
                          </a:schemeClr>
                        </a:solidFill>
                        <a:latin typeface="Cambria Math" panose="02040503050406030204" pitchFamily="18" charset="0"/>
                        <a:ea typeface="Cambria Math" panose="02040503050406030204" pitchFamily="18" charset="0"/>
                      </a:rPr>
                      <m:t> </m:t>
                    </m:r>
                  </m:oMath>
                </a14:m>
                <a:r>
                  <a:rPr lang="en-US" dirty="0">
                    <a:solidFill>
                      <a:schemeClr val="accent6">
                        <a:lumMod val="50000"/>
                      </a:schemeClr>
                    </a:solidFill>
                  </a:rPr>
                  <a:t>0</a:t>
                </a:r>
              </a:p>
              <a:p>
                <a:pPr marL="139065" indent="0">
                  <a:spcBef>
                    <a:spcPts val="460"/>
                  </a:spcBef>
                  <a:spcAft>
                    <a:spcPts val="0"/>
                  </a:spcAft>
                  <a:buNone/>
                </a:pPr>
                <a:br>
                  <a:rPr lang="en-US" dirty="0"/>
                </a:br>
                <a:r>
                  <a:rPr lang="en-US" sz="1800" dirty="0">
                    <a:effectLst/>
                    <a:latin typeface="Times New Roman" panose="02020603050405020304" pitchFamily="18" charset="0"/>
                    <a:ea typeface="Times New Roman" panose="02020603050405020304" pitchFamily="18" charset="0"/>
                  </a:rPr>
                  <a:t>Now,</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suppose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define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a:t>
                </a:r>
                <a:r>
                  <a:rPr lang="en-US" sz="1800" spc="22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envelope</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channel</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impulse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a:t>
                </a:r>
              </a:p>
              <a:p>
                <a:pPr marL="139065" indent="0">
                  <a:spcBef>
                    <a:spcPts val="46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139065" indent="0">
                  <a:spcBef>
                    <a:spcPts val="460"/>
                  </a:spcBef>
                  <a:spcAft>
                    <a:spcPts val="0"/>
                  </a:spcAft>
                  <a:buNone/>
                </a:pPr>
                <a:r>
                  <a:rPr lang="en-US" sz="1800" dirty="0">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R =</a:t>
                </a:r>
                <a14:m>
                  <m:oMath xmlns:m="http://schemas.openxmlformats.org/officeDocument/2006/math">
                    <m:rad>
                      <m:radPr>
                        <m:degHide m:val="on"/>
                        <m:ctrlPr>
                          <a:rPr lang="en-US" sz="1800" i="1" smtClean="0">
                            <a:solidFill>
                              <a:schemeClr val="accent6">
                                <a:lumMod val="50000"/>
                              </a:schemeClr>
                            </a:solidFill>
                            <a:effectLst/>
                            <a:latin typeface="Cambria Math" panose="02040503050406030204" pitchFamily="18" charset="0"/>
                          </a:rPr>
                        </m:ctrlPr>
                      </m:radPr>
                      <m:deg/>
                      <m:e>
                        <m:r>
                          <a:rPr lang="en-US" sz="1800" b="0" i="1" smtClean="0">
                            <a:solidFill>
                              <a:schemeClr val="accent6">
                                <a:lumMod val="50000"/>
                              </a:schemeClr>
                            </a:solidFill>
                            <a:effectLst/>
                            <a:latin typeface="Cambria Math" panose="02040503050406030204" pitchFamily="18" charset="0"/>
                          </a:rPr>
                          <m:t>𝐴</m:t>
                        </m:r>
                        <m:r>
                          <a:rPr lang="en-US" sz="1800" b="0" i="1" baseline="30000" smtClean="0">
                            <a:solidFill>
                              <a:schemeClr val="accent6">
                                <a:lumMod val="50000"/>
                              </a:schemeClr>
                            </a:solidFill>
                            <a:effectLst/>
                            <a:latin typeface="Cambria Math" panose="02040503050406030204" pitchFamily="18" charset="0"/>
                          </a:rPr>
                          <m:t>2</m:t>
                        </m:r>
                        <m:r>
                          <a:rPr lang="en-US" sz="1800" b="0" i="1" smtClean="0">
                            <a:solidFill>
                              <a:schemeClr val="accent6">
                                <a:lumMod val="50000"/>
                              </a:schemeClr>
                            </a:solidFill>
                            <a:effectLst/>
                            <a:latin typeface="Cambria Math" panose="02040503050406030204" pitchFamily="18" charset="0"/>
                          </a:rPr>
                          <m:t>+</m:t>
                        </m:r>
                        <m:r>
                          <a:rPr lang="en-US" sz="1800" b="0" i="1" smtClean="0">
                            <a:solidFill>
                              <a:schemeClr val="accent6">
                                <a:lumMod val="50000"/>
                              </a:schemeClr>
                            </a:solidFill>
                            <a:effectLst/>
                            <a:latin typeface="Cambria Math" panose="02040503050406030204" pitchFamily="18" charset="0"/>
                          </a:rPr>
                          <m:t>𝐵</m:t>
                        </m:r>
                        <m:r>
                          <a:rPr lang="en-US" sz="1800" b="0" i="1" baseline="30000" smtClean="0">
                            <a:solidFill>
                              <a:schemeClr val="accent6">
                                <a:lumMod val="50000"/>
                              </a:schemeClr>
                            </a:solidFill>
                            <a:effectLst/>
                            <a:latin typeface="Cambria Math" panose="02040503050406030204" pitchFamily="18" charset="0"/>
                          </a:rPr>
                          <m:t>2</m:t>
                        </m:r>
                      </m:e>
                    </m:rad>
                  </m:oMath>
                </a14:m>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rad>
                      <m:radPr>
                        <m:degHide m:val="on"/>
                        <m:ctrlPr>
                          <a:rPr lang="en-US" sz="1800" i="1" smtClean="0">
                            <a:solidFill>
                              <a:schemeClr val="accent6">
                                <a:lumMod val="50000"/>
                              </a:schemeClr>
                            </a:solidFill>
                            <a:effectLst/>
                            <a:latin typeface="Cambria Math" panose="02040503050406030204" pitchFamily="18" charset="0"/>
                          </a:rPr>
                        </m:ctrlPr>
                      </m:radPr>
                      <m:deg/>
                      <m:e>
                        <m:r>
                          <a:rPr lang="en-US" sz="1800" b="0" i="1" smtClean="0">
                            <a:solidFill>
                              <a:schemeClr val="accent6">
                                <a:lumMod val="50000"/>
                              </a:schemeClr>
                            </a:solidFill>
                            <a:effectLst/>
                            <a:latin typeface="Cambria Math" panose="02040503050406030204" pitchFamily="18" charset="0"/>
                          </a:rPr>
                          <m:t>𝑌</m:t>
                        </m:r>
                      </m:e>
                    </m:rad>
                  </m:oMath>
                </a14:m>
                <a:endParaRPr lang="en-US" sz="1800" dirty="0">
                  <a:effectLst/>
                  <a:latin typeface="Times New Roman" panose="02020603050405020304" pitchFamily="18" charset="0"/>
                  <a:ea typeface="Times New Roman" panose="02020603050405020304" pitchFamily="18" charset="0"/>
                </a:endParaRPr>
              </a:p>
              <a:p>
                <a:pPr marL="139065" indent="0">
                  <a:spcBef>
                    <a:spcPts val="460"/>
                  </a:spcBef>
                  <a:spcAft>
                    <a:spcPts val="0"/>
                  </a:spcAft>
                  <a:buNone/>
                </a:pPr>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make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change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a:t>
                </a:r>
                <a:r>
                  <a:rPr lang="en-US" sz="1800" spc="-20" dirty="0">
                    <a:effectLst/>
                    <a:latin typeface="Times New Roman" panose="02020603050405020304" pitchFamily="18" charset="0"/>
                    <a:ea typeface="Times New Roman" panose="02020603050405020304" pitchFamily="18" charset="0"/>
                  </a:rPr>
                  <a:t> </a:t>
                </a:r>
              </a:p>
              <a:p>
                <a:pPr marL="139065" indent="0">
                  <a:spcBef>
                    <a:spcPts val="460"/>
                  </a:spcBef>
                  <a:spcAft>
                    <a:spcPts val="0"/>
                  </a:spcAft>
                  <a:buNone/>
                </a:pP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 of</a:t>
                </a:r>
                <a:r>
                  <a:rPr lang="en-US" sz="1800" spc="-1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first find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PDF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p>
              <a:p>
                <a:pPr marL="139065" indent="0">
                  <a:spcBef>
                    <a:spcPts val="460"/>
                  </a:spcBef>
                  <a:spcAft>
                    <a:spcPts val="0"/>
                  </a:spcAft>
                  <a:buNone/>
                </a:pPr>
                <a:r>
                  <a:rPr lang="en-US" sz="1800" i="1" dirty="0">
                    <a:effectLst/>
                    <a:latin typeface="Times New Roman" panose="02020603050405020304" pitchFamily="18" charset="0"/>
                    <a:ea typeface="Times New Roman" panose="02020603050405020304" pitchFamily="18" charset="0"/>
                  </a:rPr>
                  <a:t>                                                              </a:t>
                </a:r>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F</a:t>
                </a:r>
                <a:r>
                  <a:rPr lang="pt-BR" sz="1800" i="1" baseline="-25000" dirty="0">
                    <a:solidFill>
                      <a:schemeClr val="accent2">
                        <a:lumMod val="50000"/>
                      </a:schemeClr>
                    </a:solidFill>
                    <a:effectLst/>
                    <a:latin typeface="Times New Roman" panose="02020603050405020304" pitchFamily="18" charset="0"/>
                    <a:ea typeface="Times New Roman" panose="02020603050405020304" pitchFamily="18" charset="0"/>
                  </a:rPr>
                  <a:t>R</a:t>
                </a:r>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(r) = P(R ≤ r) = P(Y ≤ r) = P(</a:t>
                </a:r>
                <a14:m>
                  <m:oMath xmlns:m="http://schemas.openxmlformats.org/officeDocument/2006/math">
                    <m:rad>
                      <m:radPr>
                        <m:degHide m:val="on"/>
                        <m:ctrlPr>
                          <a:rPr lang="pt-BR" sz="1800" i="1" smtClean="0">
                            <a:solidFill>
                              <a:schemeClr val="accent2">
                                <a:lumMod val="50000"/>
                              </a:schemeClr>
                            </a:solidFill>
                            <a:effectLst/>
                            <a:latin typeface="Cambria Math" panose="02040503050406030204" pitchFamily="18" charset="0"/>
                          </a:rPr>
                        </m:ctrlPr>
                      </m:radPr>
                      <m:deg/>
                      <m:e>
                        <m:r>
                          <a:rPr lang="en-US" sz="1800" b="0" i="1" smtClean="0">
                            <a:solidFill>
                              <a:schemeClr val="accent2">
                                <a:lumMod val="50000"/>
                              </a:schemeClr>
                            </a:solidFill>
                            <a:effectLst/>
                            <a:latin typeface="Cambria Math" panose="02040503050406030204" pitchFamily="18" charset="0"/>
                          </a:rPr>
                          <m:t>𝑌</m:t>
                        </m:r>
                      </m:e>
                    </m:rad>
                  </m:oMath>
                </a14:m>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 ≤ r²) = F(r²)</a:t>
                </a:r>
              </a:p>
              <a:p>
                <a:pPr marL="139065" indent="0">
                  <a:spcBef>
                    <a:spcPts val="460"/>
                  </a:spcBef>
                  <a:spcAft>
                    <a:spcPts val="0"/>
                  </a:spcAft>
                  <a:buNone/>
                </a:pPr>
                <a:endParaRPr lang="en-US" sz="1800" i="1" dirty="0">
                  <a:effectLst/>
                  <a:latin typeface="Times New Roman" panose="02020603050405020304" pitchFamily="18" charset="0"/>
                  <a:ea typeface="Times New Roman" panose="02020603050405020304" pitchFamily="18" charset="0"/>
                </a:endParaRPr>
              </a:p>
              <a:p>
                <a:pPr marL="139065" indent="0">
                  <a:spcBef>
                    <a:spcPts val="46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indent="0">
                  <a:spcBef>
                    <a:spcPts val="35"/>
                  </a:spcBef>
                  <a:buNone/>
                </a:pPr>
                <a:r>
                  <a:rPr lang="en-US" sz="1800" dirty="0">
                    <a:effectLst/>
                    <a:latin typeface="Times New Roman" panose="02020603050405020304" pitchFamily="18" charset="0"/>
                    <a:ea typeface="Times New Roman" panose="02020603050405020304" pitchFamily="18" charset="0"/>
                  </a:rPr>
                  <a:t> </a:t>
                </a:r>
              </a:p>
              <a:p>
                <a:endParaRPr lang="en-US" dirty="0"/>
              </a:p>
            </p:txBody>
          </p:sp>
        </mc:Choice>
        <mc:Fallback xmlns="">
          <p:sp>
            <p:nvSpPr>
              <p:cNvPr id="3" name="Content Placeholder 2">
                <a:extLst>
                  <a:ext uri="{FF2B5EF4-FFF2-40B4-BE49-F238E27FC236}">
                    <a16:creationId xmlns:a16="http://schemas.microsoft.com/office/drawing/2014/main" id="{46550013-4B0B-9349-E303-186AD3A0044C}"/>
                  </a:ext>
                </a:extLst>
              </p:cNvPr>
              <p:cNvSpPr>
                <a:spLocks noGrp="1" noRot="1" noChangeAspect="1" noMove="1" noResize="1" noEditPoints="1" noAdjustHandles="1" noChangeArrowheads="1" noChangeShapeType="1" noTextEdit="1"/>
              </p:cNvSpPr>
              <p:nvPr>
                <p:ph idx="1"/>
              </p:nvPr>
            </p:nvSpPr>
            <p:spPr>
              <a:blipFill>
                <a:blip r:embed="rId2"/>
                <a:stretch>
                  <a:fillRect l="-406"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0F64673-0B9E-A9D5-8F4D-A03AD055AC68}"/>
              </a:ext>
            </a:extLst>
          </p:cNvPr>
          <p:cNvSpPr>
            <a:spLocks noGrp="1"/>
          </p:cNvSpPr>
          <p:nvPr>
            <p:ph type="sldNum" sz="quarter" idx="12"/>
          </p:nvPr>
        </p:nvSpPr>
        <p:spPr/>
        <p:txBody>
          <a:bodyPr/>
          <a:lstStyle/>
          <a:p>
            <a:fld id="{A439D109-9F59-4B0B-8E20-D6D3A384B1F1}" type="slidenum">
              <a:rPr lang="ko-KR" altLang="en-US" smtClean="0"/>
              <a:t>13</a:t>
            </a:fld>
            <a:endParaRPr lang="ko-KR" altLang="en-US"/>
          </a:p>
        </p:txBody>
      </p:sp>
    </p:spTree>
    <p:extLst>
      <p:ext uri="{BB962C8B-B14F-4D97-AF65-F5344CB8AC3E}">
        <p14:creationId xmlns:p14="http://schemas.microsoft.com/office/powerpoint/2010/main" val="1370692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0E43F-C6D5-0F8E-7CFC-1B1CB59B2A17}"/>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AEF410-146B-D77A-D1B1-98AEB6F5180E}"/>
                  </a:ext>
                </a:extLst>
              </p:cNvPr>
              <p:cNvSpPr>
                <a:spLocks noGrp="1"/>
              </p:cNvSpPr>
              <p:nvPr>
                <p:ph idx="1"/>
              </p:nvPr>
            </p:nvSpPr>
            <p:spPr>
              <a:xfrm>
                <a:off x="838200" y="1649690"/>
                <a:ext cx="11353800" cy="5208309"/>
              </a:xfrm>
            </p:spPr>
            <p:txBody>
              <a:bodyPr/>
              <a:lstStyle/>
              <a:p>
                <a:r>
                  <a:rPr lang="en-US" sz="1800" dirty="0">
                    <a:effectLst/>
                    <a:latin typeface="Times New Roman" panose="02020603050405020304" pitchFamily="18" charset="0"/>
                    <a:ea typeface="Times New Roman" panose="02020603050405020304" pitchFamily="18" charset="0"/>
                  </a:rPr>
                  <a:t>where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fact is 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³</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 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given by</a:t>
                </a:r>
              </a:p>
              <a:p>
                <a:endParaRPr lang="en-US" sz="1800" dirty="0">
                  <a:latin typeface="Times New Roman" panose="02020603050405020304" pitchFamily="18" charset="0"/>
                  <a:ea typeface="Times New Roman" panose="02020603050405020304" pitchFamily="18" charset="0"/>
                </a:endParaRPr>
              </a:p>
              <a:p>
                <a:pPr marL="0" indent="0">
                  <a:buNone/>
                </a:pPr>
                <a:r>
                  <a:rPr lang="en-US" sz="1800" dirty="0">
                    <a:latin typeface="Times New Roman" panose="02020603050405020304" pitchFamily="18" charset="0"/>
                    <a:ea typeface="Times New Roman" panose="02020603050405020304" pitchFamily="18" charset="0"/>
                  </a:rPr>
                  <a:t>                      </a:t>
                </a:r>
                <a:r>
                  <a:rPr lang="en-US" sz="1800" dirty="0">
                    <a:solidFill>
                      <a:schemeClr val="accent6">
                        <a:lumMod val="50000"/>
                      </a:schemeClr>
                    </a:solidFill>
                    <a:latin typeface="Times New Roman" panose="02020603050405020304" pitchFamily="18" charset="0"/>
                    <a:ea typeface="Times New Roman" panose="02020603050405020304" pitchFamily="18" charset="0"/>
                  </a:rPr>
                  <a:t>p</a:t>
                </a:r>
                <a:r>
                  <a:rPr lang="en-US" sz="1800" baseline="-25000" dirty="0" err="1">
                    <a:solidFill>
                      <a:schemeClr val="accent6">
                        <a:lumMod val="50000"/>
                      </a:schemeClr>
                    </a:solidFill>
                    <a:latin typeface="Times New Roman" panose="02020603050405020304" pitchFamily="18" charset="0"/>
                    <a:ea typeface="Times New Roman" panose="02020603050405020304" pitchFamily="18" charset="0"/>
                  </a:rPr>
                  <a:t>R</a:t>
                </a:r>
                <a:r>
                  <a:rPr lang="en-US" sz="1800" dirty="0">
                    <a:solidFill>
                      <a:schemeClr val="accent6">
                        <a:lumMod val="50000"/>
                      </a:schemeClr>
                    </a:solidFill>
                    <a:latin typeface="Times New Roman" panose="02020603050405020304" pitchFamily="18" charset="0"/>
                    <a:ea typeface="Times New Roman" panose="02020603050405020304" pitchFamily="18" charset="0"/>
                  </a:rPr>
                  <a:t>® = </a:t>
                </a:r>
                <a14:m>
                  <m:oMath xmlns:m="http://schemas.openxmlformats.org/officeDocument/2006/math">
                    <m:f>
                      <m:fPr>
                        <m:ctrlPr>
                          <a:rPr lang="en-US" sz="1800" i="1" smtClean="0">
                            <a:solidFill>
                              <a:schemeClr val="accent6">
                                <a:lumMod val="50000"/>
                              </a:schemeClr>
                            </a:solidFill>
                            <a:latin typeface="Cambria Math" panose="02040503050406030204" pitchFamily="18" charset="0"/>
                          </a:rPr>
                        </m:ctrlPr>
                      </m:fPr>
                      <m:num>
                        <m:r>
                          <a:rPr lang="en-US" sz="1800" b="0" i="1" smtClean="0">
                            <a:solidFill>
                              <a:schemeClr val="accent6">
                                <a:lumMod val="50000"/>
                              </a:schemeClr>
                            </a:solidFill>
                            <a:latin typeface="Cambria Math" panose="02040503050406030204" pitchFamily="18" charset="0"/>
                          </a:rPr>
                          <m:t>𝑑</m:t>
                        </m:r>
                      </m:num>
                      <m:den>
                        <m:r>
                          <a:rPr lang="en-US" sz="1800" b="0" i="1" smtClean="0">
                            <a:solidFill>
                              <a:schemeClr val="accent6">
                                <a:lumMod val="50000"/>
                              </a:schemeClr>
                            </a:solidFill>
                            <a:latin typeface="Cambria Math" panose="02040503050406030204" pitchFamily="18" charset="0"/>
                          </a:rPr>
                          <m:t>𝑑𝑟</m:t>
                        </m:r>
                      </m:den>
                    </m:f>
                  </m:oMath>
                </a14:m>
                <a:r>
                  <a:rPr lang="pt-BR" sz="1800" i="1" dirty="0">
                    <a:solidFill>
                      <a:schemeClr val="accent6">
                        <a:lumMod val="50000"/>
                      </a:schemeClr>
                    </a:solidFill>
                    <a:latin typeface="Times New Roman" panose="02020603050405020304" pitchFamily="18" charset="0"/>
                    <a:ea typeface="Times New Roman" panose="02020603050405020304" pitchFamily="18" charset="0"/>
                  </a:rPr>
                  <a:t> F</a:t>
                </a:r>
                <a:r>
                  <a:rPr lang="pt-BR" sz="1800" i="1" baseline="-25000" dirty="0">
                    <a:solidFill>
                      <a:schemeClr val="accent6">
                        <a:lumMod val="50000"/>
                      </a:schemeClr>
                    </a:solidFill>
                    <a:latin typeface="Times New Roman" panose="02020603050405020304" pitchFamily="18" charset="0"/>
                    <a:ea typeface="Times New Roman" panose="02020603050405020304" pitchFamily="18" charset="0"/>
                  </a:rPr>
                  <a:t>R</a:t>
                </a:r>
                <a:r>
                  <a:rPr lang="pt-BR" sz="1800" i="1" dirty="0">
                    <a:solidFill>
                      <a:schemeClr val="accent6">
                        <a:lumMod val="50000"/>
                      </a:schemeClr>
                    </a:solidFill>
                    <a:latin typeface="Times New Roman" panose="02020603050405020304" pitchFamily="18" charset="0"/>
                    <a:ea typeface="Times New Roman" panose="02020603050405020304" pitchFamily="18" charset="0"/>
                  </a:rPr>
                  <a:t>(r) = </a:t>
                </a:r>
                <a14:m>
                  <m:oMath xmlns:m="http://schemas.openxmlformats.org/officeDocument/2006/math">
                    <m:f>
                      <m:fPr>
                        <m:ctrlPr>
                          <a:rPr lang="en-US" sz="1800" i="1">
                            <a:solidFill>
                              <a:schemeClr val="accent6">
                                <a:lumMod val="50000"/>
                              </a:schemeClr>
                            </a:solidFill>
                            <a:latin typeface="Cambria Math" panose="02040503050406030204" pitchFamily="18" charset="0"/>
                          </a:rPr>
                        </m:ctrlPr>
                      </m:fPr>
                      <m:num>
                        <m:r>
                          <a:rPr lang="en-US" sz="1800" i="1">
                            <a:solidFill>
                              <a:schemeClr val="accent6">
                                <a:lumMod val="50000"/>
                              </a:schemeClr>
                            </a:solidFill>
                            <a:latin typeface="Cambria Math" panose="02040503050406030204" pitchFamily="18" charset="0"/>
                          </a:rPr>
                          <m:t>𝑑</m:t>
                        </m:r>
                      </m:num>
                      <m:den>
                        <m:r>
                          <a:rPr lang="en-US" sz="1800" i="1">
                            <a:solidFill>
                              <a:schemeClr val="accent6">
                                <a:lumMod val="50000"/>
                              </a:schemeClr>
                            </a:solidFill>
                            <a:latin typeface="Cambria Math" panose="02040503050406030204" pitchFamily="18" charset="0"/>
                          </a:rPr>
                          <m:t>𝑑𝑟</m:t>
                        </m:r>
                      </m:den>
                    </m:f>
                  </m:oMath>
                </a14:m>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F</a:t>
                </a:r>
                <a:r>
                  <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2 r </a:t>
                </a:r>
                <a:r>
                  <a:rPr lang="en-US" sz="1800" dirty="0" err="1">
                    <a:solidFill>
                      <a:schemeClr val="accent6">
                        <a:lumMod val="50000"/>
                      </a:schemeClr>
                    </a:solidFill>
                    <a:effectLst/>
                    <a:latin typeface="Times New Roman" panose="02020603050405020304" pitchFamily="18" charset="0"/>
                    <a:ea typeface="Times New Roman" panose="02020603050405020304" pitchFamily="18" charset="0"/>
                  </a:rPr>
                  <a:t>p</a:t>
                </a:r>
                <a:r>
                  <a:rPr lang="en-US" sz="1800" baseline="-25000" dirty="0" err="1">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US" sz="1600" i="1" spc="10">
                            <a:solidFill>
                              <a:schemeClr val="accent6">
                                <a:lumMod val="50000"/>
                              </a:schemeClr>
                            </a:solidFill>
                            <a:latin typeface="Cambria Math" panose="02040503050406030204" pitchFamily="18" charset="0"/>
                          </a:rPr>
                        </m:ctrlPr>
                      </m:fPr>
                      <m:num>
                        <m:r>
                          <a:rPr lang="en-US" sz="1600" b="0" i="1" spc="10" smtClean="0">
                            <a:solidFill>
                              <a:schemeClr val="accent6">
                                <a:lumMod val="50000"/>
                              </a:schemeClr>
                            </a:solidFill>
                            <a:latin typeface="Cambria Math" panose="02040503050406030204" pitchFamily="18" charset="0"/>
                          </a:rPr>
                          <m:t>2</m:t>
                        </m:r>
                        <m:r>
                          <a:rPr lang="en-US" sz="1600" b="0" i="1" spc="10" smtClean="0">
                            <a:solidFill>
                              <a:schemeClr val="accent6">
                                <a:lumMod val="50000"/>
                              </a:schemeClr>
                            </a:solidFill>
                            <a:latin typeface="Cambria Math" panose="02040503050406030204" pitchFamily="18" charset="0"/>
                          </a:rPr>
                          <m:t>𝑟</m:t>
                        </m:r>
                      </m:num>
                      <m:den>
                        <m:r>
                          <m:rPr>
                            <m:nor/>
                          </m:rPr>
                          <a:rPr lang="en-US" sz="1600" dirty="0">
                            <a:solidFill>
                              <a:schemeClr val="accent6">
                                <a:lumMod val="50000"/>
                              </a:schemeClr>
                            </a:solidFill>
                            <a:latin typeface="Symbol" panose="05050102010706020507" pitchFamily="18" charset="2"/>
                            <a:ea typeface="Times New Roman" panose="02020603050405020304" pitchFamily="18" charset="0"/>
                          </a:rPr>
                          <m:t>s</m:t>
                        </m:r>
                        <m:r>
                          <m:rPr>
                            <m:nor/>
                          </m:rPr>
                          <a:rPr lang="en-US" sz="1600" spc="105" dirty="0">
                            <a:solidFill>
                              <a:schemeClr val="accent6">
                                <a:lumMod val="50000"/>
                              </a:schemeClr>
                            </a:solidFill>
                            <a:latin typeface="Times New Roman" panose="02020603050405020304" pitchFamily="18" charset="0"/>
                            <a:ea typeface="Times New Roman" panose="02020603050405020304" pitchFamily="18" charset="0"/>
                          </a:rPr>
                          <m:t> </m:t>
                        </m:r>
                        <m:r>
                          <m:rPr>
                            <m:nor/>
                          </m:rPr>
                          <a:rPr lang="en-US" sz="1600" baseline="30000" dirty="0">
                            <a:solidFill>
                              <a:schemeClr val="accent6">
                                <a:lumMod val="50000"/>
                              </a:schemeClr>
                            </a:solidFill>
                            <a:latin typeface="Times New Roman" panose="02020603050405020304" pitchFamily="18" charset="0"/>
                            <a:ea typeface="Times New Roman" panose="02020603050405020304" pitchFamily="18" charset="0"/>
                          </a:rPr>
                          <m:t>2 </m:t>
                        </m:r>
                      </m:den>
                    </m:f>
                  </m:oMath>
                </a14:m>
                <a:r>
                  <a:rPr lang="en-US" sz="1800" dirty="0">
                    <a:solidFill>
                      <a:schemeClr val="accent6">
                        <a:lumMod val="50000"/>
                      </a:schemeClr>
                    </a:solidFill>
                  </a:rPr>
                  <a:t> </a:t>
                </a:r>
                <a:r>
                  <a:rPr lang="en-US" sz="1800" i="1" dirty="0">
                    <a:solidFill>
                      <a:schemeClr val="accent6">
                        <a:lumMod val="50000"/>
                      </a:schemeClr>
                    </a:solidFill>
                  </a:rPr>
                  <a:t>e </a:t>
                </a:r>
                <a:r>
                  <a:rPr lang="en-US" sz="1800" baseline="30000" dirty="0">
                    <a:solidFill>
                      <a:schemeClr val="accent6">
                        <a:lumMod val="50000"/>
                      </a:schemeClr>
                    </a:solidFill>
                  </a:rPr>
                  <a:t>– </a:t>
                </a:r>
                <a:r>
                  <a:rPr lang="en-US" sz="1800" baseline="30000" dirty="0">
                    <a:solidFill>
                      <a:schemeClr val="accent6">
                        <a:lumMod val="50000"/>
                      </a:schemeClr>
                    </a:solidFill>
                    <a:latin typeface="Times New Roman" panose="02020603050405020304" pitchFamily="18" charset="0"/>
                    <a:ea typeface="Times New Roman" panose="02020603050405020304" pitchFamily="18" charset="0"/>
                  </a:rPr>
                  <a:t>r 2 </a:t>
                </a:r>
                <a:r>
                  <a:rPr lang="en-US" sz="1800" baseline="30000" dirty="0">
                    <a:solidFill>
                      <a:schemeClr val="accent6">
                        <a:lumMod val="50000"/>
                      </a:schemeClr>
                    </a:solidFill>
                  </a:rPr>
                  <a:t>/ </a:t>
                </a:r>
                <a14:m>
                  <m:oMath xmlns:m="http://schemas.openxmlformats.org/officeDocument/2006/math">
                    <m:r>
                      <m:rPr>
                        <m:nor/>
                      </m:rPr>
                      <a:rPr lang="en-US" sz="1800" baseline="30000" dirty="0">
                        <a:solidFill>
                          <a:schemeClr val="accent6">
                            <a:lumMod val="50000"/>
                          </a:schemeClr>
                        </a:solidFill>
                        <a:latin typeface="Symbol" panose="05050102010706020507" pitchFamily="18" charset="2"/>
                        <a:ea typeface="Times New Roman" panose="02020603050405020304" pitchFamily="18" charset="0"/>
                      </a:rPr>
                      <m:t>s</m:t>
                    </m:r>
                  </m:oMath>
                </a14:m>
                <a:r>
                  <a:rPr lang="en-US" sz="1800" baseline="30000" dirty="0">
                    <a:solidFill>
                      <a:schemeClr val="accent6">
                        <a:lumMod val="50000"/>
                      </a:schemeClr>
                    </a:solidFill>
                  </a:rPr>
                  <a:t> 2 , </a:t>
                </a:r>
                <a:r>
                  <a:rPr lang="en-US" sz="1800" i="1" dirty="0">
                    <a:solidFill>
                      <a:schemeClr val="accent6">
                        <a:lumMod val="50000"/>
                      </a:schemeClr>
                    </a:solidFill>
                  </a:rPr>
                  <a:t>r </a:t>
                </a:r>
                <a:r>
                  <a:rPr lang="en-US" sz="1800" dirty="0">
                    <a:solidFill>
                      <a:schemeClr val="accent6">
                        <a:lumMod val="50000"/>
                      </a:schemeClr>
                    </a:solidFill>
                  </a:rPr>
                  <a:t> </a:t>
                </a:r>
                <a14:m>
                  <m:oMath xmlns:m="http://schemas.openxmlformats.org/officeDocument/2006/math">
                    <m:r>
                      <a:rPr lang="en-US" sz="1800" i="1">
                        <a:solidFill>
                          <a:schemeClr val="accent6">
                            <a:lumMod val="50000"/>
                          </a:schemeClr>
                        </a:solidFill>
                        <a:latin typeface="Cambria Math" panose="02040503050406030204" pitchFamily="18" charset="0"/>
                        <a:ea typeface="Cambria Math" panose="02040503050406030204" pitchFamily="18" charset="0"/>
                      </a:rPr>
                      <m:t>≥ </m:t>
                    </m:r>
                  </m:oMath>
                </a14:m>
                <a:r>
                  <a:rPr lang="en-US" sz="1800" dirty="0">
                    <a:solidFill>
                      <a:schemeClr val="accent6">
                        <a:lumMod val="50000"/>
                      </a:schemeClr>
                    </a:solidFill>
                  </a:rPr>
                  <a:t>0</a:t>
                </a:r>
              </a:p>
              <a:p>
                <a:endParaRPr lang="en-US" sz="1800" dirty="0"/>
              </a:p>
              <a:p>
                <a:pPr>
                  <a:lnSpc>
                    <a:spcPct val="150000"/>
                  </a:lnSpc>
                </a:pPr>
                <a:r>
                  <a:rPr lang="en-US" sz="1800" dirty="0">
                    <a:effectLst/>
                    <a:latin typeface="Times New Roman" panose="02020603050405020304" pitchFamily="18" charset="0"/>
                    <a:ea typeface="Times New Roman" panose="02020603050405020304" pitchFamily="18" charset="0"/>
                  </a:rPr>
                  <a:t>This is the pdf of a Rayleigh-distributed random variable; thus, the envelope of </a:t>
                </a:r>
                <a:r>
                  <a:rPr lang="en-US" sz="1800" i="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has a 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        distribution. The fact that the phase of </a:t>
                </a:r>
                <a:r>
                  <a:rPr lang="en-US" sz="1800" i="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is uniformly distributed in the interval (0,2</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p>
              <a:p>
                <a:pPr marL="139700" marR="91440" algn="just">
                  <a:lnSpc>
                    <a:spcPct val="15000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Suppose that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discrete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transmitter</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sends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-dimensional</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7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transmits</a:t>
                </a:r>
                <a:r>
                  <a:rPr lang="en-US" sz="1800" spc="-26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parallel streams of data), and the receiver records an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-dimensional complex vector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 Then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 describes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relation between</a:t>
                </a:r>
                <a:r>
                  <a:rPr lang="en-US" sz="1800"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a:t>
                </a:r>
              </a:p>
              <a:p>
                <a:pPr marL="0" marR="91440" indent="0" algn="just">
                  <a:lnSpc>
                    <a:spcPct val="150000"/>
                  </a:lnSpc>
                  <a:spcBef>
                    <a:spcPts val="5"/>
                  </a:spcBef>
                  <a:buNone/>
                </a:pPr>
                <a:r>
                  <a:rPr lang="en-US" sz="1800" dirty="0">
                    <a:solidFill>
                      <a:schemeClr val="accent6">
                        <a:lumMod val="50000"/>
                      </a:schemeClr>
                    </a:solidFill>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x</a:t>
                </a:r>
                <a:r>
                  <a:rPr lang="en-US" sz="1800" b="1" spc="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Hs</a:t>
                </a:r>
                <a:r>
                  <a:rPr lang="en-US" sz="1800" b="1" spc="-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ν</a:t>
                </a:r>
              </a:p>
              <a:p>
                <a:pPr marL="139700" marR="91440" algn="just">
                  <a:lnSpc>
                    <a:spcPct val="150000"/>
                  </a:lnSpc>
                  <a:spcBef>
                    <a:spcPts val="5"/>
                  </a:spcBef>
                </a:pPr>
                <a:r>
                  <a:rPr lang="en-US" sz="1800" dirty="0">
                    <a:effectLst/>
                    <a:latin typeface="Times New Roman" panose="02020603050405020304" pitchFamily="18" charset="0"/>
                    <a:ea typeface="Times New Roman" panose="02020603050405020304" pitchFamily="18" charset="0"/>
                  </a:rPr>
                  <a:t> where </a:t>
                </a:r>
                <a:r>
                  <a:rPr lang="en-US" sz="1800" b="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is an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 propagation matrix  ) and the vector </a:t>
                </a:r>
                <a:r>
                  <a:rPr lang="en-US" sz="1800" b="1" dirty="0">
                    <a:effectLst/>
                    <a:latin typeface="Times New Roman" panose="02020603050405020304" pitchFamily="18" charset="0"/>
                    <a:ea typeface="Times New Roman" panose="02020603050405020304" pitchFamily="18" charset="0"/>
                  </a:rPr>
                  <a:t>ν </a:t>
                </a:r>
                <a:r>
                  <a:rPr lang="en-US" sz="1800" dirty="0">
                    <a:effectLst/>
                    <a:latin typeface="Times New Roman" panose="02020603050405020304" pitchFamily="18" charset="0"/>
                    <a:ea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additive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noise</a:t>
                </a:r>
              </a:p>
              <a:p>
                <a:pPr marL="139700" marR="91440" algn="just">
                  <a:lnSpc>
                    <a:spcPct val="150000"/>
                  </a:lnSpc>
                  <a:spcBef>
                    <a:spcPts val="5"/>
                  </a:spcBef>
                  <a:spcAft>
                    <a:spcPts val="0"/>
                  </a:spcAft>
                </a:pPr>
                <a:endParaRPr lang="en-US" sz="1800" dirty="0">
                  <a:effectLst/>
                  <a:latin typeface="Times New Roman" panose="02020603050405020304" pitchFamily="18" charset="0"/>
                  <a:ea typeface="Times New Roman" panose="02020603050405020304" pitchFamily="18" charset="0"/>
                </a:endParaRPr>
              </a:p>
              <a:p>
                <a:pPr marL="0" indent="0">
                  <a:spcBef>
                    <a:spcPts val="50"/>
                  </a:spcBef>
                  <a:buNone/>
                </a:pPr>
                <a:r>
                  <a:rPr lang="en-US" sz="1800" dirty="0">
                    <a:effectLst/>
                    <a:latin typeface="Times New Roman" panose="02020603050405020304" pitchFamily="18" charset="0"/>
                    <a:ea typeface="Times New Roman" panose="02020603050405020304" pitchFamily="18" charset="0"/>
                  </a:rPr>
                  <a:t> </a:t>
                </a:r>
              </a:p>
              <a:p>
                <a:pPr marL="0" indent="0">
                  <a:lnSpc>
                    <a:spcPct val="150000"/>
                  </a:lnSpc>
                  <a:buNone/>
                </a:pPr>
                <a:endParaRPr lang="en-US" sz="1800" dirty="0"/>
              </a:p>
              <a:p>
                <a:pPr marL="0" indent="0">
                  <a:buNone/>
                </a:pPr>
                <a:r>
                  <a:rPr lang="en-US" sz="1800" baseline="30000" dirty="0"/>
                  <a:t> </a:t>
                </a:r>
                <a:endParaRPr lang="en-US" sz="1800" dirty="0">
                  <a:effectLst/>
                  <a:latin typeface="Times New Roman" panose="02020603050405020304" pitchFamily="18" charset="0"/>
                  <a:ea typeface="Times New Roman" panose="02020603050405020304" pitchFamily="18" charset="0"/>
                </a:endParaRP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30AEF410-146B-D77A-D1B1-98AEB6F5180E}"/>
                  </a:ext>
                </a:extLst>
              </p:cNvPr>
              <p:cNvSpPr>
                <a:spLocks noGrp="1" noRot="1" noChangeAspect="1" noMove="1" noResize="1" noEditPoints="1" noAdjustHandles="1" noChangeArrowheads="1" noChangeShapeType="1" noTextEdit="1"/>
              </p:cNvSpPr>
              <p:nvPr>
                <p:ph idx="1"/>
              </p:nvPr>
            </p:nvSpPr>
            <p:spPr>
              <a:xfrm>
                <a:off x="838200" y="1649690"/>
                <a:ext cx="11353800" cy="5208309"/>
              </a:xfrm>
              <a:blipFill>
                <a:blip r:embed="rId2"/>
                <a:stretch>
                  <a:fillRect l="-376" t="-128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37765AA-A005-C556-1A68-ACC57EDDABF8}"/>
              </a:ext>
            </a:extLst>
          </p:cNvPr>
          <p:cNvSpPr>
            <a:spLocks noGrp="1"/>
          </p:cNvSpPr>
          <p:nvPr>
            <p:ph type="sldNum" sz="quarter" idx="12"/>
          </p:nvPr>
        </p:nvSpPr>
        <p:spPr/>
        <p:txBody>
          <a:bodyPr/>
          <a:lstStyle/>
          <a:p>
            <a:fld id="{A439D109-9F59-4B0B-8E20-D6D3A384B1F1}" type="slidenum">
              <a:rPr lang="ko-KR" altLang="en-US" smtClean="0"/>
              <a:t>14</a:t>
            </a:fld>
            <a:endParaRPr lang="ko-KR" altLang="en-US" dirty="0"/>
          </a:p>
        </p:txBody>
      </p:sp>
    </p:spTree>
    <p:extLst>
      <p:ext uri="{BB962C8B-B14F-4D97-AF65-F5344CB8AC3E}">
        <p14:creationId xmlns:p14="http://schemas.microsoft.com/office/powerpoint/2010/main" val="4181213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550BC-C1D2-4687-025B-9A599CDF4934}"/>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0221CF-448D-9E81-433A-D5DAFFFC953B}"/>
                  </a:ext>
                </a:extLst>
              </p:cNvPr>
              <p:cNvSpPr>
                <a:spLocks noGrp="1"/>
              </p:cNvSpPr>
              <p:nvPr>
                <p:ph idx="1"/>
              </p:nvPr>
            </p:nvSpPr>
            <p:spPr>
              <a:xfrm>
                <a:off x="838200" y="1649691"/>
                <a:ext cx="10515600" cy="4847824"/>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 random variables with variance equal to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 random variables with variance equal to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The total      power of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(i.e., </a:t>
                </a:r>
                <a:r>
                  <a:rPr lang="en-US" sz="1800" i="1" dirty="0">
                    <a:effectLst/>
                    <a:latin typeface="Times New Roman" panose="02020603050405020304" pitchFamily="18" charset="0"/>
                    <a:ea typeface="Times New Roman" panose="02020603050405020304" pitchFamily="18" charset="0"/>
                  </a:rPr>
                  <a:t>E</a:t>
                </a:r>
                <a:r>
                  <a:rPr lang="en-US" sz="1800"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s</a:t>
                </a:r>
                <a:r>
                  <a:rPr lang="en-US" sz="1800" baseline="30000"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s</a:t>
                </a:r>
                <a:r>
                  <a:rPr lang="en-US" sz="1800" dirty="0">
                    <a:effectLst/>
                    <a:latin typeface="Times New Roman" panose="02020603050405020304" pitchFamily="18" charset="0"/>
                    <a:ea typeface="Times New Roman" panose="02020603050405020304" pitchFamily="18" charset="0"/>
                  </a:rPr>
                  <a:t>]) 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be</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Thus,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covariance matrix of</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equals:</a:t>
                </a:r>
              </a:p>
              <a:p>
                <a:pPr>
                  <a:lnSpc>
                    <a:spcPct val="150000"/>
                  </a:lnSpc>
                </a:pP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dirty="0">
                    <a:solidFill>
                      <a:schemeClr val="accent6">
                        <a:lumMod val="50000"/>
                      </a:schemeClr>
                    </a:solidFill>
                    <a:latin typeface="Times New Roman" panose="02020603050405020304" pitchFamily="18" charset="0"/>
                    <a:ea typeface="Times New Roman" panose="02020603050405020304" pitchFamily="18" charset="0"/>
                  </a:rPr>
                  <a:t> =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i="1" baseline="30000" dirty="0">
                    <a:solidFill>
                      <a:schemeClr val="accent6">
                        <a:lumMod val="50000"/>
                      </a:schemeClr>
                    </a:solidFill>
                    <a:effectLst/>
                    <a:latin typeface="Times New Roman" panose="02020603050405020304" pitchFamily="18" charset="0"/>
                    <a:ea typeface="Times New Roman" panose="02020603050405020304" pitchFamily="18" charset="0"/>
                  </a:rPr>
                  <a:t>2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I</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Nt</a:t>
                </a:r>
                <a:r>
                  <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US" sz="1800" i="1" smtClean="0">
                            <a:solidFill>
                              <a:schemeClr val="accent6">
                                <a:lumMod val="50000"/>
                              </a:schemeClr>
                            </a:solidFill>
                            <a:effectLst/>
                            <a:latin typeface="Cambria Math" panose="02040503050406030204" pitchFamily="18" charset="0"/>
                          </a:rPr>
                        </m:ctrlPr>
                      </m:fPr>
                      <m:num>
                        <m:r>
                          <a:rPr lang="en-US" sz="1800" b="0" i="1" smtClean="0">
                            <a:solidFill>
                              <a:schemeClr val="accent6">
                                <a:lumMod val="50000"/>
                              </a:schemeClr>
                            </a:solidFill>
                            <a:effectLst/>
                            <a:latin typeface="Cambria Math" panose="02040503050406030204" pitchFamily="18" charset="0"/>
                          </a:rPr>
                          <m:t>𝑃</m:t>
                        </m:r>
                      </m:num>
                      <m:den>
                        <m:r>
                          <a:rPr lang="en-US" sz="1800" b="0" i="1" smtClean="0">
                            <a:solidFill>
                              <a:schemeClr val="accent6">
                                <a:lumMod val="50000"/>
                              </a:schemeClr>
                            </a:solidFill>
                            <a:effectLst/>
                            <a:latin typeface="Cambria Math" panose="02040503050406030204" pitchFamily="18" charset="0"/>
                          </a:rPr>
                          <m:t>𝑁𝑡</m:t>
                        </m:r>
                      </m:den>
                    </m:f>
                  </m:oMath>
                </a14:m>
                <a:r>
                  <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latin typeface="Times New Roman" panose="02020603050405020304" pitchFamily="18" charset="0"/>
                    <a:ea typeface="Times New Roman" panose="02020603050405020304" pitchFamily="18" charset="0"/>
                  </a:rPr>
                  <a:t>I</a:t>
                </a:r>
                <a:r>
                  <a:rPr lang="en-US" sz="1800" i="1" baseline="-25000" dirty="0">
                    <a:solidFill>
                      <a:schemeClr val="accent6">
                        <a:lumMod val="50000"/>
                      </a:schemeClr>
                    </a:solidFill>
                    <a:latin typeface="Times New Roman" panose="02020603050405020304" pitchFamily="18" charset="0"/>
                    <a:ea typeface="Times New Roman" panose="02020603050405020304" pitchFamily="18" charset="0"/>
                  </a:rPr>
                  <a:t>Nt</a:t>
                </a:r>
                <a:endPar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endParaRPr>
              </a:p>
              <a:p>
                <a:pPr>
                  <a:lnSpc>
                    <a:spcPct val="150000"/>
                  </a:lnSpc>
                </a:pPr>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 </a:t>
                </a:r>
                <a:r>
                  <a:rPr lang="en-US" sz="1800" baseline="300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denotes the conjugate transpose of a vector or matrix and the matrix </a:t>
                </a:r>
                <a:r>
                  <a:rPr lang="en-US" sz="1800" b="1" dirty="0">
                    <a:effectLst/>
                    <a:latin typeface="Times New Roman" panose="02020603050405020304" pitchFamily="18" charset="0"/>
                    <a:ea typeface="Times New Roman" panose="02020603050405020304" pitchFamily="18" charset="0"/>
                  </a:rPr>
                  <a:t>I </a:t>
                </a:r>
                <a:r>
                  <a:rPr lang="en-US" sz="1800" dirty="0">
                    <a:effectLst/>
                    <a:latin typeface="Times New Roman" panose="02020603050405020304" pitchFamily="18" charset="0"/>
                    <a:ea typeface="Times New Roman" panose="02020603050405020304" pitchFamily="18" charset="0"/>
                  </a:rPr>
                  <a:t>with subscript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identity</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matrix</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a:t>
                </a:r>
                <a:r>
                  <a:rPr lang="en-US" sz="1800" spc="5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endParaRPr lang="en-US" sz="1800" i="1" baseline="-25000" dirty="0">
                  <a:effectLst/>
                  <a:latin typeface="Times New Roman" panose="02020603050405020304" pitchFamily="18" charset="0"/>
                  <a:ea typeface="Times New Roman" panose="02020603050405020304" pitchFamily="18" charset="0"/>
                </a:endParaRPr>
              </a:p>
              <a:p>
                <a:pPr>
                  <a:lnSpc>
                    <a:spcPct val="150000"/>
                  </a:lnSpc>
                </a:pPr>
                <a:r>
                  <a:rPr lang="en-US" sz="1800" i="1" dirty="0">
                    <a:latin typeface="Times New Roman" panose="02020603050405020304" pitchFamily="18" charset="0"/>
                  </a:rPr>
                  <a:t> T</a:t>
                </a:r>
                <a:r>
                  <a:rPr lang="en-US" sz="1800" dirty="0">
                    <a:effectLst/>
                    <a:latin typeface="Times New Roman" panose="02020603050405020304" pitchFamily="18" charset="0"/>
                    <a:ea typeface="Times New Roman" panose="02020603050405020304" pitchFamily="18" charset="0"/>
                  </a:rPr>
                  <a:t>he channel matrix is denoted by </a:t>
                </a:r>
                <a:r>
                  <a:rPr lang="en-US" sz="1800" b="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 It is assumed the channel matrix </a:t>
                </a:r>
                <a:r>
                  <a:rPr lang="en-US" sz="1800" b="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has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identically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i.i.d.</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Gaussian,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entries (the variance of each entry is </a:t>
                </a:r>
                <a:r>
                  <a:rPr lang="en-US" sz="1800" dirty="0">
                    <a:effectLst/>
                    <a:latin typeface="Symbol" panose="05050102010706020507" pitchFamily="18" charset="2"/>
                    <a:ea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c</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1). In  other words, each component has a 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 (like</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c</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Thus, the system        operates  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flat-fading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environment.</a:t>
                </a:r>
              </a:p>
              <a:p>
                <a:pPr>
                  <a:lnSpc>
                    <a:spcPct val="150000"/>
                  </a:lnSpc>
                </a:pPr>
                <a:endParaRPr lang="en-US" dirty="0"/>
              </a:p>
            </p:txBody>
          </p:sp>
        </mc:Choice>
        <mc:Fallback xmlns="">
          <p:sp>
            <p:nvSpPr>
              <p:cNvPr id="3" name="Content Placeholder 2">
                <a:extLst>
                  <a:ext uri="{FF2B5EF4-FFF2-40B4-BE49-F238E27FC236}">
                    <a16:creationId xmlns:a16="http://schemas.microsoft.com/office/drawing/2014/main" id="{3F0221CF-448D-9E81-433A-D5DAFFFC953B}"/>
                  </a:ext>
                </a:extLst>
              </p:cNvPr>
              <p:cNvSpPr>
                <a:spLocks noGrp="1" noRot="1" noChangeAspect="1" noMove="1" noResize="1" noEditPoints="1" noAdjustHandles="1" noChangeArrowheads="1" noChangeShapeType="1" noTextEdit="1"/>
              </p:cNvSpPr>
              <p:nvPr>
                <p:ph idx="1"/>
              </p:nvPr>
            </p:nvSpPr>
            <p:spPr>
              <a:xfrm>
                <a:off x="838200" y="1649691"/>
                <a:ext cx="10515600" cy="4847824"/>
              </a:xfrm>
              <a:blipFill>
                <a:blip r:embed="rId2"/>
                <a:stretch>
                  <a:fillRect l="-406" r="-4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0F4A92E-0D26-8858-B442-BCFE5F0C951A}"/>
              </a:ext>
            </a:extLst>
          </p:cNvPr>
          <p:cNvSpPr>
            <a:spLocks noGrp="1"/>
          </p:cNvSpPr>
          <p:nvPr>
            <p:ph type="sldNum" sz="quarter" idx="12"/>
          </p:nvPr>
        </p:nvSpPr>
        <p:spPr/>
        <p:txBody>
          <a:bodyPr/>
          <a:lstStyle/>
          <a:p>
            <a:fld id="{A439D109-9F59-4B0B-8E20-D6D3A384B1F1}" type="slidenum">
              <a:rPr lang="ko-KR" altLang="en-US" smtClean="0"/>
              <a:t>15</a:t>
            </a:fld>
            <a:endParaRPr lang="ko-KR" altLang="en-US"/>
          </a:p>
        </p:txBody>
      </p:sp>
    </p:spTree>
    <p:extLst>
      <p:ext uri="{BB962C8B-B14F-4D97-AF65-F5344CB8AC3E}">
        <p14:creationId xmlns:p14="http://schemas.microsoft.com/office/powerpoint/2010/main" val="4265622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E748-DDE0-3739-850F-14C1D4B662D0}"/>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3EF71E-4174-E179-392A-7413846A04CA}"/>
                  </a:ext>
                </a:extLst>
              </p:cNvPr>
              <p:cNvSpPr>
                <a:spLocks noGrp="1"/>
              </p:cNvSpPr>
              <p:nvPr>
                <p:ph idx="1"/>
              </p:nvPr>
            </p:nvSpPr>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The 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ν</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-dimensional and represents additive receiver noise. The 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ν</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assumed to</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baseline="-25000" dirty="0">
                    <a:effectLst/>
                    <a:latin typeface="Symbol" panose="05050102010706020507" pitchFamily="18" charset="2"/>
                    <a:ea typeface="Times New Roman" panose="02020603050405020304" pitchFamily="18" charset="0"/>
                  </a:rPr>
                  <a:t>n</a:t>
                </a:r>
                <a:r>
                  <a:rPr lang="en-US" sz="1800" i="1" baseline="30000" dirty="0">
                    <a:effectLst/>
                    <a:latin typeface="Times New Roman" panose="02020603050405020304" pitchFamily="18" charset="0"/>
                    <a:ea typeface="Times New Roman" panose="02020603050405020304" pitchFamily="18" charset="0"/>
                  </a:rPr>
                  <a:t>2</a:t>
                </a:r>
                <a:r>
                  <a:rPr lang="en-US" sz="1800" i="1"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covariance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matrix</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p>
              <a:p>
                <a:endParaRPr lang="en-US" sz="1800" dirty="0">
                  <a:latin typeface="Times New Roman" panose="02020603050405020304" pitchFamily="18" charset="0"/>
                  <a:ea typeface="Times New Roman" panose="02020603050405020304" pitchFamily="18" charset="0"/>
                </a:endParaRPr>
              </a:p>
              <a:p>
                <a:pPr marL="0" indent="0">
                  <a:buNone/>
                </a:pP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                                                         E</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latin typeface="Times New Roman" panose="02020603050405020304" pitchFamily="18" charset="0"/>
                    <a:ea typeface="Times New Roman" panose="02020603050405020304" pitchFamily="18" charset="0"/>
                  </a:rPr>
                  <a:t>v</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v</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solidFill>
                      <a:schemeClr val="accent6">
                        <a:lumMod val="50000"/>
                      </a:schemeClr>
                    </a:solidFill>
                    <a:latin typeface="Times New Roman" panose="02020603050405020304" pitchFamily="18" charset="0"/>
                    <a:ea typeface="Times New Roman" panose="02020603050405020304" pitchFamily="18" charset="0"/>
                  </a:rPr>
                  <a:t>v</a:t>
                </a:r>
                <a:r>
                  <a:rPr lang="en-US" sz="1800" i="1" baseline="30000" dirty="0">
                    <a:solidFill>
                      <a:schemeClr val="accent6">
                        <a:lumMod val="50000"/>
                      </a:schemeClr>
                    </a:solidFill>
                    <a:effectLst/>
                    <a:latin typeface="Times New Roman" panose="02020603050405020304" pitchFamily="18" charset="0"/>
                    <a:ea typeface="Times New Roman" panose="02020603050405020304" pitchFamily="18" charset="0"/>
                  </a:rPr>
                  <a:t>2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I</a:t>
                </a:r>
                <a:r>
                  <a:rPr lang="en-US" sz="1800" i="1" baseline="-25000" dirty="0" err="1">
                    <a:solidFill>
                      <a:schemeClr val="accent6">
                        <a:lumMod val="50000"/>
                      </a:schemeClr>
                    </a:solidFill>
                    <a:latin typeface="Times New Roman" panose="02020603050405020304" pitchFamily="18" charset="0"/>
                    <a:ea typeface="Times New Roman" panose="02020603050405020304" pitchFamily="18" charset="0"/>
                  </a:rPr>
                  <a:t>N</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t</a:t>
                </a:r>
                <a:endPar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endParaRPr>
              </a:p>
              <a:p>
                <a:endParaRPr lang="en-US" sz="1800" i="1" baseline="-25000" dirty="0">
                  <a:latin typeface="Times New Roman" panose="02020603050405020304" pitchFamily="18" charset="0"/>
                  <a:ea typeface="Times New Roman" panose="02020603050405020304" pitchFamily="18" charset="0"/>
                </a:endParaRPr>
              </a:p>
              <a:p>
                <a:pPr>
                  <a:lnSpc>
                    <a:spcPct val="100000"/>
                  </a:lnSpc>
                </a:pPr>
                <a:r>
                  <a:rPr lang="en-US" sz="1800" dirty="0">
                    <a:effectLst/>
                    <a:latin typeface="Times New Roman" panose="02020603050405020304" pitchFamily="18" charset="0"/>
                    <a:ea typeface="Times New Roman" panose="02020603050405020304" pitchFamily="18" charset="0"/>
                  </a:rPr>
                  <a:t>Furthermore, it is assumed that the vectors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and </a:t>
                </a:r>
                <a:r>
                  <a:rPr lang="en-US" sz="1800" b="1" dirty="0">
                    <a:effectLst/>
                    <a:latin typeface="Times New Roman" panose="02020603050405020304" pitchFamily="18" charset="0"/>
                    <a:ea typeface="Times New Roman" panose="02020603050405020304" pitchFamily="18" charset="0"/>
                  </a:rPr>
                  <a:t>ν </a:t>
                </a:r>
                <a:r>
                  <a:rPr lang="en-US" sz="1800" dirty="0">
                    <a:effectLst/>
                    <a:latin typeface="Times New Roman" panose="02020603050405020304" pitchFamily="18" charset="0"/>
                    <a:ea typeface="Times New Roman" panose="02020603050405020304" pitchFamily="18" charset="0"/>
                  </a:rPr>
                  <a:t>are independent and thus the following holds:</a:t>
                </a:r>
                <a:r>
                  <a:rPr lang="en-US" sz="1800" spc="5" dirty="0">
                    <a:effectLst/>
                    <a:latin typeface="Times New Roman" panose="02020603050405020304" pitchFamily="18" charset="0"/>
                    <a:ea typeface="Times New Roman" panose="02020603050405020304" pitchFamily="18" charset="0"/>
                  </a:rPr>
                  <a:t> </a:t>
                </a:r>
                <a:r>
                  <a:rPr lang="en-US" sz="1800" i="1" spc="-5" dirty="0">
                    <a:effectLst/>
                    <a:latin typeface="Times New Roman" panose="02020603050405020304" pitchFamily="18" charset="0"/>
                    <a:ea typeface="Times New Roman" panose="02020603050405020304" pitchFamily="18" charset="0"/>
                  </a:rPr>
                  <a:t>E</a:t>
                </a:r>
                <a:r>
                  <a:rPr lang="en-US" sz="1800" spc="-5" dirty="0">
                    <a:effectLst/>
                    <a:latin typeface="Times New Roman" panose="02020603050405020304" pitchFamily="18" charset="0"/>
                    <a:ea typeface="Times New Roman" panose="02020603050405020304" pitchFamily="18" charset="0"/>
                  </a:rPr>
                  <a:t>[</a:t>
                </a:r>
                <a:r>
                  <a:rPr lang="en-US" sz="1800" b="1" spc="-5" dirty="0" err="1">
                    <a:effectLst/>
                    <a:latin typeface="Times New Roman" panose="02020603050405020304" pitchFamily="18" charset="0"/>
                    <a:ea typeface="Times New Roman" panose="02020603050405020304" pitchFamily="18" charset="0"/>
                  </a:rPr>
                  <a:t>sν</a:t>
                </a:r>
                <a:r>
                  <a:rPr lang="en-US" sz="1800" i="1" spc="-5" baseline="30000" dirty="0">
                    <a:effectLst/>
                    <a:latin typeface="Times New Roman" panose="02020603050405020304" pitchFamily="18" charset="0"/>
                    <a:ea typeface="Times New Roman" panose="02020603050405020304" pitchFamily="18" charset="0"/>
                  </a:rPr>
                  <a:t>*</a:t>
                </a:r>
                <a:r>
                  <a:rPr lang="en-US" sz="1800" i="1"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0 . With the above-described </a:t>
                </a:r>
                <a:r>
                  <a:rPr lang="en-US" sz="1800" dirty="0">
                    <a:effectLst/>
                    <a:latin typeface="Times New Roman" panose="02020603050405020304" pitchFamily="18" charset="0"/>
                    <a:ea typeface="Times New Roman" panose="02020603050405020304" pitchFamily="18" charset="0"/>
                  </a:rPr>
                  <a:t>assumptions about the power of the signal and the noise, the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expected Signal-to-     Noise Ratio (SNR) per receiving antenna, i.e., the SNR for each component of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 be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found 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 to</a:t>
                </a:r>
              </a:p>
              <a:p>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𝜌</m:t>
                    </m:r>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𝐸𝑠</m:t>
                        </m:r>
                      </m:num>
                      <m:den>
                        <m:r>
                          <a:rPr lang="en-US" b="0" i="1" smtClean="0">
                            <a:solidFill>
                              <a:schemeClr val="accent6">
                                <a:lumMod val="50000"/>
                              </a:schemeClr>
                            </a:solidFill>
                            <a:latin typeface="Cambria Math" panose="02040503050406030204" pitchFamily="18" charset="0"/>
                          </a:rPr>
                          <m:t>𝑁𝑜</m:t>
                        </m:r>
                      </m:den>
                    </m:f>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𝑁</m:t>
                        </m:r>
                        <m:r>
                          <a:rPr lang="en-US" b="0" i="1" baseline="-25000" smtClean="0">
                            <a:solidFill>
                              <a:schemeClr val="accent6">
                                <a:lumMod val="50000"/>
                              </a:schemeClr>
                            </a:solidFill>
                            <a:latin typeface="Cambria Math" panose="02040503050406030204" pitchFamily="18" charset="0"/>
                          </a:rPr>
                          <m:t>𝑡</m:t>
                        </m:r>
                        <m:r>
                          <m:rPr>
                            <m:nor/>
                          </m:rPr>
                          <a:rPr lang="en-US" b="0" i="0" smtClean="0">
                            <a:solidFill>
                              <a:schemeClr val="accent6">
                                <a:lumMod val="50000"/>
                              </a:schemeClr>
                            </a:solidFill>
                            <a:latin typeface="Cambria Math" panose="02040503050406030204" pitchFamily="18" charset="0"/>
                          </a:rPr>
                          <m:t> </m:t>
                        </m:r>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s</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r>
                          <m:rPr>
                            <m:nor/>
                          </m:rPr>
                          <a:rPr lang="en-US" dirty="0" smtClean="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30000" dirty="0" smtClean="0">
                            <a:solidFill>
                              <a:schemeClr val="accent6">
                                <a:lumMod val="50000"/>
                              </a:schemeClr>
                            </a:solidFill>
                            <a:latin typeface="Times New Roman" panose="02020603050405020304" pitchFamily="18" charset="0"/>
                            <a:ea typeface="Times New Roman" panose="02020603050405020304" pitchFamily="18" charset="0"/>
                          </a:rPr>
                          <m:t>2</m:t>
                        </m:r>
                      </m:num>
                      <m:den>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v</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den>
                    </m:f>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𝑃</m:t>
                        </m:r>
                      </m:num>
                      <m:den>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v</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den>
                    </m:f>
                  </m:oMath>
                </a14:m>
                <a:endParaRPr lang="en-US" dirty="0"/>
              </a:p>
              <a:p>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a:t>
                </a:r>
                <a:r>
                  <a:rPr lang="en-US" sz="1800" spc="2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a:t>
                </a:r>
                <a:r>
                  <a:rPr lang="en-US" sz="1800" i="1" baseline="-25000" dirty="0">
                    <a:effectLst/>
                    <a:latin typeface="Times New Roman" panose="02020603050405020304" pitchFamily="18" charset="0"/>
                    <a:ea typeface="Times New Roman" panose="02020603050405020304" pitchFamily="18" charset="0"/>
                  </a:rPr>
                  <a:t>s</a:t>
                </a:r>
                <a:r>
                  <a:rPr lang="en-US" sz="1800" i="1"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stands</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antenna</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9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0</a:t>
                </a:r>
                <a:r>
                  <a:rPr lang="en-US" sz="1800" i="1"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noise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antenna.</a:t>
                </a:r>
                <a:endParaRPr lang="en-US" dirty="0"/>
              </a:p>
            </p:txBody>
          </p:sp>
        </mc:Choice>
        <mc:Fallback xmlns="">
          <p:sp>
            <p:nvSpPr>
              <p:cNvPr id="3" name="Content Placeholder 2">
                <a:extLst>
                  <a:ext uri="{FF2B5EF4-FFF2-40B4-BE49-F238E27FC236}">
                    <a16:creationId xmlns:a16="http://schemas.microsoft.com/office/drawing/2014/main" id="{BB3EF71E-4174-E179-392A-7413846A04CA}"/>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D2D07D6-0D93-4F29-DDEE-4AC70D7CDF47}"/>
              </a:ext>
            </a:extLst>
          </p:cNvPr>
          <p:cNvSpPr>
            <a:spLocks noGrp="1"/>
          </p:cNvSpPr>
          <p:nvPr>
            <p:ph type="sldNum" sz="quarter" idx="12"/>
          </p:nvPr>
        </p:nvSpPr>
        <p:spPr/>
        <p:txBody>
          <a:bodyPr/>
          <a:lstStyle/>
          <a:p>
            <a:fld id="{A439D109-9F59-4B0B-8E20-D6D3A384B1F1}" type="slidenum">
              <a:rPr lang="ko-KR" altLang="en-US" smtClean="0"/>
              <a:t>16</a:t>
            </a:fld>
            <a:endParaRPr lang="ko-KR" altLang="en-US"/>
          </a:p>
        </p:txBody>
      </p:sp>
    </p:spTree>
    <p:extLst>
      <p:ext uri="{BB962C8B-B14F-4D97-AF65-F5344CB8AC3E}">
        <p14:creationId xmlns:p14="http://schemas.microsoft.com/office/powerpoint/2010/main" val="254110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61111-7E22-196B-064A-99BD4B1D985E}"/>
              </a:ext>
            </a:extLst>
          </p:cNvPr>
          <p:cNvSpPr>
            <a:spLocks noGrp="1"/>
          </p:cNvSpPr>
          <p:nvPr>
            <p:ph type="title"/>
          </p:nvPr>
        </p:nvSpPr>
        <p:spPr/>
        <p:txBody>
          <a:bodyPr/>
          <a:lstStyle/>
          <a:p>
            <a:r>
              <a:rPr lang="en-US" sz="3600" b="1" i="1">
                <a:effectLst/>
                <a:latin typeface="Arial" panose="020B0604020202020204" pitchFamily="34" charset="0"/>
                <a:ea typeface="Arial" panose="020B0604020202020204" pitchFamily="34" charset="0"/>
              </a:rPr>
              <a:t>Signal</a:t>
            </a:r>
            <a:r>
              <a:rPr lang="en-US" sz="3600" b="1" i="1" spc="-5">
                <a:effectLst/>
                <a:latin typeface="Arial" panose="020B0604020202020204" pitchFamily="34" charset="0"/>
                <a:ea typeface="Arial" panose="020B0604020202020204" pitchFamily="34" charset="0"/>
              </a:rPr>
              <a:t> </a:t>
            </a:r>
            <a:r>
              <a:rPr lang="en-US" sz="3600" b="1" i="1">
                <a:effectLst/>
                <a:latin typeface="Arial" panose="020B0604020202020204" pitchFamily="34" charset="0"/>
                <a:ea typeface="Arial" panose="020B0604020202020204" pitchFamily="34" charset="0"/>
              </a:rPr>
              <a:t>model</a:t>
            </a:r>
            <a:endParaRPr lang="en-US"/>
          </a:p>
        </p:txBody>
      </p:sp>
      <p:sp>
        <p:nvSpPr>
          <p:cNvPr id="3" name="Content Placeholder 2">
            <a:extLst>
              <a:ext uri="{FF2B5EF4-FFF2-40B4-BE49-F238E27FC236}">
                <a16:creationId xmlns:a16="http://schemas.microsoft.com/office/drawing/2014/main" id="{FB7FC313-8B6B-8555-2392-FBF87AC5A369}"/>
              </a:ext>
            </a:extLst>
          </p:cNvPr>
          <p:cNvSpPr>
            <a:spLocks noGrp="1"/>
          </p:cNvSpPr>
          <p:nvPr>
            <p:ph idx="1"/>
          </p:nvPr>
        </p:nvSpPr>
        <p:spPr>
          <a:xfrm>
            <a:off x="838200" y="1658483"/>
            <a:ext cx="10515600" cy="4527272"/>
          </a:xfrm>
        </p:spPr>
        <p:txBody>
          <a:bodyPr/>
          <a:lstStyle/>
          <a:p>
            <a:pPr>
              <a:lnSpc>
                <a:spcPct val="100000"/>
              </a:lnSpc>
            </a:pPr>
            <a:r>
              <a:rPr lang="en-US" sz="1800" dirty="0">
                <a:effectLst/>
                <a:latin typeface="Times New Roman" panose="02020603050405020304" pitchFamily="18" charset="0"/>
                <a:ea typeface="Times New Roman" panose="02020603050405020304" pitchFamily="18" charset="0"/>
              </a:rPr>
              <a:t>In</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explain</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Space</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Division</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Multiplexing</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techniques,</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notations</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      used</a:t>
            </a:r>
          </a:p>
          <a:p>
            <a:pPr marL="0" indent="0">
              <a:lnSpc>
                <a:spcPct val="100000"/>
              </a:lnSpc>
              <a:buNone/>
            </a:pPr>
            <a:r>
              <a:rPr lang="en-US" sz="1800" dirty="0">
                <a:latin typeface="Times New Roman" panose="02020603050405020304" pitchFamily="18" charset="0"/>
              </a:rPr>
              <a:t>   </a:t>
            </a:r>
            <a:endParaRPr lang="en-US" dirty="0"/>
          </a:p>
        </p:txBody>
      </p:sp>
      <p:sp>
        <p:nvSpPr>
          <p:cNvPr id="4" name="Slide Number Placeholder 3">
            <a:extLst>
              <a:ext uri="{FF2B5EF4-FFF2-40B4-BE49-F238E27FC236}">
                <a16:creationId xmlns:a16="http://schemas.microsoft.com/office/drawing/2014/main" id="{F60F1A0F-9870-F4F4-92F7-2A9FC2626B9E}"/>
              </a:ext>
            </a:extLst>
          </p:cNvPr>
          <p:cNvSpPr>
            <a:spLocks noGrp="1"/>
          </p:cNvSpPr>
          <p:nvPr>
            <p:ph type="sldNum" sz="quarter" idx="12"/>
          </p:nvPr>
        </p:nvSpPr>
        <p:spPr/>
        <p:txBody>
          <a:bodyPr/>
          <a:lstStyle/>
          <a:p>
            <a:fld id="{A439D109-9F59-4B0B-8E20-D6D3A384B1F1}" type="slidenum">
              <a:rPr lang="ko-KR" altLang="en-US" smtClean="0"/>
              <a:t>17</a:t>
            </a:fld>
            <a:endParaRPr lang="ko-KR" altLang="en-US"/>
          </a:p>
        </p:txBody>
      </p:sp>
      <p:pic>
        <p:nvPicPr>
          <p:cNvPr id="19" name="Picture 18" descr="A black and white math formula&#10;&#10;Description automatically generated">
            <a:extLst>
              <a:ext uri="{FF2B5EF4-FFF2-40B4-BE49-F238E27FC236}">
                <a16:creationId xmlns:a16="http://schemas.microsoft.com/office/drawing/2014/main" id="{31DB77EB-6C63-679A-76AA-DA69DBA2F6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258" y="2681183"/>
            <a:ext cx="6325483" cy="1495634"/>
          </a:xfrm>
          <a:prstGeom prst="rect">
            <a:avLst/>
          </a:prstGeom>
        </p:spPr>
      </p:pic>
      <p:sp>
        <p:nvSpPr>
          <p:cNvPr id="20" name="TextBox 19">
            <a:extLst>
              <a:ext uri="{FF2B5EF4-FFF2-40B4-BE49-F238E27FC236}">
                <a16:creationId xmlns:a16="http://schemas.microsoft.com/office/drawing/2014/main" id="{91B9792A-7E32-8F4F-272D-1D14B5F90547}"/>
              </a:ext>
            </a:extLst>
          </p:cNvPr>
          <p:cNvSpPr txBox="1"/>
          <p:nvPr/>
        </p:nvSpPr>
        <p:spPr>
          <a:xfrm>
            <a:off x="175846" y="4756638"/>
            <a:ext cx="11561885" cy="1541448"/>
          </a:xfrm>
          <a:prstGeom prst="rect">
            <a:avLst/>
          </a:prstGeom>
          <a:noFill/>
        </p:spPr>
        <p:txBody>
          <a:bodyPr wrap="square" rtlCol="0">
            <a:spAutoFit/>
          </a:bodyPr>
          <a:lstStyle/>
          <a:p>
            <a:pPr marL="139700" algn="just">
              <a:spcBef>
                <a:spcPts val="460"/>
              </a:spcBef>
              <a:spcAft>
                <a:spcPts val="0"/>
              </a:spcAft>
            </a:pPr>
            <a:r>
              <a:rPr lang="en-US" sz="1800" dirty="0">
                <a:effectLst/>
                <a:latin typeface="Times New Roman" panose="02020603050405020304" pitchFamily="18" charset="0"/>
                <a:ea typeface="Times New Roman" panose="02020603050405020304" pitchFamily="18" charset="0"/>
              </a:rPr>
              <a:t>       where</a:t>
            </a:r>
            <a:r>
              <a:rPr lang="en-US" sz="1800" spc="3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x</a:t>
            </a:r>
            <a:r>
              <a:rPr lang="en-US" sz="1800" i="1" baseline="-25000" dirty="0">
                <a:effectLst/>
                <a:latin typeface="Times New Roman" panose="02020603050405020304" pitchFamily="18" charset="0"/>
                <a:ea typeface="Times New Roman" panose="02020603050405020304" pitchFamily="18" charset="0"/>
              </a:rPr>
              <a:t>i</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s</a:t>
            </a:r>
            <a:r>
              <a:rPr lang="en-US" sz="1800" i="1" baseline="-25000" dirty="0" err="1">
                <a:effectLst/>
                <a:latin typeface="Times New Roman" panose="02020603050405020304" pitchFamily="18" charset="0"/>
                <a:ea typeface="Times New Roman" panose="02020603050405020304" pitchFamily="18" charset="0"/>
              </a:rPr>
              <a:t>i</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element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x</a:t>
            </a:r>
            <a:r>
              <a:rPr lang="en-US" sz="1800" b="1"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respectively.</a:t>
            </a:r>
            <a:r>
              <a:rPr lang="en-US" sz="1800"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i="1" baseline="-25000" dirty="0">
                <a:effectLst/>
                <a:latin typeface="Times New Roman" panose="02020603050405020304" pitchFamily="18" charset="0"/>
                <a:ea typeface="Times New Roman" panose="02020603050405020304" pitchFamily="18" charset="0"/>
              </a:rPr>
              <a:t>i</a:t>
            </a:r>
            <a:r>
              <a:rPr lang="en-US" sz="1800" i="1"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i="1" baseline="-25000" dirty="0">
                <a:effectLst/>
                <a:latin typeface="Times New Roman" panose="02020603050405020304" pitchFamily="18" charset="0"/>
                <a:ea typeface="Times New Roman" panose="02020603050405020304" pitchFamily="18" charset="0"/>
              </a:rPr>
              <a:t>i</a:t>
            </a:r>
            <a:r>
              <a:rPr lang="en-US" sz="1800" i="1"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row</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column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respectively.</a:t>
            </a:r>
          </a:p>
          <a:p>
            <a:pPr marL="139700" algn="just">
              <a:spcBef>
                <a:spcPts val="460"/>
              </a:spcBef>
              <a:spcAft>
                <a:spcPts val="0"/>
              </a:spcAft>
            </a:pPr>
            <a:r>
              <a:rPr lang="en-US" sz="1800" dirty="0">
                <a:effectLst/>
                <a:latin typeface="Times New Roman" panose="02020603050405020304" pitchFamily="18" charset="0"/>
                <a:ea typeface="Times New Roman" panose="02020603050405020304" pitchFamily="18" charset="0"/>
              </a:rPr>
              <a:t>        In the following sections, a number of SDM decoding techniques for the receiver will be discussed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compared.</a:t>
            </a:r>
          </a:p>
          <a:p>
            <a:r>
              <a:rPr lang="en-US" sz="18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1990948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D6AE1-7D3B-E46F-8F87-FCF2E6CD1D82}"/>
              </a:ext>
            </a:extLst>
          </p:cNvPr>
          <p:cNvSpPr>
            <a:spLocks noGrp="1"/>
          </p:cNvSpPr>
          <p:nvPr>
            <p:ph type="title"/>
          </p:nvPr>
        </p:nvSpPr>
        <p:spPr/>
        <p:txBody>
          <a:bodyPr/>
          <a:lstStyle/>
          <a:p>
            <a:r>
              <a:rPr lang="en-US" dirty="0"/>
              <a:t>The Zero Forcing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E54E43-BAD3-B552-610A-FC0887F00B54}"/>
                  </a:ext>
                </a:extLst>
              </p:cNvPr>
              <p:cNvSpPr>
                <a:spLocks noGrp="1"/>
              </p:cNvSpPr>
              <p:nvPr>
                <p:ph idx="1"/>
              </p:nvPr>
            </p:nvSpPr>
            <p:spPr>
              <a:xfrm>
                <a:off x="703385" y="1649691"/>
                <a:ext cx="10515601" cy="4513717"/>
              </a:xfrm>
            </p:spPr>
            <p:txBody>
              <a:bodyPr/>
              <a:lstStyle/>
              <a:p>
                <a:pPr>
                  <a:lnSpc>
                    <a:spcPct val="100000"/>
                  </a:lnSpc>
                </a:pPr>
                <a:r>
                  <a:rPr lang="en-US" dirty="0">
                    <a:solidFill>
                      <a:schemeClr val="accent2">
                        <a:lumMod val="50000"/>
                      </a:schemeClr>
                    </a:solidFill>
                  </a:rPr>
                  <a:t>Zero Forcing Algorithm in Adaptive Antenna Array (AAA):</a:t>
                </a:r>
              </a:p>
              <a:p>
                <a:pPr marL="0" indent="0">
                  <a:lnSpc>
                    <a:spcPct val="100000"/>
                  </a:lnSpc>
                  <a:buNone/>
                </a:pPr>
                <a:endParaRPr lang="en-US" dirty="0"/>
              </a:p>
              <a:p>
                <a:pPr lvl="1">
                  <a:lnSpc>
                    <a:spcPct val="100000"/>
                  </a:lnSpc>
                </a:pPr>
                <a:r>
                  <a:rPr lang="en-US" dirty="0"/>
                  <a:t>Zero Forcing  algorithm is based on a conventional adaptive antenna array (AAA)                         technique.</a:t>
                </a:r>
              </a:p>
              <a:p>
                <a:pPr lvl="1">
                  <a:lnSpc>
                    <a:spcPct val="100000"/>
                  </a:lnSpc>
                </a:pPr>
                <a:r>
                  <a:rPr lang="en-US" dirty="0"/>
                  <a:t>Known as  linear combinatorial nulling</a:t>
                </a:r>
              </a:p>
              <a:p>
                <a:pPr lvl="1">
                  <a:lnSpc>
                    <a:spcPct val="100000"/>
                  </a:lnSpc>
                </a:pPr>
                <a:r>
                  <a:rPr lang="en-US" dirty="0"/>
                  <a:t>Each sub stream is the desired signal.</a:t>
                </a:r>
              </a:p>
              <a:p>
                <a:pPr lvl="1">
                  <a:lnSpc>
                    <a:spcPct val="100000"/>
                  </a:lnSpc>
                </a:pPr>
                <a:r>
                  <a:rPr lang="en-US" dirty="0"/>
                  <a:t>The remaining data streams are considered as "interferers“.</a:t>
                </a:r>
              </a:p>
              <a:p>
                <a:pPr lvl="1">
                  <a:lnSpc>
                    <a:spcPct val="100000"/>
                  </a:lnSpc>
                </a:pPr>
                <a:r>
                  <a:rPr lang="en-US" dirty="0"/>
                  <a:t>Nulling of the "interferers" can be performed by choosing weight vectors d</a:t>
                </a:r>
                <a:r>
                  <a:rPr lang="en-US" sz="1400" dirty="0"/>
                  <a:t>i</a:t>
                </a:r>
                <a:r>
                  <a:rPr lang="en-US" dirty="0"/>
                  <a:t> (with </a:t>
                </a:r>
                <a:r>
                  <a:rPr lang="en-US" i="1" dirty="0" err="1"/>
                  <a:t>i</a:t>
                </a:r>
                <a:r>
                  <a:rPr lang="en-US" i="1" dirty="0"/>
                  <a:t> =1,2, ..., </a:t>
                </a:r>
                <a:r>
                  <a:rPr lang="en-US" i="1" dirty="0" err="1"/>
                  <a:t>N</a:t>
                </a:r>
                <a:r>
                  <a:rPr lang="en-US" sz="1400" i="1" baseline="-25000" dirty="0" err="1"/>
                  <a:t>t</a:t>
                </a:r>
                <a:r>
                  <a:rPr lang="en-US" dirty="0"/>
                  <a:t>)      such that</a:t>
                </a:r>
              </a:p>
              <a:p>
                <a:pPr marL="457200" lvl="1" indent="0">
                  <a:lnSpc>
                    <a:spcPct val="100000"/>
                  </a:lnSpc>
                  <a:buNone/>
                </a:pPr>
                <a:r>
                  <a:rPr lang="en-US" dirty="0"/>
                  <a:t>                              </a:t>
                </a:r>
                <a14:m>
                  <m:oMath xmlns:m="http://schemas.openxmlformats.org/officeDocument/2006/math">
                    <m:sSubSup>
                      <m:sSubSupPr>
                        <m:ctrlPr>
                          <a:rPr lang="en-US" i="1" dirty="0" smtClean="0">
                            <a:solidFill>
                              <a:srgbClr val="836967"/>
                            </a:solidFill>
                            <a:latin typeface="Cambria Math" panose="02040503050406030204" pitchFamily="18" charset="0"/>
                          </a:rPr>
                        </m:ctrlPr>
                      </m:sSubSupPr>
                      <m:e>
                        <m:r>
                          <a:rPr lang="en-US" i="1" dirty="0" smtClean="0">
                            <a:latin typeface="Cambria Math" panose="02040503050406030204" pitchFamily="18" charset="0"/>
                          </a:rPr>
                          <m:t>𝑑</m:t>
                        </m:r>
                      </m:e>
                      <m:sub>
                        <m:r>
                          <a:rPr lang="en-US" i="1" dirty="0" smtClean="0">
                            <a:latin typeface="Cambria Math" panose="02040503050406030204" pitchFamily="18" charset="0"/>
                          </a:rPr>
                          <m:t>𝑖</m:t>
                        </m:r>
                      </m:sub>
                      <m:sup>
                        <m:r>
                          <a:rPr lang="en-US" i="1" dirty="0" smtClean="0">
                            <a:latin typeface="Cambria Math" panose="02040503050406030204" pitchFamily="18" charset="0"/>
                          </a:rPr>
                          <m:t>𝑇</m:t>
                        </m:r>
                      </m:sup>
                    </m:sSubSup>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𝐽</m:t>
                        </m:r>
                      </m:sub>
                    </m:sSub>
                    <m:r>
                      <a:rPr lang="en-US" i="0" dirty="0" smtClean="0">
                        <a:latin typeface="Cambria Math" panose="02040503050406030204" pitchFamily="18" charset="0"/>
                      </a:rPr>
                      <m:t>=</m:t>
                    </m:r>
                    <m:r>
                      <a:rPr lang="en-US" b="0" i="0" dirty="0"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eqArr>
                          <m:eqArrPr>
                            <m:ctrlPr>
                              <a:rPr lang="en-US" b="0" i="1" dirty="0" smtClean="0">
                                <a:latin typeface="Cambria Math" panose="02040503050406030204" pitchFamily="18" charset="0"/>
                              </a:rPr>
                            </m:ctrlPr>
                          </m:eqArrPr>
                          <m:e>
                            <m:r>
                              <a:rPr lang="en-US" b="0" i="1" dirty="0" smtClean="0">
                                <a:latin typeface="Cambria Math" panose="02040503050406030204" pitchFamily="18" charset="0"/>
                              </a:rPr>
                              <m:t>0,       </m:t>
                            </m:r>
                            <m:r>
                              <a:rPr lang="en-US" b="0" i="1" dirty="0" smtClean="0">
                                <a:latin typeface="Cambria Math" panose="02040503050406030204" pitchFamily="18" charset="0"/>
                              </a:rPr>
                              <m:t>𝑗</m:t>
                            </m:r>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𝑖</m:t>
                            </m:r>
                          </m:e>
                          <m:e>
                            <m:r>
                              <a:rPr lang="en-US" b="0" i="1" dirty="0" smtClean="0">
                                <a:latin typeface="Cambria Math" panose="02040503050406030204" pitchFamily="18" charset="0"/>
                              </a:rPr>
                              <m:t>1,       </m:t>
                            </m:r>
                            <m:r>
                              <a:rPr lang="en-US" b="0" i="1" dirty="0" smtClean="0">
                                <a:latin typeface="Cambria Math" panose="02040503050406030204" pitchFamily="18" charset="0"/>
                              </a:rPr>
                              <m:t>𝑗</m:t>
                            </m:r>
                            <m:r>
                              <a:rPr lang="en-US" b="0" i="1" dirty="0" smtClean="0">
                                <a:latin typeface="Cambria Math" panose="02040503050406030204" pitchFamily="18" charset="0"/>
                              </a:rPr>
                              <m:t>=</m:t>
                            </m:r>
                            <m:r>
                              <a:rPr lang="en-US" b="0" i="1" dirty="0" smtClean="0">
                                <a:latin typeface="Cambria Math" panose="02040503050406030204" pitchFamily="18" charset="0"/>
                              </a:rPr>
                              <m:t>𝑖</m:t>
                            </m:r>
                          </m:e>
                        </m:eqArr>
                      </m:e>
                    </m:d>
                  </m:oMath>
                </a14:m>
                <a:endParaRPr lang="en-US" dirty="0"/>
              </a:p>
              <a:p>
                <a:pPr marL="457200" lvl="1" indent="0">
                  <a:lnSpc>
                    <a:spcPct val="100000"/>
                  </a:lnSpc>
                  <a:buNone/>
                </a:pPr>
                <a:r>
                  <a:rPr lang="en-US" dirty="0"/>
                  <a:t>   Where </a:t>
                </a:r>
                <a:r>
                  <a:rPr lang="en-US" i="1" dirty="0"/>
                  <a:t>T</a:t>
                </a:r>
                <a:r>
                  <a:rPr lang="en-US" dirty="0"/>
                  <a:t> stands for transpose of a matrix.</a:t>
                </a:r>
              </a:p>
              <a:p>
                <a:pPr marL="457200" lvl="1" indent="0">
                  <a:lnSpc>
                    <a:spcPct val="100000"/>
                  </a:lnSpc>
                  <a:buNone/>
                </a:pPr>
                <a:r>
                  <a:rPr lang="en-US" dirty="0"/>
                  <a:t>   And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𝐽</m:t>
                        </m:r>
                      </m:sub>
                    </m:sSub>
                    <m:r>
                      <a:rPr lang="en-US" b="0" i="0" dirty="0" smtClean="0">
                        <a:latin typeface="Cambria Math" panose="02040503050406030204" pitchFamily="18" charset="0"/>
                      </a:rPr>
                      <m:t> </m:t>
                    </m:r>
                  </m:oMath>
                </a14:m>
                <a:r>
                  <a:rPr lang="en-US" dirty="0"/>
                  <a:t>stands for j-</a:t>
                </a:r>
                <a:r>
                  <a:rPr lang="en-US" dirty="0" err="1"/>
                  <a:t>th</a:t>
                </a:r>
                <a:r>
                  <a:rPr lang="en-US" dirty="0"/>
                  <a:t> column of the channel matrix </a:t>
                </a:r>
                <a:r>
                  <a:rPr lang="en-US" i="1" dirty="0"/>
                  <a:t>H</a:t>
                </a:r>
                <a:r>
                  <a:rPr lang="en-US" dirty="0"/>
                  <a:t>.</a:t>
                </a: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8FE54E43-BAD3-B552-610A-FC0887F00B54}"/>
                  </a:ext>
                </a:extLst>
              </p:cNvPr>
              <p:cNvSpPr>
                <a:spLocks noGrp="1" noRot="1" noChangeAspect="1" noMove="1" noResize="1" noEditPoints="1" noAdjustHandles="1" noChangeArrowheads="1" noChangeShapeType="1" noTextEdit="1"/>
              </p:cNvSpPr>
              <p:nvPr>
                <p:ph idx="1"/>
              </p:nvPr>
            </p:nvSpPr>
            <p:spPr>
              <a:xfrm>
                <a:off x="703385" y="1649691"/>
                <a:ext cx="10515601" cy="4513717"/>
              </a:xfrm>
              <a:blipFill>
                <a:blip r:embed="rId2"/>
                <a:stretch>
                  <a:fillRect l="-522" t="-67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9D804E-00F6-B899-5D25-C0347DB05781}"/>
              </a:ext>
            </a:extLst>
          </p:cNvPr>
          <p:cNvSpPr>
            <a:spLocks noGrp="1"/>
          </p:cNvSpPr>
          <p:nvPr>
            <p:ph type="sldNum" sz="quarter" idx="12"/>
          </p:nvPr>
        </p:nvSpPr>
        <p:spPr/>
        <p:txBody>
          <a:bodyPr/>
          <a:lstStyle/>
          <a:p>
            <a:fld id="{A439D109-9F59-4B0B-8E20-D6D3A384B1F1}" type="slidenum">
              <a:rPr lang="ko-KR" altLang="en-US" smtClean="0"/>
              <a:t>18</a:t>
            </a:fld>
            <a:endParaRPr lang="ko-KR" altLang="en-US"/>
          </a:p>
        </p:txBody>
      </p:sp>
    </p:spTree>
    <p:extLst>
      <p:ext uri="{BB962C8B-B14F-4D97-AF65-F5344CB8AC3E}">
        <p14:creationId xmlns:p14="http://schemas.microsoft.com/office/powerpoint/2010/main" val="2362396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04F47-F14C-AFA9-CA96-9DDF72B81FF8}"/>
              </a:ext>
            </a:extLst>
          </p:cNvPr>
          <p:cNvSpPr>
            <a:spLocks noGrp="1"/>
          </p:cNvSpPr>
          <p:nvPr>
            <p:ph type="title"/>
          </p:nvPr>
        </p:nvSpPr>
        <p:spPr/>
        <p:txBody>
          <a:bodyPr/>
          <a:lstStyle/>
          <a:p>
            <a:r>
              <a:rPr lang="en-US" dirty="0"/>
              <a:t>The Zero Forcing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55A756-2345-FF0E-ECC9-6AB23F258E5A}"/>
                  </a:ext>
                </a:extLst>
              </p:cNvPr>
              <p:cNvSpPr>
                <a:spLocks noGrp="1"/>
              </p:cNvSpPr>
              <p:nvPr>
                <p:ph idx="1"/>
              </p:nvPr>
            </p:nvSpPr>
            <p:spPr/>
            <p:txBody>
              <a:bodyPr/>
              <a:lstStyle/>
              <a:p>
                <a:pPr>
                  <a:lnSpc>
                    <a:spcPct val="100000"/>
                  </a:lnSpc>
                </a:pPr>
                <a:r>
                  <a:rPr lang="en-US" dirty="0">
                    <a:solidFill>
                      <a:schemeClr val="accent2">
                        <a:lumMod val="50000"/>
                      </a:schemeClr>
                    </a:solidFill>
                  </a:rPr>
                  <a:t>Zero Forcing Algorithm in Adaptive Antenna Array (AAA):</a:t>
                </a:r>
                <a:endParaRPr lang="en-US" dirty="0"/>
              </a:p>
              <a:p>
                <a:pPr lvl="1">
                  <a:lnSpc>
                    <a:spcPct val="150000"/>
                  </a:lnSpc>
                </a:pPr>
                <a:r>
                  <a:rPr lang="en-US" dirty="0"/>
                  <a:t>Solving the weight vectors is equal to finding a matrix D such that :</a:t>
                </a:r>
              </a:p>
              <a:p>
                <a:pPr marL="457200" lvl="1" indent="0">
                  <a:lnSpc>
                    <a:spcPct val="150000"/>
                  </a:lnSpc>
                  <a:buNone/>
                </a:pPr>
                <a:r>
                  <a:rPr lang="en-US" dirty="0"/>
                  <a:t>                                 </a:t>
                </a:r>
                <a:r>
                  <a:rPr lang="en-US" i="1" dirty="0"/>
                  <a:t>D * H = I</a:t>
                </a:r>
              </a:p>
              <a:p>
                <a:pPr marL="457200" lvl="1" indent="0">
                  <a:lnSpc>
                    <a:spcPct val="150000"/>
                  </a:lnSpc>
                  <a:buNone/>
                </a:pPr>
                <a:r>
                  <a:rPr lang="en-US" dirty="0"/>
                  <a:t>   Where </a:t>
                </a:r>
                <a:r>
                  <a:rPr lang="en-US" i="1" dirty="0"/>
                  <a:t>D</a:t>
                </a:r>
                <a:r>
                  <a:rPr lang="en-US" dirty="0"/>
                  <a:t> is a matrix that represents the linear processing in the receiver.</a:t>
                </a:r>
              </a:p>
              <a:p>
                <a:pPr lvl="1">
                  <a:lnSpc>
                    <a:spcPct val="150000"/>
                  </a:lnSpc>
                </a:pPr>
                <a:r>
                  <a:rPr lang="en-US" dirty="0"/>
                  <a:t>Forcing the ‘’interference’’ to zero , </a:t>
                </a:r>
                <a:r>
                  <a:rPr lang="en-US" i="1" dirty="0"/>
                  <a:t>S</a:t>
                </a:r>
                <a:r>
                  <a:rPr lang="en-US" dirty="0"/>
                  <a:t> is estimated</a:t>
                </a:r>
              </a:p>
              <a:p>
                <a:pPr lvl="1">
                  <a:lnSpc>
                    <a:spcPct val="150000"/>
                  </a:lnSpc>
                </a:pPr>
                <a:r>
                  <a:rPr lang="en-US" dirty="0"/>
                  <a:t>If H is not square, then D equals the pseudo-inverse of H:</a:t>
                </a:r>
              </a:p>
              <a:p>
                <a:pPr marL="457200" lvl="1" indent="0">
                  <a:lnSpc>
                    <a:spcPct val="150000"/>
                  </a:lnSpc>
                  <a:buNone/>
                </a:pPr>
                <a:r>
                  <a:rPr lang="en-US" dirty="0"/>
                  <a:t>                                </a:t>
                </a:r>
                <a:r>
                  <a:rPr lang="en-US" i="1" dirty="0"/>
                  <a:t>D = H</a:t>
                </a:r>
                <a:r>
                  <a:rPr lang="en-US" i="1" baseline="30000" dirty="0"/>
                  <a:t>+ </a:t>
                </a:r>
                <a:r>
                  <a:rPr lang="en-US" i="1" dirty="0"/>
                  <a:t> = (H</a:t>
                </a:r>
                <a:r>
                  <a:rPr lang="en-US" i="1" baseline="30000" dirty="0"/>
                  <a:t>*</a:t>
                </a:r>
                <a:r>
                  <a:rPr lang="en-US" i="1" dirty="0"/>
                  <a:t>H)</a:t>
                </a:r>
                <a:r>
                  <a:rPr lang="en-US" i="1" baseline="30000" dirty="0"/>
                  <a:t>-1 </a:t>
                </a:r>
                <a:r>
                  <a:rPr lang="en-US" i="1" dirty="0"/>
                  <a:t>H</a:t>
                </a:r>
                <a:r>
                  <a:rPr lang="en-US" i="1" baseline="30000" dirty="0"/>
                  <a:t>*</a:t>
                </a:r>
                <a:r>
                  <a:rPr lang="en-US" i="1" dirty="0"/>
                  <a:t> </a:t>
                </a:r>
              </a:p>
              <a:p>
                <a:pPr marL="457200" lvl="1" indent="0">
                  <a:lnSpc>
                    <a:spcPct val="150000"/>
                  </a:lnSpc>
                  <a:buNone/>
                </a:pPr>
                <a:r>
                  <a:rPr lang="en-US" baseline="30000" dirty="0"/>
                  <a:t>     </a:t>
                </a:r>
                <a:r>
                  <a:rPr lang="en-US" dirty="0"/>
                  <a:t>Where + represent the pseudoinverse.</a:t>
                </a:r>
              </a:p>
              <a:p>
                <a:pPr lvl="1">
                  <a:lnSpc>
                    <a:spcPct val="150000"/>
                  </a:lnSpc>
                </a:pPr>
                <a:r>
                  <a:rPr lang="en-US" dirty="0"/>
                  <a:t>Some constraint for Pseudo-inverse</a:t>
                </a:r>
              </a:p>
              <a:p>
                <a:pPr lvl="2">
                  <a:lnSpc>
                    <a:spcPct val="150000"/>
                  </a:lnSpc>
                  <a:buFont typeface="Courier New" panose="02070309020205020404" pitchFamily="49" charset="0"/>
                  <a:buChar char="o"/>
                </a:pPr>
                <a:r>
                  <a:rPr lang="en-US" i="1" dirty="0" err="1"/>
                  <a:t>N</a:t>
                </a:r>
                <a:r>
                  <a:rPr lang="en-US" i="1" baseline="-25000" dirty="0" err="1"/>
                  <a:t>t</a:t>
                </a:r>
                <a:r>
                  <a:rPr lang="en-US" i="1"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oMath>
                </a14:m>
                <a:r>
                  <a:rPr lang="en-US" i="1" dirty="0"/>
                  <a:t> N</a:t>
                </a:r>
                <a:r>
                  <a:rPr lang="en-US" i="1" baseline="-25000" dirty="0"/>
                  <a:t>r</a:t>
                </a:r>
              </a:p>
              <a:p>
                <a:pPr lvl="2">
                  <a:lnSpc>
                    <a:spcPct val="150000"/>
                  </a:lnSpc>
                  <a:buFont typeface="Courier New" panose="02070309020205020404" pitchFamily="49" charset="0"/>
                  <a:buChar char="o"/>
                </a:pPr>
                <a:r>
                  <a:rPr lang="en-US" dirty="0"/>
                  <a:t>The column of </a:t>
                </a:r>
                <a:r>
                  <a:rPr lang="en-US" i="1" dirty="0"/>
                  <a:t>H</a:t>
                </a:r>
                <a:r>
                  <a:rPr lang="en-US" dirty="0"/>
                  <a:t> must be independent</a:t>
                </a:r>
              </a:p>
              <a:p>
                <a:endParaRPr lang="en-US" dirty="0"/>
              </a:p>
            </p:txBody>
          </p:sp>
        </mc:Choice>
        <mc:Fallback xmlns="">
          <p:sp>
            <p:nvSpPr>
              <p:cNvPr id="3" name="Content Placeholder 2">
                <a:extLst>
                  <a:ext uri="{FF2B5EF4-FFF2-40B4-BE49-F238E27FC236}">
                    <a16:creationId xmlns:a16="http://schemas.microsoft.com/office/drawing/2014/main" id="{EF55A756-2345-FF0E-ECC9-6AB23F258E5A}"/>
                  </a:ext>
                </a:extLst>
              </p:cNvPr>
              <p:cNvSpPr>
                <a:spLocks noGrp="1" noRot="1" noChangeAspect="1" noMove="1" noResize="1" noEditPoints="1" noAdjustHandles="1" noChangeArrowheads="1" noChangeShapeType="1" noTextEdit="1"/>
              </p:cNvSpPr>
              <p:nvPr>
                <p:ph idx="1"/>
              </p:nvPr>
            </p:nvSpPr>
            <p:spPr>
              <a:blipFill>
                <a:blip r:embed="rId2"/>
                <a:stretch>
                  <a:fillRect l="-522" t="-674" b="-1253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659347B-7160-6C06-5888-71B102AC1B99}"/>
              </a:ext>
            </a:extLst>
          </p:cNvPr>
          <p:cNvSpPr>
            <a:spLocks noGrp="1"/>
          </p:cNvSpPr>
          <p:nvPr>
            <p:ph type="sldNum" sz="quarter" idx="12"/>
          </p:nvPr>
        </p:nvSpPr>
        <p:spPr/>
        <p:txBody>
          <a:bodyPr/>
          <a:lstStyle/>
          <a:p>
            <a:fld id="{A439D109-9F59-4B0B-8E20-D6D3A384B1F1}" type="slidenum">
              <a:rPr lang="ko-KR" altLang="en-US" smtClean="0"/>
              <a:t>19</a:t>
            </a:fld>
            <a:endParaRPr lang="ko-KR" altLang="en-US"/>
          </a:p>
        </p:txBody>
      </p:sp>
    </p:spTree>
    <p:extLst>
      <p:ext uri="{BB962C8B-B14F-4D97-AF65-F5344CB8AC3E}">
        <p14:creationId xmlns:p14="http://schemas.microsoft.com/office/powerpoint/2010/main" val="352622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CDDA-0711-CA09-C3AD-5112EAB13DD0}"/>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5B8D7C8D-4212-BB58-C933-5EB9527A7A5C}"/>
              </a:ext>
            </a:extLst>
          </p:cNvPr>
          <p:cNvSpPr>
            <a:spLocks noGrp="1"/>
          </p:cNvSpPr>
          <p:nvPr>
            <p:ph idx="1"/>
          </p:nvPr>
        </p:nvSpPr>
        <p:spPr/>
        <p:txBody>
          <a:bodyPr/>
          <a:lstStyle/>
          <a:p>
            <a:pPr>
              <a:buFont typeface="Wingdings" panose="05000000000000000000" pitchFamily="2" charset="2"/>
              <a:buChar char="q"/>
            </a:pPr>
            <a:r>
              <a:rPr lang="en-US" sz="2000" b="1" dirty="0"/>
              <a:t>Broadband Wireless Communication Systems</a:t>
            </a:r>
          </a:p>
          <a:p>
            <a:pPr>
              <a:buFont typeface="Wingdings" panose="05000000000000000000" pitchFamily="2" charset="2"/>
              <a:buChar char="q"/>
            </a:pPr>
            <a:r>
              <a:rPr lang="en-US" sz="2000" b="1" i="1" dirty="0">
                <a:effectLst/>
                <a:latin typeface="Arial" panose="020B0604020202020204" pitchFamily="34" charset="0"/>
                <a:ea typeface="Arial" panose="020B0604020202020204" pitchFamily="34" charset="0"/>
              </a:rPr>
              <a:t>Impact of Receiver</a:t>
            </a:r>
            <a:r>
              <a:rPr lang="en-US" sz="2000" b="1" i="1" spc="-20"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diversity</a:t>
            </a:r>
            <a:r>
              <a:rPr lang="en-US" sz="2000" b="1" i="1" spc="-15"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techniques</a:t>
            </a:r>
          </a:p>
          <a:p>
            <a:pPr>
              <a:buFont typeface="Wingdings" panose="05000000000000000000" pitchFamily="2" charset="2"/>
              <a:buChar char="q"/>
            </a:pPr>
            <a:r>
              <a:rPr lang="en-US" b="1" i="1" dirty="0">
                <a:ea typeface="Arial" panose="020B0604020202020204" pitchFamily="34" charset="0"/>
              </a:rPr>
              <a:t>Some Diversity techniques</a:t>
            </a:r>
          </a:p>
          <a:p>
            <a:pPr marL="0" indent="0">
              <a:buNone/>
            </a:pPr>
            <a:endParaRPr lang="en-US" sz="2000" b="1" i="1" dirty="0">
              <a:effectLst/>
              <a:latin typeface="Arial" panose="020B0604020202020204" pitchFamily="34" charset="0"/>
              <a:ea typeface="Arial" panose="020B0604020202020204" pitchFamily="34" charset="0"/>
            </a:endParaRPr>
          </a:p>
          <a:p>
            <a:pPr lvl="2">
              <a:buFont typeface="Wingdings" panose="05000000000000000000" pitchFamily="2" charset="2"/>
              <a:buChar char="v"/>
            </a:pPr>
            <a:r>
              <a:rPr lang="en-US" dirty="0"/>
              <a:t>  Frequency and Time diversity</a:t>
            </a:r>
          </a:p>
          <a:p>
            <a:pPr lvl="2">
              <a:buFont typeface="Wingdings" panose="05000000000000000000" pitchFamily="2" charset="2"/>
              <a:buChar char="v"/>
            </a:pPr>
            <a:r>
              <a:rPr lang="en-US" dirty="0"/>
              <a:t> Space diversity</a:t>
            </a:r>
          </a:p>
          <a:p>
            <a:pPr lvl="2">
              <a:buFont typeface="Wingdings" panose="05000000000000000000" pitchFamily="2" charset="2"/>
              <a:buChar char="v"/>
            </a:pPr>
            <a:r>
              <a:rPr lang="en-US" dirty="0"/>
              <a:t> Polarization diversity</a:t>
            </a:r>
          </a:p>
          <a:p>
            <a:pPr lvl="2">
              <a:buFont typeface="Wingdings" panose="05000000000000000000" pitchFamily="2" charset="2"/>
              <a:buChar char="v"/>
            </a:pPr>
            <a:r>
              <a:rPr lang="en-US" dirty="0"/>
              <a:t> Selection diversity</a:t>
            </a:r>
          </a:p>
          <a:p>
            <a:pPr lvl="2">
              <a:buFont typeface="Wingdings" panose="05000000000000000000" pitchFamily="2" charset="2"/>
              <a:buChar char="v"/>
            </a:pPr>
            <a:r>
              <a:rPr lang="en-US" dirty="0"/>
              <a:t> Maximal Ratio and Equal Gain Combining</a:t>
            </a:r>
          </a:p>
          <a:p>
            <a:pPr marL="914400" lvl="2" indent="0">
              <a:buNone/>
            </a:pPr>
            <a:endParaRPr lang="en-US" dirty="0"/>
          </a:p>
          <a:p>
            <a:pPr>
              <a:buFont typeface="Wingdings" panose="05000000000000000000" pitchFamily="2" charset="2"/>
              <a:buChar char="q"/>
            </a:pPr>
            <a:r>
              <a:rPr lang="en-US" sz="2000" b="1" dirty="0">
                <a:effectLst/>
                <a:latin typeface="Arial" panose="020B0604020202020204" pitchFamily="34" charset="0"/>
                <a:ea typeface="Arial" panose="020B0604020202020204" pitchFamily="34" charset="0"/>
              </a:rPr>
              <a:t>Multi-Antenna</a:t>
            </a:r>
            <a:r>
              <a:rPr lang="en-US" sz="2000" b="1" spc="-15"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Link:</a:t>
            </a:r>
            <a:r>
              <a:rPr lang="en-US" sz="2000" b="1" spc="-10"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Signal</a:t>
            </a:r>
            <a:r>
              <a:rPr lang="en-US" sz="2000" b="1" spc="-10"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model and</a:t>
            </a:r>
            <a:r>
              <a:rPr lang="en-US" sz="2000" b="1" spc="-25"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SDM techniques</a:t>
            </a:r>
          </a:p>
          <a:p>
            <a:pPr>
              <a:buFont typeface="Wingdings" panose="05000000000000000000" pitchFamily="2" charset="2"/>
              <a:buChar char="q"/>
            </a:pPr>
            <a:r>
              <a:rPr lang="en-US" sz="2000" b="1" i="1" dirty="0">
                <a:effectLst/>
                <a:latin typeface="Arial" panose="020B0604020202020204" pitchFamily="34" charset="0"/>
                <a:ea typeface="Arial" panose="020B0604020202020204" pitchFamily="34" charset="0"/>
              </a:rPr>
              <a:t>Signal</a:t>
            </a:r>
            <a:r>
              <a:rPr lang="en-US" sz="2000" b="1" i="1" spc="-5"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model</a:t>
            </a:r>
            <a:endParaRPr lang="en-US" sz="2000" dirty="0"/>
          </a:p>
          <a:p>
            <a:pPr marL="0" indent="0">
              <a:buNone/>
            </a:pPr>
            <a:endParaRPr lang="en-US" dirty="0"/>
          </a:p>
        </p:txBody>
      </p:sp>
      <p:sp>
        <p:nvSpPr>
          <p:cNvPr id="4" name="Slide Number Placeholder 3">
            <a:extLst>
              <a:ext uri="{FF2B5EF4-FFF2-40B4-BE49-F238E27FC236}">
                <a16:creationId xmlns:a16="http://schemas.microsoft.com/office/drawing/2014/main" id="{F72DC98F-B9E7-340A-826B-722346CDA322}"/>
              </a:ext>
            </a:extLst>
          </p:cNvPr>
          <p:cNvSpPr>
            <a:spLocks noGrp="1"/>
          </p:cNvSpPr>
          <p:nvPr>
            <p:ph type="sldNum" sz="quarter" idx="12"/>
          </p:nvPr>
        </p:nvSpPr>
        <p:spPr/>
        <p:txBody>
          <a:bodyPr/>
          <a:lstStyle/>
          <a:p>
            <a:fld id="{A439D109-9F59-4B0B-8E20-D6D3A384B1F1}" type="slidenum">
              <a:rPr lang="ko-KR" altLang="en-US" smtClean="0"/>
              <a:t>2</a:t>
            </a:fld>
            <a:endParaRPr lang="ko-KR" altLang="en-US"/>
          </a:p>
        </p:txBody>
      </p:sp>
    </p:spTree>
    <p:extLst>
      <p:ext uri="{BB962C8B-B14F-4D97-AF65-F5344CB8AC3E}">
        <p14:creationId xmlns:p14="http://schemas.microsoft.com/office/powerpoint/2010/main" val="2518138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B0C29-FE9F-5986-630B-2869DBCD5912}"/>
              </a:ext>
            </a:extLst>
          </p:cNvPr>
          <p:cNvSpPr>
            <a:spLocks noGrp="1"/>
          </p:cNvSpPr>
          <p:nvPr>
            <p:ph type="title"/>
          </p:nvPr>
        </p:nvSpPr>
        <p:spPr/>
        <p:txBody>
          <a:bodyPr/>
          <a:lstStyle/>
          <a:p>
            <a:r>
              <a:rPr lang="en-US" dirty="0"/>
              <a:t>The Zero Forcing Algorithm</a:t>
            </a:r>
          </a:p>
        </p:txBody>
      </p:sp>
      <p:sp>
        <p:nvSpPr>
          <p:cNvPr id="3" name="Content Placeholder 2">
            <a:extLst>
              <a:ext uri="{FF2B5EF4-FFF2-40B4-BE49-F238E27FC236}">
                <a16:creationId xmlns:a16="http://schemas.microsoft.com/office/drawing/2014/main" id="{59B427B0-A996-382E-D1C6-E35CE75C11C5}"/>
              </a:ext>
            </a:extLst>
          </p:cNvPr>
          <p:cNvSpPr>
            <a:spLocks noGrp="1"/>
          </p:cNvSpPr>
          <p:nvPr>
            <p:ph idx="1"/>
          </p:nvPr>
        </p:nvSpPr>
        <p:spPr/>
        <p:txBody>
          <a:bodyPr/>
          <a:lstStyle/>
          <a:p>
            <a:pPr>
              <a:lnSpc>
                <a:spcPct val="100000"/>
              </a:lnSpc>
            </a:pPr>
            <a:r>
              <a:rPr lang="en-US" dirty="0">
                <a:solidFill>
                  <a:schemeClr val="accent2">
                    <a:lumMod val="50000"/>
                  </a:schemeClr>
                </a:solidFill>
              </a:rPr>
              <a:t>Zero Forcing Algorithm in Adaptive Antenna Array (AAA):</a:t>
            </a:r>
            <a:endParaRPr lang="en-US" dirty="0"/>
          </a:p>
          <a:p>
            <a:pPr lvl="1">
              <a:lnSpc>
                <a:spcPct val="150000"/>
              </a:lnSpc>
            </a:pPr>
            <a:r>
              <a:rPr lang="en-US" dirty="0"/>
              <a:t>If the inverse is the exists, the estimates of S can be found by:</a:t>
            </a:r>
          </a:p>
          <a:p>
            <a:pPr marL="914400" lvl="2" indent="0">
              <a:lnSpc>
                <a:spcPct val="150000"/>
              </a:lnSpc>
              <a:buNone/>
            </a:pPr>
            <a:r>
              <a:rPr lang="en-US" dirty="0"/>
              <a:t>                              </a:t>
            </a:r>
            <a:r>
              <a:rPr lang="en-US" i="1" dirty="0" err="1"/>
              <a:t>S</a:t>
            </a:r>
            <a:r>
              <a:rPr lang="en-US" i="1" baseline="-25000" dirty="0" err="1"/>
              <a:t>est</a:t>
            </a:r>
            <a:r>
              <a:rPr lang="en-US" i="1" dirty="0"/>
              <a:t> = Dx</a:t>
            </a:r>
          </a:p>
          <a:p>
            <a:pPr marL="914400" lvl="2" indent="0">
              <a:lnSpc>
                <a:spcPct val="150000"/>
              </a:lnSpc>
              <a:buNone/>
            </a:pPr>
            <a:r>
              <a:rPr lang="en-US" dirty="0"/>
              <a:t>                                    </a:t>
            </a:r>
            <a:r>
              <a:rPr lang="en-US" i="1" dirty="0"/>
              <a:t>= (H</a:t>
            </a:r>
            <a:r>
              <a:rPr lang="en-US" i="1" baseline="30000" dirty="0"/>
              <a:t>*</a:t>
            </a:r>
            <a:r>
              <a:rPr lang="en-US" i="1" dirty="0"/>
              <a:t>H)</a:t>
            </a:r>
            <a:r>
              <a:rPr lang="en-US" i="1" baseline="30000" dirty="0"/>
              <a:t>-1 </a:t>
            </a:r>
            <a:r>
              <a:rPr lang="en-US" i="1" dirty="0"/>
              <a:t>H</a:t>
            </a:r>
            <a:r>
              <a:rPr lang="en-US" i="1" baseline="30000" dirty="0"/>
              <a:t>*</a:t>
            </a:r>
            <a:r>
              <a:rPr lang="en-US" i="1" dirty="0"/>
              <a:t> x </a:t>
            </a:r>
          </a:p>
          <a:p>
            <a:pPr marL="914400" lvl="2" indent="0">
              <a:lnSpc>
                <a:spcPct val="150000"/>
              </a:lnSpc>
              <a:buNone/>
            </a:pPr>
            <a:r>
              <a:rPr lang="en-US" dirty="0"/>
              <a:t>                              Or equivalently:</a:t>
            </a:r>
          </a:p>
          <a:p>
            <a:pPr marL="914400" lvl="2" indent="0">
              <a:lnSpc>
                <a:spcPct val="150000"/>
              </a:lnSpc>
              <a:buNone/>
            </a:pPr>
            <a:r>
              <a:rPr lang="en-US" dirty="0"/>
              <a:t>                              </a:t>
            </a:r>
            <a:r>
              <a:rPr lang="en-US" i="1" dirty="0" err="1"/>
              <a:t>S</a:t>
            </a:r>
            <a:r>
              <a:rPr lang="en-US" i="1" baseline="-25000" dirty="0" err="1"/>
              <a:t>est</a:t>
            </a:r>
            <a:r>
              <a:rPr lang="en-US" i="1" dirty="0"/>
              <a:t> = H</a:t>
            </a:r>
            <a:r>
              <a:rPr lang="en-US" i="1" baseline="30000" dirty="0"/>
              <a:t>+ </a:t>
            </a:r>
            <a:r>
              <a:rPr lang="en-US" i="1" dirty="0"/>
              <a:t> x</a:t>
            </a:r>
          </a:p>
          <a:p>
            <a:pPr lvl="1">
              <a:lnSpc>
                <a:spcPct val="150000"/>
              </a:lnSpc>
            </a:pPr>
            <a:r>
              <a:rPr lang="en-US" dirty="0"/>
              <a:t>And for </a:t>
            </a:r>
            <a:r>
              <a:rPr lang="en-US" dirty="0" err="1"/>
              <a:t>i-th</a:t>
            </a:r>
            <a:r>
              <a:rPr lang="en-US" dirty="0"/>
              <a:t>  </a:t>
            </a:r>
            <a:r>
              <a:rPr lang="en-US" dirty="0" err="1"/>
              <a:t>S</a:t>
            </a:r>
            <a:r>
              <a:rPr lang="en-US" baseline="-25000" dirty="0" err="1"/>
              <a:t>est</a:t>
            </a:r>
            <a:r>
              <a:rPr lang="en-US" dirty="0"/>
              <a:t> can be written as :</a:t>
            </a:r>
          </a:p>
          <a:p>
            <a:pPr marL="457200" lvl="1" indent="0">
              <a:lnSpc>
                <a:spcPct val="150000"/>
              </a:lnSpc>
              <a:buNone/>
            </a:pPr>
            <a:r>
              <a:rPr lang="en-US" dirty="0"/>
              <a:t>                                  </a:t>
            </a:r>
            <a:r>
              <a:rPr lang="en-US" i="1" dirty="0"/>
              <a:t>(</a:t>
            </a:r>
            <a:r>
              <a:rPr lang="en-US" i="1" dirty="0" err="1"/>
              <a:t>S</a:t>
            </a:r>
            <a:r>
              <a:rPr lang="en-US" i="1" baseline="-25000" dirty="0" err="1"/>
              <a:t>est</a:t>
            </a:r>
            <a:r>
              <a:rPr lang="en-US" i="1" dirty="0"/>
              <a:t>)</a:t>
            </a:r>
            <a:r>
              <a:rPr lang="en-US" i="1" baseline="-25000" dirty="0" err="1"/>
              <a:t>i</a:t>
            </a:r>
            <a:r>
              <a:rPr lang="en-US" i="1" dirty="0"/>
              <a:t> = H</a:t>
            </a:r>
            <a:r>
              <a:rPr lang="en-US" i="1" baseline="-25000" dirty="0"/>
              <a:t>i</a:t>
            </a:r>
            <a:r>
              <a:rPr lang="en-US" i="1" baseline="30000" dirty="0"/>
              <a:t>+ </a:t>
            </a:r>
            <a:r>
              <a:rPr lang="en-US" i="1" dirty="0"/>
              <a:t>x</a:t>
            </a:r>
          </a:p>
          <a:p>
            <a:pPr lvl="1">
              <a:lnSpc>
                <a:spcPct val="150000"/>
              </a:lnSpc>
            </a:pPr>
            <a:r>
              <a:rPr lang="en-US" i="1" dirty="0"/>
              <a:t>H</a:t>
            </a:r>
            <a:r>
              <a:rPr lang="en-US" i="1" baseline="-25000" dirty="0"/>
              <a:t>i</a:t>
            </a:r>
            <a:r>
              <a:rPr lang="en-US" i="1" baseline="30000" dirty="0"/>
              <a:t>+</a:t>
            </a:r>
            <a:r>
              <a:rPr lang="en-US" i="1" dirty="0"/>
              <a:t> </a:t>
            </a:r>
            <a:r>
              <a:rPr lang="en-US" dirty="0"/>
              <a:t>represent the  </a:t>
            </a:r>
            <a:r>
              <a:rPr lang="en-US" i="1" dirty="0" err="1"/>
              <a:t>i</a:t>
            </a:r>
            <a:r>
              <a:rPr lang="en-US" dirty="0" err="1"/>
              <a:t>-th</a:t>
            </a:r>
            <a:r>
              <a:rPr lang="en-US" dirty="0"/>
              <a:t> row of H</a:t>
            </a:r>
            <a:r>
              <a:rPr lang="en-US" baseline="30000" dirty="0"/>
              <a:t>+</a:t>
            </a:r>
            <a:r>
              <a:rPr lang="en-US" dirty="0"/>
              <a:t> , is equal to the transpose of the </a:t>
            </a:r>
            <a:r>
              <a:rPr lang="en-US" dirty="0" err="1"/>
              <a:t>i-th</a:t>
            </a:r>
            <a:r>
              <a:rPr lang="en-US" dirty="0"/>
              <a:t> weight vector d</a:t>
            </a:r>
            <a:r>
              <a:rPr lang="en-US" baseline="-25000" dirty="0"/>
              <a:t>i</a:t>
            </a:r>
          </a:p>
          <a:p>
            <a:pPr lvl="1">
              <a:lnSpc>
                <a:spcPct val="150000"/>
              </a:lnSpc>
            </a:pPr>
            <a:r>
              <a:rPr lang="en-US" i="1" dirty="0"/>
              <a:t>d</a:t>
            </a:r>
            <a:r>
              <a:rPr lang="en-US" i="1" baseline="-25000" dirty="0"/>
              <a:t>i</a:t>
            </a:r>
            <a:r>
              <a:rPr lang="en-US" i="1" dirty="0"/>
              <a:t> </a:t>
            </a:r>
            <a:r>
              <a:rPr lang="en-US" dirty="0"/>
              <a:t>is the so-called nulling vector.</a:t>
            </a:r>
          </a:p>
        </p:txBody>
      </p:sp>
      <p:sp>
        <p:nvSpPr>
          <p:cNvPr id="4" name="Slide Number Placeholder 3">
            <a:extLst>
              <a:ext uri="{FF2B5EF4-FFF2-40B4-BE49-F238E27FC236}">
                <a16:creationId xmlns:a16="http://schemas.microsoft.com/office/drawing/2014/main" id="{D35A5768-DBEE-3134-6A91-907CC3981FC5}"/>
              </a:ext>
            </a:extLst>
          </p:cNvPr>
          <p:cNvSpPr>
            <a:spLocks noGrp="1"/>
          </p:cNvSpPr>
          <p:nvPr>
            <p:ph type="sldNum" sz="quarter" idx="12"/>
          </p:nvPr>
        </p:nvSpPr>
        <p:spPr/>
        <p:txBody>
          <a:bodyPr/>
          <a:lstStyle/>
          <a:p>
            <a:fld id="{A439D109-9F59-4B0B-8E20-D6D3A384B1F1}" type="slidenum">
              <a:rPr lang="ko-KR" altLang="en-US" smtClean="0"/>
              <a:t>20</a:t>
            </a:fld>
            <a:endParaRPr lang="ko-KR" altLang="en-US"/>
          </a:p>
        </p:txBody>
      </p:sp>
    </p:spTree>
    <p:extLst>
      <p:ext uri="{BB962C8B-B14F-4D97-AF65-F5344CB8AC3E}">
        <p14:creationId xmlns:p14="http://schemas.microsoft.com/office/powerpoint/2010/main" val="1538711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34DD-2F8C-BAFA-8CAE-F22C1E0A7F35}"/>
              </a:ext>
            </a:extLst>
          </p:cNvPr>
          <p:cNvSpPr>
            <a:spLocks noGrp="1"/>
          </p:cNvSpPr>
          <p:nvPr>
            <p:ph type="title"/>
          </p:nvPr>
        </p:nvSpPr>
        <p:spPr/>
        <p:txBody>
          <a:bodyPr/>
          <a:lstStyle/>
          <a:p>
            <a:r>
              <a:rPr lang="en-US" dirty="0"/>
              <a:t>The Zero Forcing Algorithm</a:t>
            </a:r>
          </a:p>
        </p:txBody>
      </p:sp>
      <p:sp>
        <p:nvSpPr>
          <p:cNvPr id="3" name="Content Placeholder 2">
            <a:extLst>
              <a:ext uri="{FF2B5EF4-FFF2-40B4-BE49-F238E27FC236}">
                <a16:creationId xmlns:a16="http://schemas.microsoft.com/office/drawing/2014/main" id="{DC6AA234-AAD0-6FBD-A858-66BB2F03E0A4}"/>
              </a:ext>
            </a:extLst>
          </p:cNvPr>
          <p:cNvSpPr>
            <a:spLocks noGrp="1"/>
          </p:cNvSpPr>
          <p:nvPr>
            <p:ph idx="1"/>
          </p:nvPr>
        </p:nvSpPr>
        <p:spPr/>
        <p:txBody>
          <a:bodyPr/>
          <a:lstStyle/>
          <a:p>
            <a:pPr>
              <a:lnSpc>
                <a:spcPct val="150000"/>
              </a:lnSpc>
            </a:pPr>
            <a:r>
              <a:rPr lang="en-US" dirty="0">
                <a:solidFill>
                  <a:schemeClr val="accent2">
                    <a:lumMod val="50000"/>
                  </a:schemeClr>
                </a:solidFill>
              </a:rPr>
              <a:t>Zero Forcing Algorithm in Adaptive Antenna Array (AAA):</a:t>
            </a:r>
            <a:endParaRPr lang="en-US" dirty="0"/>
          </a:p>
          <a:p>
            <a:pPr lvl="1">
              <a:lnSpc>
                <a:spcPct val="150000"/>
              </a:lnSpc>
            </a:pPr>
            <a:r>
              <a:rPr lang="en-US" dirty="0"/>
              <a:t>The ZF algorithm's performance can be tested through simulations, and its behavior can  be     theoretically understood by comparing it with the MRC system. </a:t>
            </a:r>
          </a:p>
          <a:p>
            <a:pPr lvl="1">
              <a:lnSpc>
                <a:spcPct val="150000"/>
              </a:lnSpc>
            </a:pPr>
            <a:r>
              <a:rPr lang="en-US" dirty="0"/>
              <a:t>Understanding the diversity order helps relate the ZF algorithm to the MRC system. </a:t>
            </a:r>
          </a:p>
          <a:p>
            <a:pPr lvl="1">
              <a:lnSpc>
                <a:spcPct val="150000"/>
              </a:lnSpc>
            </a:pPr>
            <a:r>
              <a:rPr lang="en-US" dirty="0"/>
              <a:t>This comparison gives valuable insights into the ZF algorithm's performance, making it              crucial for evaluating wireless systems.</a:t>
            </a:r>
          </a:p>
        </p:txBody>
      </p:sp>
      <p:sp>
        <p:nvSpPr>
          <p:cNvPr id="4" name="Slide Number Placeholder 3">
            <a:extLst>
              <a:ext uri="{FF2B5EF4-FFF2-40B4-BE49-F238E27FC236}">
                <a16:creationId xmlns:a16="http://schemas.microsoft.com/office/drawing/2014/main" id="{BA85F84E-659F-05B8-C275-C083C5404A97}"/>
              </a:ext>
            </a:extLst>
          </p:cNvPr>
          <p:cNvSpPr>
            <a:spLocks noGrp="1"/>
          </p:cNvSpPr>
          <p:nvPr>
            <p:ph type="sldNum" sz="quarter" idx="12"/>
          </p:nvPr>
        </p:nvSpPr>
        <p:spPr/>
        <p:txBody>
          <a:bodyPr/>
          <a:lstStyle/>
          <a:p>
            <a:fld id="{A439D109-9F59-4B0B-8E20-D6D3A384B1F1}" type="slidenum">
              <a:rPr lang="ko-KR" altLang="en-US" smtClean="0"/>
              <a:t>21</a:t>
            </a:fld>
            <a:endParaRPr lang="ko-KR" altLang="en-US"/>
          </a:p>
        </p:txBody>
      </p:sp>
    </p:spTree>
    <p:extLst>
      <p:ext uri="{BB962C8B-B14F-4D97-AF65-F5344CB8AC3E}">
        <p14:creationId xmlns:p14="http://schemas.microsoft.com/office/powerpoint/2010/main" val="4108476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80CA-AD92-8AE4-12CA-8831278A9FB2}"/>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1FDAD-5B65-0246-99A6-A40C6FE2CDC0}"/>
                  </a:ext>
                </a:extLst>
              </p:cNvPr>
              <p:cNvSpPr>
                <a:spLocks noGrp="1"/>
              </p:cNvSpPr>
              <p:nvPr>
                <p:ph idx="1"/>
              </p:nvPr>
            </p:nvSpPr>
            <p:spPr>
              <a:xfrm>
                <a:off x="712177" y="1649690"/>
                <a:ext cx="11479823" cy="5208310"/>
              </a:xfrm>
            </p:spPr>
            <p:txBody>
              <a:bodyPr/>
              <a:lstStyle/>
              <a:p>
                <a:pPr>
                  <a:lnSpc>
                    <a:spcPct val="100000"/>
                  </a:lnSpc>
                </a:pPr>
                <a:r>
                  <a:rPr lang="en-US" dirty="0">
                    <a:solidFill>
                      <a:schemeClr val="accent2">
                        <a:lumMod val="50000"/>
                      </a:schemeClr>
                    </a:solidFill>
                  </a:rPr>
                  <a:t>System Operation and Decision Variable in Raleigh Flat-Fading Environment for BPSK:</a:t>
                </a:r>
              </a:p>
              <a:p>
                <a:pPr lvl="1">
                  <a:lnSpc>
                    <a:spcPct val="150000"/>
                  </a:lnSpc>
                </a:pPr>
                <a:r>
                  <a:rPr lang="en-US" dirty="0"/>
                  <a:t>In a system operating under Raleigh flat-fading, the channel elements can be expressed for an MRC       system with one transmit and L receive antennas</a:t>
                </a:r>
              </a:p>
              <a:p>
                <a:pPr marL="914400" lvl="2" indent="0">
                  <a:lnSpc>
                    <a:spcPct val="150000"/>
                  </a:lnSpc>
                  <a:buNone/>
                </a:pPr>
                <a:r>
                  <a:rPr lang="en-US" dirty="0">
                    <a:solidFill>
                      <a:srgbClr val="836967"/>
                    </a:solidFill>
                  </a:rPr>
                  <a:t>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𝑘</m:t>
                        </m:r>
                      </m:sub>
                    </m:sSub>
                    <m:r>
                      <a:rPr lang="en-US" i="1"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ⅇ</m:t>
                        </m:r>
                      </m:e>
                      <m:sup>
                        <m:r>
                          <a:rPr lang="en-US" i="1" dirty="0">
                            <a:latin typeface="Cambria Math" panose="02040503050406030204" pitchFamily="18" charset="0"/>
                          </a:rPr>
                          <m:t>−</m:t>
                        </m:r>
                        <m:r>
                          <a:rPr lang="en-US" i="1" dirty="0">
                            <a:latin typeface="Cambria Math" panose="02040503050406030204" pitchFamily="18" charset="0"/>
                          </a:rPr>
                          <m:t>𝐽</m:t>
                        </m:r>
                        <m:r>
                          <a:rPr lang="en-US" i="1" dirty="0">
                            <a:latin typeface="Cambria Math" panose="02040503050406030204" pitchFamily="18" charset="0"/>
                          </a:rPr>
                          <m:t>𝜙</m:t>
                        </m:r>
                      </m:sup>
                    </m:sSup>
                  </m:oMath>
                </a14:m>
                <a:endParaRPr lang="en-US" i="1" dirty="0"/>
              </a:p>
              <a:p>
                <a:pPr lvl="1">
                  <a:lnSpc>
                    <a:spcPct val="150000"/>
                  </a:lnSpc>
                </a:pPr>
                <a:r>
                  <a:rPr lang="en-US" dirty="0"/>
                  <a:t>The channel characteristics in the MRC system are determined by the channel elements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𝑘</m:t>
                        </m:r>
                      </m:sub>
                    </m:sSub>
                  </m:oMath>
                </a14:m>
                <a:r>
                  <a:rPr lang="en-US" dirty="0"/>
                  <a:t>, channel       attenuation factor </a:t>
                </a:r>
                <a14:m>
                  <m:oMath xmlns:m="http://schemas.openxmlformats.org/officeDocument/2006/math">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oMath>
                </a14:m>
                <a:r>
                  <a:rPr lang="en-US" dirty="0"/>
                  <a:t>, and phase shift </a:t>
                </a:r>
                <a14:m>
                  <m:oMath xmlns:m="http://schemas.openxmlformats.org/officeDocument/2006/math">
                    <m:r>
                      <a:rPr lang="en-US" i="1" dirty="0">
                        <a:latin typeface="Cambria Math" panose="02040503050406030204" pitchFamily="18" charset="0"/>
                      </a:rPr>
                      <m:t>𝜙</m:t>
                    </m:r>
                  </m:oMath>
                </a14:m>
                <a:r>
                  <a:rPr lang="en-US" dirty="0"/>
                  <a:t>, assuming perfect channel knowledge. </a:t>
                </a:r>
              </a:p>
              <a:p>
                <a:pPr lvl="1">
                  <a:lnSpc>
                    <a:spcPct val="150000"/>
                  </a:lnSpc>
                </a:pPr>
                <a:r>
                  <a:rPr lang="en-US" dirty="0"/>
                  <a:t>The system output in a Raleigh flat-fading environment is represented by a single decision variable U for BPSK with Lth-order diversity:</a:t>
                </a:r>
              </a:p>
              <a:p>
                <a:pPr marL="457200" lvl="1" indent="0">
                  <a:lnSpc>
                    <a:spcPct val="150000"/>
                  </a:lnSpc>
                  <a:buNone/>
                </a:pPr>
                <a:r>
                  <a:rPr lang="en-US" dirty="0"/>
                  <a:t>    				</a:t>
                </a:r>
                <a:r>
                  <a:rPr lang="en-US" i="1" dirty="0"/>
                  <a:t>U = Re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𝐿</m:t>
                        </m:r>
                      </m:sup>
                      <m:e>
                        <m:r>
                          <a:rPr lang="en-US" b="0" i="1" smtClean="0">
                            <a:latin typeface="Cambria Math" panose="02040503050406030204" pitchFamily="18" charset="0"/>
                          </a:rPr>
                          <m:t> </m:t>
                        </m:r>
                        <m:r>
                          <a:rPr lang="en-US" b="0" i="1" smtClean="0">
                            <a:latin typeface="Cambria Math" panose="02040503050406030204" pitchFamily="18" charset="0"/>
                          </a:rPr>
                          <m:t>h𝑘</m:t>
                        </m:r>
                        <m:r>
                          <a:rPr lang="en-US" b="0" i="1" baseline="30000" smtClean="0">
                            <a:latin typeface="Cambria Math" panose="02040503050406030204" pitchFamily="18" charset="0"/>
                          </a:rPr>
                          <m:t>∗</m:t>
                        </m:r>
                      </m:e>
                    </m:nary>
                  </m:oMath>
                </a14:m>
                <a:r>
                  <a:rPr lang="en-US" i="1" dirty="0"/>
                  <a:t>x</a:t>
                </a:r>
                <a:r>
                  <a:rPr lang="en-US" i="1" baseline="-25000" dirty="0"/>
                  <a:t>k </a:t>
                </a:r>
                <a:r>
                  <a:rPr lang="en-US" i="1" dirty="0"/>
                  <a:t>) = Re ( </a:t>
                </a:r>
                <a14:m>
                  <m:oMath xmlns:m="http://schemas.openxmlformats.org/officeDocument/2006/math">
                    <m:sSubSup>
                      <m:sSubSupPr>
                        <m:ctrlPr>
                          <a:rPr lang="en-US" i="1" smtClean="0">
                            <a:solidFill>
                              <a:srgbClr val="836967"/>
                            </a:solidFill>
                            <a:latin typeface="Cambria Math" panose="02040503050406030204" pitchFamily="18" charset="0"/>
                          </a:rPr>
                        </m:ctrlPr>
                      </m:sSubSupPr>
                      <m:e>
                        <m:r>
                          <a:rPr lang="en-US" i="1" smtClean="0">
                            <a:latin typeface="Cambria Math" panose="02040503050406030204" pitchFamily="18" charset="0"/>
                          </a:rPr>
                          <m:t>𝛼</m:t>
                        </m:r>
                      </m:e>
                      <m:sub>
                        <m:r>
                          <a:rPr lang="en-US" i="1" smtClean="0">
                            <a:latin typeface="Cambria Math" panose="02040503050406030204" pitchFamily="18" charset="0"/>
                          </a:rPr>
                          <m:t>𝑘</m:t>
                        </m:r>
                      </m:sub>
                      <m:sup>
                        <m:r>
                          <a:rPr lang="en-US" i="1" smtClean="0">
                            <a:latin typeface="Cambria Math" panose="02040503050406030204" pitchFamily="18" charset="0"/>
                          </a:rPr>
                          <m:t>2</m:t>
                        </m:r>
                      </m:sup>
                    </m:sSubSup>
                  </m:oMath>
                </a14:m>
                <a:r>
                  <a:rPr lang="en-US" i="1" dirty="0"/>
                  <a:t>s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𝐿</m:t>
                        </m:r>
                      </m:sup>
                      <m:e>
                        <m:r>
                          <a:rPr lang="en-US" i="1">
                            <a:latin typeface="Cambria Math" panose="02040503050406030204" pitchFamily="18" charset="0"/>
                          </a:rPr>
                          <m:t>h</m:t>
                        </m:r>
                        <m:r>
                          <a:rPr lang="en-US" i="1" baseline="-25000">
                            <a:latin typeface="Cambria Math" panose="02040503050406030204" pitchFamily="18" charset="0"/>
                          </a:rPr>
                          <m:t>𝑘</m:t>
                        </m:r>
                        <m:r>
                          <a:rPr lang="en-US" i="1" baseline="30000">
                            <a:latin typeface="Cambria Math" panose="02040503050406030204" pitchFamily="18" charset="0"/>
                          </a:rPr>
                          <m:t>∗</m:t>
                        </m:r>
                      </m:e>
                    </m:nary>
                  </m:oMath>
                </a14:m>
                <a:r>
                  <a:rPr lang="en-US" i="1" dirty="0"/>
                  <a:t> v</a:t>
                </a:r>
                <a:r>
                  <a:rPr lang="en-US" i="1" baseline="-25000" dirty="0"/>
                  <a:t>k </a:t>
                </a:r>
                <a:r>
                  <a:rPr lang="en-US" i="1" dirty="0"/>
                  <a:t>)</a:t>
                </a:r>
              </a:p>
              <a:p>
                <a:pPr marL="457200" lvl="1" indent="0">
                  <a:lnSpc>
                    <a:spcPct val="150000"/>
                  </a:lnSpc>
                  <a:buNone/>
                </a:pPr>
                <a:r>
                  <a:rPr lang="en-US" dirty="0"/>
                  <a:t>    Where </a:t>
                </a:r>
                <a:r>
                  <a:rPr lang="en-US" dirty="0" err="1"/>
                  <a:t>v</a:t>
                </a:r>
                <a:r>
                  <a:rPr lang="en-US" baseline="-25000" dirty="0" err="1"/>
                  <a:t>k</a:t>
                </a:r>
                <a:r>
                  <a:rPr lang="en-US" dirty="0"/>
                  <a:t> denotes the complex gaussian noise and s is the transmitted symbol.</a:t>
                </a:r>
              </a:p>
              <a:p>
                <a:pPr marL="2286000" lvl="5" indent="0">
                  <a:lnSpc>
                    <a:spcPct val="150000"/>
                  </a:lnSpc>
                  <a:buNone/>
                </a:pPr>
                <a:endParaRPr lang="en-US" dirty="0"/>
              </a:p>
            </p:txBody>
          </p:sp>
        </mc:Choice>
        <mc:Fallback xmlns="">
          <p:sp>
            <p:nvSpPr>
              <p:cNvPr id="3" name="Content Placeholder 2">
                <a:extLst>
                  <a:ext uri="{FF2B5EF4-FFF2-40B4-BE49-F238E27FC236}">
                    <a16:creationId xmlns:a16="http://schemas.microsoft.com/office/drawing/2014/main" id="{ECF1FDAD-5B65-0246-99A6-A40C6FE2CDC0}"/>
                  </a:ext>
                </a:extLst>
              </p:cNvPr>
              <p:cNvSpPr>
                <a:spLocks noGrp="1" noRot="1" noChangeAspect="1" noMove="1" noResize="1" noEditPoints="1" noAdjustHandles="1" noChangeArrowheads="1" noChangeShapeType="1" noTextEdit="1"/>
              </p:cNvSpPr>
              <p:nvPr>
                <p:ph idx="1"/>
              </p:nvPr>
            </p:nvSpPr>
            <p:spPr>
              <a:xfrm>
                <a:off x="712177" y="1649690"/>
                <a:ext cx="11479823" cy="5208310"/>
              </a:xfrm>
              <a:blipFill>
                <a:blip r:embed="rId2"/>
                <a:stretch>
                  <a:fillRect l="-478" t="-585" r="-31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DC99BD-6DDA-E7AD-284A-2D2E04999EB7}"/>
              </a:ext>
            </a:extLst>
          </p:cNvPr>
          <p:cNvSpPr>
            <a:spLocks noGrp="1"/>
          </p:cNvSpPr>
          <p:nvPr>
            <p:ph type="sldNum" sz="quarter" idx="12"/>
          </p:nvPr>
        </p:nvSpPr>
        <p:spPr/>
        <p:txBody>
          <a:bodyPr/>
          <a:lstStyle/>
          <a:p>
            <a:fld id="{A439D109-9F59-4B0B-8E20-D6D3A384B1F1}" type="slidenum">
              <a:rPr lang="ko-KR" altLang="en-US" smtClean="0"/>
              <a:t>22</a:t>
            </a:fld>
            <a:endParaRPr lang="ko-KR" altLang="en-US"/>
          </a:p>
        </p:txBody>
      </p:sp>
    </p:spTree>
    <p:extLst>
      <p:ext uri="{BB962C8B-B14F-4D97-AF65-F5344CB8AC3E}">
        <p14:creationId xmlns:p14="http://schemas.microsoft.com/office/powerpoint/2010/main" val="3233540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FAC0-514A-729F-1D4E-47F6704B69B7}"/>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944AFA-1503-79F5-609D-799E7FFC7154}"/>
                  </a:ext>
                </a:extLst>
              </p:cNvPr>
              <p:cNvSpPr>
                <a:spLocks noGrp="1"/>
              </p:cNvSpPr>
              <p:nvPr>
                <p:ph idx="1"/>
              </p:nvPr>
            </p:nvSpPr>
            <p:spPr/>
            <p:txBody>
              <a:bodyPr/>
              <a:lstStyle/>
              <a:p>
                <a:pPr>
                  <a:lnSpc>
                    <a:spcPct val="150000"/>
                  </a:lnSpc>
                </a:pPr>
                <a:r>
                  <a:rPr lang="en-US" dirty="0">
                    <a:solidFill>
                      <a:schemeClr val="accent2">
                        <a:lumMod val="50000"/>
                      </a:schemeClr>
                    </a:solidFill>
                  </a:rPr>
                  <a:t>Probability and SNR Analysis for BPSK in Flat-Fading Channels:</a:t>
                </a:r>
              </a:p>
              <a:p>
                <a:pPr lvl="1">
                  <a:lnSpc>
                    <a:spcPct val="200000"/>
                  </a:lnSpc>
                </a:pPr>
                <a:r>
                  <a:rPr lang="en-US" dirty="0"/>
                  <a:t>For BSPK, The decision variable U is used in the decoder to recover the transmitted s.</a:t>
                </a:r>
              </a:p>
              <a:p>
                <a:pPr lvl="1">
                  <a:lnSpc>
                    <a:spcPct val="200000"/>
                  </a:lnSpc>
                </a:pPr>
                <a:r>
                  <a:rPr lang="en-US" dirty="0"/>
                  <a:t>If </a:t>
                </a:r>
                <a:r>
                  <a:rPr lang="en-US" i="1" dirty="0"/>
                  <a:t>U&gt; 0 </a:t>
                </a:r>
                <a:r>
                  <a:rPr lang="en-US" dirty="0"/>
                  <a:t>then </a:t>
                </a:r>
                <a:r>
                  <a:rPr lang="en-US" i="1" dirty="0"/>
                  <a:t>s = </a:t>
                </a:r>
                <a14:m>
                  <m:oMath xmlns:m="http://schemas.openxmlformats.org/officeDocument/2006/math">
                    <m:rad>
                      <m:radPr>
                        <m:degHide m:val="on"/>
                        <m:ctrlPr>
                          <a:rPr lang="en-US" i="1" dirty="0" smtClean="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baseline="-25000" dirty="0">
                        <a:latin typeface="Cambria Math" panose="02040503050406030204" pitchFamily="18" charset="0"/>
                      </a:rPr>
                      <m:t>𝑏</m:t>
                    </m:r>
                  </m:oMath>
                </a14:m>
                <a:r>
                  <a:rPr lang="en-US" i="1" dirty="0"/>
                  <a:t> </a:t>
                </a:r>
                <a:r>
                  <a:rPr lang="en-US" dirty="0"/>
                  <a:t>and U &lt; 0 then s = -</a:t>
                </a:r>
                <a:r>
                  <a:rPr lang="en-US" dirty="0">
                    <a:solidFill>
                      <a:srgbClr val="836967"/>
                    </a:solidFill>
                  </a:rPr>
                  <a:t> </a:t>
                </a:r>
                <a14:m>
                  <m:oMath xmlns:m="http://schemas.openxmlformats.org/officeDocument/2006/math">
                    <m:rad>
                      <m:radPr>
                        <m:degHide m:val="on"/>
                        <m:ctrlPr>
                          <a:rPr lang="en-US" i="1" dirty="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baseline="-25000" dirty="0">
                        <a:latin typeface="Cambria Math" panose="02040503050406030204" pitchFamily="18" charset="0"/>
                      </a:rPr>
                      <m:t>𝑏</m:t>
                    </m:r>
                  </m:oMath>
                </a14:m>
                <a:r>
                  <a:rPr lang="en-US" i="1" dirty="0"/>
                  <a:t> </a:t>
                </a:r>
              </a:p>
              <a:p>
                <a:pPr lvl="1">
                  <a:lnSpc>
                    <a:spcPct val="200000"/>
                  </a:lnSpc>
                </a:pPr>
                <a:r>
                  <a:rPr lang="en-US" dirty="0"/>
                  <a:t>For a fixed set of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oMath>
                </a14:m>
                <a:r>
                  <a:rPr lang="en-US" dirty="0"/>
                  <a:t>} and the assumption that s = </a:t>
                </a:r>
                <a14:m>
                  <m:oMath xmlns:m="http://schemas.openxmlformats.org/officeDocument/2006/math">
                    <m:rad>
                      <m:radPr>
                        <m:degHide m:val="on"/>
                        <m:ctrlPr>
                          <a:rPr lang="en-US" i="1" dirty="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baseline="-25000" dirty="0">
                        <a:latin typeface="Cambria Math" panose="02040503050406030204" pitchFamily="18" charset="0"/>
                      </a:rPr>
                      <m:t>𝑏</m:t>
                    </m:r>
                  </m:oMath>
                </a14:m>
                <a:r>
                  <a:rPr lang="en-US" i="1" dirty="0"/>
                  <a:t> </a:t>
                </a:r>
                <a:r>
                  <a:rPr lang="en-US" dirty="0"/>
                  <a:t>is transmitted.</a:t>
                </a:r>
              </a:p>
              <a:p>
                <a:pPr lvl="1">
                  <a:lnSpc>
                    <a:spcPct val="200000"/>
                  </a:lnSpc>
                </a:pPr>
                <a:r>
                  <a:rPr lang="en-US" dirty="0"/>
                  <a:t>The Gaussian decision variable </a:t>
                </a:r>
                <a:r>
                  <a:rPr lang="en-US" i="1" dirty="0"/>
                  <a:t>U</a:t>
                </a:r>
                <a:r>
                  <a:rPr lang="en-US" dirty="0"/>
                  <a:t>, with mean noise power </a:t>
                </a:r>
                <a:r>
                  <a:rPr lang="en-US" i="1" dirty="0"/>
                  <a:t>N</a:t>
                </a:r>
                <a:r>
                  <a:rPr lang="en-US" i="1" baseline="-25000" dirty="0"/>
                  <a:t>0</a:t>
                </a:r>
                <a:r>
                  <a:rPr lang="en-US" dirty="0"/>
                  <a:t> per receive antenna, determines  the probability of being less than zero is :</a:t>
                </a:r>
              </a:p>
              <a:p>
                <a:pPr lvl="1">
                  <a:lnSpc>
                    <a:spcPct val="200000"/>
                  </a:lnSpc>
                </a:pPr>
                <a:r>
                  <a:rPr lang="en-US" dirty="0"/>
                  <a:t> </a:t>
                </a:r>
                <a:r>
                  <a:rPr lang="en-US" i="1" dirty="0"/>
                  <a:t>P</a:t>
                </a:r>
                <a:r>
                  <a:rPr lang="en-US" i="1" baseline="-25000" dirty="0"/>
                  <a:t>2</a:t>
                </a:r>
                <a:r>
                  <a:rPr lang="en-US" i="1" dirty="0"/>
                  <a:t> (</a:t>
                </a:r>
                <a14:m>
                  <m:oMath xmlns:m="http://schemas.openxmlformats.org/officeDocument/2006/math">
                    <m:r>
                      <a:rPr lang="en-US" i="1" smtClean="0">
                        <a:latin typeface="Cambria Math" panose="02040503050406030204" pitchFamily="18" charset="0"/>
                        <a:ea typeface="Cambria Math" panose="02040503050406030204" pitchFamily="18" charset="0"/>
                      </a:rPr>
                      <m:t>𝛾</m:t>
                    </m:r>
                  </m:oMath>
                </a14:m>
                <a:r>
                  <a:rPr lang="en-US" i="1" baseline="-25000" dirty="0"/>
                  <a:t>b</a:t>
                </a:r>
                <a:r>
                  <a:rPr lang="en-US" i="1" dirty="0"/>
                  <a:t>) = Q(</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 2</m:t>
                        </m:r>
                        <m:r>
                          <a:rPr lang="en-US" i="1">
                            <a:latin typeface="Cambria Math" panose="02040503050406030204" pitchFamily="18" charset="0"/>
                            <a:ea typeface="Cambria Math" panose="02040503050406030204" pitchFamily="18" charset="0"/>
                          </a:rPr>
                          <m:t>𝛾</m:t>
                        </m:r>
                        <m:r>
                          <m:rPr>
                            <m:nor/>
                          </m:rPr>
                          <a:rPr lang="en-US" i="1" baseline="-25000" dirty="0"/>
                          <m:t>b</m:t>
                        </m:r>
                      </m:e>
                    </m:rad>
                  </m:oMath>
                </a14:m>
                <a:r>
                  <a:rPr lang="en-US" i="1" dirty="0"/>
                  <a:t>) </a:t>
                </a:r>
                <a:r>
                  <a:rPr lang="en-US" dirty="0"/>
                  <a:t>where </a:t>
                </a:r>
                <a:r>
                  <a:rPr lang="en-US" i="1" dirty="0"/>
                  <a:t>Q</a:t>
                </a:r>
                <a:r>
                  <a:rPr lang="en-US" dirty="0"/>
                  <a:t> is the function as : </a:t>
                </a:r>
                <a:r>
                  <a:rPr lang="en-US" i="1" dirty="0"/>
                  <a:t>Q(x)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 2</m:t>
                            </m:r>
                            <m:r>
                              <a:rPr lang="en-US" i="1" smtClean="0">
                                <a:latin typeface="Cambria Math" panose="02040503050406030204" pitchFamily="18" charset="0"/>
                                <a:ea typeface="Cambria Math" panose="02040503050406030204" pitchFamily="18" charset="0"/>
                              </a:rPr>
                              <m:t>𝜋</m:t>
                            </m:r>
                          </m:e>
                        </m:rad>
                      </m:den>
                    </m:f>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𝑥</m:t>
                        </m:r>
                      </m:sub>
                      <m:sup>
                        <m:r>
                          <a:rPr lang="en-US" i="1" smtClean="0">
                            <a:latin typeface="Cambria Math" panose="02040503050406030204" pitchFamily="18" charset="0"/>
                            <a:ea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𝑡</m:t>
                            </m:r>
                            <m:r>
                              <a:rPr lang="en-US" i="1" baseline="30000">
                                <a:latin typeface="Cambria Math" panose="02040503050406030204" pitchFamily="18" charset="0"/>
                              </a:rPr>
                              <m:t>2</m:t>
                            </m:r>
                            <m:r>
                              <a:rPr lang="en-US" i="1">
                                <a:latin typeface="Cambria Math" panose="02040503050406030204" pitchFamily="18" charset="0"/>
                              </a:rPr>
                              <m:t>/2</m:t>
                            </m:r>
                          </m:sup>
                        </m:sSup>
                      </m:e>
                    </m:nary>
                  </m:oMath>
                </a14:m>
                <a:r>
                  <a:rPr lang="en-US" i="1" dirty="0"/>
                  <a:t> dt </a:t>
                </a:r>
                <a:r>
                  <a:rPr lang="en-US" dirty="0"/>
                  <a:t>and </a:t>
                </a:r>
                <a:r>
                  <a:rPr lang="en-US" i="1" dirty="0"/>
                  <a:t>x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en-US" i="1" dirty="0"/>
              </a:p>
            </p:txBody>
          </p:sp>
        </mc:Choice>
        <mc:Fallback xmlns="">
          <p:sp>
            <p:nvSpPr>
              <p:cNvPr id="3" name="Content Placeholder 2">
                <a:extLst>
                  <a:ext uri="{FF2B5EF4-FFF2-40B4-BE49-F238E27FC236}">
                    <a16:creationId xmlns:a16="http://schemas.microsoft.com/office/drawing/2014/main" id="{5E944AFA-1503-79F5-609D-799E7FFC7154}"/>
                  </a:ext>
                </a:extLst>
              </p:cNvPr>
              <p:cNvSpPr>
                <a:spLocks noGrp="1" noRot="1" noChangeAspect="1" noMove="1" noResize="1" noEditPoints="1" noAdjustHandles="1" noChangeArrowheads="1" noChangeShapeType="1" noTextEdit="1"/>
              </p:cNvSpPr>
              <p:nvPr>
                <p:ph idx="1"/>
              </p:nvPr>
            </p:nvSpPr>
            <p:spPr>
              <a:blipFill>
                <a:blip r:embed="rId2"/>
                <a:stretch>
                  <a:fillRect l="-522" b="-146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6373BE2-37B7-6B36-3ED2-E42E3EF0DA56}"/>
              </a:ext>
            </a:extLst>
          </p:cNvPr>
          <p:cNvSpPr>
            <a:spLocks noGrp="1"/>
          </p:cNvSpPr>
          <p:nvPr>
            <p:ph type="sldNum" sz="quarter" idx="12"/>
          </p:nvPr>
        </p:nvSpPr>
        <p:spPr/>
        <p:txBody>
          <a:bodyPr/>
          <a:lstStyle/>
          <a:p>
            <a:fld id="{A439D109-9F59-4B0B-8E20-D6D3A384B1F1}" type="slidenum">
              <a:rPr lang="ko-KR" altLang="en-US" smtClean="0"/>
              <a:t>23</a:t>
            </a:fld>
            <a:endParaRPr lang="ko-KR" altLang="en-US" dirty="0"/>
          </a:p>
        </p:txBody>
      </p:sp>
    </p:spTree>
    <p:extLst>
      <p:ext uri="{BB962C8B-B14F-4D97-AF65-F5344CB8AC3E}">
        <p14:creationId xmlns:p14="http://schemas.microsoft.com/office/powerpoint/2010/main" val="2625048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46BD-64E3-D917-6B93-9AD6CAFC4472}"/>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F72D41-4568-B5AA-B146-788A88E854E4}"/>
                  </a:ext>
                </a:extLst>
              </p:cNvPr>
              <p:cNvSpPr>
                <a:spLocks noGrp="1"/>
              </p:cNvSpPr>
              <p:nvPr>
                <p:ph idx="1"/>
              </p:nvPr>
            </p:nvSpPr>
            <p:spPr>
              <a:xfrm>
                <a:off x="838200" y="1649691"/>
                <a:ext cx="10515600" cy="4997294"/>
              </a:xfrm>
            </p:spPr>
            <p:txBody>
              <a:bodyPr/>
              <a:lstStyle/>
              <a:p>
                <a:pPr marL="0" indent="0">
                  <a:lnSpc>
                    <a:spcPct val="200000"/>
                  </a:lnSpc>
                  <a:buNone/>
                </a:pPr>
                <a:r>
                  <a:rPr lang="en-US" dirty="0">
                    <a:solidFill>
                      <a:schemeClr val="accent2">
                        <a:lumMod val="50000"/>
                      </a:schemeClr>
                    </a:solidFill>
                  </a:rPr>
                  <a:t>BER Analysis and Error Rate Behavior with L-</a:t>
                </a:r>
                <a:r>
                  <a:rPr lang="en-US" dirty="0" err="1">
                    <a:solidFill>
                      <a:schemeClr val="accent2">
                        <a:lumMod val="50000"/>
                      </a:schemeClr>
                    </a:solidFill>
                  </a:rPr>
                  <a:t>th</a:t>
                </a:r>
                <a:r>
                  <a:rPr lang="en-US" dirty="0">
                    <a:solidFill>
                      <a:schemeClr val="accent2">
                        <a:lumMod val="50000"/>
                      </a:schemeClr>
                    </a:solidFill>
                  </a:rPr>
                  <a:t> Order Diversity in Flat-Fading Channels:</a:t>
                </a:r>
              </a:p>
              <a:p>
                <a:pPr marL="457200" lvl="1" indent="0">
                  <a:lnSpc>
                    <a:spcPct val="200000"/>
                  </a:lnSpc>
                  <a:buNone/>
                </a:pPr>
                <a:r>
                  <a:rPr lang="en-US" dirty="0"/>
                  <a:t>The SNR per bit , </a:t>
                </a:r>
                <a14:m>
                  <m:oMath xmlns:m="http://schemas.openxmlformats.org/officeDocument/2006/math">
                    <m:r>
                      <a:rPr lang="en-US" i="1">
                        <a:latin typeface="Cambria Math" panose="02040503050406030204" pitchFamily="18" charset="0"/>
                        <a:ea typeface="Cambria Math" panose="02040503050406030204" pitchFamily="18" charset="0"/>
                      </a:rPr>
                      <m:t>𝛾</m:t>
                    </m:r>
                  </m:oMath>
                </a14:m>
                <a:r>
                  <a:rPr lang="en-US" baseline="-25000" dirty="0"/>
                  <a:t>b </a:t>
                </a:r>
                <a:r>
                  <a:rPr lang="en-US" dirty="0"/>
                  <a:t>is given as :</a:t>
                </a:r>
              </a:p>
              <a:p>
                <a:pPr marL="457200" lvl="1" indent="0">
                  <a:lnSpc>
                    <a:spcPct val="200000"/>
                  </a:lnSpc>
                  <a:buNone/>
                </a:pPr>
                <a:r>
                  <a:rPr lang="en-US"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𝛾</m:t>
                    </m:r>
                  </m:oMath>
                </a14:m>
                <a:r>
                  <a:rPr lang="en-US" sz="2000" i="1" baseline="-25000" dirty="0"/>
                  <a:t>b </a:t>
                </a:r>
                <a:r>
                  <a:rPr lang="en-US" sz="2000" i="1" dirty="0"/>
                  <a:t>=</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𝐿</m:t>
                        </m:r>
                      </m:sup>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𝐸</m:t>
                            </m:r>
                            <m:r>
                              <a:rPr lang="en-US" sz="2000" b="0" i="1" baseline="-25000" smtClean="0">
                                <a:latin typeface="Cambria Math" panose="02040503050406030204" pitchFamily="18" charset="0"/>
                              </a:rPr>
                              <m:t>𝑏</m:t>
                            </m:r>
                          </m:num>
                          <m:den>
                            <m:r>
                              <a:rPr lang="en-US" sz="2000" b="0" i="1" smtClean="0">
                                <a:latin typeface="Cambria Math" panose="02040503050406030204" pitchFamily="18" charset="0"/>
                              </a:rPr>
                              <m:t>𝑁</m:t>
                            </m:r>
                            <m:r>
                              <a:rPr lang="en-US" sz="2000" b="0" i="1" smtClean="0">
                                <a:latin typeface="Cambria Math" panose="02040503050406030204" pitchFamily="18" charset="0"/>
                              </a:rPr>
                              <m:t>0</m:t>
                            </m:r>
                          </m:den>
                        </m:f>
                        <m:r>
                          <a:rPr lang="en-US" sz="2000" b="0" i="1" smtClean="0">
                            <a:latin typeface="Cambria Math" panose="02040503050406030204" pitchFamily="18" charset="0"/>
                          </a:rPr>
                          <m:t> </m:t>
                        </m:r>
                      </m:e>
                    </m:nary>
                  </m:oMath>
                </a14:m>
                <a:r>
                  <a:rPr lang="en-US" sz="2000" i="1" dirty="0">
                    <a:solidFill>
                      <a:srgbClr val="836967"/>
                    </a:solidFill>
                  </a:rPr>
                  <a:t> </a:t>
                </a:r>
                <a14:m>
                  <m:oMath xmlns:m="http://schemas.openxmlformats.org/officeDocument/2006/math">
                    <m:sSubSup>
                      <m:sSubSupPr>
                        <m:ctrlPr>
                          <a:rPr lang="en-US" sz="2000" i="1">
                            <a:solidFill>
                              <a:srgbClr val="836967"/>
                            </a:solidFill>
                            <a:latin typeface="Cambria Math" panose="02040503050406030204" pitchFamily="18" charset="0"/>
                          </a:rPr>
                        </m:ctrlPr>
                      </m:sSubSupPr>
                      <m:e>
                        <m:r>
                          <a:rPr lang="en-US" sz="2000" i="1">
                            <a:latin typeface="Cambria Math" panose="02040503050406030204" pitchFamily="18" charset="0"/>
                          </a:rPr>
                          <m:t>𝛼</m:t>
                        </m:r>
                      </m:e>
                      <m:sub>
                        <m:r>
                          <a:rPr lang="en-US" sz="2000" i="1">
                            <a:latin typeface="Cambria Math" panose="02040503050406030204" pitchFamily="18" charset="0"/>
                          </a:rPr>
                          <m:t>𝑘</m:t>
                        </m:r>
                      </m:sub>
                      <m:sup>
                        <m:r>
                          <a:rPr lang="en-US" sz="2000" i="1">
                            <a:latin typeface="Cambria Math" panose="02040503050406030204" pitchFamily="18" charset="0"/>
                          </a:rPr>
                          <m:t>2</m:t>
                        </m:r>
                      </m:sup>
                    </m:sSubSup>
                  </m:oMath>
                </a14:m>
                <a:r>
                  <a:rPr lang="en-US" sz="2000" i="1" dirty="0"/>
                  <a:t> = </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𝐿</m:t>
                        </m:r>
                      </m:sup>
                      <m:e>
                        <m:r>
                          <a:rPr lang="en-US" sz="2000" i="1">
                            <a:latin typeface="Cambria Math" panose="02040503050406030204" pitchFamily="18" charset="0"/>
                            <a:ea typeface="Cambria Math" panose="02040503050406030204" pitchFamily="18" charset="0"/>
                          </a:rPr>
                          <m:t>𝛾</m:t>
                        </m:r>
                        <m:r>
                          <m:rPr>
                            <m:nor/>
                          </m:rPr>
                          <a:rPr lang="en-US" sz="2000" b="0" i="1" baseline="-25000" smtClean="0">
                            <a:latin typeface="Cambria Math" panose="02040503050406030204" pitchFamily="18" charset="0"/>
                            <a:ea typeface="Cambria Math" panose="02040503050406030204" pitchFamily="18" charset="0"/>
                          </a:rPr>
                          <m:t>k</m:t>
                        </m:r>
                      </m:e>
                    </m:nary>
                  </m:oMath>
                </a14:m>
                <a:endParaRPr lang="en-US" sz="2000" i="1" dirty="0"/>
              </a:p>
              <a:p>
                <a:pPr lvl="1">
                  <a:lnSpc>
                    <a:spcPct val="200000"/>
                  </a:lnSpc>
                </a:pPr>
                <a14:m>
                  <m:oMath xmlns:m="http://schemas.openxmlformats.org/officeDocument/2006/math">
                    <m:r>
                      <a:rPr lang="en-US" i="1" smtClean="0">
                        <a:latin typeface="Cambria Math" panose="02040503050406030204" pitchFamily="18" charset="0"/>
                        <a:ea typeface="Cambria Math" panose="02040503050406030204" pitchFamily="18" charset="0"/>
                      </a:rPr>
                      <m:t>𝛾</m:t>
                    </m:r>
                    <m:r>
                      <m:rPr>
                        <m:nor/>
                      </m:rPr>
                      <a:rPr lang="en-US" b="0" i="0" baseline="-25000" smtClean="0">
                        <a:latin typeface="Cambria Math" panose="02040503050406030204" pitchFamily="18" charset="0"/>
                        <a:ea typeface="Cambria Math" panose="02040503050406030204" pitchFamily="18" charset="0"/>
                      </a:rPr>
                      <m:t>k</m:t>
                    </m:r>
                  </m:oMath>
                </a14:m>
                <a:r>
                  <a:rPr lang="en-US" dirty="0"/>
                  <a:t> is the instantaneous SNR on the k-</a:t>
                </a:r>
                <a:r>
                  <a:rPr lang="en-US" dirty="0" err="1"/>
                  <a:t>th</a:t>
                </a:r>
                <a:r>
                  <a:rPr lang="en-US" dirty="0"/>
                  <a:t> channel. Because </a:t>
                </a:r>
                <a14:m>
                  <m:oMath xmlns:m="http://schemas.openxmlformats.org/officeDocument/2006/math">
                    <m:r>
                      <a:rPr lang="en-US" i="1">
                        <a:latin typeface="Cambria Math" panose="02040503050406030204" pitchFamily="18" charset="0"/>
                        <a:ea typeface="Cambria Math" panose="02040503050406030204" pitchFamily="18" charset="0"/>
                      </a:rPr>
                      <m:t>𝛾</m:t>
                    </m:r>
                  </m:oMath>
                </a14:m>
                <a:r>
                  <a:rPr lang="en-US" baseline="-25000" dirty="0"/>
                  <a:t>b  </a:t>
                </a:r>
                <a:r>
                  <a:rPr lang="en-US" dirty="0"/>
                  <a:t>can be seen as a chi-square </a:t>
                </a:r>
              </a:p>
              <a:p>
                <a:pPr lvl="1">
                  <a:lnSpc>
                    <a:spcPct val="200000"/>
                  </a:lnSpc>
                </a:pPr>
                <a:r>
                  <a:rPr lang="en-US" dirty="0"/>
                  <a:t>Distributed random variable with 2L degrees of freedom ,The pdf P(</a:t>
                </a:r>
                <a14:m>
                  <m:oMath xmlns:m="http://schemas.openxmlformats.org/officeDocument/2006/math">
                    <m:r>
                      <a:rPr lang="en-US" i="1" smtClean="0">
                        <a:latin typeface="Cambria Math" panose="02040503050406030204" pitchFamily="18" charset="0"/>
                        <a:ea typeface="Cambria Math" panose="02040503050406030204" pitchFamily="18" charset="0"/>
                      </a:rPr>
                      <m:t>𝛾</m:t>
                    </m:r>
                  </m:oMath>
                </a14:m>
                <a:r>
                  <a:rPr lang="en-US" baseline="-25000" dirty="0"/>
                  <a:t>b</a:t>
                </a:r>
                <a:r>
                  <a:rPr lang="en-US" dirty="0"/>
                  <a:t>) is :</a:t>
                </a:r>
              </a:p>
              <a:p>
                <a:pPr marL="457200" lvl="1" indent="0">
                  <a:lnSpc>
                    <a:spcPct val="200000"/>
                  </a:lnSpc>
                  <a:buNone/>
                </a:pPr>
                <a:r>
                  <a:rPr lang="en-US" dirty="0"/>
                  <a:t>                                                       </a:t>
                </a:r>
                <a:r>
                  <a:rPr lang="en-US" sz="2000" dirty="0"/>
                  <a:t>P(</a:t>
                </a:r>
                <a14:m>
                  <m:oMath xmlns:m="http://schemas.openxmlformats.org/officeDocument/2006/math">
                    <m:r>
                      <a:rPr lang="en-US" sz="2000" i="1" smtClean="0">
                        <a:latin typeface="Cambria Math" panose="02040503050406030204" pitchFamily="18" charset="0"/>
                        <a:ea typeface="Cambria Math" panose="02040503050406030204" pitchFamily="18" charset="0"/>
                      </a:rPr>
                      <m:t>𝛾</m:t>
                    </m:r>
                  </m:oMath>
                </a14:m>
                <a:r>
                  <a:rPr lang="en-US" sz="2000" baseline="-25000" dirty="0"/>
                  <a:t>b</a:t>
                </a:r>
                <a:r>
                  <a:rPr lang="en-US" sz="2000" dirty="0"/>
                  <a:t>)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𝐿</m:t>
                            </m:r>
                            <m:r>
                              <a:rPr lang="en-US" sz="2000" b="0" i="1" smtClean="0">
                                <a:latin typeface="Cambria Math" panose="02040503050406030204" pitchFamily="18" charset="0"/>
                              </a:rPr>
                              <m:t>−1</m:t>
                            </m:r>
                          </m:e>
                        </m:d>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a:rPr lang="en-US" sz="2000" b="0" i="1" smtClean="0">
                            <a:latin typeface="Cambria Math" panose="02040503050406030204" pitchFamily="18" charset="0"/>
                            <a:ea typeface="Cambria Math" panose="02040503050406030204" pitchFamily="18" charset="0"/>
                          </a:rPr>
                          <m:t>𝑙</m:t>
                        </m:r>
                        <m:r>
                          <m:rPr>
                            <m:nor/>
                          </m:rPr>
                          <a:rPr lang="en-US" sz="2000" b="0" i="0" baseline="-25000" smtClean="0">
                            <a:latin typeface="Cambria Math" panose="02040503050406030204" pitchFamily="18" charset="0"/>
                            <a:ea typeface="Cambria Math" panose="02040503050406030204" pitchFamily="18" charset="0"/>
                          </a:rPr>
                          <m:t>c</m:t>
                        </m:r>
                      </m:den>
                    </m:f>
                  </m:oMath>
                </a14:m>
                <a:r>
                  <a:rPr lang="en-US" sz="2000" dirty="0">
                    <a:ea typeface="Cambria Math" panose="02040503050406030204" pitchFamily="18" charset="0"/>
                  </a:rPr>
                  <a:t> </a:t>
                </a:r>
                <a14:m>
                  <m:oMath xmlns:m="http://schemas.openxmlformats.org/officeDocument/2006/math">
                    <m:r>
                      <a:rPr lang="en-US" sz="2000" i="1" dirty="0" smtClean="0">
                        <a:latin typeface="Cambria Math" panose="02040503050406030204" pitchFamily="18" charset="0"/>
                      </a:rPr>
                      <m:t>𝛾</m:t>
                    </m:r>
                    <m:sSup>
                      <m:sSupPr>
                        <m:ctrlPr>
                          <a:rPr lang="en-US" sz="2000" i="1" dirty="0">
                            <a:solidFill>
                              <a:srgbClr val="836967"/>
                            </a:solidFill>
                            <a:latin typeface="Cambria Math" panose="02040503050406030204" pitchFamily="18" charset="0"/>
                          </a:rPr>
                        </m:ctrlPr>
                      </m:sSupPr>
                      <m:e>
                        <m:r>
                          <a:rPr lang="en-US" sz="2000" i="1" baseline="-25000" dirty="0">
                            <a:latin typeface="Cambria Math" panose="02040503050406030204" pitchFamily="18" charset="0"/>
                          </a:rPr>
                          <m:t>𝑏</m:t>
                        </m:r>
                      </m:e>
                      <m:sup>
                        <m:r>
                          <a:rPr lang="en-US" sz="2000" i="1" dirty="0">
                            <a:latin typeface="Cambria Math" panose="02040503050406030204" pitchFamily="18" charset="0"/>
                          </a:rPr>
                          <m:t>𝐿</m:t>
                        </m:r>
                        <m:r>
                          <a:rPr lang="en-US" sz="2000" i="0" dirty="0">
                            <a:latin typeface="Cambria Math" panose="02040503050406030204" pitchFamily="18" charset="0"/>
                          </a:rPr>
                          <m:t>−1</m:t>
                        </m:r>
                      </m:sup>
                    </m:sSup>
                  </m:oMath>
                </a14:m>
                <a:r>
                  <a:rPr lang="en-US" sz="2000" dirty="0"/>
                  <a: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m:rPr>
                            <m:nor/>
                          </m:rPr>
                          <a:rPr lang="en-US" sz="2000" baseline="-25000" dirty="0"/>
                          <m:t>b</m:t>
                        </m:r>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m:rPr>
                            <m:nor/>
                          </m:rPr>
                          <a:rPr lang="en-US" sz="2000" b="0" i="0" baseline="-25000" smtClean="0">
                            <a:latin typeface="Cambria Math" panose="02040503050406030204" pitchFamily="18" charset="0"/>
                            <a:ea typeface="Cambria Math" panose="02040503050406030204" pitchFamily="18" charset="0"/>
                          </a:rPr>
                          <m:t>c</m:t>
                        </m:r>
                      </m:sup>
                    </m:sSup>
                  </m:oMath>
                </a14:m>
                <a:endParaRPr lang="en-US" sz="2000" dirty="0"/>
              </a:p>
              <a:p>
                <a:pPr lvl="1">
                  <a:lnSpc>
                    <a:spcPct val="200000"/>
                  </a:lnSpc>
                </a:pPr>
                <a:r>
                  <a:rPr lang="en-US" dirty="0"/>
                  <a:t>Here </a:t>
                </a:r>
                <a14:m>
                  <m:oMath xmlns:m="http://schemas.openxmlformats.org/officeDocument/2006/math">
                    <m:r>
                      <a:rPr lang="en-US" i="1" smtClean="0">
                        <a:latin typeface="Cambria Math" panose="02040503050406030204" pitchFamily="18" charset="0"/>
                        <a:ea typeface="Cambria Math" panose="02040503050406030204" pitchFamily="18" charset="0"/>
                      </a:rPr>
                      <m:t>𝛾</m:t>
                    </m:r>
                    <m:r>
                      <m:rPr>
                        <m:nor/>
                      </m:rPr>
                      <a:rPr lang="en-US" b="0" i="0" baseline="-25000" smtClean="0">
                        <a:latin typeface="Cambria Math" panose="02040503050406030204" pitchFamily="18" charset="0"/>
                        <a:ea typeface="Cambria Math" panose="02040503050406030204" pitchFamily="18" charset="0"/>
                      </a:rPr>
                      <m:t>c</m:t>
                    </m:r>
                  </m:oMath>
                </a14:m>
                <a:r>
                  <a:rPr lang="en-US" dirty="0"/>
                  <a:t> is the average SNR per channel . </a:t>
                </a:r>
              </a:p>
              <a:p>
                <a:pPr lvl="1"/>
                <a:endParaRPr lang="en-US" dirty="0"/>
              </a:p>
            </p:txBody>
          </p:sp>
        </mc:Choice>
        <mc:Fallback xmlns="">
          <p:sp>
            <p:nvSpPr>
              <p:cNvPr id="3" name="Content Placeholder 2">
                <a:extLst>
                  <a:ext uri="{FF2B5EF4-FFF2-40B4-BE49-F238E27FC236}">
                    <a16:creationId xmlns:a16="http://schemas.microsoft.com/office/drawing/2014/main" id="{7DF72D41-4568-B5AA-B146-788A88E854E4}"/>
                  </a:ext>
                </a:extLst>
              </p:cNvPr>
              <p:cNvSpPr>
                <a:spLocks noGrp="1" noRot="1" noChangeAspect="1" noMove="1" noResize="1" noEditPoints="1" noAdjustHandles="1" noChangeArrowheads="1" noChangeShapeType="1" noTextEdit="1"/>
              </p:cNvSpPr>
              <p:nvPr>
                <p:ph idx="1"/>
              </p:nvPr>
            </p:nvSpPr>
            <p:spPr>
              <a:xfrm>
                <a:off x="838200" y="1649691"/>
                <a:ext cx="10515600" cy="4997294"/>
              </a:xfrm>
              <a:blipFill>
                <a:blip r:embed="rId2"/>
                <a:stretch>
                  <a:fillRect l="-638" b="-19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3819E69-0DDC-7D99-A732-65D4D51B548D}"/>
              </a:ext>
            </a:extLst>
          </p:cNvPr>
          <p:cNvSpPr>
            <a:spLocks noGrp="1"/>
          </p:cNvSpPr>
          <p:nvPr>
            <p:ph type="sldNum" sz="quarter" idx="12"/>
          </p:nvPr>
        </p:nvSpPr>
        <p:spPr/>
        <p:txBody>
          <a:bodyPr/>
          <a:lstStyle/>
          <a:p>
            <a:fld id="{A439D109-9F59-4B0B-8E20-D6D3A384B1F1}" type="slidenum">
              <a:rPr lang="ko-KR" altLang="en-US" smtClean="0"/>
              <a:t>24</a:t>
            </a:fld>
            <a:endParaRPr lang="ko-KR" altLang="en-US"/>
          </a:p>
        </p:txBody>
      </p:sp>
    </p:spTree>
    <p:extLst>
      <p:ext uri="{BB962C8B-B14F-4D97-AF65-F5344CB8AC3E}">
        <p14:creationId xmlns:p14="http://schemas.microsoft.com/office/powerpoint/2010/main" val="3375202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DFB29-34C5-60DF-5CC5-F77450BA57CE}"/>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A75DBC-C0DD-1246-CC91-8D48916A3FF5}"/>
                  </a:ext>
                </a:extLst>
              </p:cNvPr>
              <p:cNvSpPr>
                <a:spLocks noGrp="1"/>
              </p:cNvSpPr>
              <p:nvPr>
                <p:ph idx="1"/>
              </p:nvPr>
            </p:nvSpPr>
            <p:spPr/>
            <p:txBody>
              <a:bodyPr/>
              <a:lstStyle/>
              <a:p>
                <a:r>
                  <a:rPr lang="en-US" dirty="0">
                    <a:solidFill>
                      <a:schemeClr val="accent2">
                        <a:lumMod val="50000"/>
                      </a:schemeClr>
                    </a:solidFill>
                  </a:rPr>
                  <a:t>Closed-Form BER Analysis and Diversity Order for Zero Forcing (ZF) Solutions:</a:t>
                </a:r>
              </a:p>
              <a:p>
                <a:pPr lvl="1">
                  <a:lnSpc>
                    <a:spcPct val="150000"/>
                  </a:lnSpc>
                </a:pPr>
                <a:r>
                  <a:rPr lang="en-US" dirty="0"/>
                  <a:t>To obtain BER, we need to average the conditional error probability:</a:t>
                </a:r>
              </a:p>
              <a:p>
                <a:pPr marL="457200" lvl="1" indent="0">
                  <a:lnSpc>
                    <a:spcPct val="150000"/>
                  </a:lnSpc>
                  <a:buNone/>
                </a:pPr>
                <a:r>
                  <a:rPr lang="en-US" dirty="0"/>
                  <a:t>                                                  </a:t>
                </a:r>
                <a:r>
                  <a:rPr lang="en-US" sz="2000" i="1" dirty="0"/>
                  <a:t>P</a:t>
                </a:r>
                <a:r>
                  <a:rPr lang="en-US" sz="2000" i="1" baseline="-25000" dirty="0"/>
                  <a:t>2</a:t>
                </a:r>
                <a:r>
                  <a:rPr lang="en-US" sz="2000" i="1" dirty="0"/>
                  <a:t> = </a:t>
                </a:r>
                <a14:m>
                  <m:oMath xmlns:m="http://schemas.openxmlformats.org/officeDocument/2006/math">
                    <m:nary>
                      <m:naryPr>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0</m:t>
                        </m:r>
                      </m:sub>
                      <m:sup>
                        <m:r>
                          <a:rPr lang="en-US" sz="2000" i="1" smtClean="0">
                            <a:latin typeface="Cambria Math" panose="02040503050406030204" pitchFamily="18" charset="0"/>
                            <a:ea typeface="Cambria Math" panose="02040503050406030204" pitchFamily="18" charset="0"/>
                          </a:rPr>
                          <m:t>∞</m:t>
                        </m:r>
                      </m:sup>
                      <m:e>
                        <m:r>
                          <m:rPr>
                            <m:nor/>
                          </m:rPr>
                          <a:rPr lang="en-US" sz="2000" i="1" dirty="0"/>
                          <m:t>P</m:t>
                        </m:r>
                        <m:r>
                          <m:rPr>
                            <m:nor/>
                          </m:rPr>
                          <a:rPr lang="en-US" sz="2000" i="1" baseline="-25000" dirty="0"/>
                          <m:t>2</m:t>
                        </m:r>
                        <m:r>
                          <m:rPr>
                            <m:nor/>
                          </m:rPr>
                          <a:rPr lang="en-US" sz="2000" i="1" dirty="0"/>
                          <m:t> (</m:t>
                        </m:r>
                        <m:r>
                          <a:rPr lang="en-US" sz="2000" i="1">
                            <a:latin typeface="Cambria Math" panose="02040503050406030204" pitchFamily="18" charset="0"/>
                            <a:ea typeface="Cambria Math" panose="02040503050406030204" pitchFamily="18" charset="0"/>
                          </a:rPr>
                          <m:t>𝛾</m:t>
                        </m:r>
                        <m:r>
                          <m:rPr>
                            <m:nor/>
                          </m:rPr>
                          <a:rPr lang="en-US" sz="2000" i="1" baseline="-25000" dirty="0"/>
                          <m:t>b</m:t>
                        </m:r>
                        <m:r>
                          <m:rPr>
                            <m:nor/>
                          </m:rPr>
                          <a:rPr lang="en-US" sz="2000" i="1" dirty="0"/>
                          <m:t>)</m:t>
                        </m:r>
                      </m:e>
                    </m:nary>
                  </m:oMath>
                </a14:m>
                <a:r>
                  <a:rPr lang="en-US" sz="2000" i="1" dirty="0"/>
                  <a:t> P (</a:t>
                </a:r>
                <a14:m>
                  <m:oMath xmlns:m="http://schemas.openxmlformats.org/officeDocument/2006/math">
                    <m:r>
                      <a:rPr lang="en-US" sz="2000" i="1">
                        <a:latin typeface="Cambria Math" panose="02040503050406030204" pitchFamily="18" charset="0"/>
                        <a:ea typeface="Cambria Math" panose="02040503050406030204" pitchFamily="18" charset="0"/>
                      </a:rPr>
                      <m:t>𝛾</m:t>
                    </m:r>
                  </m:oMath>
                </a14:m>
                <a:r>
                  <a:rPr lang="en-US" sz="2000" i="1" baseline="-25000" dirty="0"/>
                  <a:t>b</a:t>
                </a:r>
                <a:r>
                  <a:rPr lang="en-US" sz="2000" i="1" dirty="0"/>
                  <a:t>) d</a:t>
                </a:r>
                <a14:m>
                  <m:oMath xmlns:m="http://schemas.openxmlformats.org/officeDocument/2006/math">
                    <m:r>
                      <a:rPr lang="en-US" sz="2000" i="1">
                        <a:latin typeface="Cambria Math" panose="02040503050406030204" pitchFamily="18" charset="0"/>
                        <a:ea typeface="Cambria Math" panose="02040503050406030204" pitchFamily="18" charset="0"/>
                      </a:rPr>
                      <m:t>𝛾</m:t>
                    </m:r>
                    <m:r>
                      <m:rPr>
                        <m:nor/>
                      </m:rPr>
                      <a:rPr lang="en-US" sz="2000" i="1" baseline="-25000" dirty="0"/>
                      <m:t>b</m:t>
                    </m:r>
                  </m:oMath>
                </a14:m>
                <a:endParaRPr lang="en-US" sz="2000" i="1" dirty="0"/>
              </a:p>
              <a:p>
                <a:pPr lvl="1">
                  <a:lnSpc>
                    <a:spcPct val="150000"/>
                  </a:lnSpc>
                </a:pPr>
                <a:r>
                  <a:rPr lang="en-US" dirty="0"/>
                  <a:t>There is closed-form solution for this integral, which can be expressed as :</a:t>
                </a:r>
              </a:p>
              <a:p>
                <a:pPr marL="457200" lvl="1" indent="0">
                  <a:lnSpc>
                    <a:spcPct val="150000"/>
                  </a:lnSpc>
                  <a:buNone/>
                </a:pPr>
                <a:r>
                  <a:rPr lang="en-US" sz="2000" i="1" dirty="0"/>
                  <a:t>                               P</a:t>
                </a:r>
                <a:r>
                  <a:rPr lang="en-US" sz="2000" i="1" baseline="-25000" dirty="0"/>
                  <a:t>2 </a:t>
                </a:r>
                <a:r>
                  <a:rPr lang="en-US" sz="2000" i="1" dirty="0"/>
                  <a:t>= [</a:t>
                </a:r>
                <a14:m>
                  <m:oMath xmlns:m="http://schemas.openxmlformats.org/officeDocument/2006/math">
                    <m:f>
                      <m:fPr>
                        <m:ctrlPr>
                          <a:rPr lang="en-US" sz="2000" i="1" dirty="0">
                            <a:latin typeface="Cambria Math" panose="02040503050406030204" pitchFamily="18" charset="0"/>
                          </a:rPr>
                        </m:ctrlPr>
                      </m:fPr>
                      <m:num>
                        <m:r>
                          <a:rPr lang="en-US" sz="2000" i="1" dirty="0">
                            <a:latin typeface="Cambria Math" panose="02040503050406030204" pitchFamily="18" charset="0"/>
                          </a:rPr>
                          <m:t> 1</m:t>
                        </m:r>
                      </m:num>
                      <m:den>
                        <m:r>
                          <a:rPr lang="en-US" sz="2000" i="1" dirty="0">
                            <a:latin typeface="Cambria Math" panose="02040503050406030204" pitchFamily="18" charset="0"/>
                          </a:rPr>
                          <m:t> 2</m:t>
                        </m:r>
                      </m:den>
                    </m:f>
                  </m:oMath>
                </a14:m>
                <a:r>
                  <a:rPr lang="en-US" sz="2000" i="1" dirty="0"/>
                  <a:t>(1 - </a:t>
                </a:r>
                <a14:m>
                  <m:oMath xmlns:m="http://schemas.openxmlformats.org/officeDocument/2006/math">
                    <m:r>
                      <a:rPr lang="en-US" sz="2000" i="1">
                        <a:latin typeface="Cambria Math" panose="02040503050406030204" pitchFamily="18" charset="0"/>
                        <a:ea typeface="Cambria Math" panose="02040503050406030204" pitchFamily="18" charset="0"/>
                      </a:rPr>
                      <m:t>𝜇</m:t>
                    </m:r>
                  </m:oMath>
                </a14:m>
                <a:r>
                  <a:rPr lang="en-US" sz="2000" i="1" dirty="0"/>
                  <a:t>) ]</a:t>
                </a:r>
                <a:r>
                  <a:rPr lang="en-US" sz="2000" i="1" baseline="30000" dirty="0"/>
                  <a:t>L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=0</m:t>
                        </m:r>
                      </m:sub>
                      <m:sup>
                        <m:r>
                          <a:rPr lang="en-US" sz="2000" b="0" i="1" smtClean="0">
                            <a:latin typeface="Cambria Math" panose="02040503050406030204" pitchFamily="18" charset="0"/>
                          </a:rPr>
                          <m:t>𝑙</m:t>
                        </m:r>
                        <m:r>
                          <a:rPr lang="en-US" sz="2000" b="0" i="1" smtClean="0">
                            <a:latin typeface="Cambria Math" panose="02040503050406030204" pitchFamily="18" charset="0"/>
                          </a:rPr>
                          <m:t>−1</m:t>
                        </m:r>
                      </m:sup>
                      <m:e>
                        <m:d>
                          <m:dPr>
                            <m:ctrlPr>
                              <a:rPr lang="en-US" sz="2000" i="1" smtClean="0">
                                <a:solidFill>
                                  <a:srgbClr val="836967"/>
                                </a:solidFill>
                                <a:latin typeface="Cambria Math" panose="02040503050406030204" pitchFamily="18" charset="0"/>
                              </a:rPr>
                            </m:ctrlPr>
                          </m:dPr>
                          <m:e>
                            <m:m>
                              <m:mPr>
                                <m:plcHide m:val="on"/>
                                <m:mcs>
                                  <m:mc>
                                    <m:mcPr>
                                      <m:count m:val="1"/>
                                      <m:mcJc m:val="center"/>
                                    </m:mcPr>
                                  </m:mc>
                                </m:mcs>
                                <m:ctrlPr>
                                  <a:rPr lang="en-US" sz="2000" i="1" smtClean="0">
                                    <a:solidFill>
                                      <a:srgbClr val="836967"/>
                                    </a:solidFill>
                                    <a:latin typeface="Cambria Math" panose="02040503050406030204" pitchFamily="18" charset="0"/>
                                  </a:rPr>
                                </m:ctrlPr>
                              </m:mPr>
                              <m:mr>
                                <m:e>
                                  <m:r>
                                    <a:rPr lang="en-US" sz="2000" i="1" smtClean="0">
                                      <a:latin typeface="Cambria Math" panose="02040503050406030204" pitchFamily="18" charset="0"/>
                                    </a:rPr>
                                    <m:t>𝐿</m:t>
                                  </m:r>
                                  <m:r>
                                    <a:rPr lang="en-US" sz="2000" i="1" smtClean="0">
                                      <a:latin typeface="Cambria Math" panose="02040503050406030204" pitchFamily="18" charset="0"/>
                                    </a:rPr>
                                    <m:t>−</m:t>
                                  </m:r>
                                  <m:r>
                                    <a:rPr lang="en-US" sz="2000" i="1" smtClean="0">
                                      <a:latin typeface="Cambria Math" panose="02040503050406030204" pitchFamily="18" charset="0"/>
                                    </a:rPr>
                                    <m:t>𝑘</m:t>
                                  </m:r>
                                  <m:r>
                                    <a:rPr lang="en-US" sz="2000" i="1" smtClean="0">
                                      <a:latin typeface="Cambria Math" panose="02040503050406030204" pitchFamily="18" charset="0"/>
                                    </a:rPr>
                                    <m:t>+1</m:t>
                                  </m:r>
                                </m:e>
                              </m:mr>
                              <m:mr>
                                <m:e>
                                  <m:r>
                                    <a:rPr lang="en-US" sz="2000" i="1" smtClean="0">
                                      <a:latin typeface="Cambria Math" panose="02040503050406030204" pitchFamily="18" charset="0"/>
                                    </a:rPr>
                                    <m:t>𝑘</m:t>
                                  </m:r>
                                </m:e>
                              </m:mr>
                            </m:m>
                          </m:e>
                        </m:d>
                      </m:e>
                    </m:nary>
                  </m:oMath>
                </a14:m>
                <a:r>
                  <a:rPr lang="en-US" sz="2000" i="1" dirty="0"/>
                  <a:t>[ </a:t>
                </a:r>
                <a14:m>
                  <m:oMath xmlns:m="http://schemas.openxmlformats.org/officeDocument/2006/math">
                    <m:f>
                      <m:fPr>
                        <m:ctrlPr>
                          <a:rPr lang="en-US" sz="2000" i="1" dirty="0" smtClean="0">
                            <a:latin typeface="Cambria Math" panose="02040503050406030204" pitchFamily="18" charset="0"/>
                          </a:rPr>
                        </m:ctrlPr>
                      </m:fPr>
                      <m:num>
                        <m:r>
                          <a:rPr lang="en-US" sz="2000" b="0" i="1" dirty="0" smtClean="0">
                            <a:latin typeface="Cambria Math" panose="02040503050406030204" pitchFamily="18" charset="0"/>
                          </a:rPr>
                          <m:t> 1</m:t>
                        </m:r>
                      </m:num>
                      <m:den>
                        <m:r>
                          <a:rPr lang="en-US" sz="2000" b="0" i="1" dirty="0" smtClean="0">
                            <a:latin typeface="Cambria Math" panose="02040503050406030204" pitchFamily="18" charset="0"/>
                          </a:rPr>
                          <m:t> 2</m:t>
                        </m:r>
                      </m:den>
                    </m:f>
                  </m:oMath>
                </a14:m>
                <a:r>
                  <a:rPr lang="en-US" sz="2000" i="1" dirty="0"/>
                  <a:t>(1 + </a:t>
                </a:r>
                <a14:m>
                  <m:oMath xmlns:m="http://schemas.openxmlformats.org/officeDocument/2006/math">
                    <m:r>
                      <a:rPr lang="en-US" sz="2000" i="1" smtClean="0">
                        <a:latin typeface="Cambria Math" panose="02040503050406030204" pitchFamily="18" charset="0"/>
                        <a:ea typeface="Cambria Math" panose="02040503050406030204" pitchFamily="18" charset="0"/>
                      </a:rPr>
                      <m:t>𝜇</m:t>
                    </m:r>
                  </m:oMath>
                </a14:m>
                <a:r>
                  <a:rPr lang="en-US" sz="2000" i="1" dirty="0"/>
                  <a:t>) ]</a:t>
                </a:r>
                <a:r>
                  <a:rPr lang="en-US" sz="2000" i="1" baseline="30000" dirty="0"/>
                  <a:t>K </a:t>
                </a:r>
                <a:r>
                  <a:rPr lang="en-US" sz="2000" i="1" dirty="0"/>
                  <a:t> </a:t>
                </a:r>
              </a:p>
              <a:p>
                <a:pPr marL="457200" lvl="1" indent="0">
                  <a:lnSpc>
                    <a:spcPct val="150000"/>
                  </a:lnSpc>
                  <a:buNone/>
                </a:pPr>
                <a:r>
                  <a:rPr lang="en-US" dirty="0"/>
                  <a:t>                                                       where </a:t>
                </a:r>
                <a14:m>
                  <m:oMath xmlns:m="http://schemas.openxmlformats.org/officeDocument/2006/math">
                    <m:r>
                      <a:rPr lang="en-US" sz="2000" i="1">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oMath>
                </a14:m>
                <a:r>
                  <a:rPr lang="en-US" sz="2000" i="1" dirty="0"/>
                  <a:t> </a:t>
                </a:r>
                <a14:m>
                  <m:oMath xmlns:m="http://schemas.openxmlformats.org/officeDocument/2006/math">
                    <m:rad>
                      <m:radPr>
                        <m:degHide m:val="on"/>
                        <m:ctrlPr>
                          <a:rPr lang="en-US" sz="2000" i="1" dirty="0" smtClean="0">
                            <a:latin typeface="Cambria Math" panose="02040503050406030204" pitchFamily="18" charset="0"/>
                          </a:rPr>
                        </m:ctrlPr>
                      </m:radPr>
                      <m:deg/>
                      <m:e>
                        <m:f>
                          <m:fPr>
                            <m:ctrlPr>
                              <a:rPr lang="en-US" sz="2000" i="1" dirty="0"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𝛾</m:t>
                            </m:r>
                            <m:r>
                              <m:rPr>
                                <m:nor/>
                              </m:rPr>
                              <a:rPr lang="en-US" sz="2000" i="1" baseline="-25000">
                                <a:latin typeface="Cambria Math" panose="02040503050406030204" pitchFamily="18" charset="0"/>
                                <a:ea typeface="Cambria Math" panose="02040503050406030204" pitchFamily="18" charset="0"/>
                              </a:rPr>
                              <m:t>c</m:t>
                            </m:r>
                          </m:num>
                          <m:den>
                            <m:r>
                              <a:rPr lang="en-US" sz="2000" b="0" i="1" dirty="0" smtClean="0">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𝛾</m:t>
                            </m:r>
                            <m:r>
                              <m:rPr>
                                <m:nor/>
                              </m:rPr>
                              <a:rPr lang="en-US" sz="2000" i="1" baseline="-25000">
                                <a:latin typeface="Cambria Math" panose="02040503050406030204" pitchFamily="18" charset="0"/>
                                <a:ea typeface="Cambria Math" panose="02040503050406030204" pitchFamily="18" charset="0"/>
                              </a:rPr>
                              <m:t>c</m:t>
                            </m:r>
                          </m:den>
                        </m:f>
                      </m:e>
                    </m:rad>
                  </m:oMath>
                </a14:m>
                <a:r>
                  <a:rPr lang="en-US" sz="2000" i="1" dirty="0"/>
                  <a:t> </a:t>
                </a:r>
              </a:p>
              <a:p>
                <a:pPr lvl="1">
                  <a:lnSpc>
                    <a:spcPct val="150000"/>
                  </a:lnSpc>
                </a:pPr>
                <a:endParaRPr lang="en-US" dirty="0"/>
              </a:p>
            </p:txBody>
          </p:sp>
        </mc:Choice>
        <mc:Fallback xmlns="">
          <p:sp>
            <p:nvSpPr>
              <p:cNvPr id="3" name="Content Placeholder 2">
                <a:extLst>
                  <a:ext uri="{FF2B5EF4-FFF2-40B4-BE49-F238E27FC236}">
                    <a16:creationId xmlns:a16="http://schemas.microsoft.com/office/drawing/2014/main" id="{B3A75DBC-C0DD-1246-CC91-8D48916A3FF5}"/>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51D7A8B-1693-4FE9-A02E-3DBB7C2AA8E6}"/>
              </a:ext>
            </a:extLst>
          </p:cNvPr>
          <p:cNvSpPr>
            <a:spLocks noGrp="1"/>
          </p:cNvSpPr>
          <p:nvPr>
            <p:ph type="sldNum" sz="quarter" idx="12"/>
          </p:nvPr>
        </p:nvSpPr>
        <p:spPr/>
        <p:txBody>
          <a:bodyPr/>
          <a:lstStyle/>
          <a:p>
            <a:fld id="{A439D109-9F59-4B0B-8E20-D6D3A384B1F1}" type="slidenum">
              <a:rPr lang="ko-KR" altLang="en-US" smtClean="0"/>
              <a:t>25</a:t>
            </a:fld>
            <a:endParaRPr lang="ko-KR" altLang="en-US" dirty="0"/>
          </a:p>
        </p:txBody>
      </p:sp>
    </p:spTree>
    <p:extLst>
      <p:ext uri="{BB962C8B-B14F-4D97-AF65-F5344CB8AC3E}">
        <p14:creationId xmlns:p14="http://schemas.microsoft.com/office/powerpoint/2010/main" val="3274170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8DFF-4C88-A83A-9B85-89FD6D2E19E1}"/>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7A4593-58D2-5354-E6D6-1D2D4D1B4705}"/>
                  </a:ext>
                </a:extLst>
              </p:cNvPr>
              <p:cNvSpPr>
                <a:spLocks noGrp="1"/>
              </p:cNvSpPr>
              <p:nvPr>
                <p:ph idx="1"/>
              </p:nvPr>
            </p:nvSpPr>
            <p:spPr>
              <a:xfrm>
                <a:off x="838200" y="1649691"/>
                <a:ext cx="10515600" cy="4548886"/>
              </a:xfrm>
            </p:spPr>
            <p:txBody>
              <a:bodyPr/>
              <a:lstStyle/>
              <a:p>
                <a:pPr>
                  <a:lnSpc>
                    <a:spcPct val="150000"/>
                  </a:lnSpc>
                </a:pPr>
                <a:r>
                  <a:rPr lang="en-US" dirty="0">
                    <a:solidFill>
                      <a:schemeClr val="accent2">
                        <a:lumMod val="50000"/>
                      </a:schemeClr>
                    </a:solidFill>
                  </a:rPr>
                  <a:t>Closed-Form BER Analysis and Diversity Order for Zero Forcing (ZF) Solutions:</a:t>
                </a:r>
                <a:endParaRPr lang="en-US" dirty="0"/>
              </a:p>
              <a:p>
                <a:pPr lvl="1">
                  <a:lnSpc>
                    <a:spcPct val="150000"/>
                  </a:lnSpc>
                </a:pPr>
                <a:r>
                  <a:rPr lang="en-US" dirty="0"/>
                  <a:t>The conditional error probability is applicable for s = -</a:t>
                </a:r>
                <a:r>
                  <a:rPr lang="en-US" dirty="0">
                    <a:solidFill>
                      <a:srgbClr val="836967"/>
                    </a:solidFill>
                  </a:rPr>
                  <a:t> </a:t>
                </a:r>
                <a14:m>
                  <m:oMath xmlns:m="http://schemas.openxmlformats.org/officeDocument/2006/math">
                    <m:rad>
                      <m:radPr>
                        <m:degHide m:val="on"/>
                        <m:ctrlPr>
                          <a:rPr lang="en-US" i="1" dirty="0" smtClean="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dirty="0">
                        <a:latin typeface="Cambria Math" panose="02040503050406030204" pitchFamily="18" charset="0"/>
                      </a:rPr>
                      <m:t>𝑏</m:t>
                    </m:r>
                  </m:oMath>
                </a14:m>
                <a:r>
                  <a:rPr lang="en-US" dirty="0"/>
                  <a:t> and this leads to a total error            probability of P</a:t>
                </a:r>
                <a:r>
                  <a:rPr lang="en-US" baseline="-25000" dirty="0"/>
                  <a:t>2</a:t>
                </a:r>
                <a:r>
                  <a:rPr lang="en-US" dirty="0"/>
                  <a:t> /2 + P</a:t>
                </a:r>
                <a:r>
                  <a:rPr lang="en-US" baseline="-25000" dirty="0"/>
                  <a:t>2</a:t>
                </a:r>
                <a:r>
                  <a:rPr lang="en-US" dirty="0"/>
                  <a:t> /2 = P</a:t>
                </a:r>
                <a:r>
                  <a:rPr lang="en-US" baseline="-25000" dirty="0"/>
                  <a:t>2</a:t>
                </a:r>
                <a:r>
                  <a:rPr lang="en-US" dirty="0"/>
                  <a:t> ,when </a:t>
                </a:r>
                <a14:m>
                  <m:oMath xmlns:m="http://schemas.openxmlformats.org/officeDocument/2006/math">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 satisfy the condition </a:t>
                </a:r>
                <a14:m>
                  <m:oMath xmlns:m="http://schemas.openxmlformats.org/officeDocument/2006/math">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&gt;&gt;1, the term (1 +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a:t>)/2 </a:t>
                </a: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en-US" dirty="0"/>
                  <a:t>1 and the term (1-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a:t> ) </a:t>
                </a:r>
                <a14:m>
                  <m:oMath xmlns:m="http://schemas.openxmlformats.org/officeDocument/2006/math">
                    <m:r>
                      <a:rPr lang="en-US"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den>
                    </m:f>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 Furthermore, </a:t>
                </a:r>
              </a:p>
              <a:p>
                <a:pPr marL="457200" lvl="1" indent="0">
                  <a:lnSpc>
                    <a:spcPct val="150000"/>
                  </a:lnSpc>
                  <a:buNone/>
                </a:pPr>
                <a:r>
                  <a:rPr lang="en-US" dirty="0"/>
                  <a:t>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=0</m:t>
                        </m:r>
                      </m:sub>
                      <m:sup>
                        <m:r>
                          <a:rPr lang="en-US" sz="2000" b="0" i="1" smtClean="0">
                            <a:latin typeface="Cambria Math" panose="02040503050406030204" pitchFamily="18" charset="0"/>
                          </a:rPr>
                          <m:t>𝑙</m:t>
                        </m:r>
                        <m:r>
                          <a:rPr lang="en-US" sz="2000" b="0" i="1" smtClean="0">
                            <a:latin typeface="Cambria Math" panose="02040503050406030204" pitchFamily="18" charset="0"/>
                          </a:rPr>
                          <m:t>−1</m:t>
                        </m:r>
                      </m:sup>
                      <m:e>
                        <m:d>
                          <m:dPr>
                            <m:ctrlPr>
                              <a:rPr lang="en-US" sz="2000" i="1" smtClean="0">
                                <a:solidFill>
                                  <a:srgbClr val="836967"/>
                                </a:solidFill>
                                <a:latin typeface="Cambria Math" panose="02040503050406030204" pitchFamily="18" charset="0"/>
                              </a:rPr>
                            </m:ctrlPr>
                          </m:dPr>
                          <m:e>
                            <m:m>
                              <m:mPr>
                                <m:plcHide m:val="on"/>
                                <m:mcs>
                                  <m:mc>
                                    <m:mcPr>
                                      <m:count m:val="1"/>
                                      <m:mcJc m:val="center"/>
                                    </m:mcPr>
                                  </m:mc>
                                </m:mcs>
                                <m:ctrlPr>
                                  <a:rPr lang="en-US" sz="2000" i="1" smtClean="0">
                                    <a:solidFill>
                                      <a:srgbClr val="836967"/>
                                    </a:solidFill>
                                    <a:latin typeface="Cambria Math" panose="02040503050406030204" pitchFamily="18" charset="0"/>
                                  </a:rPr>
                                </m:ctrlPr>
                              </m:mPr>
                              <m:mr>
                                <m:e>
                                  <m:r>
                                    <a:rPr lang="en-US" sz="2000" i="1" smtClean="0">
                                      <a:latin typeface="Cambria Math" panose="02040503050406030204" pitchFamily="18" charset="0"/>
                                    </a:rPr>
                                    <m:t>𝐿</m:t>
                                  </m:r>
                                  <m:r>
                                    <a:rPr lang="en-US" sz="2000" i="1" smtClean="0">
                                      <a:latin typeface="Cambria Math" panose="02040503050406030204" pitchFamily="18" charset="0"/>
                                    </a:rPr>
                                    <m:t>−</m:t>
                                  </m:r>
                                  <m:r>
                                    <a:rPr lang="en-US" sz="2000" i="1" smtClean="0">
                                      <a:latin typeface="Cambria Math" panose="02040503050406030204" pitchFamily="18" charset="0"/>
                                    </a:rPr>
                                    <m:t>𝑘</m:t>
                                  </m:r>
                                  <m:r>
                                    <a:rPr lang="en-US" sz="2000" i="1" smtClean="0">
                                      <a:latin typeface="Cambria Math" panose="02040503050406030204" pitchFamily="18" charset="0"/>
                                    </a:rPr>
                                    <m:t>+1</m:t>
                                  </m:r>
                                </m:e>
                              </m:mr>
                              <m:mr>
                                <m:e>
                                  <m:r>
                                    <a:rPr lang="en-US" sz="2000" i="1" smtClean="0">
                                      <a:latin typeface="Cambria Math" panose="02040503050406030204" pitchFamily="18" charset="0"/>
                                    </a:rPr>
                                    <m:t>𝑘</m:t>
                                  </m:r>
                                </m:e>
                              </m:mr>
                            </m:m>
                          </m:e>
                        </m:d>
                      </m:e>
                    </m:nary>
                  </m:oMath>
                </a14:m>
                <a:r>
                  <a:rPr lang="en-US" sz="2000" i="1" dirty="0"/>
                  <a:t> = </a:t>
                </a:r>
                <a14:m>
                  <m:oMath xmlns:m="http://schemas.openxmlformats.org/officeDocument/2006/math">
                    <m:d>
                      <m:dPr>
                        <m:ctrlPr>
                          <a:rPr lang="en-US" sz="2000" i="1">
                            <a:solidFill>
                              <a:srgbClr val="836967"/>
                            </a:solidFill>
                            <a:latin typeface="Cambria Math" panose="02040503050406030204" pitchFamily="18" charset="0"/>
                          </a:rPr>
                        </m:ctrlPr>
                      </m:dPr>
                      <m:e>
                        <m:m>
                          <m:mPr>
                            <m:plcHide m:val="on"/>
                            <m:mcs>
                              <m:mc>
                                <m:mcPr>
                                  <m:count m:val="1"/>
                                  <m:mcJc m:val="center"/>
                                </m:mcPr>
                              </m:mc>
                            </m:mcs>
                            <m:ctrlPr>
                              <a:rPr lang="en-US" sz="2000" i="1">
                                <a:solidFill>
                                  <a:srgbClr val="836967"/>
                                </a:solidFill>
                                <a:latin typeface="Cambria Math" panose="02040503050406030204" pitchFamily="18" charset="0"/>
                              </a:rPr>
                            </m:ctrlPr>
                          </m:mPr>
                          <m:mr>
                            <m:e>
                              <m:r>
                                <a:rPr lang="en-US" sz="2000" b="0" i="1" smtClean="0">
                                  <a:solidFill>
                                    <a:srgbClr val="836967"/>
                                  </a:solidFill>
                                  <a:latin typeface="Cambria Math" panose="02040503050406030204" pitchFamily="18" charset="0"/>
                                </a:rPr>
                                <m:t>2</m:t>
                              </m:r>
                              <m:r>
                                <a:rPr lang="en-US" sz="2000" i="1">
                                  <a:latin typeface="Cambria Math" panose="02040503050406030204" pitchFamily="18" charset="0"/>
                                </a:rPr>
                                <m:t>𝐿</m:t>
                              </m:r>
                              <m:r>
                                <a:rPr lang="en-US" sz="2000" i="1">
                                  <a:latin typeface="Cambria Math" panose="02040503050406030204" pitchFamily="18" charset="0"/>
                                </a:rPr>
                                <m:t>−1</m:t>
                              </m:r>
                            </m:e>
                          </m:mr>
                          <m:mr>
                            <m:e>
                              <m:r>
                                <a:rPr lang="en-US" sz="2000" b="0" i="1" smtClean="0">
                                  <a:latin typeface="Cambria Math" panose="02040503050406030204" pitchFamily="18" charset="0"/>
                                </a:rPr>
                                <m:t>𝐿</m:t>
                              </m:r>
                            </m:e>
                          </m:mr>
                        </m:m>
                      </m:e>
                    </m:d>
                    <m:r>
                      <a:rPr lang="en-US" sz="2000" b="0" i="1" smtClean="0">
                        <a:latin typeface="Cambria Math" panose="02040503050406030204" pitchFamily="18" charset="0"/>
                      </a:rPr>
                      <m:t> </m:t>
                    </m:r>
                  </m:oMath>
                </a14:m>
                <a:r>
                  <a:rPr lang="en-US" sz="2000" i="1" dirty="0"/>
                  <a:t> </a:t>
                </a:r>
              </a:p>
              <a:p>
                <a:pPr lvl="1">
                  <a:lnSpc>
                    <a:spcPct val="150000"/>
                  </a:lnSpc>
                </a:pPr>
                <a:r>
                  <a:rPr lang="en-US" dirty="0"/>
                  <a:t>Therefore , when is sufficiently large : </a:t>
                </a:r>
                <a:r>
                  <a:rPr lang="en-US" sz="2000" i="1" dirty="0"/>
                  <a:t>P</a:t>
                </a:r>
                <a:r>
                  <a:rPr lang="en-US" sz="2000" i="1" baseline="-25000" dirty="0"/>
                  <a:t>2</a:t>
                </a:r>
                <a:r>
                  <a:rPr lang="en-US" sz="2000" i="1"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m:t>
                    </m:r>
                  </m:oMath>
                </a14:m>
                <a:r>
                  <a:rPr lang="en-US" sz="2000" i="1" dirty="0"/>
                  <a:t> </a:t>
                </a:r>
                <a14:m>
                  <m:oMath xmlns:m="http://schemas.openxmlformats.org/officeDocument/2006/math">
                    <m:f>
                      <m:fPr>
                        <m:ctrlPr>
                          <a:rPr lang="en-US" sz="2000" i="1" smtClean="0">
                            <a:solidFill>
                              <a:srgbClr val="836967"/>
                            </a:solidFill>
                            <a:latin typeface="Cambria Math" panose="02040503050406030204" pitchFamily="18" charset="0"/>
                          </a:rPr>
                        </m:ctrlPr>
                      </m:fPr>
                      <m:num>
                        <m:r>
                          <a:rPr lang="en-US" sz="2000" b="0" i="1" smtClean="0">
                            <a:solidFill>
                              <a:srgbClr val="836967"/>
                            </a:solidFill>
                            <a:latin typeface="Cambria Math" panose="02040503050406030204" pitchFamily="18" charset="0"/>
                          </a:rPr>
                          <m:t>1</m:t>
                        </m:r>
                      </m:num>
                      <m:den>
                        <m:r>
                          <a:rPr lang="en-US" sz="2000" b="0" i="1" smtClean="0">
                            <a:solidFill>
                              <a:srgbClr val="836967"/>
                            </a:solidFill>
                            <a:latin typeface="Cambria Math" panose="02040503050406030204" pitchFamily="18" charset="0"/>
                          </a:rPr>
                          <m:t>4</m:t>
                        </m:r>
                        <m:r>
                          <a:rPr lang="en-US" sz="2000" i="1">
                            <a:latin typeface="Cambria Math" panose="02040503050406030204" pitchFamily="18" charset="0"/>
                            <a:ea typeface="Cambria Math" panose="02040503050406030204" pitchFamily="18" charset="0"/>
                          </a:rPr>
                          <m:t>𝛾</m:t>
                        </m:r>
                        <m:r>
                          <m:rPr>
                            <m:nor/>
                          </m:rPr>
                          <a:rPr lang="en-US" sz="2000" i="1" baseline="-25000">
                            <a:latin typeface="Cambria Math" panose="02040503050406030204" pitchFamily="18" charset="0"/>
                            <a:ea typeface="Cambria Math" panose="02040503050406030204" pitchFamily="18" charset="0"/>
                          </a:rPr>
                          <m:t>c</m:t>
                        </m:r>
                      </m:den>
                    </m:f>
                    <m:d>
                      <m:dPr>
                        <m:ctrlPr>
                          <a:rPr lang="en-US" sz="2000" i="1">
                            <a:solidFill>
                              <a:srgbClr val="836967"/>
                            </a:solidFill>
                            <a:latin typeface="Cambria Math" panose="02040503050406030204" pitchFamily="18" charset="0"/>
                          </a:rPr>
                        </m:ctrlPr>
                      </m:dPr>
                      <m:e>
                        <m:m>
                          <m:mPr>
                            <m:plcHide m:val="on"/>
                            <m:mcs>
                              <m:mc>
                                <m:mcPr>
                                  <m:count m:val="1"/>
                                  <m:mcJc m:val="center"/>
                                </m:mcPr>
                              </m:mc>
                            </m:mcs>
                            <m:ctrlPr>
                              <a:rPr lang="en-US" sz="2000" i="1">
                                <a:solidFill>
                                  <a:srgbClr val="836967"/>
                                </a:solidFill>
                                <a:latin typeface="Cambria Math" panose="02040503050406030204" pitchFamily="18" charset="0"/>
                              </a:rPr>
                            </m:ctrlPr>
                          </m:mPr>
                          <m:mr>
                            <m:e>
                              <m:r>
                                <a:rPr lang="en-US" sz="2000" i="1">
                                  <a:solidFill>
                                    <a:srgbClr val="836967"/>
                                  </a:solidFill>
                                  <a:latin typeface="Cambria Math" panose="02040503050406030204" pitchFamily="18" charset="0"/>
                                </a:rPr>
                                <m:t>2</m:t>
                              </m:r>
                              <m:r>
                                <a:rPr lang="en-US" sz="2000" i="1">
                                  <a:latin typeface="Cambria Math" panose="02040503050406030204" pitchFamily="18" charset="0"/>
                                </a:rPr>
                                <m:t>𝐿</m:t>
                              </m:r>
                              <m:r>
                                <a:rPr lang="en-US" sz="2000" i="1">
                                  <a:latin typeface="Cambria Math" panose="02040503050406030204" pitchFamily="18" charset="0"/>
                                </a:rPr>
                                <m:t>−1</m:t>
                              </m:r>
                            </m:e>
                          </m:mr>
                          <m:mr>
                            <m:e>
                              <m:r>
                                <a:rPr lang="en-US" sz="2000" i="1">
                                  <a:latin typeface="Cambria Math" panose="02040503050406030204" pitchFamily="18" charset="0"/>
                                </a:rPr>
                                <m:t>𝐿</m:t>
                              </m:r>
                            </m:e>
                          </m:mr>
                        </m:m>
                      </m:e>
                    </m:d>
                  </m:oMath>
                </a14:m>
                <a:endParaRPr lang="en-US" sz="2000" i="1" dirty="0"/>
              </a:p>
              <a:p>
                <a:pPr lvl="1">
                  <a:lnSpc>
                    <a:spcPct val="150000"/>
                  </a:lnSpc>
                </a:pPr>
                <a:r>
                  <a:rPr lang="en-US" dirty="0"/>
                  <a:t>Error rate decreases inversely L-</a:t>
                </a:r>
                <a:r>
                  <a:rPr lang="en-US" dirty="0" err="1"/>
                  <a:t>th</a:t>
                </a:r>
                <a:r>
                  <a:rPr lang="en-US" dirty="0"/>
                  <a:t> Power of the SNR</a:t>
                </a:r>
              </a:p>
              <a:p>
                <a:pPr lvl="1">
                  <a:lnSpc>
                    <a:spcPct val="150000"/>
                  </a:lnSpc>
                </a:pPr>
                <a:r>
                  <a:rPr lang="en-US" dirty="0"/>
                  <a:t>So error rate decreases with an L-</a:t>
                </a:r>
                <a:r>
                  <a:rPr lang="en-US" dirty="0" err="1"/>
                  <a:t>th</a:t>
                </a:r>
                <a:r>
                  <a:rPr lang="en-US" dirty="0"/>
                  <a:t> order of diversity</a:t>
                </a:r>
              </a:p>
              <a:p>
                <a:pPr lvl="1">
                  <a:lnSpc>
                    <a:spcPct val="150000"/>
                  </a:lnSpc>
                </a:pPr>
                <a:endParaRPr lang="en-US" dirty="0"/>
              </a:p>
              <a:p>
                <a:pPr lvl="1">
                  <a:lnSpc>
                    <a:spcPct val="150000"/>
                  </a:lnSpc>
                </a:pPr>
                <a:endParaRPr lang="en-US" dirty="0"/>
              </a:p>
            </p:txBody>
          </p:sp>
        </mc:Choice>
        <mc:Fallback xmlns="">
          <p:sp>
            <p:nvSpPr>
              <p:cNvPr id="3" name="Content Placeholder 2">
                <a:extLst>
                  <a:ext uri="{FF2B5EF4-FFF2-40B4-BE49-F238E27FC236}">
                    <a16:creationId xmlns:a16="http://schemas.microsoft.com/office/drawing/2014/main" id="{9C7A4593-58D2-5354-E6D6-1D2D4D1B4705}"/>
                  </a:ext>
                </a:extLst>
              </p:cNvPr>
              <p:cNvSpPr>
                <a:spLocks noGrp="1" noRot="1" noChangeAspect="1" noMove="1" noResize="1" noEditPoints="1" noAdjustHandles="1" noChangeArrowheads="1" noChangeShapeType="1" noTextEdit="1"/>
              </p:cNvSpPr>
              <p:nvPr>
                <p:ph idx="1"/>
              </p:nvPr>
            </p:nvSpPr>
            <p:spPr>
              <a:xfrm>
                <a:off x="838200" y="1649691"/>
                <a:ext cx="10515600" cy="4548886"/>
              </a:xfrm>
              <a:blipFill>
                <a:blip r:embed="rId2"/>
                <a:stretch>
                  <a:fillRect l="-522" r="-174" b="-361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1621281-23B6-AB35-F979-3F3CB7A1B4A2}"/>
              </a:ext>
            </a:extLst>
          </p:cNvPr>
          <p:cNvSpPr>
            <a:spLocks noGrp="1"/>
          </p:cNvSpPr>
          <p:nvPr>
            <p:ph type="sldNum" sz="quarter" idx="12"/>
          </p:nvPr>
        </p:nvSpPr>
        <p:spPr/>
        <p:txBody>
          <a:bodyPr/>
          <a:lstStyle/>
          <a:p>
            <a:fld id="{A439D109-9F59-4B0B-8E20-D6D3A384B1F1}" type="slidenum">
              <a:rPr lang="ko-KR" altLang="en-US" smtClean="0"/>
              <a:t>26</a:t>
            </a:fld>
            <a:endParaRPr lang="ko-KR" altLang="en-US"/>
          </a:p>
        </p:txBody>
      </p:sp>
    </p:spTree>
    <p:extLst>
      <p:ext uri="{BB962C8B-B14F-4D97-AF65-F5344CB8AC3E}">
        <p14:creationId xmlns:p14="http://schemas.microsoft.com/office/powerpoint/2010/main" val="676597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AF2F-73B5-F880-42DF-BB5F4B070370}"/>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B613B5-1363-7F66-8348-4DC7BE31EBD0}"/>
                  </a:ext>
                </a:extLst>
              </p:cNvPr>
              <p:cNvSpPr>
                <a:spLocks noGrp="1"/>
              </p:cNvSpPr>
              <p:nvPr>
                <p:ph idx="1"/>
              </p:nvPr>
            </p:nvSpPr>
            <p:spPr/>
            <p:txBody>
              <a:bodyPr/>
              <a:lstStyle/>
              <a:p>
                <a:pPr>
                  <a:lnSpc>
                    <a:spcPct val="150000"/>
                  </a:lnSpc>
                </a:pPr>
                <a:r>
                  <a:rPr lang="en-US" dirty="0">
                    <a:solidFill>
                      <a:schemeClr val="accent2">
                        <a:lumMod val="50000"/>
                      </a:schemeClr>
                    </a:solidFill>
                  </a:rPr>
                  <a:t>Closed-Form BER Analysis and Diversity Order for Zero Forcing (ZF) Solutions:</a:t>
                </a:r>
                <a:endParaRPr lang="en-US" dirty="0"/>
              </a:p>
              <a:p>
                <a:pPr lvl="1">
                  <a:lnSpc>
                    <a:spcPct val="150000"/>
                  </a:lnSpc>
                </a:pPr>
                <a:r>
                  <a:rPr lang="en-US" dirty="0"/>
                  <a:t>It is shown that the diversity order of an </a:t>
                </a:r>
                <a:r>
                  <a:rPr lang="en-US" sz="2000" i="1" dirty="0"/>
                  <a:t>(</a:t>
                </a:r>
                <a:r>
                  <a:rPr lang="en-US" sz="2000" i="1" dirty="0" err="1"/>
                  <a:t>N</a:t>
                </a:r>
                <a:r>
                  <a:rPr lang="en-US" sz="2000" i="1" baseline="-25000" dirty="0" err="1"/>
                  <a:t>t</a:t>
                </a:r>
                <a:r>
                  <a:rPr lang="en-US" sz="2000" i="1" dirty="0" err="1"/>
                  <a:t>,N</a:t>
                </a:r>
                <a:r>
                  <a:rPr lang="en-US" sz="2000" i="1" baseline="-25000" dirty="0" err="1"/>
                  <a:t>r</a:t>
                </a:r>
                <a:r>
                  <a:rPr lang="en-US" sz="2000" i="1" dirty="0"/>
                  <a:t>) </a:t>
                </a:r>
                <a:r>
                  <a:rPr lang="en-US" dirty="0"/>
                  <a:t>system based on ZF is equal to </a:t>
                </a:r>
                <a:r>
                  <a:rPr lang="en-US" sz="2000" i="1" dirty="0" err="1"/>
                  <a:t>N</a:t>
                </a:r>
                <a:r>
                  <a:rPr lang="en-US" sz="2000" i="1" baseline="-25000" dirty="0" err="1"/>
                  <a:t>t</a:t>
                </a:r>
                <a:r>
                  <a:rPr lang="en-US" sz="2000" i="1" baseline="-25000" dirty="0"/>
                  <a:t> </a:t>
                </a:r>
                <a:r>
                  <a:rPr lang="en-US" sz="2000" i="1" dirty="0"/>
                  <a:t>- N</a:t>
                </a:r>
                <a:r>
                  <a:rPr lang="en-US" sz="2000" i="1" baseline="-25000" dirty="0"/>
                  <a:t>r </a:t>
                </a:r>
                <a:r>
                  <a:rPr lang="en-US" sz="2000" i="1" dirty="0"/>
                  <a:t>+ 1</a:t>
                </a:r>
                <a:r>
                  <a:rPr lang="en-US" dirty="0"/>
                  <a:t>.</a:t>
                </a:r>
              </a:p>
              <a:p>
                <a:pPr lvl="1">
                  <a:lnSpc>
                    <a:spcPct val="150000"/>
                  </a:lnSpc>
                </a:pPr>
                <a:r>
                  <a:rPr lang="en-US" dirty="0"/>
                  <a:t>Substituting </a:t>
                </a:r>
                <a:r>
                  <a:rPr lang="en-US" sz="2000" dirty="0"/>
                  <a:t>L = </a:t>
                </a:r>
                <a:r>
                  <a:rPr lang="en-US" sz="2000" dirty="0" err="1"/>
                  <a:t>N</a:t>
                </a:r>
                <a:r>
                  <a:rPr lang="en-US" sz="2000" baseline="-25000" dirty="0" err="1"/>
                  <a:t>t</a:t>
                </a:r>
                <a:r>
                  <a:rPr lang="en-US" sz="2000" baseline="-25000" dirty="0"/>
                  <a:t> </a:t>
                </a:r>
                <a:r>
                  <a:rPr lang="en-US" sz="2000" dirty="0"/>
                  <a:t>- N</a:t>
                </a:r>
                <a:r>
                  <a:rPr lang="en-US" sz="2000" baseline="-25000" dirty="0"/>
                  <a:t>r </a:t>
                </a:r>
                <a:r>
                  <a:rPr lang="en-US" sz="2000" dirty="0"/>
                  <a:t>+ 1 </a:t>
                </a:r>
                <a:r>
                  <a:rPr lang="en-US" dirty="0"/>
                  <a:t>gives the exact BER for a ZF solution of an (</a:t>
                </a:r>
                <a:r>
                  <a:rPr lang="en-US" dirty="0" err="1"/>
                  <a:t>N</a:t>
                </a:r>
                <a:r>
                  <a:rPr lang="en-US" baseline="-25000" dirty="0" err="1"/>
                  <a:t>t</a:t>
                </a:r>
                <a:r>
                  <a:rPr lang="en-US" dirty="0" err="1"/>
                  <a:t>,N</a:t>
                </a:r>
                <a:r>
                  <a:rPr lang="en-US" baseline="-25000" dirty="0" err="1"/>
                  <a:t>r</a:t>
                </a:r>
                <a:r>
                  <a:rPr lang="en-US" dirty="0"/>
                  <a:t>) system with         BPSK.</a:t>
                </a:r>
              </a:p>
              <a:p>
                <a:pPr lvl="1">
                  <a:lnSpc>
                    <a:spcPct val="150000"/>
                  </a:lnSpc>
                </a:pPr>
                <a:r>
                  <a:rPr lang="en-US" dirty="0"/>
                  <a:t>If </a:t>
                </a:r>
                <a14:m>
                  <m:oMath xmlns:m="http://schemas.openxmlformats.org/officeDocument/2006/math">
                    <m:r>
                      <a:rPr lang="en-US" i="1" smtClean="0">
                        <a:latin typeface="Cambria Math" panose="02040503050406030204" pitchFamily="18" charset="0"/>
                        <a:ea typeface="Cambria Math" panose="02040503050406030204" pitchFamily="18" charset="0"/>
                      </a:rPr>
                      <m:t>𝜌</m:t>
                    </m:r>
                  </m:oMath>
                </a14:m>
                <a:r>
                  <a:rPr lang="en-US" dirty="0"/>
                  <a:t> represents the SNR per receiving antenna, the SNR per channel equals :</a:t>
                </a:r>
              </a:p>
              <a:p>
                <a:pPr marL="457200" lvl="1" indent="0">
                  <a:lnSpc>
                    <a:spcPct val="150000"/>
                  </a:lnSpc>
                  <a:buNone/>
                </a:pPr>
                <a:r>
                  <a:rPr lang="en-US" b="0"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𝛾</m:t>
                    </m:r>
                  </m:oMath>
                </a14:m>
                <a:r>
                  <a:rPr lang="en-US" sz="2000" i="1" baseline="-25000" dirty="0"/>
                  <a:t>c</a:t>
                </a:r>
                <a:r>
                  <a:rPr lang="en-US" sz="2000" i="1" dirty="0"/>
                  <a:t> =    </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𝜌</m:t>
                        </m:r>
                      </m:num>
                      <m:den>
                        <m:r>
                          <m:rPr>
                            <m:nor/>
                          </m:rPr>
                          <a:rPr lang="en-US" sz="2000" i="1" dirty="0"/>
                          <m:t>N</m:t>
                        </m:r>
                        <m:r>
                          <m:rPr>
                            <m:nor/>
                          </m:rPr>
                          <a:rPr lang="en-US" sz="2000" i="1" baseline="-25000" dirty="0"/>
                          <m:t>t</m:t>
                        </m:r>
                      </m:den>
                    </m:f>
                  </m:oMath>
                </a14:m>
                <a:endParaRPr lang="en-US" sz="2000" i="1" dirty="0"/>
              </a:p>
            </p:txBody>
          </p:sp>
        </mc:Choice>
        <mc:Fallback xmlns="">
          <p:sp>
            <p:nvSpPr>
              <p:cNvPr id="3" name="Content Placeholder 2">
                <a:extLst>
                  <a:ext uri="{FF2B5EF4-FFF2-40B4-BE49-F238E27FC236}">
                    <a16:creationId xmlns:a16="http://schemas.microsoft.com/office/drawing/2014/main" id="{46B613B5-1363-7F66-8348-4DC7BE31EBD0}"/>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AE247B0-9219-EC54-7976-462D3DDEB6F2}"/>
              </a:ext>
            </a:extLst>
          </p:cNvPr>
          <p:cNvSpPr>
            <a:spLocks noGrp="1"/>
          </p:cNvSpPr>
          <p:nvPr>
            <p:ph type="sldNum" sz="quarter" idx="12"/>
          </p:nvPr>
        </p:nvSpPr>
        <p:spPr/>
        <p:txBody>
          <a:bodyPr/>
          <a:lstStyle/>
          <a:p>
            <a:fld id="{A439D109-9F59-4B0B-8E20-D6D3A384B1F1}" type="slidenum">
              <a:rPr lang="ko-KR" altLang="en-US" smtClean="0"/>
              <a:t>27</a:t>
            </a:fld>
            <a:endParaRPr lang="ko-KR" altLang="en-US"/>
          </a:p>
        </p:txBody>
      </p:sp>
    </p:spTree>
    <p:extLst>
      <p:ext uri="{BB962C8B-B14F-4D97-AF65-F5344CB8AC3E}">
        <p14:creationId xmlns:p14="http://schemas.microsoft.com/office/powerpoint/2010/main" val="3632514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7CDE7-0834-BB58-A32F-60929CB22F5C}"/>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8282D5-5B9B-DB1B-B141-A5596FA6CE15}"/>
                  </a:ext>
                </a:extLst>
              </p:cNvPr>
              <p:cNvSpPr>
                <a:spLocks noGrp="1"/>
              </p:cNvSpPr>
              <p:nvPr>
                <p:ph idx="1"/>
              </p:nvPr>
            </p:nvSpPr>
            <p:spPr/>
            <p:txBody>
              <a:bodyPr/>
              <a:lstStyle/>
              <a:p>
                <a:r>
                  <a:rPr lang="en-US" dirty="0">
                    <a:solidFill>
                      <a:schemeClr val="accent1">
                        <a:lumMod val="75000"/>
                      </a:schemeClr>
                    </a:solidFill>
                  </a:rPr>
                  <a:t>In estimation theory</a:t>
                </a:r>
                <a:r>
                  <a:rPr lang="en-US" dirty="0"/>
                  <a:t>, Estimating a random variable </a:t>
                </a:r>
                <a:r>
                  <a:rPr lang="en-US" dirty="0">
                    <a:solidFill>
                      <a:schemeClr val="accent6">
                        <a:lumMod val="50000"/>
                      </a:schemeClr>
                    </a:solidFill>
                  </a:rPr>
                  <a:t>s</a:t>
                </a:r>
                <a:r>
                  <a:rPr lang="en-US" dirty="0"/>
                  <a:t> based on observations </a:t>
                </a:r>
                <a:r>
                  <a:rPr lang="en-US" dirty="0">
                    <a:solidFill>
                      <a:schemeClr val="accent6">
                        <a:lumMod val="50000"/>
                      </a:schemeClr>
                    </a:solidFill>
                  </a:rPr>
                  <a:t>x</a:t>
                </a:r>
                <a:r>
                  <a:rPr lang="en-US" dirty="0"/>
                  <a:t>  </a:t>
                </a:r>
              </a:p>
              <a:p>
                <a:r>
                  <a:rPr lang="en-US" dirty="0">
                    <a:solidFill>
                      <a:schemeClr val="accent1">
                        <a:lumMod val="75000"/>
                      </a:schemeClr>
                    </a:solidFill>
                  </a:rPr>
                  <a:t>Choose</a:t>
                </a:r>
                <a:r>
                  <a:rPr lang="en-US" dirty="0"/>
                  <a:t> a function </a:t>
                </a:r>
                <a:r>
                  <a:rPr lang="en-US" dirty="0">
                    <a:solidFill>
                      <a:schemeClr val="accent6">
                        <a:lumMod val="50000"/>
                      </a:schemeClr>
                    </a:solidFill>
                  </a:rPr>
                  <a:t>g(x)</a:t>
                </a:r>
                <a:r>
                  <a:rPr lang="en-US" dirty="0"/>
                  <a:t> that </a:t>
                </a:r>
                <a:r>
                  <a:rPr lang="en-US" dirty="0">
                    <a:solidFill>
                      <a:schemeClr val="accent1">
                        <a:lumMod val="75000"/>
                      </a:schemeClr>
                    </a:solidFill>
                  </a:rPr>
                  <a:t>minimizes</a:t>
                </a:r>
                <a:r>
                  <a:rPr lang="en-US" dirty="0"/>
                  <a:t> the </a:t>
                </a:r>
                <a:r>
                  <a:rPr lang="en-US" dirty="0">
                    <a:solidFill>
                      <a:schemeClr val="accent1">
                        <a:lumMod val="75000"/>
                      </a:schemeClr>
                    </a:solidFill>
                  </a:rPr>
                  <a:t>Mean Square Error</a:t>
                </a:r>
              </a:p>
              <a:p>
                <a:pPr marL="0" indent="0">
                  <a:buNone/>
                </a:pPr>
                <a:r>
                  <a:rPr lang="en-US" dirty="0"/>
                  <a:t> </a:t>
                </a:r>
              </a:p>
              <a:p>
                <a:pPr marL="0" indent="0">
                  <a:buNone/>
                </a:pPr>
                <a:r>
                  <a:rPr lang="en-US" dirty="0"/>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ea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𝜀</m:t>
                        </m:r>
                      </m:e>
                      <m:sup>
                        <m:r>
                          <a:rPr lang="en-US" b="0" i="1" smtClean="0">
                            <a:solidFill>
                              <a:schemeClr val="accent6">
                                <a:lumMod val="50000"/>
                              </a:schemeClr>
                            </a:solidFill>
                            <a:latin typeface="Cambria Math" panose="02040503050406030204" pitchFamily="18" charset="0"/>
                            <a:ea typeface="Cambria Math" panose="02040503050406030204" pitchFamily="18" charset="0"/>
                          </a:rPr>
                          <m:t>2</m:t>
                        </m:r>
                      </m:sup>
                    </m:sSup>
                    <m:r>
                      <a:rPr lang="en-US" b="0"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dirty="0">
                    <a:solidFill>
                      <a:schemeClr val="accent6">
                        <a:lumMod val="50000"/>
                      </a:schemeClr>
                    </a:solidFill>
                  </a:rPr>
                  <a:t> E [(s – </a:t>
                </a:r>
                <a:r>
                  <a:rPr lang="en-US" dirty="0" err="1">
                    <a:solidFill>
                      <a:schemeClr val="accent6">
                        <a:lumMod val="50000"/>
                      </a:schemeClr>
                    </a:solidFill>
                  </a:rPr>
                  <a:t>s</a:t>
                </a:r>
                <a:r>
                  <a:rPr lang="en-US" baseline="-25000" dirty="0" err="1">
                    <a:solidFill>
                      <a:schemeClr val="accent6">
                        <a:lumMod val="50000"/>
                      </a:schemeClr>
                    </a:solidFill>
                  </a:rPr>
                  <a:t>est</a:t>
                </a:r>
                <a:r>
                  <a:rPr lang="en-US" dirty="0">
                    <a:solidFill>
                      <a:schemeClr val="accent6">
                        <a:lumMod val="50000"/>
                      </a:schemeClr>
                    </a:solidFill>
                  </a:rPr>
                  <a:t>)*(s- </a:t>
                </a:r>
                <a:r>
                  <a:rPr lang="en-US" dirty="0" err="1">
                    <a:solidFill>
                      <a:schemeClr val="accent6">
                        <a:lumMod val="50000"/>
                      </a:schemeClr>
                    </a:solidFill>
                  </a:rPr>
                  <a:t>s</a:t>
                </a:r>
                <a:r>
                  <a:rPr lang="en-US" baseline="-25000" dirty="0" err="1">
                    <a:solidFill>
                      <a:schemeClr val="accent6">
                        <a:lumMod val="50000"/>
                      </a:schemeClr>
                    </a:solidFill>
                  </a:rPr>
                  <a:t>est</a:t>
                </a:r>
                <a:r>
                  <a:rPr lang="en-US" dirty="0">
                    <a:solidFill>
                      <a:schemeClr val="accent6">
                        <a:lumMod val="50000"/>
                      </a:schemeClr>
                    </a:solidFill>
                  </a:rPr>
                  <a:t>) ] = [(s – g(x))* (s-g(x))]</a:t>
                </a:r>
                <a:endParaRPr lang="en-US" dirty="0"/>
              </a:p>
              <a:p>
                <a:r>
                  <a:rPr lang="en-US" dirty="0"/>
                  <a:t> </a:t>
                </a:r>
                <a:r>
                  <a:rPr lang="en-US" dirty="0">
                    <a:solidFill>
                      <a:schemeClr val="accent1">
                        <a:lumMod val="75000"/>
                      </a:schemeClr>
                    </a:solidFill>
                  </a:rPr>
                  <a:t>Using</a:t>
                </a:r>
                <a:r>
                  <a:rPr lang="en-US" dirty="0"/>
                  <a:t> linear processing, the estimates of </a:t>
                </a:r>
                <a:r>
                  <a:rPr lang="en-US" dirty="0">
                    <a:solidFill>
                      <a:schemeClr val="accent6">
                        <a:lumMod val="50000"/>
                      </a:schemeClr>
                    </a:solidFill>
                  </a:rPr>
                  <a:t>s</a:t>
                </a:r>
                <a:r>
                  <a:rPr lang="en-US" dirty="0"/>
                  <a:t> can be found by</a:t>
                </a:r>
              </a:p>
              <a:p>
                <a:pPr marL="0" indent="0">
                  <a:buNone/>
                </a:pPr>
                <a:r>
                  <a:rPr lang="en-US" dirty="0"/>
                  <a:t>                                              </a:t>
                </a:r>
                <a:r>
                  <a:rPr lang="en-US" dirty="0" err="1">
                    <a:solidFill>
                      <a:schemeClr val="accent6">
                        <a:lumMod val="50000"/>
                      </a:schemeClr>
                    </a:solidFill>
                  </a:rPr>
                  <a:t>s</a:t>
                </a:r>
                <a:r>
                  <a:rPr lang="en-US" baseline="-25000" dirty="0" err="1">
                    <a:solidFill>
                      <a:schemeClr val="accent6">
                        <a:lumMod val="50000"/>
                      </a:schemeClr>
                    </a:solidFill>
                  </a:rPr>
                  <a:t>est</a:t>
                </a:r>
                <a:r>
                  <a:rPr lang="en-US" baseline="-25000" dirty="0">
                    <a:solidFill>
                      <a:schemeClr val="accent6">
                        <a:lumMod val="50000"/>
                      </a:schemeClr>
                    </a:solidFill>
                  </a:rPr>
                  <a:t> </a:t>
                </a:r>
                <a:r>
                  <a:rPr lang="en-US" dirty="0">
                    <a:solidFill>
                      <a:schemeClr val="accent6">
                        <a:lumMod val="50000"/>
                      </a:schemeClr>
                    </a:solidFill>
                  </a:rPr>
                  <a:t>= Dx</a:t>
                </a:r>
              </a:p>
              <a:p>
                <a:r>
                  <a:rPr lang="en-US" dirty="0"/>
                  <a:t>D must be </a:t>
                </a:r>
                <a:r>
                  <a:rPr lang="en-US" dirty="0">
                    <a:solidFill>
                      <a:schemeClr val="accent1">
                        <a:lumMod val="75000"/>
                      </a:schemeClr>
                    </a:solidFill>
                  </a:rPr>
                  <a:t>chosen</a:t>
                </a:r>
                <a:r>
                  <a:rPr lang="en-US" dirty="0"/>
                  <a:t> such that the Mean Square Error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𝜀</m:t>
                        </m:r>
                      </m:e>
                      <m:sup>
                        <m:r>
                          <a:rPr lang="en-US" b="0" i="1" smtClean="0">
                            <a:latin typeface="Cambria Math" panose="02040503050406030204" pitchFamily="18" charset="0"/>
                            <a:ea typeface="Cambria Math" panose="02040503050406030204" pitchFamily="18" charset="0"/>
                          </a:rPr>
                          <m:t>2</m:t>
                        </m:r>
                      </m:sup>
                    </m:sSup>
                  </m:oMath>
                </a14:m>
                <a:r>
                  <a:rPr lang="en-US" dirty="0"/>
                  <a:t> is minimized</a:t>
                </a:r>
              </a:p>
              <a:p>
                <a:pPr marL="0" indent="0">
                  <a:buNone/>
                </a:pPr>
                <a:r>
                  <a:rPr lang="en-US" dirty="0"/>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ea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𝜀</m:t>
                        </m:r>
                      </m:e>
                      <m:sup>
                        <m:r>
                          <a:rPr lang="en-US" b="0" i="1" smtClean="0">
                            <a:solidFill>
                              <a:schemeClr val="accent6">
                                <a:lumMod val="50000"/>
                              </a:schemeClr>
                            </a:solidFill>
                            <a:latin typeface="Cambria Math" panose="02040503050406030204" pitchFamily="18" charset="0"/>
                            <a:ea typeface="Cambria Math" panose="02040503050406030204" pitchFamily="18" charset="0"/>
                          </a:rPr>
                          <m:t>2</m:t>
                        </m:r>
                      </m:sup>
                    </m:sSup>
                    <m:r>
                      <a:rPr lang="en-US" b="0"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dirty="0">
                    <a:solidFill>
                      <a:schemeClr val="accent6">
                        <a:lumMod val="50000"/>
                      </a:schemeClr>
                    </a:solidFill>
                  </a:rPr>
                  <a:t> E [(s – </a:t>
                </a:r>
                <a:r>
                  <a:rPr lang="en-US" dirty="0" err="1">
                    <a:solidFill>
                      <a:schemeClr val="accent6">
                        <a:lumMod val="50000"/>
                      </a:schemeClr>
                    </a:solidFill>
                  </a:rPr>
                  <a:t>s</a:t>
                </a:r>
                <a:r>
                  <a:rPr lang="en-US" baseline="-25000" dirty="0" err="1">
                    <a:solidFill>
                      <a:schemeClr val="accent6">
                        <a:lumMod val="50000"/>
                      </a:schemeClr>
                    </a:solidFill>
                  </a:rPr>
                  <a:t>est</a:t>
                </a:r>
                <a:r>
                  <a:rPr lang="en-US" dirty="0">
                    <a:solidFill>
                      <a:schemeClr val="accent6">
                        <a:lumMod val="50000"/>
                      </a:schemeClr>
                    </a:solidFill>
                  </a:rPr>
                  <a:t>)*(s- </a:t>
                </a:r>
                <a:r>
                  <a:rPr lang="en-US" dirty="0" err="1">
                    <a:solidFill>
                      <a:schemeClr val="accent6">
                        <a:lumMod val="50000"/>
                      </a:schemeClr>
                    </a:solidFill>
                  </a:rPr>
                  <a:t>s</a:t>
                </a:r>
                <a:r>
                  <a:rPr lang="en-US" baseline="-25000" dirty="0" err="1">
                    <a:solidFill>
                      <a:schemeClr val="accent6">
                        <a:lumMod val="50000"/>
                      </a:schemeClr>
                    </a:solidFill>
                  </a:rPr>
                  <a:t>est</a:t>
                </a:r>
                <a:r>
                  <a:rPr lang="en-US" dirty="0">
                    <a:solidFill>
                      <a:schemeClr val="accent6">
                        <a:lumMod val="50000"/>
                      </a:schemeClr>
                    </a:solidFill>
                  </a:rPr>
                  <a:t>) ] = E[(s – Dx)* (s- Dx)]</a:t>
                </a:r>
              </a:p>
              <a:p>
                <a:pPr marL="0" indent="0">
                  <a:buNone/>
                </a:pPr>
                <a:r>
                  <a:rPr lang="en-US" dirty="0">
                    <a:solidFill>
                      <a:schemeClr val="accent6">
                        <a:lumMod val="50000"/>
                      </a:schemeClr>
                    </a:solidFill>
                  </a:rPr>
                  <a:t>                                            E[(s – Dx)* (s- Dx)] = tr(E[(s – Dx)* (s- Dx)] )</a:t>
                </a:r>
              </a:p>
              <a:p>
                <a:pPr marL="0" indent="0">
                  <a:buNone/>
                </a:pPr>
                <a:r>
                  <a:rPr lang="en-US" dirty="0">
                    <a:solidFill>
                      <a:schemeClr val="accent6">
                        <a:lumMod val="50000"/>
                      </a:schemeClr>
                    </a:solidFill>
                  </a:rPr>
                  <a:t>                                                                            =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dirty="0" err="1">
                    <a:solidFill>
                      <a:schemeClr val="accent6">
                        <a:lumMod val="50000"/>
                      </a:schemeClr>
                    </a:solidFill>
                  </a:rPr>
                  <a:t>D</a:t>
                </a:r>
                <a:r>
                  <a:rPr lang="en-US" dirty="0">
                    <a:solidFill>
                      <a:schemeClr val="accent6">
                        <a:lumMod val="50000"/>
                      </a:schemeClr>
                    </a:solidFill>
                  </a:rPr>
                  <a:t>* - </a:t>
                </a:r>
                <a:r>
                  <a:rPr lang="en-US" dirty="0" err="1">
                    <a:solidFill>
                      <a:schemeClr val="accent6">
                        <a:lumMod val="50000"/>
                      </a:schemeClr>
                    </a:solidFill>
                  </a:rPr>
                  <a:t>DQ</a:t>
                </a:r>
                <a:r>
                  <a:rPr lang="en-US" baseline="-25000" dirty="0" err="1">
                    <a:solidFill>
                      <a:schemeClr val="accent6">
                        <a:lumMod val="50000"/>
                      </a:schemeClr>
                    </a:solidFill>
                  </a:rPr>
                  <a:t>xs</a:t>
                </a:r>
                <a:r>
                  <a:rPr lang="en-US" dirty="0">
                    <a:solidFill>
                      <a:schemeClr val="accent6">
                        <a:lumMod val="50000"/>
                      </a:schemeClr>
                    </a:solidFill>
                  </a:rPr>
                  <a:t> + </a:t>
                </a:r>
                <a:r>
                  <a:rPr lang="en-US" dirty="0" err="1">
                    <a:solidFill>
                      <a:schemeClr val="accent6">
                        <a:lumMod val="50000"/>
                      </a:schemeClr>
                    </a:solidFill>
                  </a:rPr>
                  <a:t>DQ</a:t>
                </a:r>
                <a:r>
                  <a:rPr lang="en-US" baseline="-25000" dirty="0" err="1">
                    <a:solidFill>
                      <a:schemeClr val="accent6">
                        <a:lumMod val="50000"/>
                      </a:schemeClr>
                    </a:solidFill>
                  </a:rPr>
                  <a:t>x</a:t>
                </a:r>
                <a:r>
                  <a:rPr lang="en-US" dirty="0" err="1">
                    <a:solidFill>
                      <a:schemeClr val="accent6">
                        <a:lumMod val="50000"/>
                      </a:schemeClr>
                    </a:solidFill>
                  </a:rPr>
                  <a:t>D</a:t>
                </a:r>
                <a:r>
                  <a:rPr lang="en-US" dirty="0">
                    <a:solidFill>
                      <a:schemeClr val="accent6">
                        <a:lumMod val="50000"/>
                      </a:schemeClr>
                    </a:solidFill>
                  </a:rPr>
                  <a:t>*)</a:t>
                </a:r>
              </a:p>
              <a:p>
                <a:pPr marL="0" indent="0">
                  <a:buNone/>
                </a:pPr>
                <a:r>
                  <a:rPr lang="en-US" dirty="0"/>
                  <a:t>                            Where </a:t>
                </a:r>
                <a:r>
                  <a:rPr lang="en-US" dirty="0">
                    <a:solidFill>
                      <a:schemeClr val="accent6">
                        <a:lumMod val="50000"/>
                      </a:schemeClr>
                    </a:solidFill>
                  </a:rPr>
                  <a:t>Q</a:t>
                </a:r>
                <a:r>
                  <a:rPr lang="en-US" baseline="-25000" dirty="0">
                    <a:solidFill>
                      <a:schemeClr val="accent6">
                        <a:lumMod val="50000"/>
                      </a:schemeClr>
                    </a:solidFill>
                  </a:rPr>
                  <a:t>s</a:t>
                </a:r>
                <a:r>
                  <a:rPr lang="en-US" dirty="0">
                    <a:solidFill>
                      <a:schemeClr val="accent6">
                        <a:lumMod val="50000"/>
                      </a:schemeClr>
                    </a:solidFill>
                  </a:rPr>
                  <a:t> = E[ss*], </a:t>
                </a:r>
                <a:r>
                  <a:rPr lang="en-US" dirty="0" err="1">
                    <a:solidFill>
                      <a:schemeClr val="accent6">
                        <a:lumMod val="50000"/>
                      </a:schemeClr>
                    </a:solidFill>
                  </a:rPr>
                  <a:t>Q</a:t>
                </a:r>
                <a:r>
                  <a:rPr lang="en-US" baseline="-25000" dirty="0" err="1">
                    <a:solidFill>
                      <a:schemeClr val="accent6">
                        <a:lumMod val="50000"/>
                      </a:schemeClr>
                    </a:solidFill>
                  </a:rPr>
                  <a:t>sx</a:t>
                </a:r>
                <a:r>
                  <a:rPr lang="en-US" dirty="0">
                    <a:solidFill>
                      <a:schemeClr val="accent6">
                        <a:lumMod val="50000"/>
                      </a:schemeClr>
                    </a:solidFill>
                  </a:rPr>
                  <a:t> = E[</a:t>
                </a:r>
                <a:r>
                  <a:rPr lang="en-US" dirty="0" err="1">
                    <a:solidFill>
                      <a:schemeClr val="accent6">
                        <a:lumMod val="50000"/>
                      </a:schemeClr>
                    </a:solidFill>
                  </a:rPr>
                  <a:t>sx</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E[</a:t>
                </a:r>
                <a:r>
                  <a:rPr lang="en-US" dirty="0" err="1">
                    <a:solidFill>
                      <a:schemeClr val="accent6">
                        <a:lumMod val="50000"/>
                      </a:schemeClr>
                    </a:solidFill>
                  </a:rPr>
                  <a:t>xs</a:t>
                </a:r>
                <a:r>
                  <a:rPr lang="en-US" dirty="0">
                    <a:solidFill>
                      <a:schemeClr val="accent6">
                        <a:lumMod val="50000"/>
                      </a:schemeClr>
                    </a:solidFill>
                  </a:rPr>
                  <a:t>*] and </a:t>
                </a:r>
                <a:r>
                  <a:rPr lang="en-US" dirty="0" err="1">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 E[xx*]</a:t>
                </a:r>
              </a:p>
              <a:p>
                <a:pPr marL="0" indent="0">
                  <a:buNone/>
                </a:pPr>
                <a:r>
                  <a:rPr lang="en-US" dirty="0"/>
                  <a:t>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48282D5-5B9B-DB1B-B141-A5596FA6CE15}"/>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967B3D4-B13A-9627-0CBD-9DB62AD32005}"/>
              </a:ext>
            </a:extLst>
          </p:cNvPr>
          <p:cNvSpPr>
            <a:spLocks noGrp="1"/>
          </p:cNvSpPr>
          <p:nvPr>
            <p:ph type="sldNum" sz="quarter" idx="12"/>
          </p:nvPr>
        </p:nvSpPr>
        <p:spPr/>
        <p:txBody>
          <a:bodyPr/>
          <a:lstStyle/>
          <a:p>
            <a:fld id="{A439D109-9F59-4B0B-8E20-D6D3A384B1F1}" type="slidenum">
              <a:rPr lang="ko-KR" altLang="en-US" smtClean="0"/>
              <a:t>28</a:t>
            </a:fld>
            <a:endParaRPr lang="ko-KR" altLang="en-US"/>
          </a:p>
        </p:txBody>
      </p:sp>
    </p:spTree>
    <p:extLst>
      <p:ext uri="{BB962C8B-B14F-4D97-AF65-F5344CB8AC3E}">
        <p14:creationId xmlns:p14="http://schemas.microsoft.com/office/powerpoint/2010/main" val="2582878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567B4-3680-A043-3141-8A45BD667F8C}"/>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4FB503-7B9A-6C36-A42E-B18A049BEA1A}"/>
                  </a:ext>
                </a:extLst>
              </p:cNvPr>
              <p:cNvSpPr>
                <a:spLocks noGrp="1"/>
              </p:cNvSpPr>
              <p:nvPr>
                <p:ph idx="1"/>
              </p:nvPr>
            </p:nvSpPr>
            <p:spPr>
              <a:xfrm>
                <a:off x="838200" y="1649690"/>
                <a:ext cx="10515600" cy="4803863"/>
              </a:xfrm>
            </p:spPr>
            <p:txBody>
              <a:bodyPr/>
              <a:lstStyle/>
              <a:p>
                <a:r>
                  <a:rPr lang="en-US" dirty="0">
                    <a:solidFill>
                      <a:schemeClr val="accent1">
                        <a:lumMod val="75000"/>
                      </a:schemeClr>
                    </a:solidFill>
                  </a:rPr>
                  <a:t>Remark</a:t>
                </a:r>
                <a:r>
                  <a:rPr lang="en-US" dirty="0"/>
                  <a:t> that the covariance matrices are Hermitian: Q = Q*</a:t>
                </a:r>
              </a:p>
              <a:p>
                <a:r>
                  <a:rPr lang="en-US" dirty="0">
                    <a:solidFill>
                      <a:schemeClr val="accent1">
                        <a:lumMod val="75000"/>
                      </a:schemeClr>
                    </a:solidFill>
                  </a:rPr>
                  <a:t>Proof)</a:t>
                </a:r>
              </a:p>
              <a:p>
                <a:pPr marL="0" indent="0">
                  <a:buNone/>
                </a:pPr>
                <a:r>
                  <a:rPr lang="en-US" dirty="0"/>
                  <a:t>                    Let  </a:t>
                </a:r>
                <a:r>
                  <a:rPr lang="en-US" dirty="0">
                    <a:solidFill>
                      <a:schemeClr val="accent6">
                        <a:lumMod val="50000"/>
                      </a:schemeClr>
                    </a:solidFill>
                  </a:rPr>
                  <a:t>Q = E[aa*]</a:t>
                </a:r>
              </a:p>
              <a:p>
                <a:pPr marL="0" indent="0">
                  <a:buNone/>
                </a:pPr>
                <a:r>
                  <a:rPr lang="en-US" dirty="0"/>
                  <a:t>                    So, </a:t>
                </a:r>
                <a:r>
                  <a:rPr lang="en-US" dirty="0">
                    <a:solidFill>
                      <a:schemeClr val="accent6">
                        <a:lumMod val="50000"/>
                      </a:schemeClr>
                    </a:solidFill>
                  </a:rPr>
                  <a:t>Q* = (E[aa*])* = E[(aa*)*] = E[ (a*)* a* ] = E[a*a ] = Q</a:t>
                </a:r>
              </a:p>
              <a:p>
                <a:r>
                  <a:rPr lang="en-US" dirty="0">
                    <a:solidFill>
                      <a:schemeClr val="accent1">
                        <a:lumMod val="75000"/>
                      </a:schemeClr>
                    </a:solidFill>
                  </a:rPr>
                  <a:t>Remark</a:t>
                </a:r>
                <a:r>
                  <a:rPr lang="en-US" dirty="0"/>
                  <a:t> that the covariance matrices are nonnegative definite</a:t>
                </a:r>
              </a:p>
              <a:p>
                <a:r>
                  <a:rPr lang="en-US" dirty="0">
                    <a:solidFill>
                      <a:schemeClr val="accent1">
                        <a:lumMod val="75000"/>
                      </a:schemeClr>
                    </a:solidFill>
                  </a:rPr>
                  <a:t>Proof</a:t>
                </a:r>
                <a:r>
                  <a:rPr lang="en-US" dirty="0"/>
                  <a:t>)</a:t>
                </a:r>
              </a:p>
              <a:p>
                <a:pPr marL="0" indent="0">
                  <a:buNone/>
                </a:pPr>
                <a:r>
                  <a:rPr lang="en-US" dirty="0"/>
                  <a:t>                       </a:t>
                </a:r>
                <a:r>
                  <a:rPr lang="en-US" dirty="0">
                    <a:solidFill>
                      <a:schemeClr val="accent6">
                        <a:lumMod val="50000"/>
                      </a:schemeClr>
                    </a:solidFill>
                  </a:rPr>
                  <a:t>z Q z* = z E[aa*] z* = E[z*a a*z] = E[</a:t>
                </a:r>
                <a14:m>
                  <m:oMath xmlns:m="http://schemas.openxmlformats.org/officeDocument/2006/math">
                    <m:r>
                      <m:rPr>
                        <m:nor/>
                      </m:rPr>
                      <a:rPr lang="en-US" dirty="0">
                        <a:solidFill>
                          <a:schemeClr val="accent6">
                            <a:lumMod val="50000"/>
                          </a:schemeClr>
                        </a:solidFill>
                      </a:rPr>
                      <m:t>|</m:t>
                    </m:r>
                    <m:r>
                      <m:rPr>
                        <m:nor/>
                      </m:rPr>
                      <a:rPr lang="en-US" dirty="0">
                        <a:solidFill>
                          <a:schemeClr val="accent6">
                            <a:lumMod val="50000"/>
                          </a:schemeClr>
                        </a:solidFill>
                      </a:rPr>
                      <m:t>a</m:t>
                    </m:r>
                    <m:r>
                      <m:rPr>
                        <m:nor/>
                      </m:rPr>
                      <a:rPr lang="en-US" dirty="0">
                        <a:solidFill>
                          <a:schemeClr val="accent6">
                            <a:lumMod val="50000"/>
                          </a:schemeClr>
                        </a:solidFill>
                      </a:rPr>
                      <m:t>∗</m:t>
                    </m:r>
                    <m:r>
                      <m:rPr>
                        <m:nor/>
                      </m:rPr>
                      <a:rPr lang="en-US" dirty="0">
                        <a:solidFill>
                          <a:schemeClr val="accent6">
                            <a:lumMod val="50000"/>
                          </a:schemeClr>
                        </a:solidFill>
                      </a:rPr>
                      <m:t>z</m:t>
                    </m:r>
                    <m:r>
                      <m:rPr>
                        <m:nor/>
                      </m:rPr>
                      <a:rPr lang="en-US" dirty="0">
                        <a:solidFill>
                          <a:schemeClr val="accent6">
                            <a:lumMod val="50000"/>
                          </a:schemeClr>
                        </a:solidFill>
                      </a:rPr>
                      <m:t>|2]</m:t>
                    </m:r>
                  </m:oMath>
                </a14:m>
                <a:r>
                  <a:rPr lang="en-US" dirty="0">
                    <a:solidFill>
                      <a:schemeClr val="accent6">
                        <a:lumMod val="50000"/>
                      </a:schemeClr>
                    </a:solidFill>
                  </a:rPr>
                  <a:t>] </a:t>
                </a:r>
                <a14:m>
                  <m:oMath xmlns:m="http://schemas.openxmlformats.org/officeDocument/2006/math">
                    <m:r>
                      <a:rPr lang="en-US" i="1" dirty="0" smtClean="0">
                        <a:solidFill>
                          <a:schemeClr val="accent6">
                            <a:lumMod val="50000"/>
                          </a:schemeClr>
                        </a:solidFill>
                        <a:latin typeface="Cambria Math" panose="02040503050406030204" pitchFamily="18" charset="0"/>
                        <a:ea typeface="Cambria Math" panose="02040503050406030204" pitchFamily="18" charset="0"/>
                      </a:rPr>
                      <m:t>≥</m:t>
                    </m:r>
                  </m:oMath>
                </a14:m>
                <a:r>
                  <a:rPr lang="en-US" dirty="0">
                    <a:solidFill>
                      <a:schemeClr val="accent6">
                        <a:lumMod val="50000"/>
                      </a:schemeClr>
                    </a:solidFill>
                  </a:rPr>
                  <a:t> 0</a:t>
                </a:r>
              </a:p>
              <a:p>
                <a:r>
                  <a:rPr lang="en-US" dirty="0">
                    <a:solidFill>
                      <a:schemeClr val="accent1">
                        <a:lumMod val="75000"/>
                      </a:schemeClr>
                    </a:solidFill>
                  </a:rPr>
                  <a:t>Furthermore</a:t>
                </a:r>
                <a:r>
                  <a:rPr lang="en-US" dirty="0"/>
                  <a:t>, remark that each eigenvalue of a </a:t>
                </a:r>
                <a:r>
                  <a:rPr lang="en-US" dirty="0">
                    <a:solidFill>
                      <a:schemeClr val="accent1">
                        <a:lumMod val="75000"/>
                      </a:schemeClr>
                    </a:solidFill>
                  </a:rPr>
                  <a:t>nonnegative definite </a:t>
                </a:r>
                <a:r>
                  <a:rPr lang="en-US" dirty="0"/>
                  <a:t>matrix is a                   nonnegative </a:t>
                </a:r>
                <a:r>
                  <a:rPr lang="en-US" dirty="0">
                    <a:solidFill>
                      <a:schemeClr val="accent1">
                        <a:lumMod val="75000"/>
                      </a:schemeClr>
                    </a:solidFill>
                  </a:rPr>
                  <a:t>real number</a:t>
                </a:r>
                <a:r>
                  <a:rPr lang="en-US" dirty="0"/>
                  <a:t>.</a:t>
                </a:r>
              </a:p>
              <a:p>
                <a:r>
                  <a:rPr lang="en-US" dirty="0"/>
                  <a:t>Proof)</a:t>
                </a:r>
              </a:p>
              <a:p>
                <a:pPr marL="0" indent="0">
                  <a:buNone/>
                </a:pPr>
                <a:r>
                  <a:rPr lang="en-US" dirty="0"/>
                  <a:t>       Let  </a:t>
                </a:r>
                <a:r>
                  <a:rPr lang="en-US" dirty="0">
                    <a:solidFill>
                      <a:schemeClr val="accent6">
                        <a:lumMod val="50000"/>
                      </a:schemeClr>
                    </a:solidFill>
                  </a:rPr>
                  <a:t>Q</a:t>
                </a:r>
                <a:r>
                  <a:rPr lang="en-US" dirty="0"/>
                  <a:t> be </a:t>
                </a:r>
                <a:r>
                  <a:rPr lang="en-US" dirty="0">
                    <a:solidFill>
                      <a:schemeClr val="accent1">
                        <a:lumMod val="75000"/>
                      </a:schemeClr>
                    </a:solidFill>
                  </a:rPr>
                  <a:t>nonnegative definite</a:t>
                </a:r>
                <a:r>
                  <a:rPr lang="en-US" dirty="0"/>
                  <a:t>,</a:t>
                </a:r>
              </a:p>
              <a:p>
                <a:pPr marL="0" indent="0">
                  <a:buNone/>
                </a:pPr>
                <a:r>
                  <a:rPr lang="en-US" dirty="0"/>
                  <a:t>           </a:t>
                </a:r>
                <a:r>
                  <a:rPr lang="el-GR" dirty="0">
                    <a:solidFill>
                      <a:schemeClr val="accent6">
                        <a:lumMod val="50000"/>
                      </a:schemeClr>
                    </a:solidFill>
                  </a:rPr>
                  <a:t>λ</a:t>
                </a:r>
                <a:r>
                  <a:rPr lang="en-US" dirty="0"/>
                  <a:t> be an </a:t>
                </a:r>
                <a:r>
                  <a:rPr lang="en-US" dirty="0">
                    <a:solidFill>
                      <a:schemeClr val="accent1">
                        <a:lumMod val="75000"/>
                      </a:schemeClr>
                    </a:solidFill>
                  </a:rPr>
                  <a:t>eigenvalue</a:t>
                </a:r>
                <a:r>
                  <a:rPr lang="en-US" dirty="0"/>
                  <a:t> of </a:t>
                </a:r>
                <a:r>
                  <a:rPr lang="en-US" dirty="0">
                    <a:solidFill>
                      <a:schemeClr val="accent6">
                        <a:lumMod val="50000"/>
                      </a:schemeClr>
                    </a:solidFill>
                  </a:rPr>
                  <a:t>Q</a:t>
                </a:r>
                <a:r>
                  <a:rPr lang="en-US" dirty="0"/>
                  <a:t>,</a:t>
                </a:r>
              </a:p>
              <a:p>
                <a:endParaRPr lang="en-US" dirty="0"/>
              </a:p>
            </p:txBody>
          </p:sp>
        </mc:Choice>
        <mc:Fallback xmlns="">
          <p:sp>
            <p:nvSpPr>
              <p:cNvPr id="3" name="Content Placeholder 2">
                <a:extLst>
                  <a:ext uri="{FF2B5EF4-FFF2-40B4-BE49-F238E27FC236}">
                    <a16:creationId xmlns:a16="http://schemas.microsoft.com/office/drawing/2014/main" id="{DA4FB503-7B9A-6C36-A42E-B18A049BEA1A}"/>
                  </a:ext>
                </a:extLst>
              </p:cNvPr>
              <p:cNvSpPr>
                <a:spLocks noGrp="1" noRot="1" noChangeAspect="1" noMove="1" noResize="1" noEditPoints="1" noAdjustHandles="1" noChangeArrowheads="1" noChangeShapeType="1" noTextEdit="1"/>
              </p:cNvSpPr>
              <p:nvPr>
                <p:ph idx="1"/>
              </p:nvPr>
            </p:nvSpPr>
            <p:spPr>
              <a:xfrm>
                <a:off x="838200" y="1649690"/>
                <a:ext cx="10515600" cy="4803863"/>
              </a:xfrm>
              <a:blipFill>
                <a:blip r:embed="rId2"/>
                <a:stretch>
                  <a:fillRect l="-522" t="-1269" r="-8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BD7B0B0-FE3E-D8F2-E301-8C32FB96D3D6}"/>
              </a:ext>
            </a:extLst>
          </p:cNvPr>
          <p:cNvSpPr>
            <a:spLocks noGrp="1"/>
          </p:cNvSpPr>
          <p:nvPr>
            <p:ph type="sldNum" sz="quarter" idx="12"/>
          </p:nvPr>
        </p:nvSpPr>
        <p:spPr/>
        <p:txBody>
          <a:bodyPr/>
          <a:lstStyle/>
          <a:p>
            <a:fld id="{A439D109-9F59-4B0B-8E20-D6D3A384B1F1}" type="slidenum">
              <a:rPr lang="ko-KR" altLang="en-US" smtClean="0"/>
              <a:t>29</a:t>
            </a:fld>
            <a:endParaRPr lang="ko-KR" altLang="en-US"/>
          </a:p>
        </p:txBody>
      </p:sp>
    </p:spTree>
    <p:extLst>
      <p:ext uri="{BB962C8B-B14F-4D97-AF65-F5344CB8AC3E}">
        <p14:creationId xmlns:p14="http://schemas.microsoft.com/office/powerpoint/2010/main" val="2239025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4A1BD-3C56-490B-CF65-E72419657E87}"/>
              </a:ext>
            </a:extLst>
          </p:cNvPr>
          <p:cNvSpPr>
            <a:spLocks noGrp="1"/>
          </p:cNvSpPr>
          <p:nvPr>
            <p:ph type="title"/>
          </p:nvPr>
        </p:nvSpPr>
        <p:spPr/>
        <p:txBody>
          <a:bodyPr/>
          <a:lstStyle/>
          <a:p>
            <a:r>
              <a:rPr lang="en-US" sz="2800" dirty="0"/>
              <a:t>Broadband Wireless Communication Systems</a:t>
            </a:r>
          </a:p>
        </p:txBody>
      </p:sp>
      <p:sp>
        <p:nvSpPr>
          <p:cNvPr id="3" name="Content Placeholder 2">
            <a:extLst>
              <a:ext uri="{FF2B5EF4-FFF2-40B4-BE49-F238E27FC236}">
                <a16:creationId xmlns:a16="http://schemas.microsoft.com/office/drawing/2014/main" id="{3CF2E011-0FAC-976F-3DA5-622D72E75838}"/>
              </a:ext>
            </a:extLst>
          </p:cNvPr>
          <p:cNvSpPr>
            <a:spLocks noGrp="1"/>
          </p:cNvSpPr>
          <p:nvPr>
            <p:ph idx="1"/>
          </p:nvPr>
        </p:nvSpPr>
        <p:spPr/>
        <p:txBody>
          <a:bodyPr/>
          <a:lstStyle/>
          <a:p>
            <a:pPr algn="just"/>
            <a:r>
              <a:rPr lang="en-US" dirty="0"/>
              <a:t>One example of a broadband wireless communication system is a wireless computer</a:t>
            </a:r>
          </a:p>
          <a:p>
            <a:pPr marL="0" indent="0" algn="just">
              <a:buNone/>
            </a:pPr>
            <a:r>
              <a:rPr lang="en-US" dirty="0"/>
              <a:t>    network. Wireless computer networks are in demand in offices and universities.</a:t>
            </a:r>
          </a:p>
          <a:p>
            <a:pPr algn="just"/>
            <a:endParaRPr lang="en-US" dirty="0"/>
          </a:p>
          <a:p>
            <a:pPr algn="just"/>
            <a:r>
              <a:rPr lang="en-US" dirty="0"/>
              <a:t> Another example of a broadband wireless communication system is a wireless</a:t>
            </a:r>
          </a:p>
          <a:p>
            <a:pPr marL="0" indent="0" algn="just">
              <a:buNone/>
            </a:pPr>
            <a:r>
              <a:rPr lang="en-US" dirty="0"/>
              <a:t>   communication system that uses Space Division Multiplexing (SDM). SDM is a technique</a:t>
            </a:r>
          </a:p>
          <a:p>
            <a:pPr marL="0" indent="0" algn="just">
              <a:buNone/>
            </a:pPr>
            <a:r>
              <a:rPr lang="en-US" dirty="0"/>
              <a:t>  that transmits different data streams on different transmit antennas simultaneously.</a:t>
            </a:r>
          </a:p>
          <a:p>
            <a:pPr algn="just"/>
            <a:endParaRPr lang="en-US" dirty="0"/>
          </a:p>
          <a:p>
            <a:pPr algn="just"/>
            <a:r>
              <a:rPr lang="en-US" dirty="0"/>
              <a:t>This thesis will compare a number of SDM algorithms and combine the best algorithm </a:t>
            </a:r>
          </a:p>
          <a:p>
            <a:pPr marL="0" indent="0" algn="just">
              <a:buNone/>
            </a:pPr>
            <a:r>
              <a:rPr lang="en-US" dirty="0"/>
              <a:t>    with Orthogonal Frequency Division Multiplexing (OFDM) to avoid Inter Symbol</a:t>
            </a:r>
          </a:p>
          <a:p>
            <a:pPr marL="0" indent="0" algn="just">
              <a:buNone/>
            </a:pPr>
            <a:r>
              <a:rPr lang="en-US" dirty="0"/>
              <a:t>     Interference  (ISI).</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C692093-4B39-B039-5A35-D4232EAD605F}"/>
              </a:ext>
            </a:extLst>
          </p:cNvPr>
          <p:cNvSpPr>
            <a:spLocks noGrp="1"/>
          </p:cNvSpPr>
          <p:nvPr>
            <p:ph type="sldNum" sz="quarter" idx="12"/>
          </p:nvPr>
        </p:nvSpPr>
        <p:spPr/>
        <p:txBody>
          <a:bodyPr/>
          <a:lstStyle/>
          <a:p>
            <a:fld id="{A439D109-9F59-4B0B-8E20-D6D3A384B1F1}" type="slidenum">
              <a:rPr lang="ko-KR" altLang="en-US" smtClean="0"/>
              <a:t>3</a:t>
            </a:fld>
            <a:endParaRPr lang="ko-KR" altLang="en-US"/>
          </a:p>
        </p:txBody>
      </p:sp>
    </p:spTree>
    <p:extLst>
      <p:ext uri="{BB962C8B-B14F-4D97-AF65-F5344CB8AC3E}">
        <p14:creationId xmlns:p14="http://schemas.microsoft.com/office/powerpoint/2010/main" val="16691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6F0F-DEE4-A457-844D-4675EA46023D}"/>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FB1FA5-FDAA-E680-BF02-42ACF44E5D11}"/>
                  </a:ext>
                </a:extLst>
              </p:cNvPr>
              <p:cNvSpPr>
                <a:spLocks noGrp="1"/>
              </p:cNvSpPr>
              <p:nvPr>
                <p:ph idx="1"/>
              </p:nvPr>
            </p:nvSpPr>
            <p:spPr>
              <a:xfrm>
                <a:off x="838200" y="1649691"/>
                <a:ext cx="10515600" cy="5006086"/>
              </a:xfrm>
            </p:spPr>
            <p:txBody>
              <a:bodyPr/>
              <a:lstStyle/>
              <a:p>
                <a:pPr marL="0" indent="0">
                  <a:buNone/>
                </a:pPr>
                <a:r>
                  <a:rPr lang="en-US" dirty="0"/>
                  <a:t>   Let  </a:t>
                </a:r>
                <a:r>
                  <a:rPr lang="en-US" dirty="0">
                    <a:solidFill>
                      <a:schemeClr val="accent6">
                        <a:lumMod val="50000"/>
                      </a:schemeClr>
                    </a:solidFill>
                  </a:rPr>
                  <a:t>z</a:t>
                </a:r>
                <a:r>
                  <a:rPr lang="en-US" dirty="0"/>
                  <a:t> be </a:t>
                </a:r>
                <a:r>
                  <a:rPr lang="en-US" dirty="0" err="1"/>
                  <a:t>be</a:t>
                </a:r>
                <a:r>
                  <a:rPr lang="en-US" dirty="0"/>
                  <a:t> an </a:t>
                </a:r>
                <a:r>
                  <a:rPr lang="en-US" dirty="0">
                    <a:solidFill>
                      <a:schemeClr val="accent1">
                        <a:lumMod val="75000"/>
                      </a:schemeClr>
                    </a:solidFill>
                  </a:rPr>
                  <a:t>eigenvector</a:t>
                </a:r>
                <a:r>
                  <a:rPr lang="en-US" dirty="0"/>
                  <a:t> of Q </a:t>
                </a:r>
                <a:r>
                  <a:rPr lang="en-US" dirty="0">
                    <a:solidFill>
                      <a:schemeClr val="accent1">
                        <a:lumMod val="75000"/>
                      </a:schemeClr>
                    </a:solidFill>
                  </a:rPr>
                  <a:t>associated</a:t>
                </a:r>
                <a:r>
                  <a:rPr lang="en-US" dirty="0"/>
                  <a:t> with </a:t>
                </a:r>
                <a:r>
                  <a:rPr lang="el-GR" dirty="0">
                    <a:solidFill>
                      <a:schemeClr val="accent6">
                        <a:lumMod val="50000"/>
                      </a:schemeClr>
                    </a:solidFill>
                  </a:rPr>
                  <a:t>λ</a:t>
                </a:r>
                <a:endParaRPr lang="en-US" dirty="0">
                  <a:solidFill>
                    <a:schemeClr val="accent6">
                      <a:lumMod val="50000"/>
                    </a:schemeClr>
                  </a:solidFill>
                </a:endParaRPr>
              </a:p>
              <a:p>
                <a:pPr marL="0" indent="0">
                  <a:buNone/>
                </a:pPr>
                <a:r>
                  <a:rPr lang="en-US" dirty="0"/>
                  <a:t>          So, </a:t>
                </a:r>
                <a:r>
                  <a:rPr lang="en-US" dirty="0">
                    <a:solidFill>
                      <a:schemeClr val="accent6">
                        <a:lumMod val="50000"/>
                      </a:schemeClr>
                    </a:solidFill>
                  </a:rPr>
                  <a:t>z* Q z = z* </a:t>
                </a:r>
                <a:r>
                  <a:rPr lang="el-GR" dirty="0">
                    <a:solidFill>
                      <a:schemeClr val="accent6">
                        <a:lumMod val="50000"/>
                      </a:schemeClr>
                    </a:solidFill>
                  </a:rPr>
                  <a:t>λ</a:t>
                </a:r>
                <a:r>
                  <a:rPr lang="en-US" dirty="0">
                    <a:solidFill>
                      <a:schemeClr val="accent6">
                        <a:lumMod val="50000"/>
                      </a:schemeClr>
                    </a:solidFill>
                  </a:rPr>
                  <a:t> z = </a:t>
                </a:r>
                <a:r>
                  <a:rPr lang="el-GR" dirty="0">
                    <a:solidFill>
                      <a:schemeClr val="accent6">
                        <a:lumMod val="50000"/>
                      </a:schemeClr>
                    </a:solidFill>
                  </a:rPr>
                  <a:t>λ</a:t>
                </a:r>
                <a:r>
                  <a:rPr lang="en-US" dirty="0">
                    <a:solidFill>
                      <a:schemeClr val="accent6">
                        <a:lumMod val="50000"/>
                      </a:schemeClr>
                    </a:solidFill>
                  </a:rPr>
                  <a:t> |z|</a:t>
                </a:r>
                <a:r>
                  <a:rPr lang="en-US" baseline="30000" dirty="0">
                    <a:solidFill>
                      <a:schemeClr val="accent6">
                        <a:lumMod val="50000"/>
                      </a:schemeClr>
                    </a:solidFill>
                  </a:rPr>
                  <a:t>2 </a:t>
                </a:r>
                <a:r>
                  <a:rPr lang="en-US" dirty="0">
                    <a:solidFill>
                      <a:schemeClr val="accent6">
                        <a:lumMod val="50000"/>
                      </a:schemeClr>
                    </a:solidFill>
                  </a:rPr>
                  <a:t> </a:t>
                </a:r>
              </a:p>
              <a:p>
                <a:pPr marL="0" indent="0">
                  <a:buNone/>
                </a:pPr>
                <a:r>
                  <a:rPr lang="en-US" dirty="0"/>
                  <a:t>    </a:t>
                </a:r>
                <a:r>
                  <a:rPr lang="en-US" dirty="0">
                    <a:solidFill>
                      <a:schemeClr val="accent1">
                        <a:lumMod val="75000"/>
                      </a:schemeClr>
                    </a:solidFill>
                  </a:rPr>
                  <a:t>Therefore</a:t>
                </a:r>
                <a:r>
                  <a:rPr lang="en-US" dirty="0"/>
                  <a:t> </a:t>
                </a:r>
                <a:r>
                  <a:rPr lang="en-US" dirty="0">
                    <a:solidFill>
                      <a:schemeClr val="accent6">
                        <a:lumMod val="50000"/>
                      </a:schemeClr>
                    </a:solidFill>
                  </a:rPr>
                  <a:t>z*Q z / |z|</a:t>
                </a:r>
                <a:r>
                  <a:rPr lang="en-US" baseline="30000" dirty="0">
                    <a:solidFill>
                      <a:schemeClr val="accent6">
                        <a:lumMod val="50000"/>
                      </a:schemeClr>
                    </a:solidFill>
                  </a:rPr>
                  <a:t>2  </a:t>
                </a:r>
                <a:r>
                  <a:rPr lang="en-US" dirty="0"/>
                  <a:t>is </a:t>
                </a:r>
                <a:r>
                  <a:rPr lang="en-US" dirty="0">
                    <a:solidFill>
                      <a:schemeClr val="accent1">
                        <a:lumMod val="75000"/>
                      </a:schemeClr>
                    </a:solidFill>
                  </a:rPr>
                  <a:t>real and nonnegative </a:t>
                </a:r>
                <a:r>
                  <a:rPr lang="en-US" dirty="0"/>
                  <a:t>since it is </a:t>
                </a:r>
                <a:r>
                  <a:rPr lang="en-US" dirty="0">
                    <a:solidFill>
                      <a:schemeClr val="accent1">
                        <a:lumMod val="75000"/>
                      </a:schemeClr>
                    </a:solidFill>
                  </a:rPr>
                  <a:t>a ratio of </a:t>
                </a:r>
                <a:r>
                  <a:rPr lang="en-US" dirty="0"/>
                  <a:t>a real nonnegative and       a real positive number.</a:t>
                </a:r>
              </a:p>
              <a:p>
                <a:r>
                  <a:rPr lang="en-US" dirty="0">
                    <a:solidFill>
                      <a:schemeClr val="accent1">
                        <a:lumMod val="75000"/>
                      </a:schemeClr>
                    </a:solidFill>
                  </a:rPr>
                  <a:t>Finally</a:t>
                </a:r>
                <a:r>
                  <a:rPr lang="en-US" dirty="0"/>
                  <a:t>, remark that the </a:t>
                </a:r>
                <a:r>
                  <a:rPr lang="en-US" dirty="0">
                    <a:solidFill>
                      <a:schemeClr val="accent1">
                        <a:lumMod val="75000"/>
                      </a:schemeClr>
                    </a:solidFill>
                  </a:rPr>
                  <a:t>eigenvectors</a:t>
                </a:r>
                <a:r>
                  <a:rPr lang="en-US" dirty="0"/>
                  <a:t> of a </a:t>
                </a:r>
                <a:r>
                  <a:rPr lang="en-US" dirty="0">
                    <a:solidFill>
                      <a:schemeClr val="accent1">
                        <a:lumMod val="75000"/>
                      </a:schemeClr>
                    </a:solidFill>
                  </a:rPr>
                  <a:t>Hermitian</a:t>
                </a:r>
                <a:r>
                  <a:rPr lang="en-US" dirty="0"/>
                  <a:t> matrix </a:t>
                </a:r>
                <a:r>
                  <a:rPr lang="en-US" dirty="0">
                    <a:solidFill>
                      <a:schemeClr val="accent6">
                        <a:lumMod val="50000"/>
                      </a:schemeClr>
                    </a:solidFill>
                  </a:rPr>
                  <a:t>Q</a:t>
                </a:r>
                <a:r>
                  <a:rPr lang="en-US" dirty="0"/>
                  <a:t>, if they come from </a:t>
                </a:r>
                <a:r>
                  <a:rPr lang="en-US" dirty="0">
                    <a:solidFill>
                      <a:schemeClr val="accent1">
                        <a:lumMod val="75000"/>
                      </a:schemeClr>
                    </a:solidFill>
                  </a:rPr>
                  <a:t>different   eigenvalues</a:t>
                </a:r>
                <a:r>
                  <a:rPr lang="en-US" dirty="0"/>
                  <a:t>, are </a:t>
                </a:r>
                <a:r>
                  <a:rPr lang="en-US" dirty="0">
                    <a:solidFill>
                      <a:schemeClr val="accent1">
                        <a:lumMod val="75000"/>
                      </a:schemeClr>
                    </a:solidFill>
                  </a:rPr>
                  <a:t>orthogonal</a:t>
                </a:r>
                <a:r>
                  <a:rPr lang="en-US" dirty="0"/>
                  <a:t> to one another.</a:t>
                </a:r>
              </a:p>
              <a:p>
                <a:r>
                  <a:rPr lang="en-US" dirty="0">
                    <a:solidFill>
                      <a:schemeClr val="accent1">
                        <a:lumMod val="75000"/>
                      </a:schemeClr>
                    </a:solidFill>
                  </a:rPr>
                  <a:t>Proof)</a:t>
                </a:r>
              </a:p>
              <a:p>
                <a:pPr marL="0" indent="0">
                  <a:buNone/>
                </a:pPr>
                <a:r>
                  <a:rPr lang="en-US" dirty="0"/>
                  <a:t>   </a:t>
                </a:r>
                <a:r>
                  <a:rPr lang="en-US" dirty="0" err="1">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 </a:t>
                </a:r>
                <a:r>
                  <a:rPr lang="el-GR" dirty="0">
                    <a:solidFill>
                      <a:schemeClr val="accent6">
                        <a:lumMod val="50000"/>
                      </a:schemeClr>
                    </a:solidFill>
                  </a:rPr>
                  <a:t>λ</a:t>
                </a:r>
                <a:r>
                  <a:rPr lang="en-US" baseline="-25000" dirty="0">
                    <a:solidFill>
                      <a:schemeClr val="accent6">
                        <a:lumMod val="50000"/>
                      </a:schemeClr>
                    </a:solidFill>
                  </a:rPr>
                  <a:t>1</a:t>
                </a:r>
                <a:r>
                  <a:rPr lang="en-US" dirty="0">
                    <a:solidFill>
                      <a:schemeClr val="accent6">
                        <a:lumMod val="50000"/>
                      </a:schemeClr>
                    </a:solidFill>
                  </a:rPr>
                  <a:t> x </a:t>
                </a:r>
                <a:r>
                  <a:rPr lang="en-US" dirty="0"/>
                  <a:t>and </a:t>
                </a:r>
                <a:r>
                  <a:rPr lang="en-US" dirty="0" err="1">
                    <a:solidFill>
                      <a:schemeClr val="accent6">
                        <a:lumMod val="50000"/>
                      </a:schemeClr>
                    </a:solidFill>
                  </a:rPr>
                  <a:t>Q</a:t>
                </a:r>
                <a:r>
                  <a:rPr lang="en-US" baseline="-25000" dirty="0" err="1">
                    <a:solidFill>
                      <a:schemeClr val="accent6">
                        <a:lumMod val="50000"/>
                      </a:schemeClr>
                    </a:solidFill>
                  </a:rPr>
                  <a:t>y</a:t>
                </a:r>
                <a:r>
                  <a:rPr lang="en-US" dirty="0">
                    <a:solidFill>
                      <a:schemeClr val="accent6">
                        <a:lumMod val="50000"/>
                      </a:schemeClr>
                    </a:solidFill>
                  </a:rPr>
                  <a:t> =  </a:t>
                </a:r>
                <a:r>
                  <a:rPr lang="el-GR" dirty="0">
                    <a:solidFill>
                      <a:schemeClr val="accent6">
                        <a:lumMod val="50000"/>
                      </a:schemeClr>
                    </a:solidFill>
                  </a:rPr>
                  <a:t>λ</a:t>
                </a:r>
                <a:r>
                  <a:rPr lang="en-US" baseline="-25000" dirty="0">
                    <a:solidFill>
                      <a:schemeClr val="accent6">
                        <a:lumMod val="50000"/>
                      </a:schemeClr>
                    </a:solidFill>
                  </a:rPr>
                  <a:t>2</a:t>
                </a:r>
                <a:r>
                  <a:rPr lang="en-US" dirty="0">
                    <a:solidFill>
                      <a:schemeClr val="accent6">
                        <a:lumMod val="50000"/>
                      </a:schemeClr>
                    </a:solidFill>
                  </a:rPr>
                  <a:t> y </a:t>
                </a:r>
                <a:r>
                  <a:rPr lang="en-US" dirty="0"/>
                  <a:t>and </a:t>
                </a:r>
                <a:r>
                  <a:rPr lang="en-US" dirty="0">
                    <a:solidFill>
                      <a:schemeClr val="accent6">
                        <a:lumMod val="50000"/>
                      </a:schemeClr>
                    </a:solidFill>
                  </a:rPr>
                  <a:t>Q = Q* </a:t>
                </a:r>
                <a:r>
                  <a:rPr lang="en-US" dirty="0"/>
                  <a:t>where </a:t>
                </a:r>
                <a:r>
                  <a:rPr lang="en-US" dirty="0">
                    <a:solidFill>
                      <a:schemeClr val="accent6">
                        <a:lumMod val="50000"/>
                      </a:schemeClr>
                    </a:solidFill>
                  </a:rPr>
                  <a:t>x</a:t>
                </a:r>
                <a:r>
                  <a:rPr lang="en-US" dirty="0"/>
                  <a:t> and </a:t>
                </a:r>
                <a:r>
                  <a:rPr lang="en-US" dirty="0">
                    <a:solidFill>
                      <a:schemeClr val="accent6">
                        <a:lumMod val="50000"/>
                      </a:schemeClr>
                    </a:solidFill>
                  </a:rPr>
                  <a:t>y</a:t>
                </a:r>
                <a:r>
                  <a:rPr lang="en-US" dirty="0"/>
                  <a:t> are the </a:t>
                </a:r>
                <a:r>
                  <a:rPr lang="en-US" dirty="0">
                    <a:solidFill>
                      <a:schemeClr val="accent1">
                        <a:lumMod val="75000"/>
                      </a:schemeClr>
                    </a:solidFill>
                  </a:rPr>
                  <a:t>eigenvectors</a:t>
                </a:r>
                <a:r>
                  <a:rPr lang="en-US" dirty="0"/>
                  <a:t> for the                                          eigenvalues </a:t>
                </a:r>
                <a:r>
                  <a:rPr lang="el-GR" dirty="0">
                    <a:solidFill>
                      <a:schemeClr val="accent6">
                        <a:lumMod val="50000"/>
                      </a:schemeClr>
                    </a:solidFill>
                  </a:rPr>
                  <a:t>λ</a:t>
                </a:r>
                <a:r>
                  <a:rPr lang="en-US" baseline="-25000" dirty="0">
                    <a:solidFill>
                      <a:schemeClr val="accent6">
                        <a:lumMod val="50000"/>
                      </a:schemeClr>
                    </a:solidFill>
                  </a:rPr>
                  <a:t>1</a:t>
                </a:r>
                <a:r>
                  <a:rPr lang="en-US" dirty="0"/>
                  <a:t>  and </a:t>
                </a:r>
                <a:r>
                  <a:rPr lang="el-GR" dirty="0">
                    <a:solidFill>
                      <a:schemeClr val="accent6">
                        <a:lumMod val="50000"/>
                      </a:schemeClr>
                    </a:solidFill>
                  </a:rPr>
                  <a:t>λ</a:t>
                </a:r>
                <a:r>
                  <a:rPr lang="en-US" baseline="-25000" dirty="0">
                    <a:solidFill>
                      <a:schemeClr val="accent6">
                        <a:lumMod val="50000"/>
                      </a:schemeClr>
                    </a:solidFill>
                  </a:rPr>
                  <a:t>2</a:t>
                </a:r>
                <a:r>
                  <a:rPr lang="en-US" dirty="0"/>
                  <a:t>, </a:t>
                </a:r>
                <a:r>
                  <a:rPr lang="en-US" dirty="0">
                    <a:solidFill>
                      <a:schemeClr val="accent1">
                        <a:lumMod val="75000"/>
                      </a:schemeClr>
                    </a:solidFill>
                  </a:rPr>
                  <a:t>respectively</a:t>
                </a:r>
                <a:r>
                  <a:rPr lang="en-US" dirty="0"/>
                  <a:t>.</a:t>
                </a:r>
              </a:p>
              <a:p>
                <a:pPr marL="0" indent="0">
                  <a:buNone/>
                </a:pPr>
                <a:r>
                  <a:rPr lang="en-US" dirty="0"/>
                  <a:t>         Then </a:t>
                </a:r>
                <a:r>
                  <a:rPr lang="en-US" dirty="0">
                    <a:solidFill>
                      <a:schemeClr val="accent6">
                        <a:lumMod val="50000"/>
                      </a:schemeClr>
                    </a:solidFill>
                  </a:rPr>
                  <a:t>(</a:t>
                </a:r>
                <a:r>
                  <a:rPr lang="el-GR" dirty="0">
                    <a:solidFill>
                      <a:schemeClr val="accent6">
                        <a:lumMod val="50000"/>
                      </a:schemeClr>
                    </a:solidFill>
                  </a:rPr>
                  <a:t>λ</a:t>
                </a:r>
                <a:r>
                  <a:rPr lang="en-US" baseline="-25000" dirty="0">
                    <a:solidFill>
                      <a:schemeClr val="accent6">
                        <a:lumMod val="50000"/>
                      </a:schemeClr>
                    </a:solidFill>
                  </a:rPr>
                  <a:t>1</a:t>
                </a:r>
                <a:r>
                  <a:rPr lang="en-US" dirty="0">
                    <a:solidFill>
                      <a:schemeClr val="accent6">
                        <a:lumMod val="50000"/>
                      </a:schemeClr>
                    </a:solidFill>
                  </a:rPr>
                  <a:t>x)*y = (</a:t>
                </a:r>
                <a:r>
                  <a:rPr lang="en-US" dirty="0" err="1">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y = x* </a:t>
                </a:r>
                <a:r>
                  <a:rPr lang="en-US" dirty="0" err="1">
                    <a:solidFill>
                      <a:schemeClr val="accent6">
                        <a:lumMod val="50000"/>
                      </a:schemeClr>
                    </a:solidFill>
                  </a:rPr>
                  <a:t>Q</a:t>
                </a:r>
                <a:r>
                  <a:rPr lang="en-US" baseline="-25000" dirty="0" err="1">
                    <a:solidFill>
                      <a:schemeClr val="accent6">
                        <a:lumMod val="50000"/>
                      </a:schemeClr>
                    </a:solidFill>
                  </a:rPr>
                  <a:t>y</a:t>
                </a:r>
                <a:r>
                  <a:rPr lang="en-US" dirty="0">
                    <a:solidFill>
                      <a:schemeClr val="accent6">
                        <a:lumMod val="50000"/>
                      </a:schemeClr>
                    </a:solidFill>
                  </a:rPr>
                  <a:t> = x* (</a:t>
                </a:r>
                <a:r>
                  <a:rPr lang="el-GR" dirty="0">
                    <a:solidFill>
                      <a:schemeClr val="accent6">
                        <a:lumMod val="50000"/>
                      </a:schemeClr>
                    </a:solidFill>
                  </a:rPr>
                  <a:t>λ</a:t>
                </a:r>
                <a:r>
                  <a:rPr lang="en-US" baseline="-25000" dirty="0">
                    <a:solidFill>
                      <a:schemeClr val="accent6">
                        <a:lumMod val="50000"/>
                      </a:schemeClr>
                    </a:solidFill>
                  </a:rPr>
                  <a:t>2</a:t>
                </a:r>
                <a:r>
                  <a:rPr lang="en-US" dirty="0">
                    <a:solidFill>
                      <a:schemeClr val="accent6">
                        <a:lumMod val="50000"/>
                      </a:schemeClr>
                    </a:solidFill>
                  </a:rPr>
                  <a:t>y)</a:t>
                </a:r>
              </a:p>
              <a:p>
                <a:pPr marL="0" indent="0">
                  <a:buNone/>
                </a:pPr>
                <a:r>
                  <a:rPr lang="en-US" dirty="0"/>
                  <a:t>   We can write  </a:t>
                </a:r>
                <a:r>
                  <a:rPr lang="el-GR" dirty="0">
                    <a:solidFill>
                      <a:schemeClr val="accent6">
                        <a:lumMod val="50000"/>
                      </a:schemeClr>
                    </a:solidFill>
                  </a:rPr>
                  <a:t>λ</a:t>
                </a:r>
                <a:r>
                  <a:rPr lang="en-US" baseline="-25000" dirty="0">
                    <a:solidFill>
                      <a:schemeClr val="accent6">
                        <a:lumMod val="50000"/>
                      </a:schemeClr>
                    </a:solidFill>
                  </a:rPr>
                  <a:t>1 </a:t>
                </a:r>
                <a:r>
                  <a:rPr lang="en-US" dirty="0">
                    <a:solidFill>
                      <a:schemeClr val="accent6">
                        <a:lumMod val="50000"/>
                      </a:schemeClr>
                    </a:solidFill>
                  </a:rPr>
                  <a:t>x*y = </a:t>
                </a:r>
                <a:r>
                  <a:rPr lang="el-GR" dirty="0">
                    <a:solidFill>
                      <a:schemeClr val="accent6">
                        <a:lumMod val="50000"/>
                      </a:schemeClr>
                    </a:solidFill>
                  </a:rPr>
                  <a:t>λ</a:t>
                </a:r>
                <a:r>
                  <a:rPr lang="en-US" baseline="-25000" dirty="0">
                    <a:solidFill>
                      <a:schemeClr val="accent6">
                        <a:lumMod val="50000"/>
                      </a:schemeClr>
                    </a:solidFill>
                  </a:rPr>
                  <a:t>2</a:t>
                </a:r>
                <a:r>
                  <a:rPr lang="en-US" dirty="0">
                    <a:solidFill>
                      <a:schemeClr val="accent6">
                        <a:lumMod val="50000"/>
                      </a:schemeClr>
                    </a:solidFill>
                  </a:rPr>
                  <a:t> x* y </a:t>
                </a:r>
                <a:r>
                  <a:rPr lang="en-US" dirty="0"/>
                  <a:t>Now we use the </a:t>
                </a:r>
                <a:r>
                  <a:rPr lang="en-US" dirty="0">
                    <a:solidFill>
                      <a:schemeClr val="accent1">
                        <a:lumMod val="75000"/>
                      </a:schemeClr>
                    </a:solidFill>
                  </a:rPr>
                  <a:t>assumption</a:t>
                </a:r>
                <a:r>
                  <a:rPr lang="en-US" dirty="0"/>
                  <a:t> </a:t>
                </a:r>
                <a:r>
                  <a:rPr lang="el-GR" dirty="0">
                    <a:solidFill>
                      <a:schemeClr val="accent6">
                        <a:lumMod val="50000"/>
                      </a:schemeClr>
                    </a:solidFill>
                  </a:rPr>
                  <a:t>λ</a:t>
                </a:r>
                <a:r>
                  <a:rPr lang="en-US" baseline="-25000" dirty="0">
                    <a:solidFill>
                      <a:schemeClr val="accent6">
                        <a:lumMod val="50000"/>
                      </a:schemeClr>
                    </a:solidFill>
                  </a:rPr>
                  <a:t>1</a:t>
                </a:r>
                <a14:m>
                  <m:oMath xmlns:m="http://schemas.openxmlformats.org/officeDocument/2006/math">
                    <m:r>
                      <a:rPr lang="en-US" b="0" i="0"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dirty="0">
                    <a:solidFill>
                      <a:schemeClr val="accent6">
                        <a:lumMod val="50000"/>
                      </a:schemeClr>
                    </a:solidFill>
                  </a:rPr>
                  <a:t> </a:t>
                </a:r>
                <a:r>
                  <a:rPr lang="el-GR" dirty="0">
                    <a:solidFill>
                      <a:schemeClr val="accent6">
                        <a:lumMod val="50000"/>
                      </a:schemeClr>
                    </a:solidFill>
                  </a:rPr>
                  <a:t>λ</a:t>
                </a:r>
                <a:r>
                  <a:rPr lang="en-US" baseline="-25000" dirty="0">
                    <a:solidFill>
                      <a:schemeClr val="accent6">
                        <a:lumMod val="50000"/>
                      </a:schemeClr>
                    </a:solidFill>
                  </a:rPr>
                  <a:t>2</a:t>
                </a:r>
                <a:r>
                  <a:rPr lang="en-US" dirty="0"/>
                  <a:t>, which </a:t>
                </a:r>
                <a:r>
                  <a:rPr lang="en-US" dirty="0">
                    <a:solidFill>
                      <a:schemeClr val="accent1">
                        <a:lumMod val="75000"/>
                      </a:schemeClr>
                    </a:solidFill>
                  </a:rPr>
                  <a:t>forces</a:t>
                </a:r>
                <a:r>
                  <a:rPr lang="en-US" dirty="0"/>
                  <a:t> the           conclusion that </a:t>
                </a:r>
                <a:r>
                  <a:rPr lang="en-US" dirty="0">
                    <a:solidFill>
                      <a:schemeClr val="accent6">
                        <a:lumMod val="50000"/>
                      </a:schemeClr>
                    </a:solidFill>
                  </a:rPr>
                  <a:t>x*y = 0, </a:t>
                </a:r>
                <a:r>
                  <a:rPr lang="en-US" dirty="0"/>
                  <a:t>which again shows that x and y are </a:t>
                </a:r>
                <a:r>
                  <a:rPr lang="en-US" dirty="0">
                    <a:solidFill>
                      <a:schemeClr val="accent1">
                        <a:lumMod val="75000"/>
                      </a:schemeClr>
                    </a:solidFill>
                  </a:rPr>
                  <a:t>orthogonal</a:t>
                </a:r>
                <a:r>
                  <a:rPr lang="en-US" dirty="0"/>
                  <a:t>.</a:t>
                </a:r>
              </a:p>
              <a:p>
                <a:pPr marL="0" indent="0">
                  <a:buNone/>
                </a:pPr>
                <a:r>
                  <a:rPr lang="en-US" dirty="0"/>
                  <a:t>   The </a:t>
                </a:r>
                <a:r>
                  <a:rPr lang="en-US" dirty="0">
                    <a:solidFill>
                      <a:schemeClr val="accent1">
                        <a:lumMod val="75000"/>
                      </a:schemeClr>
                    </a:solidFill>
                  </a:rPr>
                  <a:t>eigenvectors</a:t>
                </a:r>
                <a:r>
                  <a:rPr lang="en-US" dirty="0"/>
                  <a:t> have been normalized to have length one. Since they were </a:t>
                </a:r>
                <a:r>
                  <a:rPr lang="en-US" dirty="0">
                    <a:solidFill>
                      <a:schemeClr val="accent1">
                        <a:lumMod val="75000"/>
                      </a:schemeClr>
                    </a:solidFill>
                  </a:rPr>
                  <a:t>already         orthogonal</a:t>
                </a:r>
                <a:r>
                  <a:rPr lang="en-US" dirty="0"/>
                  <a:t>, they are now </a:t>
                </a:r>
                <a:r>
                  <a:rPr lang="en-US" dirty="0">
                    <a:solidFill>
                      <a:schemeClr val="accent1">
                        <a:lumMod val="75000"/>
                      </a:schemeClr>
                    </a:solidFill>
                  </a:rPr>
                  <a:t>orthonormal</a:t>
                </a:r>
                <a:r>
                  <a:rPr lang="en-US" dirty="0"/>
                  <a:t>.</a:t>
                </a:r>
              </a:p>
            </p:txBody>
          </p:sp>
        </mc:Choice>
        <mc:Fallback xmlns="">
          <p:sp>
            <p:nvSpPr>
              <p:cNvPr id="3" name="Content Placeholder 2">
                <a:extLst>
                  <a:ext uri="{FF2B5EF4-FFF2-40B4-BE49-F238E27FC236}">
                    <a16:creationId xmlns:a16="http://schemas.microsoft.com/office/drawing/2014/main" id="{B3FB1FA5-FDAA-E680-BF02-42ACF44E5D11}"/>
                  </a:ext>
                </a:extLst>
              </p:cNvPr>
              <p:cNvSpPr>
                <a:spLocks noGrp="1" noRot="1" noChangeAspect="1" noMove="1" noResize="1" noEditPoints="1" noAdjustHandles="1" noChangeArrowheads="1" noChangeShapeType="1" noTextEdit="1"/>
              </p:cNvSpPr>
              <p:nvPr>
                <p:ph idx="1"/>
              </p:nvPr>
            </p:nvSpPr>
            <p:spPr>
              <a:xfrm>
                <a:off x="838200" y="1649691"/>
                <a:ext cx="10515600" cy="5006086"/>
              </a:xfrm>
              <a:blipFill>
                <a:blip r:embed="rId2"/>
                <a:stretch>
                  <a:fillRect l="-638" t="-1218" r="-812" b="-109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C2CA950-EEF8-42E0-3F77-5CF963BA739B}"/>
              </a:ext>
            </a:extLst>
          </p:cNvPr>
          <p:cNvSpPr>
            <a:spLocks noGrp="1"/>
          </p:cNvSpPr>
          <p:nvPr>
            <p:ph type="sldNum" sz="quarter" idx="12"/>
          </p:nvPr>
        </p:nvSpPr>
        <p:spPr/>
        <p:txBody>
          <a:bodyPr/>
          <a:lstStyle/>
          <a:p>
            <a:fld id="{A439D109-9F59-4B0B-8E20-D6D3A384B1F1}" type="slidenum">
              <a:rPr lang="ko-KR" altLang="en-US" smtClean="0"/>
              <a:t>30</a:t>
            </a:fld>
            <a:endParaRPr lang="ko-KR" altLang="en-US" dirty="0"/>
          </a:p>
        </p:txBody>
      </p:sp>
    </p:spTree>
    <p:extLst>
      <p:ext uri="{BB962C8B-B14F-4D97-AF65-F5344CB8AC3E}">
        <p14:creationId xmlns:p14="http://schemas.microsoft.com/office/powerpoint/2010/main" val="742678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5923-32AB-7D51-E33C-52B70D32E439}"/>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232B7F-D61E-8BA8-3AB1-FCA74B5CD421}"/>
                  </a:ext>
                </a:extLst>
              </p:cNvPr>
              <p:cNvSpPr>
                <a:spLocks noGrp="1"/>
              </p:cNvSpPr>
              <p:nvPr>
                <p:ph idx="1"/>
              </p:nvPr>
            </p:nvSpPr>
            <p:spPr>
              <a:xfrm>
                <a:off x="838200" y="1649691"/>
                <a:ext cx="10515600" cy="4900578"/>
              </a:xfrm>
            </p:spPr>
            <p:txBody>
              <a:bodyPr/>
              <a:lstStyle/>
              <a:p>
                <a:pPr marL="0" indent="0">
                  <a:buNone/>
                </a:pPr>
                <a:r>
                  <a:rPr lang="en-US" dirty="0"/>
                  <a:t>  If these </a:t>
                </a:r>
                <a:r>
                  <a:rPr lang="en-US" dirty="0">
                    <a:solidFill>
                      <a:schemeClr val="accent1">
                        <a:lumMod val="75000"/>
                      </a:schemeClr>
                    </a:solidFill>
                  </a:rPr>
                  <a:t>orthonormal eigenvectors </a:t>
                </a:r>
                <a:r>
                  <a:rPr lang="en-US" dirty="0"/>
                  <a:t>are chosen to be the </a:t>
                </a:r>
                <a:r>
                  <a:rPr lang="en-US" dirty="0">
                    <a:solidFill>
                      <a:schemeClr val="accent1">
                        <a:lumMod val="75000"/>
                      </a:schemeClr>
                    </a:solidFill>
                  </a:rPr>
                  <a:t>columns </a:t>
                </a:r>
                <a:r>
                  <a:rPr lang="en-US" dirty="0"/>
                  <a:t>of </a:t>
                </a:r>
                <a:r>
                  <a:rPr lang="en-US" dirty="0">
                    <a:solidFill>
                      <a:schemeClr val="accent6">
                        <a:lumMod val="50000"/>
                      </a:schemeClr>
                    </a:solidFill>
                  </a:rPr>
                  <a:t>U</a:t>
                </a:r>
              </a:p>
              <a:p>
                <a:pPr marL="0" indent="0">
                  <a:buNone/>
                </a:pPr>
                <a:r>
                  <a:rPr lang="en-US" dirty="0"/>
                  <a:t>   Then we have </a:t>
                </a:r>
                <a:r>
                  <a:rPr lang="en-US" dirty="0">
                    <a:solidFill>
                      <a:schemeClr val="accent6">
                        <a:lumMod val="50000"/>
                      </a:schemeClr>
                    </a:solidFill>
                  </a:rPr>
                  <a:t>U* Q U = </a:t>
                </a:r>
                <a14:m>
                  <m:oMath xmlns:m="http://schemas.openxmlformats.org/officeDocument/2006/math">
                    <m:r>
                      <a:rPr lang="en-US" i="1" smtClean="0">
                        <a:solidFill>
                          <a:schemeClr val="accent6">
                            <a:lumMod val="50000"/>
                          </a:schemeClr>
                        </a:solidFill>
                        <a:latin typeface="Cambria Math" panose="02040503050406030204" pitchFamily="18" charset="0"/>
                      </a:rPr>
                      <m:t>Ʌ</m:t>
                    </m:r>
                  </m:oMath>
                </a14:m>
                <a:r>
                  <a:rPr lang="en-US" dirty="0"/>
                  <a:t>, where </a:t>
                </a:r>
                <a14:m>
                  <m:oMath xmlns:m="http://schemas.openxmlformats.org/officeDocument/2006/math">
                    <m:r>
                      <a:rPr lang="en-US" i="1" smtClean="0">
                        <a:solidFill>
                          <a:schemeClr val="accent6">
                            <a:lumMod val="50000"/>
                          </a:schemeClr>
                        </a:solidFill>
                        <a:latin typeface="Cambria Math" panose="02040503050406030204" pitchFamily="18" charset="0"/>
                      </a:rPr>
                      <m:t>Ʌ</m:t>
                    </m:r>
                  </m:oMath>
                </a14:m>
                <a:r>
                  <a:rPr lang="en-US" dirty="0"/>
                  <a:t> is a </a:t>
                </a:r>
                <a:r>
                  <a:rPr lang="en-US" dirty="0">
                    <a:solidFill>
                      <a:schemeClr val="accent1">
                        <a:lumMod val="75000"/>
                      </a:schemeClr>
                    </a:solidFill>
                  </a:rPr>
                  <a:t>diagonal matrix </a:t>
                </a:r>
                <a:r>
                  <a:rPr lang="en-US" dirty="0"/>
                  <a:t>with the </a:t>
                </a:r>
                <a:r>
                  <a:rPr lang="en-US" dirty="0">
                    <a:solidFill>
                      <a:schemeClr val="accent1">
                        <a:lumMod val="75000"/>
                      </a:schemeClr>
                    </a:solidFill>
                  </a:rPr>
                  <a:t>eigenvalues</a:t>
                </a:r>
                <a:r>
                  <a:rPr lang="en-US" dirty="0"/>
                  <a:t> of </a:t>
                </a:r>
                <a:r>
                  <a:rPr lang="en-US" dirty="0">
                    <a:solidFill>
                      <a:schemeClr val="accent6">
                        <a:lumMod val="50000"/>
                      </a:schemeClr>
                    </a:solidFill>
                  </a:rPr>
                  <a:t>Q</a:t>
                </a:r>
                <a:r>
                  <a:rPr lang="en-US" dirty="0"/>
                  <a:t> on the diagonal and </a:t>
                </a:r>
                <a:r>
                  <a:rPr lang="en-US" dirty="0">
                    <a:solidFill>
                      <a:schemeClr val="accent6">
                        <a:lumMod val="50000"/>
                      </a:schemeClr>
                    </a:solidFill>
                  </a:rPr>
                  <a:t>U</a:t>
                </a:r>
                <a:r>
                  <a:rPr lang="en-US" dirty="0"/>
                  <a:t> is said to be a </a:t>
                </a:r>
                <a:r>
                  <a:rPr lang="en-US" dirty="0">
                    <a:solidFill>
                      <a:schemeClr val="accent1">
                        <a:lumMod val="75000"/>
                      </a:schemeClr>
                    </a:solidFill>
                  </a:rPr>
                  <a:t>unitary matrix</a:t>
                </a:r>
                <a:r>
                  <a:rPr lang="en-US" dirty="0"/>
                  <a:t>.</a:t>
                </a:r>
              </a:p>
              <a:p>
                <a:pPr marL="0" indent="0">
                  <a:buNone/>
                </a:pPr>
                <a:r>
                  <a:rPr lang="en-US" dirty="0"/>
                  <a:t> we see that we may write </a:t>
                </a:r>
                <a:r>
                  <a:rPr lang="en-US" dirty="0" err="1"/>
                  <a:t>Q</a:t>
                </a:r>
                <a:r>
                  <a:rPr lang="en-US" baseline="-25000" dirty="0" err="1"/>
                  <a:t>x</a:t>
                </a:r>
                <a:r>
                  <a:rPr lang="en-US" dirty="0"/>
                  <a:t> as follows:</a:t>
                </a:r>
              </a:p>
              <a:p>
                <a:pPr marL="0" indent="0">
                  <a:buNone/>
                </a:pPr>
                <a:r>
                  <a:rPr lang="en-US" dirty="0"/>
                  <a:t>                  </a:t>
                </a:r>
                <a:r>
                  <a:rPr lang="en-US" dirty="0">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 U*</a:t>
                </a:r>
                <a14:m>
                  <m:oMath xmlns:m="http://schemas.openxmlformats.org/officeDocument/2006/math">
                    <m:r>
                      <a:rPr lang="en-US" i="1" smtClean="0">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dirty="0">
                    <a:solidFill>
                      <a:schemeClr val="accent6">
                        <a:lumMod val="50000"/>
                      </a:schemeClr>
                    </a:solidFill>
                  </a:rPr>
                  <a:t>U = U*</a:t>
                </a:r>
                <a14:m>
                  <m:oMath xmlns:m="http://schemas.openxmlformats.org/officeDocument/2006/math">
                    <m:r>
                      <a:rPr lang="en-US" i="1">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baseline="30000" dirty="0">
                    <a:solidFill>
                      <a:schemeClr val="accent6">
                        <a:lumMod val="50000"/>
                      </a:schemeClr>
                    </a:solidFill>
                  </a:rPr>
                  <a:t>1/2</a:t>
                </a:r>
                <a:r>
                  <a:rPr lang="en-US" dirty="0">
                    <a:solidFill>
                      <a:schemeClr val="accent6">
                        <a:lumMod val="50000"/>
                      </a:schemeClr>
                    </a:solidFill>
                  </a:rPr>
                  <a:t> </a:t>
                </a:r>
                <a14:m>
                  <m:oMath xmlns:m="http://schemas.openxmlformats.org/officeDocument/2006/math">
                    <m:r>
                      <a:rPr lang="en-US" i="1">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baseline="30000" dirty="0">
                    <a:solidFill>
                      <a:schemeClr val="accent6">
                        <a:lumMod val="50000"/>
                      </a:schemeClr>
                    </a:solidFill>
                  </a:rPr>
                  <a:t>1/2</a:t>
                </a:r>
                <a:r>
                  <a:rPr lang="en-US" dirty="0">
                    <a:solidFill>
                      <a:schemeClr val="accent6">
                        <a:lumMod val="50000"/>
                      </a:schemeClr>
                    </a:solidFill>
                  </a:rPr>
                  <a:t>U  = (</a:t>
                </a:r>
                <a14:m>
                  <m:oMath xmlns:m="http://schemas.openxmlformats.org/officeDocument/2006/math">
                    <m:r>
                      <a:rPr lang="en-US" i="1">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baseline="30000" dirty="0">
                    <a:solidFill>
                      <a:schemeClr val="accent6">
                        <a:lumMod val="50000"/>
                      </a:schemeClr>
                    </a:solidFill>
                  </a:rPr>
                  <a:t>1/2 </a:t>
                </a:r>
                <a:r>
                  <a:rPr lang="en-US" dirty="0">
                    <a:solidFill>
                      <a:schemeClr val="accent6">
                        <a:lumMod val="50000"/>
                      </a:schemeClr>
                    </a:solidFill>
                  </a:rPr>
                  <a:t>U)* (</a:t>
                </a:r>
                <a14:m>
                  <m:oMath xmlns:m="http://schemas.openxmlformats.org/officeDocument/2006/math">
                    <m:r>
                      <a:rPr lang="en-US" i="1">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baseline="30000" dirty="0">
                    <a:solidFill>
                      <a:schemeClr val="accent6">
                        <a:lumMod val="50000"/>
                      </a:schemeClr>
                    </a:solidFill>
                  </a:rPr>
                  <a:t>1/2 </a:t>
                </a:r>
                <a:r>
                  <a:rPr lang="en-US" dirty="0">
                    <a:solidFill>
                      <a:schemeClr val="accent6">
                        <a:lumMod val="50000"/>
                      </a:schemeClr>
                    </a:solidFill>
                  </a:rPr>
                  <a:t>U)  = A * A </a:t>
                </a:r>
                <a:endParaRPr lang="en-US" dirty="0"/>
              </a:p>
              <a:p>
                <a:pPr marL="0" indent="0">
                  <a:lnSpc>
                    <a:spcPct val="100000"/>
                  </a:lnSpc>
                  <a:buNone/>
                </a:pPr>
                <a:r>
                  <a:rPr lang="en-US" dirty="0"/>
                  <a:t>  Finally, we can rewrite the </a:t>
                </a:r>
                <a:r>
                  <a:rPr lang="en-US" dirty="0">
                    <a:solidFill>
                      <a:schemeClr val="accent1">
                        <a:lumMod val="75000"/>
                      </a:schemeClr>
                    </a:solidFill>
                  </a:rPr>
                  <a:t>MMSE problem </a:t>
                </a:r>
                <a:r>
                  <a:rPr lang="en-US" dirty="0"/>
                  <a:t>to a form, from which a </a:t>
                </a:r>
                <a:r>
                  <a:rPr lang="en-US" dirty="0">
                    <a:solidFill>
                      <a:schemeClr val="accent1">
                        <a:lumMod val="75000"/>
                      </a:schemeClr>
                    </a:solidFill>
                  </a:rPr>
                  <a:t>solution</a:t>
                </a:r>
                <a:r>
                  <a:rPr lang="en-US" dirty="0"/>
                  <a:t> for D can be    </a:t>
                </a:r>
                <a:r>
                  <a:rPr lang="en-US" dirty="0">
                    <a:solidFill>
                      <a:schemeClr val="accent1">
                        <a:lumMod val="75000"/>
                      </a:schemeClr>
                    </a:solidFill>
                  </a:rPr>
                  <a:t>obtained</a:t>
                </a:r>
                <a:r>
                  <a:rPr lang="en-US" dirty="0"/>
                  <a:t> that </a:t>
                </a:r>
                <a:r>
                  <a:rPr lang="en-US" dirty="0">
                    <a:solidFill>
                      <a:schemeClr val="accent1">
                        <a:lumMod val="75000"/>
                      </a:schemeClr>
                    </a:solidFill>
                  </a:rPr>
                  <a:t>minimizes</a:t>
                </a:r>
                <a:r>
                  <a:rPr lang="en-US" dirty="0"/>
                  <a:t> the </a:t>
                </a:r>
                <a:r>
                  <a:rPr lang="en-US" dirty="0">
                    <a:solidFill>
                      <a:schemeClr val="accent1">
                        <a:lumMod val="75000"/>
                      </a:schemeClr>
                    </a:solidFill>
                  </a:rPr>
                  <a:t>Mean Square Error</a:t>
                </a:r>
                <a:r>
                  <a:rPr lang="en-US" dirty="0"/>
                  <a:t>:</a:t>
                </a:r>
              </a:p>
              <a:p>
                <a:pPr marL="0" indent="0">
                  <a:lnSpc>
                    <a:spcPct val="100000"/>
                  </a:lnSpc>
                  <a:buNone/>
                </a:pPr>
                <a:r>
                  <a:rPr lang="en-US" b="0" dirty="0">
                    <a:ea typeface="Cambria Math" panose="02040503050406030204" pitchFamily="18" charset="0"/>
                  </a:rPr>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ea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𝜀</m:t>
                        </m:r>
                      </m:e>
                      <m:sup>
                        <m:r>
                          <a:rPr lang="en-US" b="0" i="1" smtClean="0">
                            <a:solidFill>
                              <a:schemeClr val="accent6">
                                <a:lumMod val="50000"/>
                              </a:schemeClr>
                            </a:solidFill>
                            <a:latin typeface="Cambria Math" panose="02040503050406030204" pitchFamily="18" charset="0"/>
                            <a:ea typeface="Cambria Math" panose="02040503050406030204" pitchFamily="18" charset="0"/>
                          </a:rPr>
                          <m:t>2</m:t>
                        </m:r>
                      </m:sup>
                    </m:sSup>
                  </m:oMath>
                </a14:m>
                <a:r>
                  <a:rPr lang="en-US" dirty="0">
                    <a:solidFill>
                      <a:schemeClr val="accent6">
                        <a:lumMod val="50000"/>
                      </a:schemeClr>
                    </a:solidFill>
                  </a:rPr>
                  <a:t> =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dirty="0" err="1">
                    <a:solidFill>
                      <a:schemeClr val="accent6">
                        <a:lumMod val="50000"/>
                      </a:schemeClr>
                    </a:solidFill>
                  </a:rPr>
                  <a:t>D</a:t>
                </a:r>
                <a:r>
                  <a:rPr lang="en-US" dirty="0">
                    <a:solidFill>
                      <a:schemeClr val="accent6">
                        <a:lumMod val="50000"/>
                      </a:schemeClr>
                    </a:solidFill>
                  </a:rPr>
                  <a:t>* - </a:t>
                </a:r>
                <a:r>
                  <a:rPr lang="en-US" dirty="0" err="1">
                    <a:solidFill>
                      <a:schemeClr val="accent6">
                        <a:lumMod val="50000"/>
                      </a:schemeClr>
                    </a:solidFill>
                  </a:rPr>
                  <a:t>DQ</a:t>
                </a:r>
                <a:r>
                  <a:rPr lang="en-US" baseline="-25000" dirty="0" err="1">
                    <a:solidFill>
                      <a:schemeClr val="accent6">
                        <a:lumMod val="50000"/>
                      </a:schemeClr>
                    </a:solidFill>
                  </a:rPr>
                  <a:t>xs</a:t>
                </a:r>
                <a:r>
                  <a:rPr lang="en-US" dirty="0">
                    <a:solidFill>
                      <a:schemeClr val="accent6">
                        <a:lumMod val="50000"/>
                      </a:schemeClr>
                    </a:solidFill>
                  </a:rPr>
                  <a:t> + </a:t>
                </a:r>
                <a:r>
                  <a:rPr lang="en-US" dirty="0" err="1">
                    <a:solidFill>
                      <a:schemeClr val="accent6">
                        <a:lumMod val="50000"/>
                      </a:schemeClr>
                    </a:solidFill>
                  </a:rPr>
                  <a:t>DQ</a:t>
                </a:r>
                <a:r>
                  <a:rPr lang="en-US" baseline="-25000" dirty="0" err="1">
                    <a:solidFill>
                      <a:schemeClr val="accent6">
                        <a:lumMod val="50000"/>
                      </a:schemeClr>
                    </a:solidFill>
                  </a:rPr>
                  <a:t>x</a:t>
                </a:r>
                <a:r>
                  <a:rPr lang="en-US" dirty="0" err="1">
                    <a:solidFill>
                      <a:schemeClr val="accent6">
                        <a:lumMod val="50000"/>
                      </a:schemeClr>
                    </a:solidFill>
                  </a:rPr>
                  <a:t>D</a:t>
                </a:r>
                <a:r>
                  <a:rPr lang="en-US" dirty="0">
                    <a:solidFill>
                      <a:schemeClr val="accent6">
                        <a:lumMod val="50000"/>
                      </a:schemeClr>
                    </a:solidFill>
                  </a:rPr>
                  <a:t>*)</a:t>
                </a:r>
              </a:p>
              <a:p>
                <a:pPr marL="0" indent="0">
                  <a:lnSpc>
                    <a:spcPct val="100000"/>
                  </a:lnSpc>
                  <a:buNone/>
                </a:pPr>
                <a:r>
                  <a:rPr lang="en-US" dirty="0">
                    <a:solidFill>
                      <a:schemeClr val="accent6">
                        <a:lumMod val="50000"/>
                      </a:schemeClr>
                    </a:solidFill>
                  </a:rPr>
                  <a:t>               =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 A</a:t>
                </a:r>
                <a:r>
                  <a:rPr lang="en-US" baseline="30000" dirty="0">
                    <a:solidFill>
                      <a:schemeClr val="accent6">
                        <a:lumMod val="50000"/>
                      </a:schemeClr>
                    </a:solidFill>
                  </a:rPr>
                  <a:t>-1</a:t>
                </a:r>
                <a:r>
                  <a:rPr lang="en-US" dirty="0">
                    <a:solidFill>
                      <a:schemeClr val="accent6">
                        <a:lumMod val="50000"/>
                      </a:schemeClr>
                    </a:solidFill>
                  </a:rPr>
                  <a:t>D* - D A*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DA*AD*) </a:t>
                </a:r>
              </a:p>
              <a:p>
                <a:pPr marL="0" indent="0">
                  <a:lnSpc>
                    <a:spcPct val="100000"/>
                  </a:lnSpc>
                  <a:buNone/>
                </a:pPr>
                <a:r>
                  <a:rPr lang="en-US" baseline="30000" dirty="0">
                    <a:solidFill>
                      <a:schemeClr val="accent6">
                        <a:lumMod val="50000"/>
                      </a:schemeClr>
                    </a:solidFill>
                  </a:rPr>
                  <a:t>                    </a:t>
                </a:r>
                <a:r>
                  <a:rPr lang="en-US" dirty="0">
                    <a:solidFill>
                      <a:schemeClr val="accent6">
                        <a:lumMod val="50000"/>
                      </a:schemeClr>
                    </a:solidFill>
                  </a:rPr>
                  <a:t> =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 A</a:t>
                </a:r>
                <a:r>
                  <a:rPr lang="en-US" baseline="30000" dirty="0">
                    <a:solidFill>
                      <a:schemeClr val="accent6">
                        <a:lumMod val="50000"/>
                      </a:schemeClr>
                    </a:solidFill>
                  </a:rPr>
                  <a:t>-1</a:t>
                </a:r>
                <a:r>
                  <a:rPr lang="en-US" dirty="0">
                    <a:solidFill>
                      <a:schemeClr val="accent6">
                        <a:lumMod val="50000"/>
                      </a:schemeClr>
                    </a:solidFill>
                  </a:rPr>
                  <a:t>D* -  D A*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DA*AD*) </a:t>
                </a:r>
              </a:p>
              <a:p>
                <a:pPr marL="0" indent="0">
                  <a:lnSpc>
                    <a:spcPct val="100000"/>
                  </a:lnSpc>
                  <a:buNone/>
                </a:pPr>
                <a:r>
                  <a:rPr lang="en-US" dirty="0">
                    <a:solidFill>
                      <a:schemeClr val="accent6">
                        <a:lumMod val="50000"/>
                      </a:schemeClr>
                    </a:solidFill>
                  </a:rPr>
                  <a:t>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+(DA*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)(DA*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t>
                </a:r>
              </a:p>
            </p:txBody>
          </p:sp>
        </mc:Choice>
        <mc:Fallback xmlns="">
          <p:sp>
            <p:nvSpPr>
              <p:cNvPr id="3" name="Content Placeholder 2">
                <a:extLst>
                  <a:ext uri="{FF2B5EF4-FFF2-40B4-BE49-F238E27FC236}">
                    <a16:creationId xmlns:a16="http://schemas.microsoft.com/office/drawing/2014/main" id="{71232B7F-D61E-8BA8-3AB1-FCA74B5CD421}"/>
                  </a:ext>
                </a:extLst>
              </p:cNvPr>
              <p:cNvSpPr>
                <a:spLocks noGrp="1" noRot="1" noChangeAspect="1" noMove="1" noResize="1" noEditPoints="1" noAdjustHandles="1" noChangeArrowheads="1" noChangeShapeType="1" noTextEdit="1"/>
              </p:cNvSpPr>
              <p:nvPr>
                <p:ph idx="1"/>
              </p:nvPr>
            </p:nvSpPr>
            <p:spPr>
              <a:xfrm>
                <a:off x="838200" y="1649691"/>
                <a:ext cx="10515600" cy="4900578"/>
              </a:xfrm>
              <a:blipFill>
                <a:blip r:embed="rId2"/>
                <a:stretch>
                  <a:fillRect l="-638" t="-124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C809862-3832-F9B0-5C59-099BF38B4757}"/>
              </a:ext>
            </a:extLst>
          </p:cNvPr>
          <p:cNvSpPr>
            <a:spLocks noGrp="1"/>
          </p:cNvSpPr>
          <p:nvPr>
            <p:ph type="sldNum" sz="quarter" idx="12"/>
          </p:nvPr>
        </p:nvSpPr>
        <p:spPr/>
        <p:txBody>
          <a:bodyPr/>
          <a:lstStyle/>
          <a:p>
            <a:fld id="{A439D109-9F59-4B0B-8E20-D6D3A384B1F1}" type="slidenum">
              <a:rPr lang="ko-KR" altLang="en-US" smtClean="0"/>
              <a:t>31</a:t>
            </a:fld>
            <a:endParaRPr lang="ko-KR" altLang="en-US"/>
          </a:p>
        </p:txBody>
      </p:sp>
    </p:spTree>
    <p:extLst>
      <p:ext uri="{BB962C8B-B14F-4D97-AF65-F5344CB8AC3E}">
        <p14:creationId xmlns:p14="http://schemas.microsoft.com/office/powerpoint/2010/main" val="2227927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1705-3BD2-1782-2995-9AC005E65D4F}"/>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47E500-BC7A-EC54-57CB-2AF2ACE613A8}"/>
                  </a:ext>
                </a:extLst>
              </p:cNvPr>
              <p:cNvSpPr>
                <a:spLocks noGrp="1"/>
              </p:cNvSpPr>
              <p:nvPr>
                <p:ph idx="1"/>
              </p:nvPr>
            </p:nvSpPr>
            <p:spPr/>
            <p:txBody>
              <a:bodyPr/>
              <a:lstStyle/>
              <a:p>
                <a:r>
                  <a:rPr lang="en-US" dirty="0"/>
                  <a:t>Because the </a:t>
                </a:r>
                <a:r>
                  <a:rPr lang="en-US" dirty="0">
                    <a:solidFill>
                      <a:schemeClr val="accent1">
                        <a:lumMod val="75000"/>
                      </a:schemeClr>
                    </a:solidFill>
                  </a:rPr>
                  <a:t>first and the second </a:t>
                </a:r>
                <a:r>
                  <a:rPr lang="en-US" dirty="0"/>
                  <a:t>term of this result do not depend on D, the result is        </a:t>
                </a:r>
                <a:r>
                  <a:rPr lang="en-US" dirty="0">
                    <a:solidFill>
                      <a:schemeClr val="accent1">
                        <a:lumMod val="75000"/>
                      </a:schemeClr>
                    </a:solidFill>
                  </a:rPr>
                  <a:t>minimized</a:t>
                </a:r>
                <a:r>
                  <a:rPr lang="en-US" dirty="0"/>
                  <a:t> if:</a:t>
                </a:r>
              </a:p>
              <a:p>
                <a:pPr marL="457200" lvl="1" indent="0">
                  <a:buNone/>
                </a:pPr>
                <a:r>
                  <a:rPr lang="en-US" dirty="0"/>
                  <a:t>                        </a:t>
                </a:r>
                <a:r>
                  <a:rPr lang="en-US" dirty="0">
                    <a:solidFill>
                      <a:schemeClr val="accent6">
                        <a:lumMod val="50000"/>
                      </a:schemeClr>
                    </a:solidFill>
                  </a:rPr>
                  <a:t>DA*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 0 </a:t>
                </a:r>
              </a:p>
              <a:p>
                <a:pPr marL="457200" lvl="1" indent="0">
                  <a:buNone/>
                </a:pPr>
                <a:r>
                  <a:rPr lang="en-US" dirty="0">
                    <a:solidFill>
                      <a:schemeClr val="accent6">
                        <a:lumMod val="50000"/>
                      </a:schemeClr>
                    </a:solidFill>
                  </a:rPr>
                  <a:t>                        DA*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t>
                </a:r>
              </a:p>
              <a:p>
                <a:pPr marL="457200" lvl="1" indent="0">
                  <a:buNone/>
                </a:pPr>
                <a:r>
                  <a:rPr lang="en-US" dirty="0">
                    <a:solidFill>
                      <a:schemeClr val="accent6">
                        <a:lumMod val="50000"/>
                      </a:schemeClr>
                    </a:solidFill>
                  </a:rPr>
                  <a:t>                        D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a:t>
                </a:r>
                <a:r>
                  <a:rPr lang="en-US" baseline="30000" dirty="0">
                    <a:solidFill>
                      <a:schemeClr val="accent6">
                        <a:lumMod val="50000"/>
                      </a:schemeClr>
                    </a:solidFill>
                  </a:rPr>
                  <a:t>-1 </a:t>
                </a:r>
                <a:r>
                  <a:rPr lang="en-US" dirty="0">
                    <a:solidFill>
                      <a:schemeClr val="accent6">
                        <a:lumMod val="50000"/>
                      </a:schemeClr>
                    </a:solidFill>
                  </a:rPr>
                  <a:t>= (A*A)</a:t>
                </a:r>
                <a:r>
                  <a:rPr lang="en-US" baseline="30000" dirty="0">
                    <a:solidFill>
                      <a:schemeClr val="accent6">
                        <a:lumMod val="50000"/>
                      </a:schemeClr>
                    </a:solidFill>
                  </a:rPr>
                  <a:t> -1 </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Q</a:t>
                </a:r>
                <a:r>
                  <a:rPr lang="en-US" baseline="-25000" dirty="0">
                    <a:solidFill>
                      <a:schemeClr val="accent6">
                        <a:lumMod val="50000"/>
                      </a:schemeClr>
                    </a:solidFill>
                  </a:rPr>
                  <a:t>x</a:t>
                </a:r>
                <a:r>
                  <a:rPr lang="en-US" baseline="30000" dirty="0">
                    <a:solidFill>
                      <a:schemeClr val="accent6">
                        <a:lumMod val="50000"/>
                      </a:schemeClr>
                    </a:solidFill>
                  </a:rPr>
                  <a:t>-1</a:t>
                </a:r>
              </a:p>
              <a:p>
                <a:pPr marL="0" indent="0">
                  <a:buNone/>
                </a:pPr>
                <a:r>
                  <a:rPr lang="en-US" dirty="0"/>
                  <a:t>  </a:t>
                </a:r>
                <a:br>
                  <a:rPr lang="en-US" dirty="0"/>
                </a:br>
                <a:r>
                  <a:rPr lang="en-US" dirty="0"/>
                  <a:t>   Our channel model (</a:t>
                </a:r>
                <a:r>
                  <a:rPr lang="en-US" dirty="0">
                    <a:solidFill>
                      <a:schemeClr val="accent6">
                        <a:lumMod val="50000"/>
                      </a:schemeClr>
                    </a:solidFill>
                  </a:rPr>
                  <a:t>x =Hs + v</a:t>
                </a:r>
                <a:r>
                  <a:rPr lang="en-US" dirty="0"/>
                  <a:t>) and assume that </a:t>
                </a:r>
                <a:r>
                  <a:rPr lang="en-US" dirty="0">
                    <a:solidFill>
                      <a:schemeClr val="accent6">
                        <a:lumMod val="50000"/>
                      </a:schemeClr>
                    </a:solidFill>
                  </a:rPr>
                  <a:t>Q</a:t>
                </a:r>
                <a:r>
                  <a:rPr lang="en-US" baseline="-25000" dirty="0">
                    <a:solidFill>
                      <a:schemeClr val="accent6">
                        <a:lumMod val="50000"/>
                      </a:schemeClr>
                    </a:solidFill>
                  </a:rPr>
                  <a:t>s</a:t>
                </a:r>
                <a:r>
                  <a:rPr lang="en-US" dirty="0">
                    <a:solidFill>
                      <a:schemeClr val="accent6">
                        <a:lumMod val="50000"/>
                      </a:schemeClr>
                    </a:solidFill>
                  </a:rPr>
                  <a:t> =E[ss*] =</a:t>
                </a:r>
                <a14:m>
                  <m:oMath xmlns:m="http://schemas.openxmlformats.org/officeDocument/2006/math">
                    <m:sSup>
                      <m:sSupPr>
                        <m:ctrlPr>
                          <a:rPr lang="en-US" b="0"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𝜎</m:t>
                        </m:r>
                        <m:r>
                          <a:rPr lang="en-US" b="0" i="1" baseline="-25000" smtClean="0">
                            <a:solidFill>
                              <a:schemeClr val="accent6">
                                <a:lumMod val="50000"/>
                              </a:schemeClr>
                            </a:solidFill>
                            <a:latin typeface="Cambria Math" panose="02040503050406030204" pitchFamily="18" charset="0"/>
                          </a:rPr>
                          <m:t>𝑠</m:t>
                        </m:r>
                      </m:e>
                      <m:sup>
                        <m:r>
                          <a:rPr lang="en-US" b="0" i="1" smtClean="0">
                            <a:solidFill>
                              <a:schemeClr val="accent6">
                                <a:lumMod val="50000"/>
                              </a:schemeClr>
                            </a:solidFill>
                            <a:latin typeface="Cambria Math" panose="02040503050406030204" pitchFamily="18" charset="0"/>
                          </a:rPr>
                          <m:t>2</m:t>
                        </m:r>
                      </m:sup>
                    </m:sSup>
                    <m:r>
                      <a:rPr lang="en-US" b="0" i="1" smtClean="0">
                        <a:solidFill>
                          <a:schemeClr val="accent6">
                            <a:lumMod val="50000"/>
                          </a:schemeClr>
                        </a:solidFill>
                        <a:latin typeface="Cambria Math" panose="02040503050406030204" pitchFamily="18" charset="0"/>
                      </a:rPr>
                      <m:t>𝐼</m:t>
                    </m:r>
                  </m:oMath>
                </a14:m>
                <a:r>
                  <a:rPr lang="en-US" dirty="0">
                    <a:solidFill>
                      <a:schemeClr val="accent6">
                        <a:lumMod val="50000"/>
                      </a:schemeClr>
                    </a:solidFill>
                  </a:rPr>
                  <a:t> </a:t>
                </a:r>
                <a:r>
                  <a:rPr lang="en-US" dirty="0"/>
                  <a:t>and </a:t>
                </a:r>
                <a:r>
                  <a:rPr lang="en-US" dirty="0">
                    <a:solidFill>
                      <a:schemeClr val="accent6">
                        <a:lumMod val="50000"/>
                      </a:schemeClr>
                    </a:solidFill>
                  </a:rPr>
                  <a:t>Q</a:t>
                </a:r>
                <a:r>
                  <a:rPr lang="en-US" baseline="-25000" dirty="0">
                    <a:solidFill>
                      <a:schemeClr val="accent6">
                        <a:lumMod val="50000"/>
                      </a:schemeClr>
                    </a:solidFill>
                  </a:rPr>
                  <a:t>v</a:t>
                </a:r>
                <a:r>
                  <a:rPr lang="en-US" dirty="0">
                    <a:solidFill>
                      <a:schemeClr val="accent6">
                        <a:lumMod val="50000"/>
                      </a:schemeClr>
                    </a:solidFill>
                  </a:rPr>
                  <a:t> = E[</a:t>
                </a:r>
                <a:r>
                  <a:rPr lang="en-US" dirty="0" err="1">
                    <a:solidFill>
                      <a:schemeClr val="accent6">
                        <a:lumMod val="50000"/>
                      </a:schemeClr>
                    </a:solidFill>
                  </a:rPr>
                  <a:t>vv</a:t>
                </a:r>
                <a:r>
                  <a:rPr lang="en-US" dirty="0">
                    <a:solidFill>
                      <a:schemeClr val="accent6">
                        <a:lumMod val="50000"/>
                      </a:schemeClr>
                    </a:solidFill>
                  </a:rPr>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𝜎</m:t>
                        </m:r>
                        <m:r>
                          <a:rPr lang="en-US" b="0" i="1" baseline="-25000" smtClean="0">
                            <a:solidFill>
                              <a:schemeClr val="accent6">
                                <a:lumMod val="50000"/>
                              </a:schemeClr>
                            </a:solidFill>
                            <a:latin typeface="Cambria Math" panose="02040503050406030204" pitchFamily="18" charset="0"/>
                          </a:rPr>
                          <m:t>𝑣</m:t>
                        </m:r>
                      </m:e>
                      <m:sup>
                        <m:r>
                          <a:rPr lang="en-US" b="0" i="1" smtClean="0">
                            <a:solidFill>
                              <a:schemeClr val="accent6">
                                <a:lumMod val="50000"/>
                              </a:schemeClr>
                            </a:solidFill>
                            <a:latin typeface="Cambria Math" panose="02040503050406030204" pitchFamily="18" charset="0"/>
                          </a:rPr>
                          <m:t>2</m:t>
                        </m:r>
                      </m:sup>
                    </m:sSup>
                    <m:r>
                      <m:rPr>
                        <m:sty m:val="p"/>
                      </m:rPr>
                      <a:rPr lang="en-US" b="0" i="0" smtClean="0">
                        <a:solidFill>
                          <a:schemeClr val="accent6">
                            <a:lumMod val="50000"/>
                          </a:schemeClr>
                        </a:solidFill>
                        <a:latin typeface="Cambria Math" panose="02040503050406030204" pitchFamily="18" charset="0"/>
                      </a:rPr>
                      <m:t>I</m:t>
                    </m:r>
                  </m:oMath>
                </a14:m>
                <a:r>
                  <a:rPr lang="en-US" dirty="0"/>
                  <a:t> </a:t>
                </a:r>
              </a:p>
              <a:p>
                <a:pPr marL="0" indent="0">
                  <a:buNone/>
                </a:pPr>
                <a:r>
                  <a:rPr lang="en-US" dirty="0"/>
                  <a:t>   And that </a:t>
                </a:r>
                <a:r>
                  <a:rPr lang="en-US" dirty="0" err="1">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 E[xx*] = </a:t>
                </a:r>
                <a:r>
                  <a:rPr lang="en-US" dirty="0" err="1">
                    <a:solidFill>
                      <a:schemeClr val="accent6">
                        <a:lumMod val="50000"/>
                      </a:schemeClr>
                    </a:solidFill>
                  </a:rPr>
                  <a:t>HQ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 + Qv </a:t>
                </a:r>
                <a:r>
                  <a:rPr lang="en-US" dirty="0"/>
                  <a:t>is </a:t>
                </a:r>
                <a:r>
                  <a:rPr lang="en-US" dirty="0">
                    <a:solidFill>
                      <a:schemeClr val="accent1">
                        <a:lumMod val="75000"/>
                      </a:schemeClr>
                    </a:solidFill>
                  </a:rPr>
                  <a:t>invertible</a:t>
                </a:r>
              </a:p>
              <a:p>
                <a:pPr marL="0" indent="0">
                  <a:buNone/>
                </a:pPr>
                <a:r>
                  <a:rPr lang="en-US" dirty="0"/>
                  <a:t>   Then with </a:t>
                </a:r>
                <a:r>
                  <a:rPr lang="en-US" dirty="0" err="1">
                    <a:solidFill>
                      <a:schemeClr val="accent6">
                        <a:lumMod val="50000"/>
                      </a:schemeClr>
                    </a:solidFill>
                  </a:rPr>
                  <a:t>Q</a:t>
                </a:r>
                <a:r>
                  <a:rPr lang="en-US" baseline="-25000" dirty="0" err="1">
                    <a:solidFill>
                      <a:schemeClr val="accent6">
                        <a:lumMod val="50000"/>
                      </a:schemeClr>
                    </a:solidFill>
                  </a:rPr>
                  <a:t>sx</a:t>
                </a:r>
                <a:r>
                  <a:rPr lang="en-US" dirty="0">
                    <a:solidFill>
                      <a:schemeClr val="accent6">
                        <a:lumMod val="50000"/>
                      </a:schemeClr>
                    </a:solidFill>
                  </a:rPr>
                  <a:t> = E[</a:t>
                </a:r>
                <a:r>
                  <a:rPr lang="en-US" dirty="0" err="1">
                    <a:solidFill>
                      <a:schemeClr val="accent6">
                        <a:lumMod val="50000"/>
                      </a:schemeClr>
                    </a:solidFill>
                  </a:rPr>
                  <a:t>sx</a:t>
                </a:r>
                <a:r>
                  <a:rPr lang="en-US" dirty="0">
                    <a:solidFill>
                      <a:schemeClr val="accent6">
                        <a:lumMod val="50000"/>
                      </a:schemeClr>
                    </a:solidFill>
                  </a:rPr>
                  <a:t>*] = E[s(s*H* + v*)] = </a:t>
                </a:r>
                <a:r>
                  <a:rPr lang="en-US" dirty="0" err="1">
                    <a:solidFill>
                      <a:schemeClr val="accent6">
                        <a:lumMod val="50000"/>
                      </a:schemeClr>
                    </a:solidFill>
                  </a:rPr>
                  <a:t>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a:t>
                </a:r>
              </a:p>
              <a:p>
                <a:pPr marL="0" indent="0">
                  <a:buNone/>
                </a:pPr>
                <a:r>
                  <a:rPr lang="en-US" dirty="0"/>
                  <a:t>   D </a:t>
                </a:r>
                <a:r>
                  <a:rPr lang="en-US" dirty="0">
                    <a:solidFill>
                      <a:schemeClr val="accent1">
                        <a:lumMod val="75000"/>
                      </a:schemeClr>
                    </a:solidFill>
                  </a:rPr>
                  <a:t>becomes</a:t>
                </a:r>
                <a:r>
                  <a:rPr lang="en-US" dirty="0"/>
                  <a:t> </a:t>
                </a:r>
                <a:r>
                  <a:rPr lang="en-US" dirty="0">
                    <a:solidFill>
                      <a:schemeClr val="accent6">
                        <a:lumMod val="50000"/>
                      </a:schemeClr>
                    </a:solidFill>
                  </a:rPr>
                  <a:t>D = </a:t>
                </a:r>
                <a:r>
                  <a:rPr lang="en-US" dirty="0" err="1">
                    <a:solidFill>
                      <a:schemeClr val="accent6">
                        <a:lumMod val="50000"/>
                      </a:schemeClr>
                    </a:solidFill>
                  </a:rPr>
                  <a:t>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a:t>
                </a:r>
                <a:r>
                  <a:rPr lang="en-US" dirty="0" err="1">
                    <a:solidFill>
                      <a:schemeClr val="accent6">
                        <a:lumMod val="50000"/>
                      </a:schemeClr>
                    </a:solidFill>
                  </a:rPr>
                  <a:t>HQ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 + Q</a:t>
                </a:r>
                <a:r>
                  <a:rPr lang="en-US" baseline="-25000" dirty="0">
                    <a:solidFill>
                      <a:schemeClr val="accent6">
                        <a:lumMod val="50000"/>
                      </a:schemeClr>
                    </a:solidFill>
                  </a:rPr>
                  <a:t>v</a:t>
                </a:r>
                <a:r>
                  <a:rPr lang="en-US" dirty="0">
                    <a:solidFill>
                      <a:schemeClr val="accent6">
                        <a:lumMod val="50000"/>
                      </a:schemeClr>
                    </a:solidFill>
                  </a:rPr>
                  <a:t>)</a:t>
                </a:r>
                <a:r>
                  <a:rPr lang="en-US" baseline="30000" dirty="0">
                    <a:solidFill>
                      <a:schemeClr val="accent6">
                        <a:lumMod val="50000"/>
                      </a:schemeClr>
                    </a:solidFill>
                  </a:rPr>
                  <a:t>-1 </a:t>
                </a:r>
                <a:r>
                  <a:rPr lang="en-US" dirty="0">
                    <a:solidFill>
                      <a:schemeClr val="accent6">
                        <a:lumMod val="50000"/>
                      </a:schemeClr>
                    </a:solidFill>
                  </a:rPr>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𝜎</m:t>
                        </m:r>
                        <m:r>
                          <a:rPr lang="en-US" b="0" i="1" baseline="-25000" smtClean="0">
                            <a:solidFill>
                              <a:schemeClr val="accent6">
                                <a:lumMod val="50000"/>
                              </a:schemeClr>
                            </a:solidFill>
                            <a:latin typeface="Cambria Math" panose="02040503050406030204" pitchFamily="18" charset="0"/>
                          </a:rPr>
                          <m:t>𝑠</m:t>
                        </m:r>
                      </m:e>
                      <m:sup>
                        <m:r>
                          <a:rPr lang="en-US" b="0" i="1" smtClean="0">
                            <a:solidFill>
                              <a:schemeClr val="accent6">
                                <a:lumMod val="50000"/>
                              </a:schemeClr>
                            </a:solidFill>
                            <a:latin typeface="Cambria Math" panose="02040503050406030204" pitchFamily="18" charset="0"/>
                          </a:rPr>
                          <m:t>2</m:t>
                        </m:r>
                      </m:sup>
                    </m:sSup>
                    <m:r>
                      <a:rPr lang="en-US" b="0" i="1" smtClean="0">
                        <a:solidFill>
                          <a:schemeClr val="accent6">
                            <a:lumMod val="50000"/>
                          </a:schemeClr>
                        </a:solidFill>
                        <a:latin typeface="Cambria Math" panose="02040503050406030204" pitchFamily="18" charset="0"/>
                      </a:rPr>
                      <m:t> </m:t>
                    </m:r>
                  </m:oMath>
                </a14:m>
                <a:r>
                  <a:rPr lang="en-US" dirty="0">
                    <a:solidFill>
                      <a:schemeClr val="accent6">
                        <a:lumMod val="50000"/>
                      </a:schemeClr>
                    </a:solidFill>
                  </a:rPr>
                  <a:t>H*(</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r>
                      <a:rPr lang="en-US" i="1">
                        <a:solidFill>
                          <a:schemeClr val="accent6">
                            <a:lumMod val="50000"/>
                          </a:schemeClr>
                        </a:solidFill>
                        <a:latin typeface="Cambria Math" panose="02040503050406030204" pitchFamily="18" charset="0"/>
                      </a:rPr>
                      <m:t> </m:t>
                    </m:r>
                  </m:oMath>
                </a14:m>
                <a:r>
                  <a:rPr lang="en-US" dirty="0">
                    <a:solidFill>
                      <a:schemeClr val="accent6">
                        <a:lumMod val="50000"/>
                      </a:schemeClr>
                    </a:solidFill>
                  </a:rPr>
                  <a:t>HH*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r>
                      <m:rPr>
                        <m:sty m:val="p"/>
                      </m:rPr>
                      <a:rPr lang="en-US">
                        <a:solidFill>
                          <a:schemeClr val="accent6">
                            <a:lumMod val="50000"/>
                          </a:schemeClr>
                        </a:solidFill>
                        <a:latin typeface="Cambria Math" panose="02040503050406030204" pitchFamily="18" charset="0"/>
                      </a:rPr>
                      <m:t>I</m:t>
                    </m:r>
                  </m:oMath>
                </a14:m>
                <a:r>
                  <a:rPr lang="en-US" dirty="0">
                    <a:solidFill>
                      <a:schemeClr val="accent6">
                        <a:lumMod val="50000"/>
                      </a:schemeClr>
                    </a:solidFill>
                  </a:rPr>
                  <a:t> ) = H*(HH* + </a:t>
                </a:r>
                <a14:m>
                  <m:oMath xmlns:m="http://schemas.openxmlformats.org/officeDocument/2006/math">
                    <m:r>
                      <a:rPr lang="en-US" b="0" i="1" smtClean="0">
                        <a:solidFill>
                          <a:schemeClr val="accent6">
                            <a:lumMod val="50000"/>
                          </a:schemeClr>
                        </a:solidFill>
                        <a:latin typeface="Cambria Math" panose="02040503050406030204" pitchFamily="18" charset="0"/>
                      </a:rPr>
                      <m:t>𝛼</m:t>
                    </m:r>
                    <m:r>
                      <a:rPr lang="en-US" b="0" i="1" smtClean="0">
                        <a:solidFill>
                          <a:schemeClr val="accent6">
                            <a:lumMod val="50000"/>
                          </a:schemeClr>
                        </a:solidFill>
                        <a:latin typeface="Cambria Math" panose="02040503050406030204" pitchFamily="18" charset="0"/>
                      </a:rPr>
                      <m:t>𝐼</m:t>
                    </m:r>
                  </m:oMath>
                </a14:m>
                <a:r>
                  <a:rPr lang="en-US" dirty="0">
                    <a:solidFill>
                      <a:schemeClr val="accent6">
                        <a:lumMod val="50000"/>
                      </a:schemeClr>
                    </a:solidFill>
                  </a:rPr>
                  <a:t>)</a:t>
                </a:r>
                <a:r>
                  <a:rPr lang="en-US" baseline="30000" dirty="0">
                    <a:solidFill>
                      <a:schemeClr val="accent6">
                        <a:lumMod val="50000"/>
                      </a:schemeClr>
                    </a:solidFill>
                  </a:rPr>
                  <a:t>-1 </a:t>
                </a:r>
                <a:r>
                  <a:rPr lang="en-US" dirty="0"/>
                  <a:t>,</a:t>
                </a:r>
              </a:p>
              <a:p>
                <a:pPr marL="0" indent="0">
                  <a:buNone/>
                </a:pPr>
                <a:r>
                  <a:rPr lang="en-US" dirty="0"/>
                  <a:t>   </a:t>
                </a:r>
                <a:r>
                  <a:rPr lang="en-US" dirty="0">
                    <a:solidFill>
                      <a:schemeClr val="accent1">
                        <a:lumMod val="75000"/>
                      </a:schemeClr>
                    </a:solidFill>
                  </a:rPr>
                  <a:t>Where</a:t>
                </a:r>
                <a:r>
                  <a:rPr lang="en-US" dirty="0"/>
                  <a:t> </a:t>
                </a:r>
                <a14:m>
                  <m:oMath xmlns:m="http://schemas.openxmlformats.org/officeDocument/2006/math">
                    <m:r>
                      <a:rPr lang="en-US" b="0" i="1" smtClean="0">
                        <a:solidFill>
                          <a:schemeClr val="accent6">
                            <a:lumMod val="50000"/>
                          </a:schemeClr>
                        </a:solidFill>
                        <a:latin typeface="Cambria Math" panose="02040503050406030204" pitchFamily="18" charset="0"/>
                      </a:rPr>
                      <m:t>𝛼</m:t>
                    </m:r>
                  </m:oMath>
                </a14:m>
                <a:r>
                  <a:rPr lang="en-US" dirty="0">
                    <a:solidFill>
                      <a:schemeClr val="accent6">
                        <a:lumMod val="50000"/>
                      </a:schemeClr>
                    </a:solidFill>
                  </a:rPr>
                  <a:t>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oMath>
                </a14:m>
                <a:r>
                  <a:rPr lang="en-US" dirty="0">
                    <a:solidFill>
                      <a:schemeClr val="accent6">
                        <a:lumMod val="50000"/>
                      </a:schemeClr>
                    </a:solidFill>
                  </a:rPr>
                  <a:t>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r>
                      <a:rPr lang="en-US" i="1">
                        <a:solidFill>
                          <a:schemeClr val="accent6">
                            <a:lumMod val="50000"/>
                          </a:schemeClr>
                        </a:solidFill>
                        <a:latin typeface="Cambria Math" panose="02040503050406030204" pitchFamily="18" charset="0"/>
                      </a:rPr>
                      <m:t> </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AF47E500-BC7A-EC54-57CB-2AF2ACE613A8}"/>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137A09A-CDBD-55F6-E01F-CAE43A9F398A}"/>
              </a:ext>
            </a:extLst>
          </p:cNvPr>
          <p:cNvSpPr>
            <a:spLocks noGrp="1"/>
          </p:cNvSpPr>
          <p:nvPr>
            <p:ph type="sldNum" sz="quarter" idx="12"/>
          </p:nvPr>
        </p:nvSpPr>
        <p:spPr/>
        <p:txBody>
          <a:bodyPr/>
          <a:lstStyle/>
          <a:p>
            <a:fld id="{A439D109-9F59-4B0B-8E20-D6D3A384B1F1}" type="slidenum">
              <a:rPr lang="ko-KR" altLang="en-US" smtClean="0"/>
              <a:t>32</a:t>
            </a:fld>
            <a:endParaRPr lang="ko-KR" altLang="en-US"/>
          </a:p>
        </p:txBody>
      </p:sp>
    </p:spTree>
    <p:extLst>
      <p:ext uri="{BB962C8B-B14F-4D97-AF65-F5344CB8AC3E}">
        <p14:creationId xmlns:p14="http://schemas.microsoft.com/office/powerpoint/2010/main" val="48481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F8E9-98CE-80C6-16A0-0946BA246635}"/>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E8604B-DFB5-B3D8-99EA-2514011AADAE}"/>
                  </a:ext>
                </a:extLst>
              </p:cNvPr>
              <p:cNvSpPr>
                <a:spLocks noGrp="1"/>
              </p:cNvSpPr>
              <p:nvPr>
                <p:ph idx="1"/>
              </p:nvPr>
            </p:nvSpPr>
            <p:spPr>
              <a:xfrm>
                <a:off x="838200" y="1649690"/>
                <a:ext cx="10515600" cy="4856617"/>
              </a:xfrm>
            </p:spPr>
            <p:txBody>
              <a:bodyPr/>
              <a:lstStyle/>
              <a:p>
                <a:r>
                  <a:rPr lang="en-US" dirty="0"/>
                  <a:t>When using the </a:t>
                </a:r>
                <a:r>
                  <a:rPr lang="en-US" dirty="0">
                    <a:solidFill>
                      <a:schemeClr val="accent1">
                        <a:lumMod val="75000"/>
                      </a:schemeClr>
                    </a:solidFill>
                  </a:rPr>
                  <a:t>Matrix Inversion Lemma </a:t>
                </a:r>
                <a:r>
                  <a:rPr lang="en-US" dirty="0"/>
                  <a:t>and </a:t>
                </a:r>
                <a:r>
                  <a:rPr lang="en-US" dirty="0">
                    <a:solidFill>
                      <a:schemeClr val="accent1">
                        <a:lumMod val="75000"/>
                      </a:schemeClr>
                    </a:solidFill>
                  </a:rPr>
                  <a:t>demanding</a:t>
                </a:r>
                <a:r>
                  <a:rPr lang="en-US" dirty="0"/>
                  <a:t> that Q</a:t>
                </a:r>
                <a:r>
                  <a:rPr lang="en-US" baseline="-25000" dirty="0"/>
                  <a:t>s</a:t>
                </a:r>
                <a:r>
                  <a:rPr lang="en-US" dirty="0"/>
                  <a:t> and Q</a:t>
                </a:r>
                <a:r>
                  <a:rPr lang="en-US" baseline="-25000" dirty="0"/>
                  <a:t>v</a:t>
                </a:r>
                <a:r>
                  <a:rPr lang="en-US" dirty="0"/>
                  <a:t> must be                </a:t>
                </a:r>
                <a:r>
                  <a:rPr lang="en-US" dirty="0">
                    <a:solidFill>
                      <a:schemeClr val="accent1">
                        <a:lumMod val="75000"/>
                      </a:schemeClr>
                    </a:solidFill>
                  </a:rPr>
                  <a:t>invertible</a:t>
                </a:r>
                <a:r>
                  <a:rPr lang="en-US" dirty="0"/>
                  <a:t> and D can be rewritten as follows:</a:t>
                </a:r>
              </a:p>
              <a:p>
                <a:r>
                  <a:rPr lang="en-US" dirty="0"/>
                  <a:t> </a:t>
                </a:r>
                <a:r>
                  <a:rPr lang="en-US" dirty="0">
                    <a:solidFill>
                      <a:schemeClr val="accent6">
                        <a:lumMod val="50000"/>
                      </a:schemeClr>
                    </a:solidFill>
                  </a:rPr>
                  <a:t>D = </a:t>
                </a:r>
                <a:r>
                  <a:rPr lang="en-US" dirty="0" err="1">
                    <a:solidFill>
                      <a:schemeClr val="accent6">
                        <a:lumMod val="50000"/>
                      </a:schemeClr>
                    </a:solidFill>
                  </a:rPr>
                  <a:t>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*(Q</a:t>
                </a:r>
                <a:r>
                  <a:rPr lang="en-US" baseline="-25000" dirty="0">
                    <a:solidFill>
                      <a:schemeClr val="accent6">
                        <a:lumMod val="50000"/>
                      </a:schemeClr>
                    </a:solidFill>
                  </a:rPr>
                  <a:t>v</a:t>
                </a:r>
                <a:r>
                  <a:rPr lang="en-US" dirty="0">
                    <a:solidFill>
                      <a:schemeClr val="accent6">
                        <a:lumMod val="50000"/>
                      </a:schemeClr>
                    </a:solidFill>
                  </a:rPr>
                  <a:t> + </a:t>
                </a:r>
                <a:r>
                  <a:rPr lang="en-US" dirty="0" err="1">
                    <a:solidFill>
                      <a:schemeClr val="accent6">
                        <a:lumMod val="50000"/>
                      </a:schemeClr>
                    </a:solidFill>
                  </a:rPr>
                  <a:t>HQ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 )</a:t>
                </a:r>
                <a:r>
                  <a:rPr lang="en-US" baseline="30000" dirty="0">
                    <a:solidFill>
                      <a:schemeClr val="accent6">
                        <a:lumMod val="50000"/>
                      </a:schemeClr>
                    </a:solidFill>
                  </a:rPr>
                  <a:t>-1</a:t>
                </a:r>
                <a:r>
                  <a:rPr lang="en-US" dirty="0">
                    <a:solidFill>
                      <a:schemeClr val="accent6">
                        <a:lumMod val="50000"/>
                      </a:schemeClr>
                    </a:solidFill>
                  </a:rPr>
                  <a:t> = </a:t>
                </a:r>
                <a:r>
                  <a:rPr lang="en-US" baseline="30000"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*(Q</a:t>
                </a:r>
                <a:r>
                  <a:rPr lang="en-US" baseline="-25000" dirty="0">
                    <a:solidFill>
                      <a:schemeClr val="accent6">
                        <a:lumMod val="50000"/>
                      </a:schemeClr>
                    </a:solidFill>
                  </a:rPr>
                  <a:t>v</a:t>
                </a:r>
                <a:r>
                  <a:rPr lang="en-US" baseline="30000" dirty="0">
                    <a:solidFill>
                      <a:schemeClr val="accent6">
                        <a:lumMod val="50000"/>
                      </a:schemeClr>
                    </a:solidFill>
                  </a:rPr>
                  <a:t>-1</a:t>
                </a:r>
                <a:r>
                  <a:rPr lang="en-US" dirty="0">
                    <a:solidFill>
                      <a:schemeClr val="accent6">
                        <a:lumMod val="50000"/>
                      </a:schemeClr>
                    </a:solidFill>
                  </a:rPr>
                  <a:t> -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a:t>
                </a:r>
                <a:r>
                  <a:rPr lang="en-US" baseline="30000" dirty="0">
                    <a:solidFill>
                      <a:schemeClr val="accent6">
                        <a:lumMod val="50000"/>
                      </a:schemeClr>
                    </a:solidFill>
                  </a:rPr>
                  <a:t>-1</a:t>
                </a:r>
                <a:r>
                  <a:rPr lang="en-US" dirty="0">
                    <a:solidFill>
                      <a:schemeClr val="accent6">
                        <a:lumMod val="50000"/>
                      </a:schemeClr>
                    </a:solidFill>
                  </a:rPr>
                  <a:t> + H* Q</a:t>
                </a:r>
                <a:r>
                  <a:rPr lang="en-US" baseline="-25000" dirty="0">
                    <a:solidFill>
                      <a:schemeClr val="accent6">
                        <a:lumMod val="50000"/>
                      </a:schemeClr>
                    </a:solidFill>
                  </a:rPr>
                  <a:t>v</a:t>
                </a:r>
                <a:r>
                  <a:rPr lang="en-US" baseline="30000" dirty="0">
                    <a:solidFill>
                      <a:schemeClr val="accent6">
                        <a:lumMod val="50000"/>
                      </a:schemeClr>
                    </a:solidFill>
                  </a:rPr>
                  <a:t>-1</a:t>
                </a:r>
                <a:r>
                  <a:rPr lang="en-US" dirty="0">
                    <a:solidFill>
                      <a:schemeClr val="accent6">
                        <a:lumMod val="50000"/>
                      </a:schemeClr>
                    </a:solidFill>
                  </a:rPr>
                  <a:t>)</a:t>
                </a:r>
              </a:p>
              <a:p>
                <a:pPr marL="0" indent="0">
                  <a:buNone/>
                </a:pPr>
                <a:r>
                  <a:rPr lang="en-US" dirty="0">
                    <a:solidFill>
                      <a:schemeClr val="accent6">
                        <a:lumMod val="50000"/>
                      </a:schemeClr>
                    </a:solidFill>
                  </a:rPr>
                  <a:t>                                             = (</a:t>
                </a:r>
                <a:r>
                  <a:rPr lang="en-US" dirty="0" err="1">
                    <a:solidFill>
                      <a:schemeClr val="accent6">
                        <a:lumMod val="50000"/>
                      </a:schemeClr>
                    </a:solidFill>
                  </a:rPr>
                  <a:t>QsH</a:t>
                </a:r>
                <a:r>
                  <a:rPr lang="en-US" dirty="0">
                    <a:solidFill>
                      <a:schemeClr val="accent6">
                        <a:lumMod val="50000"/>
                      </a:schemeClr>
                    </a:solidFill>
                  </a:rPr>
                  <a:t>* Q</a:t>
                </a:r>
                <a:r>
                  <a:rPr lang="en-US" baseline="-25000" dirty="0">
                    <a:solidFill>
                      <a:schemeClr val="accent6">
                        <a:lumMod val="50000"/>
                      </a:schemeClr>
                    </a:solidFill>
                  </a:rPr>
                  <a:t>v</a:t>
                </a:r>
                <a:r>
                  <a:rPr lang="en-US" baseline="30000" dirty="0">
                    <a:solidFill>
                      <a:schemeClr val="accent6">
                        <a:lumMod val="50000"/>
                      </a:schemeClr>
                    </a:solidFill>
                  </a:rPr>
                  <a:t>-1</a:t>
                </a:r>
                <a:r>
                  <a:rPr lang="en-US" dirty="0">
                    <a:solidFill>
                      <a:schemeClr val="accent6">
                        <a:lumMod val="50000"/>
                      </a:schemeClr>
                    </a:solidFill>
                  </a:rPr>
                  <a:t> – </a:t>
                </a:r>
                <a:r>
                  <a:rPr lang="en-US" dirty="0" err="1">
                    <a:solidFill>
                      <a:schemeClr val="accent6">
                        <a:lumMod val="50000"/>
                      </a:schemeClr>
                    </a:solidFill>
                  </a:rPr>
                  <a:t>QsH</a:t>
                </a:r>
                <a:r>
                  <a:rPr lang="en-US" dirty="0">
                    <a:solidFill>
                      <a:schemeClr val="accent6">
                        <a:lumMod val="50000"/>
                      </a:schemeClr>
                    </a:solidFill>
                  </a:rPr>
                  <a:t>*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a:t>
                </a:r>
                <a:r>
                  <a:rPr lang="en-US" baseline="30000" dirty="0">
                    <a:solidFill>
                      <a:schemeClr val="accent6">
                        <a:lumMod val="50000"/>
                      </a:schemeClr>
                    </a:solidFill>
                  </a:rPr>
                  <a:t>-1</a:t>
                </a:r>
                <a:r>
                  <a:rPr lang="en-US" dirty="0">
                    <a:solidFill>
                      <a:schemeClr val="accent6">
                        <a:lumMod val="50000"/>
                      </a:schemeClr>
                    </a:solidFill>
                  </a:rPr>
                  <a:t>)H* Q</a:t>
                </a:r>
                <a:r>
                  <a:rPr lang="en-US" baseline="-25000" dirty="0">
                    <a:solidFill>
                      <a:schemeClr val="accent6">
                        <a:lumMod val="50000"/>
                      </a:schemeClr>
                    </a:solidFill>
                  </a:rPr>
                  <a:t>v</a:t>
                </a:r>
                <a:r>
                  <a:rPr lang="en-US" baseline="30000" dirty="0">
                    <a:solidFill>
                      <a:schemeClr val="accent6">
                        <a:lumMod val="50000"/>
                      </a:schemeClr>
                    </a:solidFill>
                  </a:rPr>
                  <a:t>-1 </a:t>
                </a:r>
                <a:endParaRPr lang="en-US" dirty="0">
                  <a:solidFill>
                    <a:schemeClr val="accent6">
                      <a:lumMod val="50000"/>
                    </a:schemeClr>
                  </a:solidFill>
                </a:endParaRPr>
              </a:p>
              <a:p>
                <a:pPr marL="0" indent="0">
                  <a:buNone/>
                </a:pPr>
                <a:r>
                  <a:rPr lang="en-US" dirty="0">
                    <a:solidFill>
                      <a:schemeClr val="accent6">
                        <a:lumMod val="50000"/>
                      </a:schemeClr>
                    </a:solidFill>
                  </a:rPr>
                  <a:t>                                          = (Qs(H*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)-Qs 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a:t>
                </a:r>
                <a:r>
                  <a:rPr lang="en-US" baseline="30000" dirty="0">
                    <a:solidFill>
                      <a:schemeClr val="accent6">
                        <a:lumMod val="50000"/>
                      </a:schemeClr>
                    </a:solidFill>
                  </a:rPr>
                  <a:t>-1 </a:t>
                </a:r>
                <a:r>
                  <a:rPr lang="en-US" dirty="0">
                    <a:solidFill>
                      <a:schemeClr val="accent6">
                        <a:lumMod val="50000"/>
                      </a:schemeClr>
                    </a:solidFill>
                  </a:rPr>
                  <a:t>H* Q</a:t>
                </a:r>
                <a:r>
                  <a:rPr lang="en-US" baseline="-25000" dirty="0">
                    <a:solidFill>
                      <a:schemeClr val="accent6">
                        <a:lumMod val="50000"/>
                      </a:schemeClr>
                    </a:solidFill>
                  </a:rPr>
                  <a:t>v</a:t>
                </a:r>
                <a:r>
                  <a:rPr lang="en-US" baseline="30000" dirty="0">
                    <a:solidFill>
                      <a:schemeClr val="accent6">
                        <a:lumMod val="50000"/>
                      </a:schemeClr>
                    </a:solidFill>
                  </a:rPr>
                  <a:t>-1</a:t>
                </a:r>
                <a:r>
                  <a:rPr lang="en-US" dirty="0">
                    <a:solidFill>
                      <a:schemeClr val="accent6">
                        <a:lumMod val="50000"/>
                      </a:schemeClr>
                    </a:solidFill>
                  </a:rPr>
                  <a:t>,</a:t>
                </a:r>
              </a:p>
              <a:p>
                <a:pPr marL="0" indent="0">
                  <a:buNone/>
                </a:pPr>
                <a:r>
                  <a:rPr lang="en-US" dirty="0">
                    <a:solidFill>
                      <a:schemeClr val="accent6">
                        <a:lumMod val="50000"/>
                      </a:schemeClr>
                    </a:solidFill>
                  </a:rPr>
                  <a:t>                                  = (H*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a:t>
                </a:r>
                <a:r>
                  <a:rPr lang="en-US" baseline="30000" dirty="0">
                    <a:solidFill>
                      <a:schemeClr val="accent6">
                        <a:lumMod val="50000"/>
                      </a:schemeClr>
                    </a:solidFill>
                  </a:rPr>
                  <a:t>-1 </a:t>
                </a:r>
                <a:r>
                  <a:rPr lang="en-US" dirty="0">
                    <a:solidFill>
                      <a:schemeClr val="accent6">
                        <a:lumMod val="50000"/>
                      </a:schemeClr>
                    </a:solidFill>
                  </a:rPr>
                  <a:t>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1</m:t>
                        </m:r>
                      </m:num>
                      <m:den>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den>
                    </m:f>
                  </m:oMath>
                </a14:m>
                <a:r>
                  <a:rPr lang="en-US" dirty="0">
                    <a:solidFill>
                      <a:schemeClr val="accent6">
                        <a:lumMod val="50000"/>
                      </a:schemeClr>
                    </a:solidFill>
                  </a:rPr>
                  <a:t>H*H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1</m:t>
                        </m:r>
                      </m:num>
                      <m:den>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den>
                    </m:f>
                  </m:oMath>
                </a14:m>
                <a:r>
                  <a:rPr lang="en-US" dirty="0">
                    <a:solidFill>
                      <a:schemeClr val="accent6">
                        <a:lumMod val="50000"/>
                      </a:schemeClr>
                    </a:solidFill>
                  </a:rPr>
                  <a:t>I)</a:t>
                </a:r>
                <a:r>
                  <a:rPr lang="en-US" baseline="30000" dirty="0">
                    <a:solidFill>
                      <a:schemeClr val="accent6">
                        <a:lumMod val="50000"/>
                      </a:schemeClr>
                    </a:solidFill>
                  </a:rPr>
                  <a:t>-1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1</m:t>
                        </m:r>
                      </m:num>
                      <m:den>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den>
                    </m:f>
                  </m:oMath>
                </a14:m>
                <a:r>
                  <a:rPr lang="en-US" dirty="0">
                    <a:solidFill>
                      <a:schemeClr val="accent6">
                        <a:lumMod val="50000"/>
                      </a:schemeClr>
                    </a:solidFill>
                  </a:rPr>
                  <a:t>H* = H*(HH* + </a:t>
                </a:r>
                <a14:m>
                  <m:oMath xmlns:m="http://schemas.openxmlformats.org/officeDocument/2006/math">
                    <m:r>
                      <a:rPr lang="en-US" i="1">
                        <a:solidFill>
                          <a:schemeClr val="accent6">
                            <a:lumMod val="50000"/>
                          </a:schemeClr>
                        </a:solidFill>
                        <a:latin typeface="Cambria Math" panose="02040503050406030204" pitchFamily="18" charset="0"/>
                      </a:rPr>
                      <m:t>𝛼</m:t>
                    </m:r>
                    <m:r>
                      <a:rPr lang="en-US" i="1">
                        <a:solidFill>
                          <a:schemeClr val="accent6">
                            <a:lumMod val="50000"/>
                          </a:schemeClr>
                        </a:solidFill>
                        <a:latin typeface="Cambria Math" panose="02040503050406030204" pitchFamily="18" charset="0"/>
                      </a:rPr>
                      <m:t>𝐼</m:t>
                    </m:r>
                  </m:oMath>
                </a14:m>
                <a:r>
                  <a:rPr lang="en-US" dirty="0">
                    <a:solidFill>
                      <a:schemeClr val="accent6">
                        <a:lumMod val="50000"/>
                      </a:schemeClr>
                    </a:solidFill>
                  </a:rPr>
                  <a:t>)</a:t>
                </a:r>
                <a:r>
                  <a:rPr lang="en-US" baseline="30000" dirty="0">
                    <a:solidFill>
                      <a:schemeClr val="accent6">
                        <a:lumMod val="50000"/>
                      </a:schemeClr>
                    </a:solidFill>
                  </a:rPr>
                  <a:t>-1</a:t>
                </a:r>
              </a:p>
              <a:p>
                <a:pPr marL="0" indent="0">
                  <a:buNone/>
                </a:pPr>
                <a:r>
                  <a:rPr lang="en-US" dirty="0"/>
                  <a:t>       </a:t>
                </a:r>
                <a:r>
                  <a:rPr lang="en-US" dirty="0">
                    <a:solidFill>
                      <a:schemeClr val="accent1">
                        <a:lumMod val="75000"/>
                      </a:schemeClr>
                    </a:solidFill>
                  </a:rPr>
                  <a:t>Where</a:t>
                </a:r>
                <a:r>
                  <a:rPr lang="en-US" dirty="0"/>
                  <a:t> </a:t>
                </a:r>
                <a14:m>
                  <m:oMath xmlns:m="http://schemas.openxmlformats.org/officeDocument/2006/math">
                    <m:r>
                      <a:rPr lang="en-US" i="1" smtClean="0">
                        <a:solidFill>
                          <a:schemeClr val="accent6">
                            <a:lumMod val="50000"/>
                          </a:schemeClr>
                        </a:solidFill>
                        <a:latin typeface="Cambria Math" panose="02040503050406030204" pitchFamily="18" charset="0"/>
                      </a:rPr>
                      <m:t>𝛼</m:t>
                    </m:r>
                    <m:r>
                      <a:rPr lang="en-US" i="1" smtClean="0">
                        <a:solidFill>
                          <a:schemeClr val="accent6">
                            <a:lumMod val="50000"/>
                          </a:schemeClr>
                        </a:solidFill>
                        <a:latin typeface="Cambria Math" panose="02040503050406030204" pitchFamily="18" charset="0"/>
                      </a:rPr>
                      <m:t> </m:t>
                    </m:r>
                  </m:oMath>
                </a14:m>
                <a:r>
                  <a:rPr lang="en-US" dirty="0">
                    <a:solidFill>
                      <a:schemeClr val="accent6">
                        <a:lumMod val="50000"/>
                      </a:schemeClr>
                    </a:solidFill>
                  </a:rPr>
                  <a:t>=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oMath>
                </a14:m>
                <a:r>
                  <a:rPr lang="en-US" dirty="0">
                    <a:solidFill>
                      <a:schemeClr val="accent6">
                        <a:lumMod val="50000"/>
                      </a:schemeClr>
                    </a:solidFill>
                  </a:rPr>
                  <a:t>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r>
                      <a:rPr lang="en-US" i="1" smtClean="0">
                        <a:solidFill>
                          <a:schemeClr val="accent6">
                            <a:lumMod val="50000"/>
                          </a:schemeClr>
                        </a:solidFill>
                        <a:latin typeface="Cambria Math" panose="02040503050406030204" pitchFamily="18" charset="0"/>
                        <a:ea typeface="Cambria Math" panose="02040503050406030204" pitchFamily="18" charset="0"/>
                      </a:rPr>
                      <m:t>&gt;</m:t>
                    </m:r>
                  </m:oMath>
                </a14:m>
                <a:r>
                  <a:rPr lang="en-US" dirty="0">
                    <a:solidFill>
                      <a:schemeClr val="accent6">
                        <a:lumMod val="50000"/>
                      </a:schemeClr>
                    </a:solidFill>
                  </a:rPr>
                  <a:t>0</a:t>
                </a:r>
                <a:r>
                  <a:rPr lang="en-US" dirty="0"/>
                  <a:t>.</a:t>
                </a:r>
              </a:p>
              <a:p>
                <a:pPr marL="0" indent="0">
                  <a:buNone/>
                </a:pPr>
                <a:r>
                  <a:rPr lang="en-US" dirty="0"/>
                  <a:t>     If </a:t>
                </a:r>
                <a14:m>
                  <m:oMath xmlns:m="http://schemas.openxmlformats.org/officeDocument/2006/math">
                    <m:r>
                      <a:rPr lang="en-US" i="1" smtClean="0">
                        <a:solidFill>
                          <a:schemeClr val="accent1">
                            <a:lumMod val="75000"/>
                          </a:schemeClr>
                        </a:solidFill>
                        <a:latin typeface="Cambria Math" panose="02040503050406030204" pitchFamily="18" charset="0"/>
                      </a:rPr>
                      <m:t>𝛼</m:t>
                    </m:r>
                  </m:oMath>
                </a14:m>
                <a:r>
                  <a:rPr lang="en-US" dirty="0">
                    <a:solidFill>
                      <a:schemeClr val="accent1">
                        <a:lumMod val="75000"/>
                      </a:schemeClr>
                    </a:solidFill>
                  </a:rPr>
                  <a:t> = 0 </a:t>
                </a:r>
                <a:r>
                  <a:rPr lang="en-US" dirty="0"/>
                  <a:t>we obtain the </a:t>
                </a:r>
                <a:r>
                  <a:rPr lang="en-US" dirty="0">
                    <a:solidFill>
                      <a:schemeClr val="accent1">
                        <a:lumMod val="75000"/>
                      </a:schemeClr>
                    </a:solidFill>
                  </a:rPr>
                  <a:t>zero-forcing</a:t>
                </a:r>
                <a:r>
                  <a:rPr lang="en-US" dirty="0"/>
                  <a:t> solution.</a:t>
                </a:r>
              </a:p>
              <a:p>
                <a:pPr marL="0" indent="0">
                  <a:buNone/>
                </a:pPr>
                <a:r>
                  <a:rPr lang="en-US" dirty="0"/>
                  <a:t>     So, it must be equal to : </a:t>
                </a:r>
                <a:r>
                  <a:rPr lang="en-US" dirty="0">
                    <a:solidFill>
                      <a:schemeClr val="accent6">
                        <a:lumMod val="50000"/>
                      </a:schemeClr>
                    </a:solidFill>
                  </a:rPr>
                  <a:t>D = H*(HH* + </a:t>
                </a:r>
                <a14:m>
                  <m:oMath xmlns:m="http://schemas.openxmlformats.org/officeDocument/2006/math">
                    <m:r>
                      <a:rPr lang="en-US" i="1">
                        <a:solidFill>
                          <a:schemeClr val="accent6">
                            <a:lumMod val="50000"/>
                          </a:schemeClr>
                        </a:solidFill>
                        <a:latin typeface="Cambria Math" panose="02040503050406030204" pitchFamily="18" charset="0"/>
                      </a:rPr>
                      <m:t>𝛼</m:t>
                    </m:r>
                    <m:r>
                      <a:rPr lang="en-US" i="1">
                        <a:solidFill>
                          <a:schemeClr val="accent6">
                            <a:lumMod val="50000"/>
                          </a:schemeClr>
                        </a:solidFill>
                        <a:latin typeface="Cambria Math" panose="02040503050406030204" pitchFamily="18" charset="0"/>
                      </a:rPr>
                      <m:t>𝐼</m:t>
                    </m:r>
                  </m:oMath>
                </a14:m>
                <a:r>
                  <a:rPr lang="en-US" dirty="0">
                    <a:solidFill>
                      <a:schemeClr val="accent6">
                        <a:lumMod val="50000"/>
                      </a:schemeClr>
                    </a:solidFill>
                  </a:rPr>
                  <a:t>)</a:t>
                </a:r>
                <a:r>
                  <a:rPr lang="en-US" baseline="30000" dirty="0">
                    <a:solidFill>
                      <a:schemeClr val="accent6">
                        <a:lumMod val="50000"/>
                      </a:schemeClr>
                    </a:solidFill>
                  </a:rPr>
                  <a:t>-1</a:t>
                </a:r>
                <a:r>
                  <a:rPr lang="en-US" dirty="0">
                    <a:solidFill>
                      <a:schemeClr val="accent6">
                        <a:lumMod val="50000"/>
                      </a:schemeClr>
                    </a:solidFill>
                  </a:rPr>
                  <a:t>, </a:t>
                </a:r>
                <a14:m>
                  <m:oMath xmlns:m="http://schemas.openxmlformats.org/officeDocument/2006/math">
                    <m:r>
                      <a:rPr lang="en-US" i="1">
                        <a:solidFill>
                          <a:schemeClr val="accent6">
                            <a:lumMod val="50000"/>
                          </a:schemeClr>
                        </a:solidFill>
                        <a:latin typeface="Cambria Math" panose="02040503050406030204" pitchFamily="18" charset="0"/>
                      </a:rPr>
                      <m:t>𝛼</m:t>
                    </m:r>
                  </m:oMath>
                </a14:m>
                <a:r>
                  <a:rPr lang="en-US" dirty="0">
                    <a:solidFill>
                      <a:schemeClr val="accent6">
                        <a:lumMod val="50000"/>
                      </a:schemeClr>
                    </a:solidFill>
                  </a:rPr>
                  <a:t> </a:t>
                </a:r>
                <a14:m>
                  <m:oMath xmlns:m="http://schemas.openxmlformats.org/officeDocument/2006/math">
                    <m:r>
                      <a:rPr lang="en-US" i="1">
                        <a:solidFill>
                          <a:schemeClr val="accent6">
                            <a:lumMod val="50000"/>
                          </a:schemeClr>
                        </a:solidFill>
                        <a:latin typeface="Cambria Math" panose="02040503050406030204" pitchFamily="18" charset="0"/>
                        <a:ea typeface="Cambria Math" panose="02040503050406030204" pitchFamily="18" charset="0"/>
                      </a:rPr>
                      <m:t>&gt;</m:t>
                    </m:r>
                  </m:oMath>
                </a14:m>
                <a:r>
                  <a:rPr lang="en-US" dirty="0">
                    <a:solidFill>
                      <a:schemeClr val="accent6">
                        <a:lumMod val="50000"/>
                      </a:schemeClr>
                    </a:solidFill>
                  </a:rPr>
                  <a:t>0</a:t>
                </a:r>
              </a:p>
              <a:p>
                <a:pPr marL="0" indent="0">
                  <a:buNone/>
                </a:pPr>
                <a:r>
                  <a:rPr lang="en-US" dirty="0"/>
                  <a:t>      </a:t>
                </a:r>
                <a:r>
                  <a:rPr lang="en-US" dirty="0">
                    <a:solidFill>
                      <a:schemeClr val="accent1">
                        <a:lumMod val="75000"/>
                      </a:schemeClr>
                    </a:solidFill>
                  </a:rPr>
                  <a:t>Where</a:t>
                </a:r>
                <a:r>
                  <a:rPr lang="en-US" dirty="0"/>
                  <a:t> </a:t>
                </a:r>
                <a14:m>
                  <m:oMath xmlns:m="http://schemas.openxmlformats.org/officeDocument/2006/math">
                    <m:r>
                      <a:rPr lang="en-US" b="0" i="1" smtClean="0">
                        <a:solidFill>
                          <a:schemeClr val="accent6">
                            <a:lumMod val="50000"/>
                          </a:schemeClr>
                        </a:solidFill>
                        <a:latin typeface="Cambria Math" panose="02040503050406030204" pitchFamily="18" charset="0"/>
                      </a:rPr>
                      <m:t>𝛼</m:t>
                    </m:r>
                    <m:r>
                      <a:rPr lang="en-US" b="0" i="1" smtClean="0">
                        <a:latin typeface="Cambria Math" panose="02040503050406030204" pitchFamily="18" charset="0"/>
                      </a:rPr>
                      <m:t>  </m:t>
                    </m:r>
                  </m:oMath>
                </a14:m>
                <a:r>
                  <a:rPr lang="en-US" dirty="0"/>
                  <a:t>is equal to </a:t>
                </a:r>
                <a14:m>
                  <m:oMath xmlns:m="http://schemas.openxmlformats.org/officeDocument/2006/math">
                    <m:sSup>
                      <m:sSupPr>
                        <m:ctrlPr>
                          <a:rPr lang="en-US" i="1" smtClean="0">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oMath>
                </a14:m>
                <a:r>
                  <a:rPr lang="en-US" dirty="0">
                    <a:solidFill>
                      <a:schemeClr val="accent6">
                        <a:lumMod val="50000"/>
                      </a:schemeClr>
                    </a:solidFill>
                  </a:rPr>
                  <a:t>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oMath>
                </a14:m>
                <a:r>
                  <a:rPr lang="en-US" dirty="0">
                    <a:solidFill>
                      <a:schemeClr val="accent6">
                        <a:lumMod val="50000"/>
                      </a:schemeClr>
                    </a:solidFill>
                  </a:rPr>
                  <a:t> = </a:t>
                </a:r>
                <a14:m>
                  <m:oMath xmlns:m="http://schemas.openxmlformats.org/officeDocument/2006/math">
                    <m:f>
                      <m:fPr>
                        <m:ctrlPr>
                          <a:rPr lang="en-US" b="0"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𝑁𝑡</m:t>
                        </m:r>
                      </m:num>
                      <m:den>
                        <m:r>
                          <a:rPr lang="en-US" b="0" i="1" smtClean="0">
                            <a:solidFill>
                              <a:schemeClr val="accent6">
                                <a:lumMod val="50000"/>
                              </a:schemeClr>
                            </a:solidFill>
                            <a:latin typeface="Cambria Math" panose="02040503050406030204" pitchFamily="18" charset="0"/>
                          </a:rPr>
                          <m:t>𝜌</m:t>
                        </m:r>
                      </m:den>
                    </m:f>
                    <m:r>
                      <a:rPr lang="en-US" b="0" i="1" smtClean="0">
                        <a:latin typeface="Cambria Math" panose="02040503050406030204" pitchFamily="18" charset="0"/>
                      </a:rPr>
                      <m:t>. </m:t>
                    </m:r>
                  </m:oMath>
                </a14:m>
                <a:endParaRPr lang="en-US" dirty="0"/>
              </a:p>
              <a:p>
                <a:pPr marL="0" indent="0">
                  <a:buNone/>
                </a:pPr>
                <a:r>
                  <a:rPr lang="en-US" dirty="0"/>
                  <a:t>    It becomes clear that the ZF solution </a:t>
                </a:r>
                <a:r>
                  <a:rPr lang="en-US" dirty="0">
                    <a:solidFill>
                      <a:schemeClr val="accent1">
                        <a:lumMod val="75000"/>
                      </a:schemeClr>
                    </a:solidFill>
                  </a:rPr>
                  <a:t>corresponds</a:t>
                </a:r>
                <a:r>
                  <a:rPr lang="en-US" dirty="0"/>
                  <a:t> to an </a:t>
                </a:r>
                <a:r>
                  <a:rPr lang="en-US" dirty="0">
                    <a:solidFill>
                      <a:schemeClr val="accent1">
                        <a:lumMod val="75000"/>
                      </a:schemeClr>
                    </a:solidFill>
                  </a:rPr>
                  <a:t>MMSE</a:t>
                </a:r>
                <a:r>
                  <a:rPr lang="en-US" dirty="0"/>
                  <a:t> solution with </a:t>
                </a:r>
                <a14:m>
                  <m:oMath xmlns:m="http://schemas.openxmlformats.org/officeDocument/2006/math">
                    <m:r>
                      <a:rPr lang="en-US" b="0" i="1" smtClean="0">
                        <a:solidFill>
                          <a:schemeClr val="accent6">
                            <a:lumMod val="50000"/>
                          </a:schemeClr>
                        </a:solidFill>
                        <a:latin typeface="Cambria Math" panose="02040503050406030204" pitchFamily="18" charset="0"/>
                      </a:rPr>
                      <m:t>𝛼</m:t>
                    </m:r>
                    <m:r>
                      <a:rPr lang="en-US" b="0" i="1" smtClean="0">
                        <a:solidFill>
                          <a:schemeClr val="accent6">
                            <a:lumMod val="50000"/>
                          </a:schemeClr>
                        </a:solidFill>
                        <a:latin typeface="Cambria Math" panose="02040503050406030204" pitchFamily="18" charset="0"/>
                      </a:rPr>
                      <m:t>=0</m:t>
                    </m:r>
                  </m:oMath>
                </a14:m>
                <a:endParaRPr lang="en-US" dirty="0"/>
              </a:p>
            </p:txBody>
          </p:sp>
        </mc:Choice>
        <mc:Fallback xmlns="">
          <p:sp>
            <p:nvSpPr>
              <p:cNvPr id="3" name="Content Placeholder 2">
                <a:extLst>
                  <a:ext uri="{FF2B5EF4-FFF2-40B4-BE49-F238E27FC236}">
                    <a16:creationId xmlns:a16="http://schemas.microsoft.com/office/drawing/2014/main" id="{4FE8604B-DFB5-B3D8-99EA-2514011AADAE}"/>
                  </a:ext>
                </a:extLst>
              </p:cNvPr>
              <p:cNvSpPr>
                <a:spLocks noGrp="1" noRot="1" noChangeAspect="1" noMove="1" noResize="1" noEditPoints="1" noAdjustHandles="1" noChangeArrowheads="1" noChangeShapeType="1" noTextEdit="1"/>
              </p:cNvSpPr>
              <p:nvPr>
                <p:ph idx="1"/>
              </p:nvPr>
            </p:nvSpPr>
            <p:spPr>
              <a:xfrm>
                <a:off x="838200" y="1649690"/>
                <a:ext cx="10515600" cy="4856617"/>
              </a:xfrm>
              <a:blipFill>
                <a:blip r:embed="rId3"/>
                <a:stretch>
                  <a:fillRect l="-522" t="-1256" r="-98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B7735F-BA3F-8E5F-7C8A-909C5FEBFB79}"/>
              </a:ext>
            </a:extLst>
          </p:cNvPr>
          <p:cNvSpPr>
            <a:spLocks noGrp="1"/>
          </p:cNvSpPr>
          <p:nvPr>
            <p:ph type="sldNum" sz="quarter" idx="12"/>
          </p:nvPr>
        </p:nvSpPr>
        <p:spPr/>
        <p:txBody>
          <a:bodyPr/>
          <a:lstStyle/>
          <a:p>
            <a:fld id="{A439D109-9F59-4B0B-8E20-D6D3A384B1F1}" type="slidenum">
              <a:rPr lang="ko-KR" altLang="en-US" smtClean="0"/>
              <a:t>33</a:t>
            </a:fld>
            <a:endParaRPr lang="ko-KR" altLang="en-US"/>
          </a:p>
        </p:txBody>
      </p:sp>
    </p:spTree>
    <p:extLst>
      <p:ext uri="{BB962C8B-B14F-4D97-AF65-F5344CB8AC3E}">
        <p14:creationId xmlns:p14="http://schemas.microsoft.com/office/powerpoint/2010/main" val="3723519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2946-8574-5EE4-DC99-0A7A6996B2F7}"/>
              </a:ext>
            </a:extLst>
          </p:cNvPr>
          <p:cNvSpPr>
            <a:spLocks noGrp="1"/>
          </p:cNvSpPr>
          <p:nvPr>
            <p:ph type="title"/>
          </p:nvPr>
        </p:nvSpPr>
        <p:spPr/>
        <p:txBody>
          <a:bodyPr/>
          <a:lstStyle/>
          <a:p>
            <a:r>
              <a:rPr lang="en-US" dirty="0"/>
              <a:t>Zero Forcing with Decision Feedback Decoding</a:t>
            </a:r>
          </a:p>
        </p:txBody>
      </p:sp>
      <p:sp>
        <p:nvSpPr>
          <p:cNvPr id="3" name="Content Placeholder 2">
            <a:extLst>
              <a:ext uri="{FF2B5EF4-FFF2-40B4-BE49-F238E27FC236}">
                <a16:creationId xmlns:a16="http://schemas.microsoft.com/office/drawing/2014/main" id="{BE2DE657-6BD3-F2F6-275F-C645D61AB766}"/>
              </a:ext>
            </a:extLst>
          </p:cNvPr>
          <p:cNvSpPr>
            <a:spLocks noGrp="1"/>
          </p:cNvSpPr>
          <p:nvPr>
            <p:ph idx="1"/>
          </p:nvPr>
        </p:nvSpPr>
        <p:spPr/>
        <p:txBody>
          <a:bodyPr/>
          <a:lstStyle/>
          <a:p>
            <a:r>
              <a:rPr lang="en-US" dirty="0"/>
              <a:t>Superior performance can be achieved by symbol cancellation</a:t>
            </a:r>
          </a:p>
          <a:p>
            <a:r>
              <a:rPr lang="en-US" dirty="0"/>
              <a:t>Symbol cancellation involves:</a:t>
            </a:r>
          </a:p>
          <a:p>
            <a:pPr lvl="1"/>
            <a:r>
              <a:rPr lang="en-US" dirty="0"/>
              <a:t>Decoding the most reliable element first.</a:t>
            </a:r>
          </a:p>
          <a:p>
            <a:pPr lvl="1"/>
            <a:r>
              <a:rPr lang="en-US" dirty="0"/>
              <a:t>Improving decoding of other elements.</a:t>
            </a:r>
          </a:p>
          <a:p>
            <a:r>
              <a:rPr lang="en-US" dirty="0"/>
              <a:t>Linear nulling (ZF or MMSE) used for detection.</a:t>
            </a:r>
          </a:p>
          <a:p>
            <a:r>
              <a:rPr lang="en-US" dirty="0"/>
              <a:t>Decision Feedback Decoding (DFB) is analogous to decision feedback equalization.</a:t>
            </a:r>
          </a:p>
          <a:p>
            <a:r>
              <a:rPr lang="en-US" dirty="0"/>
              <a:t>DFB modifies the receiver vector by subtracting interference from already detected           components.</a:t>
            </a:r>
          </a:p>
          <a:p>
            <a:r>
              <a:rPr lang="en-US" dirty="0"/>
              <a:t>When symbol cancellation is used components of </a:t>
            </a:r>
            <a:r>
              <a:rPr lang="en-US" b="1" dirty="0"/>
              <a:t>s</a:t>
            </a:r>
            <a:r>
              <a:rPr lang="en-US" dirty="0"/>
              <a:t> are detected becomes important to    the overall performance of the system.</a:t>
            </a:r>
          </a:p>
        </p:txBody>
      </p:sp>
      <p:sp>
        <p:nvSpPr>
          <p:cNvPr id="4" name="Slide Number Placeholder 3">
            <a:extLst>
              <a:ext uri="{FF2B5EF4-FFF2-40B4-BE49-F238E27FC236}">
                <a16:creationId xmlns:a16="http://schemas.microsoft.com/office/drawing/2014/main" id="{2824DBEC-073D-0B4E-3938-1D509C27C031}"/>
              </a:ext>
            </a:extLst>
          </p:cNvPr>
          <p:cNvSpPr>
            <a:spLocks noGrp="1"/>
          </p:cNvSpPr>
          <p:nvPr>
            <p:ph type="sldNum" sz="quarter" idx="12"/>
          </p:nvPr>
        </p:nvSpPr>
        <p:spPr/>
        <p:txBody>
          <a:bodyPr/>
          <a:lstStyle/>
          <a:p>
            <a:fld id="{A439D109-9F59-4B0B-8E20-D6D3A384B1F1}" type="slidenum">
              <a:rPr lang="ko-KR" altLang="en-US" smtClean="0"/>
              <a:t>34</a:t>
            </a:fld>
            <a:endParaRPr lang="ko-KR" altLang="en-US"/>
          </a:p>
        </p:txBody>
      </p:sp>
    </p:spTree>
    <p:extLst>
      <p:ext uri="{BB962C8B-B14F-4D97-AF65-F5344CB8AC3E}">
        <p14:creationId xmlns:p14="http://schemas.microsoft.com/office/powerpoint/2010/main" val="1344374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12A28-BA33-9E7E-8AB5-57723D08DCB8}"/>
              </a:ext>
            </a:extLst>
          </p:cNvPr>
          <p:cNvSpPr>
            <a:spLocks noGrp="1"/>
          </p:cNvSpPr>
          <p:nvPr>
            <p:ph type="title"/>
          </p:nvPr>
        </p:nvSpPr>
        <p:spPr/>
        <p:txBody>
          <a:bodyPr/>
          <a:lstStyle/>
          <a:p>
            <a:r>
              <a:rPr lang="en-US" dirty="0"/>
              <a:t>Zero Forcing with Decision Feedback 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0BA58D-892C-E503-7519-16D3636F4D39}"/>
                  </a:ext>
                </a:extLst>
              </p:cNvPr>
              <p:cNvSpPr>
                <a:spLocks noGrp="1"/>
              </p:cNvSpPr>
              <p:nvPr>
                <p:ph idx="1"/>
              </p:nvPr>
            </p:nvSpPr>
            <p:spPr>
              <a:xfrm>
                <a:off x="838200" y="1649690"/>
                <a:ext cx="10515600" cy="4706659"/>
              </a:xfrm>
            </p:spPr>
            <p:txBody>
              <a:bodyPr/>
              <a:lstStyle/>
              <a:p>
                <a:r>
                  <a:rPr lang="en-US" dirty="0"/>
                  <a:t>To determine a good ordering of detection</a:t>
                </a:r>
              </a:p>
              <a:p>
                <a:r>
                  <a:rPr lang="en-US" dirty="0"/>
                  <a:t>The covariance matrix of the estimation error </a:t>
                </a:r>
                <a:r>
                  <a:rPr lang="en-US" b="1" dirty="0"/>
                  <a:t>s - </a:t>
                </a:r>
                <a:r>
                  <a:rPr lang="en-US" b="1" dirty="0" err="1"/>
                  <a:t>S</a:t>
                </a:r>
                <a:r>
                  <a:rPr lang="en-US" b="1" baseline="-25000" dirty="0" err="1"/>
                  <a:t>est</a:t>
                </a:r>
                <a:r>
                  <a:rPr lang="en-US" b="1" dirty="0"/>
                  <a:t> </a:t>
                </a:r>
                <a:r>
                  <a:rPr lang="en-US" dirty="0"/>
                  <a:t>will be used</a:t>
                </a:r>
              </a:p>
              <a:p>
                <a:r>
                  <a:rPr lang="en-US" dirty="0"/>
                  <a:t>For ZF, this covariance matrix can be shown</a:t>
                </a:r>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0" i="1" smtClean="0">
                                <a:latin typeface="Cambria Math" panose="02040503050406030204" pitchFamily="18" charset="0"/>
                              </a:rPr>
                              <m:t>−</m:t>
                            </m:r>
                            <m:r>
                              <a:rPr lang="en-US" b="1" i="1" smtClean="0">
                                <a:latin typeface="Cambria Math" panose="02040503050406030204" pitchFamily="18" charset="0"/>
                              </a:rPr>
                              <m:t>𝒔</m:t>
                            </m:r>
                            <m:r>
                              <a:rPr lang="en-US" b="0" i="1" baseline="-25000" smtClean="0">
                                <a:latin typeface="Cambria Math" panose="02040503050406030204" pitchFamily="18" charset="0"/>
                              </a:rPr>
                              <m:t>𝑒𝑠𝑡</m:t>
                            </m:r>
                            <m:r>
                              <a:rPr lang="en-US" b="0" i="1" smtClean="0">
                                <a:latin typeface="Cambria Math" panose="02040503050406030204" pitchFamily="18" charset="0"/>
                              </a:rPr>
                              <m:t> </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0" i="1" smtClean="0">
                                    <a:latin typeface="Cambria Math" panose="02040503050406030204" pitchFamily="18" charset="0"/>
                                  </a:rPr>
                                  <m:t> −</m:t>
                                </m:r>
                                <m:r>
                                  <a:rPr lang="en-US" b="1" i="1" smtClean="0">
                                    <a:latin typeface="Cambria Math" panose="02040503050406030204" pitchFamily="18" charset="0"/>
                                  </a:rPr>
                                  <m:t>𝒔</m:t>
                                </m:r>
                                <m:r>
                                  <a:rPr lang="en-US" b="1" i="1" baseline="-25000" smtClean="0">
                                    <a:latin typeface="Cambria Math" panose="02040503050406030204" pitchFamily="18" charset="0"/>
                                  </a:rPr>
                                  <m:t>𝒆𝒔𝒕</m:t>
                                </m:r>
                                <m:r>
                                  <a:rPr lang="en-US" b="0" i="1" smtClean="0">
                                    <a:latin typeface="Cambria Math" panose="02040503050406030204" pitchFamily="18" charset="0"/>
                                  </a:rPr>
                                  <m:t> </m:t>
                                </m:r>
                              </m:e>
                            </m:d>
                          </m:e>
                          <m:sup>
                            <m:r>
                              <a:rPr lang="en-US" b="1"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1" i="1" smtClean="0">
                                <a:latin typeface="Cambria Math" panose="02040503050406030204" pitchFamily="18" charset="0"/>
                              </a:rPr>
                            </m:ctrlPr>
                          </m:dPr>
                          <m:e>
                            <m:r>
                              <a:rPr lang="en-US" b="1" i="1" smtClean="0">
                                <a:latin typeface="Cambria Math" panose="02040503050406030204" pitchFamily="18" charset="0"/>
                              </a:rPr>
                              <m:t>𝒔</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𝒙</m:t>
                            </m:r>
                          </m:e>
                        </m:d>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𝒔</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𝒙</m:t>
                                </m:r>
                              </m:e>
                            </m:d>
                          </m:e>
                          <m:sup>
                            <m:r>
                              <a:rPr lang="en-US" b="1" i="1" smtClean="0">
                                <a:latin typeface="Cambria Math" panose="02040503050406030204" pitchFamily="18" charset="0"/>
                              </a:rPr>
                              <m:t>∗</m:t>
                            </m:r>
                          </m:sup>
                        </m:sSup>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1" i="1" smtClean="0">
                            <a:latin typeface="Cambria Math" panose="02040503050406030204" pitchFamily="18" charset="0"/>
                          </a:rPr>
                        </m:ctrlPr>
                      </m:dPr>
                      <m:e>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𝒔</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𝒗</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𝒔</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𝒗</m:t>
                            </m:r>
                          </m:e>
                        </m:d>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a:p>
              <a:p>
                <a:r>
                  <a:rPr lang="en-US" b="0" dirty="0"/>
                  <a:t>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𝒗</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𝒗</m:t>
                            </m:r>
                          </m:e>
                          <m:sup>
                            <m:r>
                              <a:rPr lang="en-US" b="1" i="1" smtClean="0">
                                <a:latin typeface="Cambria Math" panose="02040503050406030204" pitchFamily="18" charset="0"/>
                              </a:rPr>
                              <m:t>∗</m:t>
                            </m:r>
                          </m:sup>
                        </m:sSup>
                        <m:r>
                          <a:rPr lang="en-US" b="1" i="1" smtClean="0">
                            <a:latin typeface="Cambria Math" panose="02040503050406030204" pitchFamily="18" charset="0"/>
                          </a:rPr>
                          <m:t>𝑯</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e>
                    </m:d>
                    <m:r>
                      <a:rPr lang="en-US" b="1" i="1" smtClean="0">
                        <a:latin typeface="Cambria Math" panose="02040503050406030204" pitchFamily="18" charset="0"/>
                      </a:rPr>
                      <m:t>=</m:t>
                    </m:r>
                    <m:r>
                      <a:rPr lang="en-US" b="1" i="1" smtClean="0">
                        <a:latin typeface="Cambria Math" panose="02040503050406030204" pitchFamily="18" charset="0"/>
                      </a:rPr>
                      <m:t>𝝈</m:t>
                    </m:r>
                    <m:r>
                      <a:rPr lang="en-US" b="1" i="1" baseline="-25000" smtClean="0">
                        <a:latin typeface="Cambria Math" panose="02040503050406030204" pitchFamily="18" charset="0"/>
                      </a:rPr>
                      <m:t>𝒗</m:t>
                    </m:r>
                    <m:sSup>
                      <m:sSupPr>
                        <m:ctrlPr>
                          <a:rPr lang="en-US" b="1" i="1" smtClean="0">
                            <a:latin typeface="Cambria Math" panose="02040503050406030204" pitchFamily="18" charset="0"/>
                          </a:rPr>
                        </m:ctrlPr>
                      </m:sSupPr>
                      <m:e>
                        <m:r>
                          <a:rPr lang="en-US" b="1" i="1" baseline="30000" smtClean="0">
                            <a:latin typeface="Cambria Math" panose="02040503050406030204" pitchFamily="18" charset="0"/>
                          </a:rPr>
                          <m:t>𝟐</m:t>
                        </m:r>
                        <m:r>
                          <a:rPr lang="en-US" b="1" i="1" baseline="30000" smtClean="0">
                            <a:latin typeface="Cambria Math" panose="02040503050406030204" pitchFamily="18" charset="0"/>
                          </a:rPr>
                          <m:t> </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 ≜</m:t>
                    </m:r>
                  </m:oMath>
                </a14:m>
                <a:r>
                  <a:rPr lang="en-US" b="1" dirty="0"/>
                  <a:t> </a:t>
                </a:r>
                <a14:m>
                  <m:oMath xmlns:m="http://schemas.openxmlformats.org/officeDocument/2006/math">
                    <m:r>
                      <a:rPr lang="en-US" b="1" i="1">
                        <a:latin typeface="Cambria Math" panose="02040503050406030204" pitchFamily="18" charset="0"/>
                      </a:rPr>
                      <m:t>𝝈</m:t>
                    </m:r>
                    <m:r>
                      <a:rPr lang="en-US" b="1" i="1" baseline="-25000">
                        <a:latin typeface="Cambria Math" panose="02040503050406030204" pitchFamily="18" charset="0"/>
                      </a:rPr>
                      <m:t>𝒗</m:t>
                    </m:r>
                  </m:oMath>
                </a14:m>
                <a:r>
                  <a:rPr lang="en-US" b="1" baseline="30000" dirty="0"/>
                  <a:t>2</a:t>
                </a:r>
                <a:r>
                  <a:rPr lang="en-US" b="1" dirty="0"/>
                  <a:t> </a:t>
                </a:r>
                <a14:m>
                  <m:oMath xmlns:m="http://schemas.openxmlformats.org/officeDocument/2006/math">
                    <m:r>
                      <a:rPr lang="en-US" b="1" i="1" smtClean="0">
                        <a:latin typeface="Cambria Math" panose="02040503050406030204" pitchFamily="18" charset="0"/>
                      </a:rPr>
                      <m:t>𝑷</m:t>
                    </m:r>
                  </m:oMath>
                </a14:m>
                <a:endParaRPr lang="en-US" b="1" dirty="0"/>
              </a:p>
              <a:p>
                <a:r>
                  <a:rPr lang="en-US" dirty="0"/>
                  <a:t>Or using the pseudo-inverse:</a:t>
                </a:r>
              </a:p>
              <a:p>
                <a:endParaRPr lang="en-US" dirty="0"/>
              </a:p>
              <a:p>
                <a14:m>
                  <m:oMath xmlns:m="http://schemas.openxmlformats.org/officeDocument/2006/math">
                    <m:r>
                      <a:rPr lang="en-US" b="1" i="1" smtClean="0">
                        <a:latin typeface="Cambria Math" panose="02040503050406030204" pitchFamily="18" charset="0"/>
                      </a:rPr>
                      <m:t>𝑷</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e>
                        </m:d>
                      </m:e>
                      <m:sup>
                        <m:r>
                          <a:rPr lang="en-US" b="1" i="1" smtClean="0">
                            <a:latin typeface="Cambria Math" panose="02040503050406030204" pitchFamily="18" charset="0"/>
                          </a:rPr>
                          <m:t>∗</m:t>
                        </m:r>
                      </m:sup>
                    </m:sSup>
                  </m:oMath>
                </a14:m>
                <a:endParaRPr lang="en-US" b="1" dirty="0"/>
              </a:p>
            </p:txBody>
          </p:sp>
        </mc:Choice>
        <mc:Fallback xmlns="">
          <p:sp>
            <p:nvSpPr>
              <p:cNvPr id="3" name="Content Placeholder 2">
                <a:extLst>
                  <a:ext uri="{FF2B5EF4-FFF2-40B4-BE49-F238E27FC236}">
                    <a16:creationId xmlns:a16="http://schemas.microsoft.com/office/drawing/2014/main" id="{9B0BA58D-892C-E503-7519-16D3636F4D39}"/>
                  </a:ext>
                </a:extLst>
              </p:cNvPr>
              <p:cNvSpPr>
                <a:spLocks noGrp="1" noRot="1" noChangeAspect="1" noMove="1" noResize="1" noEditPoints="1" noAdjustHandles="1" noChangeArrowheads="1" noChangeShapeType="1" noTextEdit="1"/>
              </p:cNvSpPr>
              <p:nvPr>
                <p:ph idx="1"/>
              </p:nvPr>
            </p:nvSpPr>
            <p:spPr>
              <a:xfrm>
                <a:off x="838200" y="1649690"/>
                <a:ext cx="10515600" cy="4706659"/>
              </a:xfrm>
              <a:blipFill>
                <a:blip r:embed="rId2"/>
                <a:stretch>
                  <a:fillRect l="-522" t="-129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EB167EC-D374-7DAB-AA9D-95C8A366EE3A}"/>
              </a:ext>
            </a:extLst>
          </p:cNvPr>
          <p:cNvSpPr>
            <a:spLocks noGrp="1"/>
          </p:cNvSpPr>
          <p:nvPr>
            <p:ph type="sldNum" sz="quarter" idx="12"/>
          </p:nvPr>
        </p:nvSpPr>
        <p:spPr/>
        <p:txBody>
          <a:bodyPr/>
          <a:lstStyle/>
          <a:p>
            <a:fld id="{A439D109-9F59-4B0B-8E20-D6D3A384B1F1}" type="slidenum">
              <a:rPr lang="ko-KR" altLang="en-US" smtClean="0"/>
              <a:t>35</a:t>
            </a:fld>
            <a:endParaRPr lang="ko-KR" altLang="en-US"/>
          </a:p>
        </p:txBody>
      </p:sp>
    </p:spTree>
    <p:extLst>
      <p:ext uri="{BB962C8B-B14F-4D97-AF65-F5344CB8AC3E}">
        <p14:creationId xmlns:p14="http://schemas.microsoft.com/office/powerpoint/2010/main" val="3451368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521F4-FF50-87DA-DC56-101A96010B4E}"/>
              </a:ext>
            </a:extLst>
          </p:cNvPr>
          <p:cNvSpPr>
            <a:spLocks noGrp="1"/>
          </p:cNvSpPr>
          <p:nvPr>
            <p:ph type="title"/>
          </p:nvPr>
        </p:nvSpPr>
        <p:spPr/>
        <p:txBody>
          <a:bodyPr/>
          <a:lstStyle/>
          <a:p>
            <a:r>
              <a:rPr lang="en-US" dirty="0"/>
              <a:t>Zero Forcing with Decision Feedback Decoding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69D6EB8-2040-CA82-A4B5-091816CD8D23}"/>
                  </a:ext>
                </a:extLst>
              </p:cNvPr>
              <p:cNvSpPr>
                <a:spLocks noGrp="1"/>
              </p:cNvSpPr>
              <p:nvPr>
                <p:ph idx="1"/>
              </p:nvPr>
            </p:nvSpPr>
            <p:spPr/>
            <p:txBody>
              <a:bodyPr/>
              <a:lstStyle/>
              <a:p>
                <a:r>
                  <a:rPr lang="en-US" dirty="0"/>
                  <a:t>Let </a:t>
                </a:r>
                <a:r>
                  <a:rPr lang="en-US" b="1" dirty="0"/>
                  <a:t>(</a:t>
                </a:r>
                <a:r>
                  <a:rPr lang="en-US" b="1" dirty="0" err="1"/>
                  <a:t>s</a:t>
                </a:r>
                <a:r>
                  <a:rPr lang="en-US" b="1" baseline="-25000" dirty="0" err="1"/>
                  <a:t>est</a:t>
                </a:r>
                <a:r>
                  <a:rPr lang="en-US" b="1" dirty="0"/>
                  <a:t>)</a:t>
                </a:r>
                <a:r>
                  <a:rPr lang="en-US" b="1" baseline="-25000" dirty="0" err="1"/>
                  <a:t>i</a:t>
                </a:r>
                <a:r>
                  <a:rPr lang="en-US" b="1" dirty="0"/>
                  <a:t> </a:t>
                </a:r>
                <a:r>
                  <a:rPr lang="en-US" dirty="0"/>
                  <a:t>be the </a:t>
                </a:r>
                <a:r>
                  <a:rPr lang="en-US" dirty="0" err="1"/>
                  <a:t>i-th</a:t>
                </a:r>
                <a:r>
                  <a:rPr lang="en-US" dirty="0"/>
                  <a:t> entry of </a:t>
                </a:r>
                <a:r>
                  <a:rPr lang="en-US" b="1" dirty="0" err="1"/>
                  <a:t>s</a:t>
                </a:r>
                <a:r>
                  <a:rPr lang="en-US" b="1" baseline="-25000" dirty="0" err="1"/>
                  <a:t>est</a:t>
                </a:r>
                <a:endParaRPr lang="en-US" b="1" dirty="0"/>
              </a:p>
              <a:p>
                <a:r>
                  <a:rPr lang="en-US" dirty="0"/>
                  <a:t>The best estimate (</a:t>
                </a:r>
                <a:r>
                  <a:rPr lang="en-US" b="1" dirty="0" err="1"/>
                  <a:t>s</a:t>
                </a:r>
                <a:r>
                  <a:rPr lang="en-US" b="1" baseline="-25000" dirty="0" err="1"/>
                  <a:t>est</a:t>
                </a:r>
                <a:r>
                  <a:rPr lang="en-US" dirty="0"/>
                  <a:t>)</a:t>
                </a:r>
                <a:r>
                  <a:rPr lang="en-US" baseline="-25000" dirty="0" err="1"/>
                  <a:t>i</a:t>
                </a:r>
                <a:r>
                  <a:rPr lang="en-US" dirty="0"/>
                  <a:t>, is the one for which </a:t>
                </a:r>
                <a:r>
                  <a:rPr lang="en-US" b="1" dirty="0" err="1"/>
                  <a:t>P</a:t>
                </a:r>
                <a:r>
                  <a:rPr lang="en-US" b="1" baseline="-25000" dirty="0" err="1"/>
                  <a:t>ii</a:t>
                </a:r>
                <a:r>
                  <a:rPr lang="en-US" b="1" dirty="0"/>
                  <a:t> </a:t>
                </a:r>
                <a:r>
                  <a:rPr lang="en-US" dirty="0"/>
                  <a:t>is the smallest </a:t>
                </a:r>
              </a:p>
              <a:p>
                <a:r>
                  <a:rPr lang="en-US" dirty="0"/>
                  <a:t>Estimate with the smallest error covariance</a:t>
                </a:r>
              </a:p>
              <a:p>
                <a:r>
                  <a:rPr lang="en-US" b="1" dirty="0" err="1"/>
                  <a:t>P</a:t>
                </a:r>
                <a:r>
                  <a:rPr lang="en-US" b="1" baseline="-25000" dirty="0" err="1"/>
                  <a:t>ii</a:t>
                </a:r>
                <a:r>
                  <a:rPr lang="en-US" dirty="0"/>
                  <a:t> is equal to the squared length of the </a:t>
                </a:r>
                <a:r>
                  <a:rPr lang="en-US" dirty="0" err="1"/>
                  <a:t>i-th</a:t>
                </a:r>
                <a:r>
                  <a:rPr lang="en-US" dirty="0"/>
                  <a:t> row of the pseudo-inverse</a:t>
                </a:r>
              </a:p>
              <a:p>
                <a:r>
                  <a:rPr lang="en-US" dirty="0"/>
                  <a:t>The minimum squared length row of </a:t>
                </a:r>
                <a:r>
                  <a:rPr lang="en-US" b="1" dirty="0"/>
                  <a:t>H</a:t>
                </a:r>
                <a:r>
                  <a:rPr lang="en-US" b="1" baseline="30000" dirty="0"/>
                  <a:t>+</a:t>
                </a:r>
                <a:r>
                  <a:rPr lang="en-US" dirty="0"/>
                  <a:t> is equivalent</a:t>
                </a:r>
              </a:p>
              <a:p>
                <a:r>
                  <a:rPr lang="en-US" dirty="0"/>
                  <a:t>The pseudo-inverse of </a:t>
                </a:r>
                <a:r>
                  <a:rPr lang="en-US" b="1" dirty="0"/>
                  <a:t>H</a:t>
                </a:r>
                <a:r>
                  <a:rPr lang="en-US" dirty="0"/>
                  <a:t> is arranged such that the row with the least squared length         becomes the last row</a:t>
                </a:r>
              </a:p>
              <a:p>
                <a:r>
                  <a:rPr lang="en-US" dirty="0"/>
                  <a:t>Then the </a:t>
                </a:r>
                <a:r>
                  <a:rPr lang="en-US" b="1" dirty="0" err="1"/>
                  <a:t>N</a:t>
                </a:r>
                <a:r>
                  <a:rPr lang="en-US" b="1" baseline="-25000" dirty="0" err="1"/>
                  <a:t>t</a:t>
                </a:r>
                <a:r>
                  <a:rPr lang="en-US" b="1" dirty="0" err="1"/>
                  <a:t>-th</a:t>
                </a:r>
                <a:r>
                  <a:rPr lang="en-US" dirty="0"/>
                  <a:t> element of </a:t>
                </a:r>
                <a:r>
                  <a:rPr lang="en-US" b="1" dirty="0" err="1"/>
                  <a:t>S</a:t>
                </a:r>
                <a:r>
                  <a:rPr lang="en-US" b="1" baseline="-25000" dirty="0" err="1"/>
                  <a:t>est</a:t>
                </a:r>
                <a:r>
                  <a:rPr lang="en-US" dirty="0"/>
                  <a:t> can be independently decoded</a:t>
                </a:r>
              </a:p>
              <a:p>
                <a:r>
                  <a:rPr lang="en-US" dirty="0"/>
                  <a:t>Let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𝒔</m:t>
                        </m:r>
                      </m:e>
                    </m:acc>
                  </m:oMath>
                </a14:m>
                <a:r>
                  <a:rPr lang="en-US" b="1" baseline="-25000" dirty="0" err="1"/>
                  <a:t>Nt</a:t>
                </a:r>
                <a:r>
                  <a:rPr lang="en-US" b="1" dirty="0"/>
                  <a:t> </a:t>
                </a:r>
                <a:r>
                  <a:rPr lang="en-US" dirty="0"/>
                  <a:t>denote the decode value</a:t>
                </a:r>
              </a:p>
              <a:p>
                <a:r>
                  <a:rPr lang="en-US" dirty="0"/>
                  <a:t>The value can be used to improve the estimate of the remaining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𝒔</m:t>
                        </m:r>
                      </m:e>
                    </m:acc>
                  </m:oMath>
                </a14:m>
                <a:r>
                  <a:rPr lang="en-US" b="1" baseline="-25000" dirty="0" err="1"/>
                  <a:t>Nt</a:t>
                </a:r>
                <a:r>
                  <a:rPr lang="en-US" b="1" dirty="0"/>
                  <a:t> </a:t>
                </a:r>
                <a:r>
                  <a:rPr lang="en-US" dirty="0"/>
                  <a:t>signals </a:t>
                </a:r>
              </a:p>
            </p:txBody>
          </p:sp>
        </mc:Choice>
        <mc:Fallback>
          <p:sp>
            <p:nvSpPr>
              <p:cNvPr id="3" name="Content Placeholder 2">
                <a:extLst>
                  <a:ext uri="{FF2B5EF4-FFF2-40B4-BE49-F238E27FC236}">
                    <a16:creationId xmlns:a16="http://schemas.microsoft.com/office/drawing/2014/main" id="{C69D6EB8-2040-CA82-A4B5-091816CD8D23}"/>
                  </a:ext>
                </a:extLst>
              </p:cNvPr>
              <p:cNvSpPr>
                <a:spLocks noGrp="1" noRot="1" noChangeAspect="1" noMove="1" noResize="1" noEditPoints="1" noAdjustHandles="1" noChangeArrowheads="1" noChangeShapeType="1" noTextEdit="1"/>
              </p:cNvSpPr>
              <p:nvPr>
                <p:ph idx="1"/>
              </p:nvPr>
            </p:nvSpPr>
            <p:spPr>
              <a:blipFill>
                <a:blip r:embed="rId2"/>
                <a:stretch>
                  <a:fillRect l="-522" t="-1348" r="-5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839EE4F-24DA-4287-E991-1D9F1CECF911}"/>
              </a:ext>
            </a:extLst>
          </p:cNvPr>
          <p:cNvSpPr>
            <a:spLocks noGrp="1"/>
          </p:cNvSpPr>
          <p:nvPr>
            <p:ph type="sldNum" sz="quarter" idx="12"/>
          </p:nvPr>
        </p:nvSpPr>
        <p:spPr/>
        <p:txBody>
          <a:bodyPr/>
          <a:lstStyle/>
          <a:p>
            <a:fld id="{A439D109-9F59-4B0B-8E20-D6D3A384B1F1}" type="slidenum">
              <a:rPr lang="ko-KR" altLang="en-US" smtClean="0"/>
              <a:t>36</a:t>
            </a:fld>
            <a:endParaRPr lang="ko-KR" altLang="en-US"/>
          </a:p>
        </p:txBody>
      </p:sp>
    </p:spTree>
    <p:extLst>
      <p:ext uri="{BB962C8B-B14F-4D97-AF65-F5344CB8AC3E}">
        <p14:creationId xmlns:p14="http://schemas.microsoft.com/office/powerpoint/2010/main" val="1847507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59EE9-E195-B9EC-9C7B-A094B1A7CF22}"/>
              </a:ext>
            </a:extLst>
          </p:cNvPr>
          <p:cNvSpPr>
            <a:spLocks noGrp="1"/>
          </p:cNvSpPr>
          <p:nvPr>
            <p:ph type="title"/>
          </p:nvPr>
        </p:nvSpPr>
        <p:spPr/>
        <p:txBody>
          <a:bodyPr/>
          <a:lstStyle/>
          <a:p>
            <a:r>
              <a:rPr lang="en-US" dirty="0"/>
              <a:t>Zero Forcing with Decision Feedback Decoding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4143C80-2733-A1F3-CFD4-3A63C169FD7E}"/>
                  </a:ext>
                </a:extLst>
              </p:cNvPr>
              <p:cNvSpPr>
                <a:spLocks noGrp="1"/>
              </p:cNvSpPr>
              <p:nvPr>
                <p:ph idx="1"/>
              </p:nvPr>
            </p:nvSpPr>
            <p:spPr>
              <a:xfrm>
                <a:off x="838200" y="1649691"/>
                <a:ext cx="10750062" cy="4786278"/>
              </a:xfrm>
            </p:spPr>
            <p:txBody>
              <a:bodyPr/>
              <a:lstStyle/>
              <a:p>
                <a:r>
                  <a:rPr lang="en-US" dirty="0"/>
                  <a:t>Best estimate is performed in a recursive way</a:t>
                </a:r>
              </a:p>
              <a:p>
                <a:r>
                  <a:rPr lang="en-US" dirty="0"/>
                  <a:t>The so-called Optimal Detection (OD) method as described</a:t>
                </a:r>
              </a:p>
              <a:p>
                <a:pPr marL="457200" indent="-457200">
                  <a:buFont typeface="+mj-lt"/>
                  <a:buAutoNum type="arabicPeriod"/>
                </a:pPr>
                <a:r>
                  <a:rPr lang="en-US" dirty="0"/>
                  <a:t>Compute </a:t>
                </a:r>
                <a:r>
                  <a:rPr lang="en-US" b="1" dirty="0"/>
                  <a:t>H</a:t>
                </a:r>
                <a:r>
                  <a:rPr lang="en-US" b="1" baseline="30000" dirty="0"/>
                  <a:t>+</a:t>
                </a:r>
              </a:p>
              <a:p>
                <a:pPr marL="457200" indent="-457200">
                  <a:buFont typeface="+mj-lt"/>
                  <a:buAutoNum type="arabicPeriod"/>
                </a:pPr>
                <a:r>
                  <a:rPr lang="en-US" dirty="0"/>
                  <a:t>Find the minimum squared length row of </a:t>
                </a:r>
                <a:r>
                  <a:rPr lang="en-US" b="1" dirty="0"/>
                  <a:t>H</a:t>
                </a:r>
                <a:r>
                  <a:rPr lang="en-US" b="1" baseline="30000" dirty="0"/>
                  <a:t>+</a:t>
                </a:r>
                <a:r>
                  <a:rPr lang="en-US" dirty="0"/>
                  <a:t> and permute it to be the last row, permute the   columns of </a:t>
                </a:r>
                <a:r>
                  <a:rPr lang="en-US" b="1" dirty="0"/>
                  <a:t>H</a:t>
                </a:r>
                <a:r>
                  <a:rPr lang="en-US" dirty="0"/>
                  <a:t> accordingly.</a:t>
                </a:r>
              </a:p>
              <a:p>
                <a:pPr marL="457200" indent="-457200">
                  <a:buFont typeface="+mj-lt"/>
                  <a:buAutoNum type="arabicPeriod"/>
                </a:pPr>
                <a:r>
                  <a:rPr lang="en-US" dirty="0"/>
                  <a:t>Form the estimate of the last component of </a:t>
                </a:r>
                <a:r>
                  <a:rPr lang="en-US" b="1" dirty="0"/>
                  <a:t>s</a:t>
                </a:r>
                <a:r>
                  <a:rPr lang="en-US" dirty="0"/>
                  <a:t>. In case of ZF: </a:t>
                </a:r>
                <a14:m>
                  <m:oMath xmlns:m="http://schemas.openxmlformats.org/officeDocument/2006/math">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1" i="1" baseline="-25000" smtClean="0">
                            <a:latin typeface="Cambria Math" panose="02040503050406030204" pitchFamily="18" charset="0"/>
                          </a:rPr>
                          <m:t>𝒆𝒔𝒕</m:t>
                        </m:r>
                      </m:e>
                    </m:d>
                    <m:r>
                      <a:rPr lang="en-US" b="1" i="1" smtClean="0">
                        <a:latin typeface="Cambria Math" panose="02040503050406030204" pitchFamily="18" charset="0"/>
                      </a:rPr>
                      <m:t>𝑵</m:t>
                    </m:r>
                    <m:r>
                      <a:rPr lang="en-US" b="1" i="1" baseline="-25000" smtClean="0">
                        <a:latin typeface="Cambria Math" panose="02040503050406030204" pitchFamily="18" charset="0"/>
                      </a:rPr>
                      <m:t>𝒕</m:t>
                    </m:r>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0" i="1" baseline="-25000" smtClean="0">
                        <a:latin typeface="Cambria Math" panose="02040503050406030204" pitchFamily="18" charset="0"/>
                      </a:rPr>
                      <m:t>𝑁𝑡</m:t>
                    </m:r>
                    <m:r>
                      <a:rPr lang="en-US" b="1" i="1" baseline="-25000" smtClean="0">
                        <a:latin typeface="Cambria Math" panose="02040503050406030204" pitchFamily="18" charset="0"/>
                      </a:rPr>
                      <m:t> </m:t>
                    </m:r>
                    <m:r>
                      <a:rPr lang="en-US" b="0" i="1" baseline="-25000" smtClean="0">
                        <a:latin typeface="Cambria Math" panose="02040503050406030204" pitchFamily="18" charset="0"/>
                      </a:rPr>
                      <m:t> </m:t>
                    </m:r>
                    <m:r>
                      <a:rPr lang="en-US" b="1" i="1" smtClean="0">
                        <a:latin typeface="Cambria Math" panose="02040503050406030204" pitchFamily="18" charset="0"/>
                      </a:rPr>
                      <m:t>𝒙</m:t>
                    </m:r>
                  </m:oMath>
                </a14:m>
                <a:r>
                  <a:rPr lang="en-US" dirty="0"/>
                  <a:t>   where the   transpose of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0" i="1" baseline="-25000" smtClean="0">
                        <a:latin typeface="Cambria Math" panose="02040503050406030204" pitchFamily="18" charset="0"/>
                      </a:rPr>
                      <m:t>𝑁𝑡</m:t>
                    </m:r>
                    <m:r>
                      <a:rPr lang="en-US" b="0" i="1" smtClean="0">
                        <a:latin typeface="Cambria Math" panose="02040503050406030204" pitchFamily="18" charset="0"/>
                      </a:rPr>
                      <m:t> </m:t>
                    </m:r>
                  </m:oMath>
                </a14:m>
                <a:r>
                  <a:rPr lang="en-US" dirty="0"/>
                  <a:t>is said to be the </a:t>
                </a:r>
                <a:r>
                  <a:rPr lang="en-US" dirty="0" err="1"/>
                  <a:t>N</a:t>
                </a:r>
                <a:r>
                  <a:rPr lang="en-US" baseline="-25000" dirty="0" err="1"/>
                  <a:t>t</a:t>
                </a:r>
                <a:r>
                  <a:rPr lang="en-US" dirty="0"/>
                  <a:t> - </a:t>
                </a:r>
                <a:r>
                  <a:rPr lang="en-US" dirty="0" err="1"/>
                  <a:t>th</a:t>
                </a:r>
                <a:r>
                  <a:rPr lang="en-US" dirty="0"/>
                  <a:t> nulling vector ;</a:t>
                </a:r>
              </a:p>
              <a:p>
                <a:pPr marL="457200" indent="-457200">
                  <a:buFont typeface="+mj-lt"/>
                  <a:buAutoNum type="arabicPeriod"/>
                </a:pPr>
                <a:r>
                  <a:rPr lang="en-US" dirty="0"/>
                  <a:t>Obtain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𝒔</m:t>
                        </m:r>
                      </m:e>
                    </m:acc>
                  </m:oMath>
                </a14:m>
                <a:r>
                  <a:rPr lang="en-US" b="1" baseline="-25000" dirty="0" err="1"/>
                  <a:t>Nt</a:t>
                </a:r>
                <a:r>
                  <a:rPr lang="en-US" b="1" dirty="0"/>
                  <a:t> </a:t>
                </a:r>
                <a:r>
                  <a:rPr lang="en-US" dirty="0"/>
                  <a:t>, (via slicing) from (</a:t>
                </a:r>
                <a:r>
                  <a:rPr lang="en-US" b="1" dirty="0" err="1"/>
                  <a:t>S</a:t>
                </a:r>
                <a:r>
                  <a:rPr lang="en-US" b="1" baseline="-25000" dirty="0" err="1"/>
                  <a:t>est</a:t>
                </a:r>
                <a:r>
                  <a:rPr lang="en-US" dirty="0"/>
                  <a:t>) </a:t>
                </a:r>
                <a:r>
                  <a:rPr lang="en-US" dirty="0" err="1"/>
                  <a:t>N</a:t>
                </a:r>
                <a:r>
                  <a:rPr lang="en-US" baseline="-25000" dirty="0" err="1"/>
                  <a:t>t</a:t>
                </a:r>
                <a:r>
                  <a:rPr lang="en-US" baseline="-25000" dirty="0"/>
                  <a:t> </a:t>
                </a:r>
                <a:r>
                  <a:rPr lang="en-US" dirty="0"/>
                  <a:t>;</a:t>
                </a:r>
              </a:p>
              <a:p>
                <a:pPr marL="457200" indent="-457200">
                  <a:buFont typeface="+mj-lt"/>
                  <a:buAutoNum type="arabicPeriod"/>
                </a:pPr>
                <a:r>
                  <a:rPr lang="en-US" dirty="0"/>
                  <a:t>(While </a:t>
                </a:r>
                <a:r>
                  <a:rPr lang="en-US" dirty="0" err="1"/>
                  <a:t>Nt</a:t>
                </a:r>
                <a:r>
                  <a:rPr lang="en-US" dirty="0"/>
                  <a:t> -1&gt; 0) go back to step 1, but now with: </a:t>
                </a:r>
              </a:p>
              <a:p>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ea typeface="Cambria Math" panose="02040503050406030204" pitchFamily="18" charset="0"/>
                      </a:rPr>
                      <m:t>→</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𝑯</m:t>
                        </m:r>
                      </m:e>
                      <m:sup>
                        <m:r>
                          <a:rPr lang="en-US" b="0" i="1" smtClean="0">
                            <a:latin typeface="Cambria Math" panose="02040503050406030204" pitchFamily="18" charset="0"/>
                            <a:ea typeface="Cambria Math" panose="02040503050406030204" pitchFamily="18" charset="0"/>
                          </a:rPr>
                          <m:t>𝑁</m:t>
                        </m:r>
                        <m:r>
                          <a:rPr lang="en-US" b="0" i="1" baseline="-25000"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𝟏</m:t>
                        </m:r>
                      </m:sup>
                    </m:sSup>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𝒉</m:t>
                        </m:r>
                        <m:r>
                          <a:rPr lang="en-US" b="1" i="1" baseline="-25000"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𝒉</m:t>
                        </m:r>
                        <m:r>
                          <a:rPr lang="en-US" b="1" i="1" smtClean="0">
                            <a:latin typeface="Cambria Math" panose="02040503050406030204" pitchFamily="18" charset="0"/>
                            <a:ea typeface="Cambria Math" panose="02040503050406030204" pitchFamily="18" charset="0"/>
                          </a:rPr>
                          <m:t> </m:t>
                        </m:r>
                        <m:r>
                          <a:rPr lang="en-US" b="0" i="1" baseline="-25000" smtClean="0">
                            <a:latin typeface="Cambria Math" panose="02040503050406030204" pitchFamily="18" charset="0"/>
                            <a:ea typeface="Cambria Math" panose="02040503050406030204" pitchFamily="18" charset="0"/>
                          </a:rPr>
                          <m:t>𝑁𝑡</m:t>
                        </m:r>
                        <m:r>
                          <a:rPr lang="en-US" b="0" i="1" baseline="-25000" smtClean="0">
                            <a:latin typeface="Cambria Math" panose="02040503050406030204" pitchFamily="18" charset="0"/>
                            <a:ea typeface="Cambria Math" panose="02040503050406030204" pitchFamily="18" charset="0"/>
                          </a:rPr>
                          <m:t>−1 </m:t>
                        </m:r>
                      </m:e>
                    </m:d>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𝒉</m:t>
                    </m:r>
                    <m:r>
                      <a:rPr lang="en-US" b="0" i="1" baseline="-25000" smtClean="0">
                        <a:latin typeface="Cambria Math" panose="02040503050406030204" pitchFamily="18" charset="0"/>
                        <a:ea typeface="Cambria Math" panose="02040503050406030204" pitchFamily="18" charset="0"/>
                      </a:rPr>
                      <m:t>𝑁𝑡</m:t>
                    </m:r>
                    <m:r>
                      <a:rPr lang="en-US" b="1" i="1" baseline="-25000" smtClean="0">
                        <a:latin typeface="Cambria Math" panose="02040503050406030204" pitchFamily="18" charset="0"/>
                        <a:ea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𝒔</m:t>
                        </m:r>
                      </m:e>
                    </m:acc>
                    <m:r>
                      <m:rPr>
                        <m:nor/>
                      </m:rPr>
                      <a:rPr lang="en-US" baseline="-25000" dirty="0" err="1"/>
                      <m:t>Nt</m:t>
                    </m:r>
                    <m:r>
                      <a:rPr lang="en-US" b="1" i="1" baseline="-25000" dirty="0" smtClean="0">
                        <a:latin typeface="Cambria Math" panose="02040503050406030204" pitchFamily="18" charset="0"/>
                      </a:rPr>
                      <m:t>  </m:t>
                    </m:r>
                    <m:r>
                      <a:rPr lang="en-US" b="0" i="1" baseline="-25000" dirty="0"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𝑵</m:t>
                    </m:r>
                    <m:r>
                      <a:rPr lang="en-US" b="0" i="1" baseline="-25000" smtClean="0">
                        <a:latin typeface="Cambria Math" panose="02040503050406030204" pitchFamily="18" charset="0"/>
                        <a:ea typeface="Cambria Math" panose="02040503050406030204" pitchFamily="18" charset="0"/>
                      </a:rPr>
                      <m:t>𝑡</m:t>
                    </m:r>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𝑵</m:t>
                    </m:r>
                    <m:r>
                      <a:rPr lang="en-US" b="0" i="1" baseline="-25000" smtClean="0">
                        <a:latin typeface="Cambria Math" panose="02040503050406030204" pitchFamily="18" charset="0"/>
                        <a:ea typeface="Cambria Math" panose="02040503050406030204" pitchFamily="18" charset="0"/>
                      </a:rPr>
                      <m:t>𝑡</m:t>
                    </m:r>
                    <m:r>
                      <a:rPr lang="en-US" b="1"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endParaRPr lang="en-US" dirty="0"/>
              </a:p>
              <a:p>
                <a:r>
                  <a:rPr lang="en-US" dirty="0"/>
                  <a:t>Note that in case step 2 is skipped, the DFB algorithm is performed without optimal  </a:t>
                </a:r>
              </a:p>
              <a:p>
                <a:pPr marL="0" indent="0">
                  <a:buNone/>
                </a:pPr>
                <a:r>
                  <a:rPr lang="en-US" dirty="0"/>
                  <a:t>  detection and the overall performance will be less; however , processing time is saved.</a:t>
                </a:r>
              </a:p>
              <a:p>
                <a:endParaRPr lang="en-US" dirty="0"/>
              </a:p>
            </p:txBody>
          </p:sp>
        </mc:Choice>
        <mc:Fallback>
          <p:sp>
            <p:nvSpPr>
              <p:cNvPr id="3" name="Content Placeholder 2">
                <a:extLst>
                  <a:ext uri="{FF2B5EF4-FFF2-40B4-BE49-F238E27FC236}">
                    <a16:creationId xmlns:a16="http://schemas.microsoft.com/office/drawing/2014/main" id="{54143C80-2733-A1F3-CFD4-3A63C169FD7E}"/>
                  </a:ext>
                </a:extLst>
              </p:cNvPr>
              <p:cNvSpPr>
                <a:spLocks noGrp="1" noRot="1" noChangeAspect="1" noMove="1" noResize="1" noEditPoints="1" noAdjustHandles="1" noChangeArrowheads="1" noChangeShapeType="1" noTextEdit="1"/>
              </p:cNvSpPr>
              <p:nvPr>
                <p:ph idx="1"/>
              </p:nvPr>
            </p:nvSpPr>
            <p:spPr>
              <a:xfrm>
                <a:off x="838200" y="1649691"/>
                <a:ext cx="10750062" cy="4786278"/>
              </a:xfrm>
              <a:blipFill>
                <a:blip r:embed="rId2"/>
                <a:stretch>
                  <a:fillRect l="-510" t="-1274" r="-204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6B8F008-3EDA-A3B2-CE7F-166FDF513BC5}"/>
              </a:ext>
            </a:extLst>
          </p:cNvPr>
          <p:cNvSpPr>
            <a:spLocks noGrp="1"/>
          </p:cNvSpPr>
          <p:nvPr>
            <p:ph type="sldNum" sz="quarter" idx="12"/>
          </p:nvPr>
        </p:nvSpPr>
        <p:spPr/>
        <p:txBody>
          <a:bodyPr/>
          <a:lstStyle/>
          <a:p>
            <a:fld id="{A439D109-9F59-4B0B-8E20-D6D3A384B1F1}" type="slidenum">
              <a:rPr lang="ko-KR" altLang="en-US" smtClean="0"/>
              <a:t>37</a:t>
            </a:fld>
            <a:endParaRPr lang="ko-KR" altLang="en-US"/>
          </a:p>
        </p:txBody>
      </p:sp>
    </p:spTree>
    <p:extLst>
      <p:ext uri="{BB962C8B-B14F-4D97-AF65-F5344CB8AC3E}">
        <p14:creationId xmlns:p14="http://schemas.microsoft.com/office/powerpoint/2010/main" val="3243417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DBF2F-0880-C126-513D-C0EB30024039}"/>
              </a:ext>
            </a:extLst>
          </p:cNvPr>
          <p:cNvSpPr>
            <a:spLocks noGrp="1"/>
          </p:cNvSpPr>
          <p:nvPr>
            <p:ph type="title"/>
          </p:nvPr>
        </p:nvSpPr>
        <p:spPr>
          <a:xfrm>
            <a:off x="838200" y="681038"/>
            <a:ext cx="10515600" cy="789266"/>
          </a:xfrm>
        </p:spPr>
        <p:txBody>
          <a:bodyPr/>
          <a:lstStyle/>
          <a:p>
            <a:r>
              <a:rPr lang="en-US" dirty="0"/>
              <a:t>MMSE with Decision Feedback Decoding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1DE195B-51E1-0E3A-9422-207D40C198A5}"/>
                  </a:ext>
                </a:extLst>
              </p:cNvPr>
              <p:cNvSpPr>
                <a:spLocks noGrp="1"/>
              </p:cNvSpPr>
              <p:nvPr>
                <p:ph idx="1"/>
              </p:nvPr>
            </p:nvSpPr>
            <p:spPr/>
            <p:txBody>
              <a:bodyPr/>
              <a:lstStyle/>
              <a:p>
                <a:r>
                  <a:rPr lang="en-US" dirty="0"/>
                  <a:t>In order to perform Decision Feedback Decoding with Minimum Mean Square Error           decoding</a:t>
                </a:r>
              </a:p>
              <a:p>
                <a:r>
                  <a:rPr lang="en-US" dirty="0"/>
                  <a:t>The covariance matrix of the estimation error </a:t>
                </a:r>
                <a14:m>
                  <m:oMath xmlns:m="http://schemas.openxmlformats.org/officeDocument/2006/math">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𝒔𝒆𝒔𝒕</m:t>
                    </m:r>
                  </m:oMath>
                </a14:m>
                <a:r>
                  <a:rPr lang="en-US" b="1" dirty="0"/>
                  <a:t> </a:t>
                </a:r>
                <a:r>
                  <a:rPr lang="en-US" dirty="0"/>
                  <a:t>will be used</a:t>
                </a:r>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𝑠𝑒𝑠𝑡</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𝑠𝑒𝑠𝑡</m:t>
                                </m:r>
                              </m:e>
                            </m:d>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𝐸</m:t>
                    </m:r>
                    <m:r>
                      <a:rPr lang="en-US" b="1" i="1" smtClean="0">
                        <a:latin typeface="Cambria Math" panose="02040503050406030204" pitchFamily="18" charset="0"/>
                      </a:rPr>
                      <m:t>[(</m:t>
                    </m:r>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𝑫</m:t>
                    </m:r>
                    <m:r>
                      <a:rPr lang="en-US" b="1" i="1" smtClean="0">
                        <a:latin typeface="Cambria Math" panose="02040503050406030204" pitchFamily="18" charset="0"/>
                      </a:rPr>
                      <m:t>(</m:t>
                    </m:r>
                    <m:r>
                      <a:rPr lang="en-US" b="1" i="1" smtClean="0">
                        <a:latin typeface="Cambria Math" panose="02040503050406030204" pitchFamily="18" charset="0"/>
                      </a:rPr>
                      <m:t>𝑯𝒔</m:t>
                    </m:r>
                    <m:r>
                      <a:rPr lang="en-US" b="1" i="1" smtClean="0">
                        <a:latin typeface="Cambria Math" panose="02040503050406030204" pitchFamily="18" charset="0"/>
                      </a:rPr>
                      <m:t>+</m:t>
                    </m:r>
                    <m:r>
                      <a:rPr lang="en-US" b="1" i="1" smtClean="0">
                        <a:latin typeface="Cambria Math" panose="02040503050406030204" pitchFamily="18" charset="0"/>
                      </a:rPr>
                      <m:t>𝒗</m:t>
                    </m:r>
                    <m:r>
                      <a:rPr lang="en-US" b="1" i="1" smtClean="0">
                        <a:latin typeface="Cambria Math" panose="02040503050406030204" pitchFamily="18" charset="0"/>
                      </a:rPr>
                      <m:t>))(</m:t>
                    </m:r>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𝑫</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𝑯𝒔</m:t>
                            </m:r>
                            <m:r>
                              <a:rPr lang="en-US" b="1" i="1" smtClean="0">
                                <a:latin typeface="Cambria Math" panose="02040503050406030204" pitchFamily="18" charset="0"/>
                              </a:rPr>
                              <m:t>+</m:t>
                            </m:r>
                            <m:r>
                              <a:rPr lang="en-US" b="1" i="1" smtClean="0">
                                <a:latin typeface="Cambria Math" panose="02040503050406030204" pitchFamily="18" charset="0"/>
                              </a:rPr>
                              <m:t>𝒗</m:t>
                            </m:r>
                          </m:e>
                        </m:d>
                      </m:e>
                      <m:sup>
                        <m:r>
                          <a:rPr lang="en-US" b="1"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1" i="1" smtClean="0">
                                <a:latin typeface="Cambria Math" panose="02040503050406030204" pitchFamily="18" charset="0"/>
                              </a:rPr>
                            </m:ctrlPr>
                          </m:dPr>
                          <m:e>
                            <m:d>
                              <m:dPr>
                                <m:ctrlPr>
                                  <a:rPr lang="en-US" b="1"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𝑫𝑯</m:t>
                                </m:r>
                              </m:e>
                            </m:d>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𝑫𝒗</m:t>
                            </m:r>
                          </m:e>
                        </m:d>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d>
                                  <m:dPr>
                                    <m:ctrlPr>
                                      <a:rPr lang="en-US" b="1"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𝑫𝑯</m:t>
                                    </m:r>
                                  </m:e>
                                </m:d>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𝑫𝒗</m:t>
                                </m:r>
                              </m:e>
                            </m:d>
                          </m:e>
                          <m:sup>
                            <m:r>
                              <a:rPr lang="en-US" b="1" i="1" smtClean="0">
                                <a:latin typeface="Cambria Math" panose="02040503050406030204" pitchFamily="18" charset="0"/>
                              </a:rPr>
                              <m:t>∗</m:t>
                            </m:r>
                          </m:sup>
                        </m:sSup>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𝜎</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𝑠</m:t>
                        </m:r>
                      </m:e>
                      <m:sup>
                        <m:r>
                          <a:rPr lang="en-US" b="0" i="1" smtClean="0">
                            <a:latin typeface="Cambria Math" panose="02040503050406030204" pitchFamily="18" charset="0"/>
                          </a:rPr>
                          <m:t>2</m:t>
                        </m:r>
                      </m:sup>
                    </m:sSup>
                    <m:d>
                      <m:dPr>
                        <m:ctrlPr>
                          <a:rPr lang="en-US" b="1"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𝑫𝑯</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𝑫</m:t>
                            </m:r>
                          </m:e>
                          <m:sup>
                            <m:r>
                              <a:rPr lang="en-US" b="1" i="1" smtClean="0">
                                <a:latin typeface="Cambria Math" panose="02040503050406030204" pitchFamily="18" charset="0"/>
                              </a:rPr>
                              <m:t>∗</m:t>
                            </m:r>
                          </m:sup>
                        </m:sSup>
                        <m:r>
                          <a:rPr lang="en-US" b="1" i="1" smtClean="0">
                            <a:latin typeface="Cambria Math" panose="02040503050406030204" pitchFamily="18" charset="0"/>
                          </a:rPr>
                          <m:t>+</m:t>
                        </m:r>
                        <m:r>
                          <a:rPr lang="en-US" b="1" i="1" smtClean="0">
                            <a:latin typeface="Cambria Math" panose="02040503050406030204" pitchFamily="18" charset="0"/>
                          </a:rPr>
                          <m:t>𝑫𝑯</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𝑫</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baseline="-25000" smtClean="0">
                        <a:latin typeface="Cambria Math" panose="02040503050406030204" pitchFamily="18" charset="0"/>
                      </a:rPr>
                      <m:t>𝑣</m:t>
                    </m:r>
                    <m:r>
                      <a:rPr lang="en-US" b="0" i="1" baseline="-25000" smtClean="0">
                        <a:latin typeface="Cambria Math" panose="02040503050406030204" pitchFamily="18" charset="0"/>
                      </a:rPr>
                      <m:t> </m:t>
                    </m:r>
                    <m:r>
                      <a:rPr lang="en-US" b="1" i="1" smtClean="0">
                        <a:latin typeface="Cambria Math" panose="02040503050406030204" pitchFamily="18" charset="0"/>
                      </a:rPr>
                      <m:t>𝑫</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𝑫</m:t>
                        </m:r>
                      </m:e>
                      <m:sup>
                        <m:r>
                          <a:rPr lang="en-US" b="1" i="1" smtClean="0">
                            <a:latin typeface="Cambria Math" panose="02040503050406030204" pitchFamily="18" charset="0"/>
                          </a:rPr>
                          <m:t>∗</m:t>
                        </m:r>
                      </m:sup>
                    </m:sSup>
                  </m:oMath>
                </a14:m>
                <a:endParaRPr lang="en-US" b="1" dirty="0"/>
              </a:p>
              <a:p>
                <a:r>
                  <a:rPr lang="en-US" dirty="0"/>
                  <a:t>                                      </a:t>
                </a:r>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𝜎</m:t>
                    </m:r>
                    <m:sSup>
                      <m:sSupPr>
                        <m:ctrlPr>
                          <a:rPr lang="en-US" i="1">
                            <a:latin typeface="Cambria Math" panose="02040503050406030204" pitchFamily="18" charset="0"/>
                          </a:rPr>
                        </m:ctrlPr>
                      </m:sSupPr>
                      <m:e>
                        <m:r>
                          <a:rPr lang="en-US" i="1" baseline="-25000">
                            <a:latin typeface="Cambria Math" panose="02040503050406030204" pitchFamily="18" charset="0"/>
                          </a:rPr>
                          <m:t>𝑠</m:t>
                        </m:r>
                      </m:e>
                      <m:sup>
                        <m:r>
                          <a:rPr lang="en-US" i="1">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1" i="1" smtClean="0">
                        <a:latin typeface="Cambria Math" panose="02040503050406030204" pitchFamily="18" charset="0"/>
                      </a:rPr>
                      <m:t>(</m:t>
                    </m:r>
                    <m:r>
                      <a:rPr lang="en-US" b="1" i="1" smtClean="0">
                        <a:latin typeface="Cambria Math" panose="02040503050406030204" pitchFamily="18" charset="0"/>
                      </a:rPr>
                      <m:t>𝜶</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1" i="1" smtClean="0">
                        <a:latin typeface="Cambria Math" panose="02040503050406030204" pitchFamily="18" charset="0"/>
                      </a:rPr>
                      <m:t>))</m:t>
                    </m:r>
                  </m:oMath>
                </a14:m>
                <a:endParaRPr lang="en-US" b="1" dirty="0"/>
              </a:p>
              <a:p>
                <a:r>
                  <a:rPr lang="en-US" b="0" dirty="0"/>
                  <a:t>                                        </a:t>
                </a:r>
                <a14:m>
                  <m:oMath xmlns:m="http://schemas.openxmlformats.org/officeDocument/2006/math">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baseline="-25000">
                        <a:latin typeface="Cambria Math" panose="02040503050406030204" pitchFamily="18" charset="0"/>
                      </a:rPr>
                      <m:t>𝑣</m:t>
                    </m:r>
                    <m:r>
                      <a:rPr lang="en-US" b="0" i="1" baseline="-25000" smtClean="0">
                        <a:latin typeface="Cambria Math" panose="02040503050406030204" pitchFamily="18" charset="0"/>
                      </a:rPr>
                      <m:t>  </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0" smtClean="0">
                            <a:latin typeface="Cambria Math" panose="02040503050406030204" pitchFamily="18" charset="0"/>
                          </a:rPr>
                          <m:t>−</m:t>
                        </m:r>
                        <m:r>
                          <a:rPr lang="en-US" b="1" i="0"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0" smtClean="0">
                            <a:latin typeface="Cambria Math" panose="02040503050406030204" pitchFamily="18" charset="0"/>
                          </a:rPr>
                          <m:t>𝐇</m:t>
                        </m:r>
                      </m:e>
                      <m:sup>
                        <m:r>
                          <a:rPr lang="en-US" b="1" i="0" smtClean="0">
                            <a:latin typeface="Cambria Math" panose="02040503050406030204" pitchFamily="18" charset="0"/>
                          </a:rPr>
                          <m:t>∗</m:t>
                        </m:r>
                      </m:sup>
                    </m:sSup>
                    <m:r>
                      <a:rPr lang="en-US" b="1" i="0" smtClean="0">
                        <a:latin typeface="Cambria Math" panose="02040503050406030204" pitchFamily="18" charset="0"/>
                      </a:rPr>
                      <m:t>𝐇</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0" smtClean="0">
                            <a:latin typeface="Cambria Math" panose="02040503050406030204" pitchFamily="18" charset="0"/>
                          </a:rPr>
                          <m:t>−</m:t>
                        </m:r>
                        <m:r>
                          <a:rPr lang="en-US" b="0" i="0" smtClean="0">
                            <a:latin typeface="Cambria Math" panose="02040503050406030204" pitchFamily="18" charset="0"/>
                          </a:rPr>
                          <m:t>1</m:t>
                        </m:r>
                      </m:sup>
                    </m:sSup>
                  </m:oMath>
                </a14:m>
                <a:endParaRPr lang="en-US" b="0" dirty="0"/>
              </a:p>
              <a:p>
                <a:r>
                  <a:rPr lang="en-US" b="0" dirty="0"/>
                  <a:t>                                     </a:t>
                </a:r>
                <a14:m>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baseline="-25000">
                        <a:latin typeface="Cambria Math" panose="02040503050406030204" pitchFamily="18" charset="0"/>
                      </a:rPr>
                      <m:t>𝑣</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oMath>
                </a14:m>
                <a:r>
                  <a:rPr lang="en-US" b="0" dirty="0"/>
                  <a:t> </a:t>
                </a:r>
                <a14:m>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b="1" i="1" baseline="-25000">
                        <a:latin typeface="Cambria Math" panose="02040503050406030204" pitchFamily="18" charset="0"/>
                      </a:rPr>
                      <m:t>𝒗</m:t>
                    </m:r>
                    <m:r>
                      <a:rPr lang="en-US" b="1" i="1" smtClean="0">
                        <a:latin typeface="Cambria Math" panose="02040503050406030204" pitchFamily="18" charset="0"/>
                      </a:rPr>
                      <m:t>𝑷</m:t>
                    </m:r>
                  </m:oMath>
                </a14:m>
                <a:endParaRPr lang="en-US" b="1" dirty="0"/>
              </a:p>
              <a:p>
                <a:endParaRPr lang="en-US" dirty="0"/>
              </a:p>
            </p:txBody>
          </p:sp>
        </mc:Choice>
        <mc:Fallback>
          <p:sp>
            <p:nvSpPr>
              <p:cNvPr id="3" name="Content Placeholder 2">
                <a:extLst>
                  <a:ext uri="{FF2B5EF4-FFF2-40B4-BE49-F238E27FC236}">
                    <a16:creationId xmlns:a16="http://schemas.microsoft.com/office/drawing/2014/main" id="{F1DE195B-51E1-0E3A-9422-207D40C198A5}"/>
                  </a:ext>
                </a:extLst>
              </p:cNvPr>
              <p:cNvSpPr>
                <a:spLocks noGrp="1" noRot="1" noChangeAspect="1" noMove="1" noResize="1" noEditPoints="1" noAdjustHandles="1" noChangeArrowheads="1" noChangeShapeType="1" noTextEdit="1"/>
              </p:cNvSpPr>
              <p:nvPr>
                <p:ph idx="1"/>
              </p:nvPr>
            </p:nvSpPr>
            <p:spPr>
              <a:blipFill>
                <a:blip r:embed="rId2"/>
                <a:stretch>
                  <a:fillRect l="-522" t="-1348" r="-46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09E1B84-9AC2-6BD8-E1F4-CC3564530AA7}"/>
              </a:ext>
            </a:extLst>
          </p:cNvPr>
          <p:cNvSpPr>
            <a:spLocks noGrp="1"/>
          </p:cNvSpPr>
          <p:nvPr>
            <p:ph type="sldNum" sz="quarter" idx="12"/>
          </p:nvPr>
        </p:nvSpPr>
        <p:spPr/>
        <p:txBody>
          <a:bodyPr/>
          <a:lstStyle/>
          <a:p>
            <a:fld id="{A439D109-9F59-4B0B-8E20-D6D3A384B1F1}" type="slidenum">
              <a:rPr lang="ko-KR" altLang="en-US" smtClean="0"/>
              <a:t>38</a:t>
            </a:fld>
            <a:endParaRPr lang="ko-KR" altLang="en-US"/>
          </a:p>
        </p:txBody>
      </p:sp>
    </p:spTree>
    <p:extLst>
      <p:ext uri="{BB962C8B-B14F-4D97-AF65-F5344CB8AC3E}">
        <p14:creationId xmlns:p14="http://schemas.microsoft.com/office/powerpoint/2010/main" val="2526973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3E2E9-ADCE-7AE3-3830-D92199CA0F74}"/>
              </a:ext>
            </a:extLst>
          </p:cNvPr>
          <p:cNvSpPr>
            <a:spLocks noGrp="1"/>
          </p:cNvSpPr>
          <p:nvPr>
            <p:ph type="title"/>
          </p:nvPr>
        </p:nvSpPr>
        <p:spPr/>
        <p:txBody>
          <a:bodyPr/>
          <a:lstStyle/>
          <a:p>
            <a:r>
              <a:rPr lang="en-US" dirty="0"/>
              <a:t>MMSE with Decision Feedback Decoding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9D09982-9F20-AE7F-D9D0-E72963F9CC21}"/>
                  </a:ext>
                </a:extLst>
              </p:cNvPr>
              <p:cNvSpPr>
                <a:spLocks noGrp="1"/>
              </p:cNvSpPr>
              <p:nvPr>
                <p:ph idx="1"/>
              </p:nvPr>
            </p:nvSpPr>
            <p:spPr/>
            <p:txBody>
              <a:bodyPr/>
              <a:lstStyle/>
              <a:p>
                <a:r>
                  <a:rPr lang="en-US" dirty="0"/>
                  <a:t>Note that </a:t>
                </a:r>
                <a:r>
                  <a:rPr lang="en-US" b="1" dirty="0"/>
                  <a:t>P</a:t>
                </a:r>
                <a:r>
                  <a:rPr lang="en-US" dirty="0"/>
                  <a:t> is somewhat different from the case where ZF is used as detection.</a:t>
                </a:r>
              </a:p>
              <a:p>
                <a:r>
                  <a:rPr lang="en-US" dirty="0"/>
                  <a:t>The DFB algorithm is adapted and becomes:</a:t>
                </a:r>
              </a:p>
              <a:p>
                <a:pPr marL="457200" indent="-457200">
                  <a:buFont typeface="+mj-lt"/>
                  <a:buAutoNum type="arabicPeriod"/>
                </a:pPr>
                <a:r>
                  <a:rPr lang="en-US" dirty="0"/>
                  <a:t>Compute </a:t>
                </a:r>
                <a:r>
                  <a:rPr lang="en-US" b="1" dirty="0"/>
                  <a:t>D</a:t>
                </a:r>
                <a:r>
                  <a:rPr lang="en-US" dirty="0"/>
                  <a:t> (</a:t>
                </a:r>
                <a:r>
                  <a:rPr lang="en-US" b="1" dirty="0"/>
                  <a:t>P</a:t>
                </a:r>
                <a:r>
                  <a:rPr lang="en-US" dirty="0"/>
                  <a:t> is obtained while computing </a:t>
                </a:r>
                <a:r>
                  <a:rPr lang="en-US" b="1" dirty="0"/>
                  <a:t>D</a:t>
                </a:r>
                <a:r>
                  <a:rPr lang="en-US" dirty="0"/>
                  <a:t>); </a:t>
                </a:r>
              </a:p>
              <a:p>
                <a:pPr marL="457200" indent="-457200">
                  <a:buFont typeface="+mj-lt"/>
                  <a:buAutoNum type="arabicPeriod"/>
                </a:pPr>
                <a:r>
                  <a:rPr lang="en-US" dirty="0"/>
                  <a:t>Find the smallest diagonal entry of </a:t>
                </a:r>
                <a:r>
                  <a:rPr lang="en-US" b="1" dirty="0"/>
                  <a:t>P</a:t>
                </a:r>
                <a:r>
                  <a:rPr lang="en-US" dirty="0"/>
                  <a:t> and suppose this is the </a:t>
                </a:r>
                <a:r>
                  <a:rPr lang="en-US" dirty="0" err="1"/>
                  <a:t>i-th</a:t>
                </a:r>
                <a:r>
                  <a:rPr lang="en-US" dirty="0"/>
                  <a:t> entry, Permute the </a:t>
                </a:r>
                <a:r>
                  <a:rPr lang="en-US" dirty="0" err="1"/>
                  <a:t>i-th</a:t>
                </a:r>
                <a:r>
                  <a:rPr lang="en-US" dirty="0"/>
                  <a:t>    column of </a:t>
                </a:r>
                <a:r>
                  <a:rPr lang="en-US" b="1" dirty="0"/>
                  <a:t>H</a:t>
                </a:r>
                <a:r>
                  <a:rPr lang="en-US" dirty="0"/>
                  <a:t> to be the last column and permute the rows of </a:t>
                </a:r>
                <a:r>
                  <a:rPr lang="en-US" b="1" dirty="0"/>
                  <a:t>D</a:t>
                </a:r>
                <a:r>
                  <a:rPr lang="en-US" dirty="0"/>
                  <a:t> accordingly;</a:t>
                </a:r>
              </a:p>
              <a:p>
                <a:pPr marL="457200" indent="-457200">
                  <a:buFont typeface="+mj-lt"/>
                  <a:buAutoNum type="arabicPeriod"/>
                </a:pPr>
                <a:r>
                  <a:rPr lang="en-US" dirty="0"/>
                  <a:t>Form the estimate of the "best" component of </a:t>
                </a:r>
                <a:r>
                  <a:rPr lang="en-US" b="1" dirty="0"/>
                  <a:t>s</a:t>
                </a:r>
                <a:r>
                  <a:rPr lang="en-US" dirty="0"/>
                  <a:t>: </a:t>
                </a:r>
                <a14:m>
                  <m:oMath xmlns:m="http://schemas.openxmlformats.org/officeDocument/2006/math">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1" i="1" baseline="-25000" smtClean="0">
                            <a:latin typeface="Cambria Math" panose="02040503050406030204" pitchFamily="18" charset="0"/>
                          </a:rPr>
                          <m:t>𝒆𝒔</m:t>
                        </m:r>
                        <m:r>
                          <a:rPr lang="en-US" b="0" i="1" baseline="-25000" smtClean="0">
                            <a:latin typeface="Cambria Math" panose="02040503050406030204" pitchFamily="18" charset="0"/>
                          </a:rPr>
                          <m:t>𝑡</m:t>
                        </m:r>
                      </m:e>
                    </m:d>
                    <m:r>
                      <a:rPr lang="en-US" b="0" i="1" smtClean="0">
                        <a:latin typeface="Cambria Math" panose="02040503050406030204" pitchFamily="18" charset="0"/>
                      </a:rPr>
                      <m:t>𝑁</m:t>
                    </m:r>
                    <m:r>
                      <a:rPr lang="en-US" b="0" i="1" baseline="-25000" smtClean="0">
                        <a:latin typeface="Cambria Math" panose="02040503050406030204" pitchFamily="18" charset="0"/>
                      </a:rPr>
                      <m:t>𝑡</m:t>
                    </m:r>
                    <m:r>
                      <a:rPr lang="en-US" b="0" i="1" smtClean="0">
                        <a:latin typeface="Cambria Math" panose="02040503050406030204" pitchFamily="18" charset="0"/>
                      </a:rPr>
                      <m:t>=</m:t>
                    </m:r>
                    <m:r>
                      <a:rPr lang="en-US" b="1" i="1" smtClean="0">
                        <a:latin typeface="Cambria Math" panose="02040503050406030204" pitchFamily="18" charset="0"/>
                      </a:rPr>
                      <m:t>𝑫</m:t>
                    </m:r>
                    <m:r>
                      <a:rPr lang="en-US" b="0" i="1" baseline="-25000" smtClean="0">
                        <a:latin typeface="Cambria Math" panose="02040503050406030204" pitchFamily="18" charset="0"/>
                      </a:rPr>
                      <m:t>𝑁𝑡</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1" i="1" smtClean="0">
                        <a:latin typeface="Cambria Math" panose="02040503050406030204" pitchFamily="18" charset="0"/>
                      </a:rPr>
                      <m:t>𝑫</m:t>
                    </m:r>
                    <m:r>
                      <a:rPr lang="en-US" b="0" i="1" baseline="-25000" smtClean="0">
                        <a:latin typeface="Cambria Math" panose="02040503050406030204" pitchFamily="18" charset="0"/>
                      </a:rPr>
                      <m:t>𝑁</m:t>
                    </m:r>
                  </m:oMath>
                </a14:m>
                <a:r>
                  <a:rPr lang="en-US" dirty="0"/>
                  <a:t> represents      the last row of </a:t>
                </a:r>
                <a:r>
                  <a:rPr lang="en-US" b="1" dirty="0"/>
                  <a:t>D </a:t>
                </a:r>
                <a:r>
                  <a:rPr lang="en-US" dirty="0"/>
                  <a:t>and its transpose is the </a:t>
                </a:r>
                <a:r>
                  <a:rPr lang="en-US" dirty="0" err="1"/>
                  <a:t>N</a:t>
                </a:r>
                <a:r>
                  <a:rPr lang="en-US" baseline="-25000" dirty="0" err="1"/>
                  <a:t>t</a:t>
                </a:r>
                <a:r>
                  <a:rPr lang="en-US" dirty="0" err="1"/>
                  <a:t>-th</a:t>
                </a:r>
                <a:r>
                  <a:rPr lang="en-US" dirty="0"/>
                  <a:t> nulling vector.</a:t>
                </a:r>
              </a:p>
              <a:p>
                <a:pPr marL="457200" indent="-457200">
                  <a:buFont typeface="+mj-lt"/>
                  <a:buAutoNum type="arabicPeriod"/>
                </a:pPr>
                <a:r>
                  <a:rPr lang="en-US" dirty="0"/>
                  <a:t>Obtain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𝒔</m:t>
                        </m:r>
                      </m:e>
                    </m:acc>
                  </m:oMath>
                </a14:m>
                <a:r>
                  <a:rPr lang="en-US" b="1" baseline="-25000" dirty="0" err="1"/>
                  <a:t>Nt</a:t>
                </a:r>
                <a:r>
                  <a:rPr lang="en-US" dirty="0"/>
                  <a:t> from (</a:t>
                </a:r>
                <a:r>
                  <a:rPr lang="en-US" dirty="0" err="1"/>
                  <a:t>s</a:t>
                </a:r>
                <a:r>
                  <a:rPr lang="en-US" baseline="-25000" dirty="0" err="1"/>
                  <a:t>est</a:t>
                </a:r>
                <a:r>
                  <a:rPr lang="en-US" dirty="0"/>
                  <a:t>)</a:t>
                </a:r>
                <a:r>
                  <a:rPr lang="en-US" dirty="0" err="1"/>
                  <a:t>N</a:t>
                </a:r>
                <a:r>
                  <a:rPr lang="en-US" baseline="-25000" dirty="0" err="1"/>
                  <a:t>t</a:t>
                </a:r>
                <a:r>
                  <a:rPr lang="en-US" dirty="0"/>
                  <a:t> ;</a:t>
                </a:r>
              </a:p>
              <a:p>
                <a:pPr marL="457200" indent="-457200">
                  <a:buFont typeface="+mj-lt"/>
                  <a:buAutoNum type="arabicPeriod"/>
                </a:pPr>
                <a:r>
                  <a:rPr lang="en-US" dirty="0"/>
                  <a:t>(While </a:t>
                </a:r>
                <a:r>
                  <a:rPr lang="en-US" dirty="0" err="1"/>
                  <a:t>N</a:t>
                </a:r>
                <a:r>
                  <a:rPr lang="en-US" baseline="-25000" dirty="0" err="1"/>
                  <a:t>t</a:t>
                </a:r>
                <a:r>
                  <a:rPr lang="en-US" dirty="0"/>
                  <a:t> -1 &gt;  0) go back to step 1, but now with:</a:t>
                </a:r>
              </a:p>
              <a:p>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𝑯</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baseline="-25000"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𝒉</m:t>
                        </m:r>
                        <m:r>
                          <a:rPr lang="en-US" b="0" i="1" baseline="-25000"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𝒉</m:t>
                        </m:r>
                        <m:r>
                          <a:rPr lang="en-US" b="0" i="1" baseline="-25000" smtClean="0">
                            <a:latin typeface="Cambria Math" panose="02040503050406030204" pitchFamily="18" charset="0"/>
                            <a:ea typeface="Cambria Math" panose="02040503050406030204" pitchFamily="18" charset="0"/>
                          </a:rPr>
                          <m:t>𝑁𝑡</m:t>
                        </m:r>
                        <m:r>
                          <a:rPr lang="en-US" b="0" i="1" baseline="-25000"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𝒉𝑵𝒕</m:t>
                    </m:r>
                    <m:acc>
                      <m:accPr>
                        <m:chr m:val="̂"/>
                        <m:ctrlPr>
                          <a:rPr lang="en-US" b="1" i="1">
                            <a:latin typeface="Cambria Math" panose="02040503050406030204" pitchFamily="18" charset="0"/>
                          </a:rPr>
                        </m:ctrlPr>
                      </m:accPr>
                      <m:e>
                        <m:r>
                          <a:rPr lang="en-US" b="1" i="1" smtClean="0">
                            <a:latin typeface="Cambria Math" panose="02040503050406030204" pitchFamily="18" charset="0"/>
                          </a:rPr>
                          <m:t> </m:t>
                        </m:r>
                        <m:r>
                          <a:rPr lang="en-US" b="1" i="1">
                            <a:latin typeface="Cambria Math" panose="02040503050406030204" pitchFamily="18" charset="0"/>
                          </a:rPr>
                          <m:t>𝒔</m:t>
                        </m:r>
                      </m:e>
                    </m:acc>
                    <m:r>
                      <m:rPr>
                        <m:nor/>
                      </m:rPr>
                      <a:rPr lang="en-US" b="1" baseline="-25000" dirty="0" err="1"/>
                      <m:t>Nt</m:t>
                    </m:r>
                    <m:r>
                      <a:rPr lang="en-US" b="0" i="1" baseline="-25000" dirty="0"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𝑁𝑡</m:t>
                    </m:r>
                    <m:r>
                      <a:rPr lang="en-US" b="0" i="1" smtClean="0">
                        <a:latin typeface="Cambria Math" panose="02040503050406030204" pitchFamily="18" charset="0"/>
                        <a:ea typeface="Cambria Math" panose="02040503050406030204" pitchFamily="18" charset="0"/>
                      </a:rPr>
                      <m:t>−1</m:t>
                    </m:r>
                  </m:oMath>
                </a14:m>
                <a:endParaRPr lang="en-US" dirty="0"/>
              </a:p>
            </p:txBody>
          </p:sp>
        </mc:Choice>
        <mc:Fallback>
          <p:sp>
            <p:nvSpPr>
              <p:cNvPr id="3" name="Content Placeholder 2">
                <a:extLst>
                  <a:ext uri="{FF2B5EF4-FFF2-40B4-BE49-F238E27FC236}">
                    <a16:creationId xmlns:a16="http://schemas.microsoft.com/office/drawing/2014/main" id="{E9D09982-9F20-AE7F-D9D0-E72963F9CC21}"/>
                  </a:ext>
                </a:extLst>
              </p:cNvPr>
              <p:cNvSpPr>
                <a:spLocks noGrp="1" noRot="1" noChangeAspect="1" noMove="1" noResize="1" noEditPoints="1" noAdjustHandles="1" noChangeArrowheads="1" noChangeShapeType="1" noTextEdit="1"/>
              </p:cNvSpPr>
              <p:nvPr>
                <p:ph idx="1"/>
              </p:nvPr>
            </p:nvSpPr>
            <p:spPr>
              <a:blipFill>
                <a:blip r:embed="rId2"/>
                <a:stretch>
                  <a:fillRect l="-522" t="-1348" r="-237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53C1017-01F2-5169-E51D-75E86E0CD9D5}"/>
              </a:ext>
            </a:extLst>
          </p:cNvPr>
          <p:cNvSpPr>
            <a:spLocks noGrp="1"/>
          </p:cNvSpPr>
          <p:nvPr>
            <p:ph type="sldNum" sz="quarter" idx="12"/>
          </p:nvPr>
        </p:nvSpPr>
        <p:spPr/>
        <p:txBody>
          <a:bodyPr/>
          <a:lstStyle/>
          <a:p>
            <a:fld id="{A439D109-9F59-4B0B-8E20-D6D3A384B1F1}" type="slidenum">
              <a:rPr lang="ko-KR" altLang="en-US" smtClean="0"/>
              <a:t>39</a:t>
            </a:fld>
            <a:endParaRPr lang="ko-KR" altLang="en-US"/>
          </a:p>
        </p:txBody>
      </p:sp>
    </p:spTree>
    <p:extLst>
      <p:ext uri="{BB962C8B-B14F-4D97-AF65-F5344CB8AC3E}">
        <p14:creationId xmlns:p14="http://schemas.microsoft.com/office/powerpoint/2010/main" val="744984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A265-94C2-9B75-DCFE-957CC4D7D401}"/>
              </a:ext>
            </a:extLst>
          </p:cNvPr>
          <p:cNvSpPr>
            <a:spLocks noGrp="1"/>
          </p:cNvSpPr>
          <p:nvPr>
            <p:ph type="title"/>
          </p:nvPr>
        </p:nvSpPr>
        <p:spPr/>
        <p:txBody>
          <a:bodyPr/>
          <a:lstStyle/>
          <a:p>
            <a:r>
              <a:rPr lang="en-US" sz="2800" b="1" i="1" dirty="0">
                <a:effectLst/>
                <a:latin typeface="Arial" panose="020B0604020202020204" pitchFamily="34" charset="0"/>
                <a:ea typeface="Arial" panose="020B0604020202020204" pitchFamily="34" charset="0"/>
              </a:rPr>
              <a:t>Impact of Receiver</a:t>
            </a:r>
            <a:r>
              <a:rPr lang="en-US" sz="2800" b="1" i="1" spc="-20"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diversity</a:t>
            </a:r>
            <a:r>
              <a:rPr lang="en-US" sz="2800" b="1" i="1" spc="-15"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techniques</a:t>
            </a:r>
            <a:endParaRPr lang="en-US" sz="2800" dirty="0"/>
          </a:p>
        </p:txBody>
      </p:sp>
      <p:sp>
        <p:nvSpPr>
          <p:cNvPr id="3" name="Content Placeholder 2">
            <a:extLst>
              <a:ext uri="{FF2B5EF4-FFF2-40B4-BE49-F238E27FC236}">
                <a16:creationId xmlns:a16="http://schemas.microsoft.com/office/drawing/2014/main" id="{F889F7D1-091D-D490-81A6-E48A376ED61D}"/>
              </a:ext>
            </a:extLst>
          </p:cNvPr>
          <p:cNvSpPr>
            <a:spLocks noGrp="1"/>
          </p:cNvSpPr>
          <p:nvPr>
            <p:ph idx="1"/>
          </p:nvPr>
        </p:nvSpPr>
        <p:spPr/>
        <p:txBody>
          <a:bodyPr/>
          <a:lstStyle/>
          <a:p>
            <a:pPr>
              <a:lnSpc>
                <a:spcPct val="150000"/>
              </a:lnSpc>
            </a:pPr>
            <a:r>
              <a:rPr lang="en-US" dirty="0"/>
              <a:t>Before SDM techniques were developed, receiver diversity was seen as a powerful           communication receiver technique that provided wireless link improvement at relatively     low cost.</a:t>
            </a:r>
          </a:p>
          <a:p>
            <a:pPr>
              <a:lnSpc>
                <a:spcPct val="150000"/>
              </a:lnSpc>
            </a:pPr>
            <a:r>
              <a:rPr lang="en-US" dirty="0"/>
              <a:t>Diversity techniques try to solve the problem that transmission errors occur when the        transmission channel attenuation is large, i.e., when the channel is in a deep fade.</a:t>
            </a:r>
          </a:p>
        </p:txBody>
      </p:sp>
      <p:sp>
        <p:nvSpPr>
          <p:cNvPr id="4" name="Slide Number Placeholder 3">
            <a:extLst>
              <a:ext uri="{FF2B5EF4-FFF2-40B4-BE49-F238E27FC236}">
                <a16:creationId xmlns:a16="http://schemas.microsoft.com/office/drawing/2014/main" id="{1FA8B01E-F01E-8A59-9650-2244D9EC7AB1}"/>
              </a:ext>
            </a:extLst>
          </p:cNvPr>
          <p:cNvSpPr>
            <a:spLocks noGrp="1"/>
          </p:cNvSpPr>
          <p:nvPr>
            <p:ph type="sldNum" sz="quarter" idx="12"/>
          </p:nvPr>
        </p:nvSpPr>
        <p:spPr/>
        <p:txBody>
          <a:bodyPr/>
          <a:lstStyle/>
          <a:p>
            <a:fld id="{A439D109-9F59-4B0B-8E20-D6D3A384B1F1}" type="slidenum">
              <a:rPr lang="ko-KR" altLang="en-US" smtClean="0"/>
              <a:t>4</a:t>
            </a:fld>
            <a:endParaRPr lang="ko-KR" altLang="en-US"/>
          </a:p>
        </p:txBody>
      </p:sp>
    </p:spTree>
    <p:extLst>
      <p:ext uri="{BB962C8B-B14F-4D97-AF65-F5344CB8AC3E}">
        <p14:creationId xmlns:p14="http://schemas.microsoft.com/office/powerpoint/2010/main" val="446020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8DBDDC-461B-4CBA-92C5-B19A06DCDE1B}"/>
              </a:ext>
            </a:extLst>
          </p:cNvPr>
          <p:cNvSpPr>
            <a:spLocks noGrp="1"/>
          </p:cNvSpPr>
          <p:nvPr>
            <p:ph type="sldNum" sz="quarter" idx="12"/>
          </p:nvPr>
        </p:nvSpPr>
        <p:spPr/>
        <p:txBody>
          <a:bodyPr/>
          <a:lstStyle/>
          <a:p>
            <a:fld id="{A439D109-9F59-4B0B-8E20-D6D3A384B1F1}" type="slidenum">
              <a:rPr lang="ko-KR" altLang="en-US" smtClean="0"/>
              <a:t>40</a:t>
            </a:fld>
            <a:endParaRPr lang="ko-KR" altLang="en-US"/>
          </a:p>
        </p:txBody>
      </p:sp>
      <p:sp>
        <p:nvSpPr>
          <p:cNvPr id="3" name="TextBox 2">
            <a:extLst>
              <a:ext uri="{FF2B5EF4-FFF2-40B4-BE49-F238E27FC236}">
                <a16:creationId xmlns:a16="http://schemas.microsoft.com/office/drawing/2014/main" id="{32CBCF92-C2DB-403D-BA0D-6E5B8199F341}"/>
              </a:ext>
            </a:extLst>
          </p:cNvPr>
          <p:cNvSpPr txBox="1"/>
          <p:nvPr/>
        </p:nvSpPr>
        <p:spPr>
          <a:xfrm>
            <a:off x="3738096" y="2548403"/>
            <a:ext cx="5140172" cy="954107"/>
          </a:xfrm>
          <a:prstGeom prst="rect">
            <a:avLst/>
          </a:prstGeom>
          <a:noFill/>
        </p:spPr>
        <p:txBody>
          <a:bodyPr wrap="square" rtlCol="0">
            <a:spAutoFit/>
          </a:bodyPr>
          <a:lstStyle/>
          <a:p>
            <a:r>
              <a:rPr lang="en-US" dirty="0">
                <a:solidFill>
                  <a:srgbClr val="00B0F0"/>
                </a:solidFill>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Thank Your Listening.</a:t>
            </a:r>
            <a:br>
              <a:rPr lang="en-US" sz="2800" b="1"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  Any Questions?</a:t>
            </a:r>
            <a:endParaRPr lang="en-US" sz="2800" b="1" dirty="0"/>
          </a:p>
        </p:txBody>
      </p:sp>
    </p:spTree>
    <p:extLst>
      <p:ext uri="{BB962C8B-B14F-4D97-AF65-F5344CB8AC3E}">
        <p14:creationId xmlns:p14="http://schemas.microsoft.com/office/powerpoint/2010/main" val="75383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7B72-F6B5-4443-7982-B97939FA4A21}"/>
              </a:ext>
            </a:extLst>
          </p:cNvPr>
          <p:cNvSpPr>
            <a:spLocks noGrp="1"/>
          </p:cNvSpPr>
          <p:nvPr>
            <p:ph type="title"/>
          </p:nvPr>
        </p:nvSpPr>
        <p:spPr/>
        <p:txBody>
          <a:bodyPr/>
          <a:lstStyle/>
          <a:p>
            <a:r>
              <a:rPr lang="en-US" sz="2800" dirty="0"/>
              <a:t>Frequency and Time diversity</a:t>
            </a:r>
          </a:p>
        </p:txBody>
      </p:sp>
      <p:sp>
        <p:nvSpPr>
          <p:cNvPr id="3" name="Content Placeholder 2">
            <a:extLst>
              <a:ext uri="{FF2B5EF4-FFF2-40B4-BE49-F238E27FC236}">
                <a16:creationId xmlns:a16="http://schemas.microsoft.com/office/drawing/2014/main" id="{A38683E5-A938-C90C-4C64-068568792F29}"/>
              </a:ext>
            </a:extLst>
          </p:cNvPr>
          <p:cNvSpPr>
            <a:spLocks noGrp="1"/>
          </p:cNvSpPr>
          <p:nvPr>
            <p:ph idx="1"/>
          </p:nvPr>
        </p:nvSpPr>
        <p:spPr/>
        <p:txBody>
          <a:bodyPr/>
          <a:lstStyle/>
          <a:p>
            <a:pPr>
              <a:lnSpc>
                <a:spcPct val="150000"/>
              </a:lnSpc>
            </a:pPr>
            <a:r>
              <a:rPr lang="en-US" dirty="0">
                <a:solidFill>
                  <a:schemeClr val="accent1">
                    <a:lumMod val="75000"/>
                  </a:schemeClr>
                </a:solidFill>
              </a:rPr>
              <a:t>Frequency diversity </a:t>
            </a:r>
            <a:r>
              <a:rPr lang="en-US" dirty="0"/>
              <a:t>is a technique that improves the performance of wireless systems by  transmitting the same signal on multiple frequencies. The receiver then selects the            frequency that has suffered least from fading or combines the signals from all frequencies to improve the estimation of the transmitted signal.</a:t>
            </a:r>
          </a:p>
          <a:p>
            <a:pPr>
              <a:lnSpc>
                <a:spcPct val="150000"/>
              </a:lnSpc>
            </a:pPr>
            <a:r>
              <a:rPr lang="en-US" dirty="0">
                <a:solidFill>
                  <a:schemeClr val="accent1">
                    <a:lumMod val="75000"/>
                  </a:schemeClr>
                </a:solidFill>
              </a:rPr>
              <a:t>Time diversity </a:t>
            </a:r>
            <a:r>
              <a:rPr lang="en-US" dirty="0"/>
              <a:t>transmits the same signal multiple times, with a time spacing between         transmissions that is greater than the coherence time of the channel. This ensures that     the multiple repetitions of the signal will be received with independent fading conditions.</a:t>
            </a:r>
          </a:p>
        </p:txBody>
      </p:sp>
      <p:sp>
        <p:nvSpPr>
          <p:cNvPr id="4" name="Slide Number Placeholder 3">
            <a:extLst>
              <a:ext uri="{FF2B5EF4-FFF2-40B4-BE49-F238E27FC236}">
                <a16:creationId xmlns:a16="http://schemas.microsoft.com/office/drawing/2014/main" id="{F028B4B6-F695-0CFB-3B3C-EAAFC5E5D6E6}"/>
              </a:ext>
            </a:extLst>
          </p:cNvPr>
          <p:cNvSpPr>
            <a:spLocks noGrp="1"/>
          </p:cNvSpPr>
          <p:nvPr>
            <p:ph type="sldNum" sz="quarter" idx="12"/>
          </p:nvPr>
        </p:nvSpPr>
        <p:spPr/>
        <p:txBody>
          <a:bodyPr/>
          <a:lstStyle/>
          <a:p>
            <a:fld id="{A439D109-9F59-4B0B-8E20-D6D3A384B1F1}" type="slidenum">
              <a:rPr lang="ko-KR" altLang="en-US" smtClean="0"/>
              <a:t>5</a:t>
            </a:fld>
            <a:endParaRPr lang="ko-KR" altLang="en-US"/>
          </a:p>
        </p:txBody>
      </p:sp>
    </p:spTree>
    <p:extLst>
      <p:ext uri="{BB962C8B-B14F-4D97-AF65-F5344CB8AC3E}">
        <p14:creationId xmlns:p14="http://schemas.microsoft.com/office/powerpoint/2010/main" val="25205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C997-7D0B-4D85-ECEE-CF1E91634F9A}"/>
              </a:ext>
            </a:extLst>
          </p:cNvPr>
          <p:cNvSpPr>
            <a:spLocks noGrp="1"/>
          </p:cNvSpPr>
          <p:nvPr>
            <p:ph type="title"/>
          </p:nvPr>
        </p:nvSpPr>
        <p:spPr/>
        <p:txBody>
          <a:bodyPr/>
          <a:lstStyle/>
          <a:p>
            <a:r>
              <a:rPr lang="en-US" sz="2800" dirty="0"/>
              <a:t>Space diversity</a:t>
            </a:r>
          </a:p>
        </p:txBody>
      </p:sp>
      <p:sp>
        <p:nvSpPr>
          <p:cNvPr id="3" name="Content Placeholder 2">
            <a:extLst>
              <a:ext uri="{FF2B5EF4-FFF2-40B4-BE49-F238E27FC236}">
                <a16:creationId xmlns:a16="http://schemas.microsoft.com/office/drawing/2014/main" id="{CE3D18F9-84D4-D012-10EA-1187C85F9D68}"/>
              </a:ext>
            </a:extLst>
          </p:cNvPr>
          <p:cNvSpPr>
            <a:spLocks noGrp="1"/>
          </p:cNvSpPr>
          <p:nvPr>
            <p:ph idx="1"/>
          </p:nvPr>
        </p:nvSpPr>
        <p:spPr/>
        <p:txBody>
          <a:bodyPr/>
          <a:lstStyle/>
          <a:p>
            <a:pPr>
              <a:lnSpc>
                <a:spcPct val="150000"/>
              </a:lnSpc>
            </a:pPr>
            <a:r>
              <a:rPr lang="en-US" dirty="0">
                <a:solidFill>
                  <a:schemeClr val="accent1">
                    <a:lumMod val="50000"/>
                  </a:schemeClr>
                </a:solidFill>
              </a:rPr>
              <a:t>Space diversity</a:t>
            </a:r>
            <a:r>
              <a:rPr lang="en-US" dirty="0"/>
              <a:t>, also known as antenna diversity, is a technique that improves the            performance of wireless systems by using multiple antennas. The antennas are separated by a distance of half a radio wavelength or more, which ensures that the signals received by the antennas are uncorrelated. This means that if one antenna receives a weak signal, another antenna is likely to receive a strong signal.</a:t>
            </a:r>
          </a:p>
          <a:p>
            <a:endParaRPr lang="en-US" dirty="0"/>
          </a:p>
        </p:txBody>
      </p:sp>
      <p:sp>
        <p:nvSpPr>
          <p:cNvPr id="4" name="Slide Number Placeholder 3">
            <a:extLst>
              <a:ext uri="{FF2B5EF4-FFF2-40B4-BE49-F238E27FC236}">
                <a16:creationId xmlns:a16="http://schemas.microsoft.com/office/drawing/2014/main" id="{DE340366-6F1A-C06F-5146-305B5D44D7E1}"/>
              </a:ext>
            </a:extLst>
          </p:cNvPr>
          <p:cNvSpPr>
            <a:spLocks noGrp="1"/>
          </p:cNvSpPr>
          <p:nvPr>
            <p:ph type="sldNum" sz="quarter" idx="12"/>
          </p:nvPr>
        </p:nvSpPr>
        <p:spPr/>
        <p:txBody>
          <a:bodyPr/>
          <a:lstStyle/>
          <a:p>
            <a:fld id="{A439D109-9F59-4B0B-8E20-D6D3A384B1F1}" type="slidenum">
              <a:rPr lang="ko-KR" altLang="en-US" smtClean="0"/>
              <a:t>6</a:t>
            </a:fld>
            <a:endParaRPr lang="ko-KR" altLang="en-US"/>
          </a:p>
        </p:txBody>
      </p:sp>
    </p:spTree>
    <p:extLst>
      <p:ext uri="{BB962C8B-B14F-4D97-AF65-F5344CB8AC3E}">
        <p14:creationId xmlns:p14="http://schemas.microsoft.com/office/powerpoint/2010/main" val="2781233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2675-43B7-CF17-2E28-AA9E454FA3C7}"/>
              </a:ext>
            </a:extLst>
          </p:cNvPr>
          <p:cNvSpPr>
            <a:spLocks noGrp="1"/>
          </p:cNvSpPr>
          <p:nvPr>
            <p:ph type="title"/>
          </p:nvPr>
        </p:nvSpPr>
        <p:spPr/>
        <p:txBody>
          <a:bodyPr/>
          <a:lstStyle/>
          <a:p>
            <a:r>
              <a:rPr lang="en-US" sz="2800" dirty="0"/>
              <a:t>Polarization diversity</a:t>
            </a:r>
          </a:p>
        </p:txBody>
      </p:sp>
      <p:sp>
        <p:nvSpPr>
          <p:cNvPr id="3" name="Content Placeholder 2">
            <a:extLst>
              <a:ext uri="{FF2B5EF4-FFF2-40B4-BE49-F238E27FC236}">
                <a16:creationId xmlns:a16="http://schemas.microsoft.com/office/drawing/2014/main" id="{362AA7DA-DE24-E099-FCC3-520F9463DA7E}"/>
              </a:ext>
            </a:extLst>
          </p:cNvPr>
          <p:cNvSpPr>
            <a:spLocks noGrp="1"/>
          </p:cNvSpPr>
          <p:nvPr>
            <p:ph idx="1"/>
          </p:nvPr>
        </p:nvSpPr>
        <p:spPr/>
        <p:txBody>
          <a:bodyPr/>
          <a:lstStyle/>
          <a:p>
            <a:pPr>
              <a:lnSpc>
                <a:spcPct val="150000"/>
              </a:lnSpc>
            </a:pPr>
            <a:r>
              <a:rPr lang="en-US" dirty="0"/>
              <a:t>In wireless communication, </a:t>
            </a:r>
            <a:r>
              <a:rPr lang="en-US" dirty="0">
                <a:solidFill>
                  <a:schemeClr val="accent1">
                    <a:lumMod val="50000"/>
                  </a:schemeClr>
                </a:solidFill>
              </a:rPr>
              <a:t>polarization diversity </a:t>
            </a:r>
            <a:r>
              <a:rPr lang="en-US" dirty="0"/>
              <a:t>is used to enhance reliability. It involves  transmitting the same signal on two antennas with different polarizations, exploiting          uncorrelated paths and combining horizontally and vertically polarized signals at the          receiver for improved quality. This provides two diversity branches, simplifies antenna      placement, but mixing with other diversity methods may degrade performance. The          choice of diversity technique depends on the specific communication environment and      system requirements.</a:t>
            </a:r>
          </a:p>
        </p:txBody>
      </p:sp>
      <p:sp>
        <p:nvSpPr>
          <p:cNvPr id="4" name="Slide Number Placeholder 3">
            <a:extLst>
              <a:ext uri="{FF2B5EF4-FFF2-40B4-BE49-F238E27FC236}">
                <a16:creationId xmlns:a16="http://schemas.microsoft.com/office/drawing/2014/main" id="{46BC91B2-C934-8CDF-34F8-268C11B9232E}"/>
              </a:ext>
            </a:extLst>
          </p:cNvPr>
          <p:cNvSpPr>
            <a:spLocks noGrp="1"/>
          </p:cNvSpPr>
          <p:nvPr>
            <p:ph type="sldNum" sz="quarter" idx="12"/>
          </p:nvPr>
        </p:nvSpPr>
        <p:spPr/>
        <p:txBody>
          <a:bodyPr/>
          <a:lstStyle/>
          <a:p>
            <a:fld id="{A439D109-9F59-4B0B-8E20-D6D3A384B1F1}" type="slidenum">
              <a:rPr lang="ko-KR" altLang="en-US" smtClean="0"/>
              <a:t>7</a:t>
            </a:fld>
            <a:endParaRPr lang="ko-KR" altLang="en-US"/>
          </a:p>
        </p:txBody>
      </p:sp>
    </p:spTree>
    <p:extLst>
      <p:ext uri="{BB962C8B-B14F-4D97-AF65-F5344CB8AC3E}">
        <p14:creationId xmlns:p14="http://schemas.microsoft.com/office/powerpoint/2010/main" val="2714578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0798-B3BE-F5AF-97E6-D350A581DFA7}"/>
              </a:ext>
            </a:extLst>
          </p:cNvPr>
          <p:cNvSpPr>
            <a:spLocks noGrp="1"/>
          </p:cNvSpPr>
          <p:nvPr>
            <p:ph type="title"/>
          </p:nvPr>
        </p:nvSpPr>
        <p:spPr/>
        <p:txBody>
          <a:bodyPr/>
          <a:lstStyle/>
          <a:p>
            <a:r>
              <a:rPr lang="en-US" sz="2800" dirty="0"/>
              <a:t>Selection diversity</a:t>
            </a:r>
          </a:p>
        </p:txBody>
      </p:sp>
      <p:pic>
        <p:nvPicPr>
          <p:cNvPr id="6" name="Content Placeholder 5" descr="A diagram of a computer program">
            <a:extLst>
              <a:ext uri="{FF2B5EF4-FFF2-40B4-BE49-F238E27FC236}">
                <a16:creationId xmlns:a16="http://schemas.microsoft.com/office/drawing/2014/main" id="{93A7DF4F-8900-C4AB-8BB4-6E321DB738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6574" y="2141290"/>
            <a:ext cx="6458851" cy="3543795"/>
          </a:xfrm>
        </p:spPr>
      </p:pic>
      <p:sp>
        <p:nvSpPr>
          <p:cNvPr id="4" name="Slide Number Placeholder 3">
            <a:extLst>
              <a:ext uri="{FF2B5EF4-FFF2-40B4-BE49-F238E27FC236}">
                <a16:creationId xmlns:a16="http://schemas.microsoft.com/office/drawing/2014/main" id="{8C20128A-5D7C-B26F-0EF8-8A3F9D5E274E}"/>
              </a:ext>
            </a:extLst>
          </p:cNvPr>
          <p:cNvSpPr>
            <a:spLocks noGrp="1"/>
          </p:cNvSpPr>
          <p:nvPr>
            <p:ph type="sldNum" sz="quarter" idx="12"/>
          </p:nvPr>
        </p:nvSpPr>
        <p:spPr/>
        <p:txBody>
          <a:bodyPr/>
          <a:lstStyle/>
          <a:p>
            <a:fld id="{A439D109-9F59-4B0B-8E20-D6D3A384B1F1}" type="slidenum">
              <a:rPr lang="ko-KR" altLang="en-US" smtClean="0"/>
              <a:t>8</a:t>
            </a:fld>
            <a:endParaRPr lang="ko-KR" altLang="en-US"/>
          </a:p>
        </p:txBody>
      </p:sp>
      <p:sp>
        <p:nvSpPr>
          <p:cNvPr id="7" name="TextBox 6">
            <a:extLst>
              <a:ext uri="{FF2B5EF4-FFF2-40B4-BE49-F238E27FC236}">
                <a16:creationId xmlns:a16="http://schemas.microsoft.com/office/drawing/2014/main" id="{31A31527-FFF0-51F2-1F6D-B29F288BD183}"/>
              </a:ext>
            </a:extLst>
          </p:cNvPr>
          <p:cNvSpPr txBox="1"/>
          <p:nvPr/>
        </p:nvSpPr>
        <p:spPr>
          <a:xfrm>
            <a:off x="838200" y="1828800"/>
            <a:ext cx="9756531" cy="369332"/>
          </a:xfrm>
          <a:prstGeom prst="rect">
            <a:avLst/>
          </a:prstGeom>
          <a:noFill/>
        </p:spPr>
        <p:txBody>
          <a:bodyPr wrap="square" rtlCol="0">
            <a:spAutoFit/>
          </a:bodyPr>
          <a:lstStyle/>
          <a:p>
            <a:r>
              <a:rPr lang="en-US" dirty="0">
                <a:solidFill>
                  <a:schemeClr val="accent1">
                    <a:lumMod val="50000"/>
                  </a:schemeClr>
                </a:solidFill>
              </a:rPr>
              <a:t>Selection Diversity </a:t>
            </a:r>
            <a:r>
              <a:rPr lang="en-US" b="0" i="0" dirty="0">
                <a:solidFill>
                  <a:srgbClr val="040C28"/>
                </a:solidFill>
                <a:effectLst/>
                <a:latin typeface="Google Sans"/>
              </a:rPr>
              <a:t>The highest instantaneous SNR branch is connected to the demodulator.</a:t>
            </a:r>
            <a:endParaRPr lang="en-US" dirty="0"/>
          </a:p>
        </p:txBody>
      </p:sp>
    </p:spTree>
    <p:extLst>
      <p:ext uri="{BB962C8B-B14F-4D97-AF65-F5344CB8AC3E}">
        <p14:creationId xmlns:p14="http://schemas.microsoft.com/office/powerpoint/2010/main" val="2776887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4C56F-4099-2C80-1829-C0E516EBE8BF}"/>
              </a:ext>
            </a:extLst>
          </p:cNvPr>
          <p:cNvSpPr>
            <a:spLocks noGrp="1"/>
          </p:cNvSpPr>
          <p:nvPr>
            <p:ph type="title"/>
          </p:nvPr>
        </p:nvSpPr>
        <p:spPr/>
        <p:txBody>
          <a:bodyPr/>
          <a:lstStyle/>
          <a:p>
            <a:r>
              <a:rPr lang="en-US" sz="2800" dirty="0"/>
              <a:t>Maximal Ratio and Equal Gain Combining</a:t>
            </a:r>
          </a:p>
        </p:txBody>
      </p:sp>
      <p:sp>
        <p:nvSpPr>
          <p:cNvPr id="3" name="Content Placeholder 2">
            <a:extLst>
              <a:ext uri="{FF2B5EF4-FFF2-40B4-BE49-F238E27FC236}">
                <a16:creationId xmlns:a16="http://schemas.microsoft.com/office/drawing/2014/main" id="{DC0A2BCA-8131-303D-38D1-A0F48250E4DA}"/>
              </a:ext>
            </a:extLst>
          </p:cNvPr>
          <p:cNvSpPr>
            <a:spLocks noGrp="1"/>
          </p:cNvSpPr>
          <p:nvPr>
            <p:ph idx="1"/>
          </p:nvPr>
        </p:nvSpPr>
        <p:spPr>
          <a:xfrm>
            <a:off x="838199" y="1649691"/>
            <a:ext cx="11195957" cy="4963380"/>
          </a:xfrm>
        </p:spPr>
        <p:txBody>
          <a:bodyPr/>
          <a:lstStyle/>
          <a:p>
            <a:pPr>
              <a:lnSpc>
                <a:spcPct val="150000"/>
              </a:lnSpc>
            </a:pPr>
            <a:r>
              <a:rPr lang="en-US" dirty="0">
                <a:solidFill>
                  <a:schemeClr val="accent1">
                    <a:lumMod val="50000"/>
                  </a:schemeClr>
                </a:solidFill>
              </a:rPr>
              <a:t>Maximal Ratio combining </a:t>
            </a:r>
            <a:r>
              <a:rPr lang="en-US" dirty="0"/>
              <a:t>: </a:t>
            </a:r>
            <a:r>
              <a:rPr lang="en-US" b="0" i="0" dirty="0">
                <a:solidFill>
                  <a:srgbClr val="4D5156"/>
                </a:solidFill>
                <a:effectLst/>
                <a:latin typeface="Google Sans"/>
              </a:rPr>
              <a:t>Maximum Ratio Combining (MRC) is </a:t>
            </a:r>
            <a:r>
              <a:rPr lang="en-US" b="0" i="0" dirty="0">
                <a:solidFill>
                  <a:srgbClr val="040C28"/>
                </a:solidFill>
                <a:effectLst/>
                <a:latin typeface="Google Sans"/>
              </a:rPr>
              <a:t>an optimization technique for              combining signals that are carrying the same information.</a:t>
            </a:r>
          </a:p>
          <a:p>
            <a:pPr>
              <a:lnSpc>
                <a:spcPct val="150000"/>
              </a:lnSpc>
            </a:pPr>
            <a:endParaRPr lang="en-US" b="0" i="0" dirty="0">
              <a:solidFill>
                <a:srgbClr val="040C28"/>
              </a:solidFill>
              <a:effectLst/>
              <a:latin typeface="Google Sans"/>
            </a:endParaRPr>
          </a:p>
          <a:p>
            <a:endParaRPr lang="en-US" dirty="0"/>
          </a:p>
        </p:txBody>
      </p:sp>
      <p:sp>
        <p:nvSpPr>
          <p:cNvPr id="4" name="Slide Number Placeholder 3">
            <a:extLst>
              <a:ext uri="{FF2B5EF4-FFF2-40B4-BE49-F238E27FC236}">
                <a16:creationId xmlns:a16="http://schemas.microsoft.com/office/drawing/2014/main" id="{01B0F63B-8F4F-CD38-D274-30AF0C2783C2}"/>
              </a:ext>
            </a:extLst>
          </p:cNvPr>
          <p:cNvSpPr>
            <a:spLocks noGrp="1"/>
          </p:cNvSpPr>
          <p:nvPr>
            <p:ph type="sldNum" sz="quarter" idx="12"/>
          </p:nvPr>
        </p:nvSpPr>
        <p:spPr/>
        <p:txBody>
          <a:bodyPr/>
          <a:lstStyle/>
          <a:p>
            <a:fld id="{A439D109-9F59-4B0B-8E20-D6D3A384B1F1}" type="slidenum">
              <a:rPr lang="ko-KR" altLang="en-US" smtClean="0"/>
              <a:t>9</a:t>
            </a:fld>
            <a:endParaRPr lang="ko-KR" altLang="en-US"/>
          </a:p>
        </p:txBody>
      </p:sp>
      <p:pic>
        <p:nvPicPr>
          <p:cNvPr id="6" name="Picture 5" descr="A diagram of a block diagram&#10;&#10;Description automatically generated">
            <a:extLst>
              <a:ext uri="{FF2B5EF4-FFF2-40B4-BE49-F238E27FC236}">
                <a16:creationId xmlns:a16="http://schemas.microsoft.com/office/drawing/2014/main" id="{A932FC38-4622-FC6A-5F4B-966F18C83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872" y="2653393"/>
            <a:ext cx="7805058" cy="2441121"/>
          </a:xfrm>
          <a:prstGeom prst="rect">
            <a:avLst/>
          </a:prstGeom>
        </p:spPr>
      </p:pic>
      <p:sp>
        <p:nvSpPr>
          <p:cNvPr id="8" name="TextBox 7">
            <a:extLst>
              <a:ext uri="{FF2B5EF4-FFF2-40B4-BE49-F238E27FC236}">
                <a16:creationId xmlns:a16="http://schemas.microsoft.com/office/drawing/2014/main" id="{1D08C966-E900-6758-6E6E-9B9FFC70EA15}"/>
              </a:ext>
            </a:extLst>
          </p:cNvPr>
          <p:cNvSpPr txBox="1"/>
          <p:nvPr/>
        </p:nvSpPr>
        <p:spPr>
          <a:xfrm>
            <a:off x="897526" y="5094514"/>
            <a:ext cx="11136631" cy="1754326"/>
          </a:xfrm>
          <a:prstGeom prst="rect">
            <a:avLst/>
          </a:prstGeom>
          <a:noFill/>
        </p:spPr>
        <p:txBody>
          <a:bodyPr wrap="square" rtlCol="0">
            <a:spAutoFit/>
          </a:bodyPr>
          <a:lstStyle/>
          <a:p>
            <a:pPr marL="342900" marR="92710" lvl="0" indent="-342900" algn="just">
              <a:spcAft>
                <a:spcPts val="0"/>
              </a:spcAft>
              <a:buSzPts val="1100"/>
              <a:buFont typeface="Symbol" panose="05050102010706020507" pitchFamily="18" charset="2"/>
              <a:buChar char=""/>
              <a:tabLst>
                <a:tab pos="368935" algn="l"/>
              </a:tabLst>
            </a:pPr>
            <a:r>
              <a:rPr lang="en-US" dirty="0">
                <a:solidFill>
                  <a:schemeClr val="accent1">
                    <a:lumMod val="50000"/>
                  </a:schemeClr>
                </a:solidFill>
              </a:rPr>
              <a:t>Equal Gain combining </a:t>
            </a:r>
            <a:r>
              <a:rPr lang="en-US" dirty="0"/>
              <a:t>: </a:t>
            </a:r>
            <a:r>
              <a:rPr lang="en-US" sz="1800" dirty="0">
                <a:effectLst/>
                <a:latin typeface="Times New Roman" panose="02020603050405020304" pitchFamily="18" charset="0"/>
                <a:ea typeface="Times New Roman" panose="02020603050405020304" pitchFamily="18" charset="0"/>
              </a:rPr>
              <a:t>An Equal Gain Combiner is obtained when the gains used in MRC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 all set to unity. The  disadvantage is that (like MRC) an individual receiver for each antenna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element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needed.</a:t>
            </a:r>
            <a:r>
              <a:rPr lang="en-US" sz="1800" dirty="0">
                <a:effectLst/>
                <a:latin typeface="Times New Roman" panose="02020603050405020304" pitchFamily="18" charset="0"/>
                <a:ea typeface="Symbol" panose="05050102010706020507" pitchFamily="18" charset="2"/>
                <a:cs typeface="Symbol" panose="05050102010706020507" pitchFamily="18" charset="2"/>
              </a:rPr>
              <a:t> However,</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possibility</a:t>
            </a:r>
            <a:r>
              <a:rPr lang="en-US" sz="1800" spc="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producing</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acceptable</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signal</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from</a:t>
            </a:r>
            <a:r>
              <a:rPr lang="en-US" sz="1800" spc="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number</a:t>
            </a:r>
            <a:r>
              <a:rPr lang="en-US" sz="1800" spc="-2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 unacceptable inputs is still retained, and the          performance is only marginally inferior to MRC</a:t>
            </a:r>
            <a:r>
              <a:rPr lang="en-US" sz="1800" spc="-2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usually</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superior</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selection diversity.</a:t>
            </a:r>
          </a:p>
          <a:p>
            <a:pPr>
              <a:spcBef>
                <a:spcPts val="15"/>
              </a:spcBef>
            </a:pPr>
            <a:r>
              <a:rPr lang="en-US" sz="18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225755115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3963</TotalTime>
  <Words>4543</Words>
  <Application>Microsoft Office PowerPoint</Application>
  <PresentationFormat>Widescreen</PresentationFormat>
  <Paragraphs>360</Paragraphs>
  <Slides>40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맑은 고딕</vt:lpstr>
      <vt:lpstr>Arial</vt:lpstr>
      <vt:lpstr>Cambria Math</vt:lpstr>
      <vt:lpstr>Courier New</vt:lpstr>
      <vt:lpstr>Google Sans</vt:lpstr>
      <vt:lpstr>Symbol</vt:lpstr>
      <vt:lpstr>Tahoma</vt:lpstr>
      <vt:lpstr>Times New Roman</vt:lpstr>
      <vt:lpstr>Wingdings</vt:lpstr>
      <vt:lpstr>Office 테마</vt:lpstr>
      <vt:lpstr>Space Division Multiplexing combined with OFDM</vt:lpstr>
      <vt:lpstr>Table of Contents</vt:lpstr>
      <vt:lpstr>Broadband Wireless Communication Systems</vt:lpstr>
      <vt:lpstr>Impact of Receiver diversity techniques</vt:lpstr>
      <vt:lpstr>Frequency and Time diversity</vt:lpstr>
      <vt:lpstr>Space diversity</vt:lpstr>
      <vt:lpstr>Polarization diversity</vt:lpstr>
      <vt:lpstr>Selection diversity</vt:lpstr>
      <vt:lpstr>Maximal Ratio and Equal Gain Combining</vt:lpstr>
      <vt:lpstr>Multi-Antenna Link: Signal model and SDM techniques</vt:lpstr>
      <vt:lpstr>Signal model</vt:lpstr>
      <vt:lpstr>Signal model</vt:lpstr>
      <vt:lpstr>Signal model</vt:lpstr>
      <vt:lpstr>Signal model</vt:lpstr>
      <vt:lpstr>Signal model</vt:lpstr>
      <vt:lpstr>Signal model</vt:lpstr>
      <vt:lpstr>Signal model</vt:lpstr>
      <vt:lpstr>The Zero Forcing Algorithm</vt:lpstr>
      <vt:lpstr>The Zero Forcing Algorithm</vt:lpstr>
      <vt:lpstr>The Zero Forcing Algorithm</vt:lpstr>
      <vt:lpstr>The Zero Forcing Algorithm</vt:lpstr>
      <vt:lpstr>Theoretical BER </vt:lpstr>
      <vt:lpstr>Theoretical BER </vt:lpstr>
      <vt:lpstr>Theoretical BER </vt:lpstr>
      <vt:lpstr>Theoretical BER </vt:lpstr>
      <vt:lpstr>Theoretical BER </vt:lpstr>
      <vt:lpstr>Theoretical BER </vt:lpstr>
      <vt:lpstr>The Minimum Mean Square Error solution</vt:lpstr>
      <vt:lpstr>The Minimum Mean Square Error solution</vt:lpstr>
      <vt:lpstr>The Minimum Mean Square Error solution</vt:lpstr>
      <vt:lpstr>The Minimum Mean Square Error solution</vt:lpstr>
      <vt:lpstr>The Minimum Mean Square Error solution</vt:lpstr>
      <vt:lpstr>The Minimum Mean Square Error solution</vt:lpstr>
      <vt:lpstr>Zero Forcing with Decision Feedback Decoding</vt:lpstr>
      <vt:lpstr>Zero Forcing with Decision Feedback Decoding</vt:lpstr>
      <vt:lpstr>Zero Forcing with Decision Feedback Decoding</vt:lpstr>
      <vt:lpstr>Zero Forcing with Decision Feedback Decoding</vt:lpstr>
      <vt:lpstr>MMSE with Decision Feedback Decoding</vt:lpstr>
      <vt:lpstr>MMSE with Decision Feedback Decoding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Jihwan Moon</dc:creator>
  <cp:lastModifiedBy>REFAT KHAN</cp:lastModifiedBy>
  <cp:revision>163</cp:revision>
  <dcterms:created xsi:type="dcterms:W3CDTF">2018-05-20T06:28:16Z</dcterms:created>
  <dcterms:modified xsi:type="dcterms:W3CDTF">2023-12-27T03:08:00Z</dcterms:modified>
</cp:coreProperties>
</file>