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656" r:id="rId62"/>
    <p:sldId id="1657" r:id="rId63"/>
    <p:sldId id="1658" r:id="rId64"/>
    <p:sldId id="1659" r:id="rId65"/>
    <p:sldId id="1660" r:id="rId66"/>
    <p:sldId id="1661" r:id="rId67"/>
    <p:sldId id="1662" r:id="rId68"/>
    <p:sldId id="1663" r:id="rId69"/>
    <p:sldId id="1664" r:id="rId70"/>
    <p:sldId id="1665" r:id="rId71"/>
    <p:sldId id="1666" r:id="rId72"/>
    <p:sldId id="1667" r:id="rId73"/>
    <p:sldId id="1668" r:id="rId74"/>
    <p:sldId id="1669" r:id="rId75"/>
    <p:sldId id="1670" r:id="rId76"/>
    <p:sldId id="1671" r:id="rId77"/>
    <p:sldId id="1672" r:id="rId78"/>
    <p:sldId id="1673" r:id="rId79"/>
    <p:sldId id="1674" r:id="rId80"/>
    <p:sldId id="1675" r:id="rId81"/>
    <p:sldId id="1676" r:id="rId82"/>
    <p:sldId id="1677" r:id="rId83"/>
    <p:sldId id="1678" r:id="rId84"/>
    <p:sldId id="1679" r:id="rId85"/>
    <p:sldId id="1680" r:id="rId86"/>
    <p:sldId id="1681" r:id="rId87"/>
    <p:sldId id="1682" r:id="rId88"/>
    <p:sldId id="1683" r:id="rId89"/>
    <p:sldId id="1684" r:id="rId90"/>
    <p:sldId id="1685" r:id="rId91"/>
    <p:sldId id="1686" r:id="rId92"/>
    <p:sldId id="1687" r:id="rId93"/>
    <p:sldId id="1688" r:id="rId94"/>
    <p:sldId id="1689" r:id="rId95"/>
    <p:sldId id="1690" r:id="rId96"/>
    <p:sldId id="1691" r:id="rId97"/>
    <p:sldId id="1692" r:id="rId98"/>
    <p:sldId id="1693" r:id="rId99"/>
    <p:sldId id="1694" r:id="rId100"/>
    <p:sldId id="1695" r:id="rId101"/>
    <p:sldId id="1696" r:id="rId102"/>
    <p:sldId id="1697" r:id="rId103"/>
    <p:sldId id="1698" r:id="rId10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2024-03-14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94</a:t>
            </a:fld>
            <a:endParaRPr lang="ko-KR" altLang="en-US"/>
          </a:p>
        </p:txBody>
      </p:sp>
    </p:spTree>
    <p:extLst>
      <p:ext uri="{BB962C8B-B14F-4D97-AF65-F5344CB8AC3E}">
        <p14:creationId xmlns:p14="http://schemas.microsoft.com/office/powerpoint/2010/main" val="353605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2024-03-14</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2024-03-14</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2024-03-14</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2024-03-14</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2024-03-14</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2024-03-14</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2024-03-14</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9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5D89-EE3C-8BC9-DDB9-3E58ED471CDF}"/>
              </a:ext>
            </a:extLst>
          </p:cNvPr>
          <p:cNvSpPr>
            <a:spLocks noGrp="1"/>
          </p:cNvSpPr>
          <p:nvPr>
            <p:ph type="title"/>
          </p:nvPr>
        </p:nvSpPr>
        <p:spPr/>
        <p:txBody>
          <a:bodyPr/>
          <a:lstStyle/>
          <a:p>
            <a:r>
              <a:rPr lang="en-US" dirty="0"/>
              <a:t>MIMO with MF-DFB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322FD-871F-A369-7B4D-5D060D08519C}"/>
                  </a:ext>
                </a:extLst>
              </p:cNvPr>
              <p:cNvSpPr>
                <a:spLocks noGrp="1"/>
              </p:cNvSpPr>
              <p:nvPr>
                <p:ph idx="1"/>
              </p:nvPr>
            </p:nvSpPr>
            <p:spPr/>
            <p:txBody>
              <a:bodyPr/>
              <a:lstStyle/>
              <a:p>
                <a:r>
                  <a:rPr lang="en-US" dirty="0"/>
                  <a:t>1) Show that </a:t>
                </a:r>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oMath>
                </a14:m>
                <a:endParaRPr lang="en-US" b="1" dirty="0"/>
              </a:p>
              <a:p>
                <a:r>
                  <a:rPr lang="en-US" dirty="0"/>
                  <a:t>Solution)</a:t>
                </a:r>
              </a:p>
              <a:p>
                <a14:m>
                  <m:oMath xmlns:m="http://schemas.openxmlformats.org/officeDocument/2006/math">
                    <m:r>
                      <a:rPr lang="en-US" b="1" i="1">
                        <a:latin typeface="Cambria Math" panose="02040503050406030204" pitchFamily="18" charset="0"/>
                      </a:rPr>
                      <m:t>𝑹𝒙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m:rPr>
                        <m:nor/>
                      </m:rPr>
                      <a:rPr lang="en-US" dirty="0"/>
                      <m:t>)</m:t>
                    </m:r>
                  </m:oMath>
                </a14:m>
                <a:endParaRPr lang="en-US" dirty="0"/>
              </a:p>
              <a:p>
                <a:endParaRPr lang="en-US" dirty="0"/>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FDA322FD-871F-A369-7B4D-5D060D08519C}"/>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914E87E-9007-3949-ECA4-14FECB6FA8F1}"/>
              </a:ext>
            </a:extLst>
          </p:cNvPr>
          <p:cNvSpPr>
            <a:spLocks noGrp="1"/>
          </p:cNvSpPr>
          <p:nvPr>
            <p:ph type="sldNum" sz="quarter" idx="12"/>
          </p:nvPr>
        </p:nvSpPr>
        <p:spPr/>
        <p:txBody>
          <a:bodyPr/>
          <a:lstStyle/>
          <a:p>
            <a:fld id="{A439D109-9F59-4B0B-8E20-D6D3A384B1F1}" type="slidenum">
              <a:rPr lang="ko-KR" altLang="en-US" smtClean="0"/>
              <a:t>100</a:t>
            </a:fld>
            <a:endParaRPr lang="ko-KR" altLang="en-US"/>
          </a:p>
        </p:txBody>
      </p:sp>
    </p:spTree>
    <p:extLst>
      <p:ext uri="{BB962C8B-B14F-4D97-AF65-F5344CB8AC3E}">
        <p14:creationId xmlns:p14="http://schemas.microsoft.com/office/powerpoint/2010/main" val="1381804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D296-E3FD-0F50-69AF-10697917AA7F}"/>
              </a:ext>
            </a:extLst>
          </p:cNvPr>
          <p:cNvSpPr>
            <a:spLocks noGrp="1"/>
          </p:cNvSpPr>
          <p:nvPr>
            <p:ph type="title"/>
          </p:nvPr>
        </p:nvSpPr>
        <p:spPr/>
        <p:txBody>
          <a:bodyPr/>
          <a:lstStyle/>
          <a:p>
            <a:r>
              <a:rPr lang="en-US" dirty="0"/>
              <a:t>MIMO with ZF-DFB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064D1B-BBB1-2480-5EC2-E01D37ECCD8A}"/>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ZF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0" smtClean="0">
                        <a:latin typeface="Cambria Math" panose="02040503050406030204" pitchFamily="18" charset="0"/>
                      </a:rPr>
                      <m:t>𝐇𝐏</m:t>
                    </m:r>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1" i="1" smtClean="0">
                            <a:latin typeface="Cambria Math" panose="02040503050406030204" pitchFamily="18" charset="0"/>
                          </a:rPr>
                          <m:t>𝑯</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m:t>
                    </m:r>
                    <m:r>
                      <a:rPr lang="en-US" b="1" i="1" smtClean="0">
                        <a:latin typeface="Cambria Math" panose="02040503050406030204" pitchFamily="18" charset="0"/>
                      </a:rPr>
                      <m:t>𝑷</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90064D1B-BBB1-2480-5EC2-E01D37ECCD8A}"/>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55D01E-7451-EA79-9108-F6ACFBBDB58D}"/>
              </a:ext>
            </a:extLst>
          </p:cNvPr>
          <p:cNvSpPr>
            <a:spLocks noGrp="1"/>
          </p:cNvSpPr>
          <p:nvPr>
            <p:ph type="sldNum" sz="quarter" idx="12"/>
          </p:nvPr>
        </p:nvSpPr>
        <p:spPr/>
        <p:txBody>
          <a:bodyPr/>
          <a:lstStyle/>
          <a:p>
            <a:fld id="{A439D109-9F59-4B0B-8E20-D6D3A384B1F1}" type="slidenum">
              <a:rPr lang="ko-KR" altLang="en-US" smtClean="0"/>
              <a:t>101</a:t>
            </a:fld>
            <a:endParaRPr lang="ko-KR" altLang="en-US"/>
          </a:p>
        </p:txBody>
      </p:sp>
    </p:spTree>
    <p:extLst>
      <p:ext uri="{BB962C8B-B14F-4D97-AF65-F5344CB8AC3E}">
        <p14:creationId xmlns:p14="http://schemas.microsoft.com/office/powerpoint/2010/main" val="3128112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9915-C880-812E-9BF4-BE046BC2CE59}"/>
              </a:ext>
            </a:extLst>
          </p:cNvPr>
          <p:cNvSpPr>
            <a:spLocks noGrp="1"/>
          </p:cNvSpPr>
          <p:nvPr>
            <p:ph type="title"/>
          </p:nvPr>
        </p:nvSpPr>
        <p:spPr/>
        <p:txBody>
          <a:bodyPr/>
          <a:lstStyle/>
          <a:p>
            <a:r>
              <a:rPr lang="en-US" dirty="0"/>
              <a:t>MIMO with ZF-DFB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962E98-4472-04D6-46A3-BC7AFAC9B375}"/>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64962E98-4472-04D6-46A3-BC7AFAC9B375}"/>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F99ED6-A7D0-23A3-E508-A29F89F9594C}"/>
              </a:ext>
            </a:extLst>
          </p:cNvPr>
          <p:cNvSpPr>
            <a:spLocks noGrp="1"/>
          </p:cNvSpPr>
          <p:nvPr>
            <p:ph type="sldNum" sz="quarter" idx="12"/>
          </p:nvPr>
        </p:nvSpPr>
        <p:spPr/>
        <p:txBody>
          <a:bodyPr/>
          <a:lstStyle/>
          <a:p>
            <a:fld id="{A439D109-9F59-4B0B-8E20-D6D3A384B1F1}" type="slidenum">
              <a:rPr lang="ko-KR" altLang="en-US" smtClean="0"/>
              <a:t>102</a:t>
            </a:fld>
            <a:endParaRPr lang="ko-KR" altLang="en-US"/>
          </a:p>
        </p:txBody>
      </p:sp>
    </p:spTree>
    <p:extLst>
      <p:ext uri="{BB962C8B-B14F-4D97-AF65-F5344CB8AC3E}">
        <p14:creationId xmlns:p14="http://schemas.microsoft.com/office/powerpoint/2010/main" val="21732936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6276-EA90-5EBD-4A22-56F645C6D139}"/>
              </a:ext>
            </a:extLst>
          </p:cNvPr>
          <p:cNvSpPr>
            <a:spLocks noGrp="1"/>
          </p:cNvSpPr>
          <p:nvPr>
            <p:ph type="title"/>
          </p:nvPr>
        </p:nvSpPr>
        <p:spPr/>
        <p:txBody>
          <a:bodyPr/>
          <a:lstStyle/>
          <a:p>
            <a:r>
              <a:rPr lang="en-US" dirty="0"/>
              <a:t>MIMO with MMSE-DFB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5F6F74-3372-EAE9-B1BE-B27B2B77A778}"/>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MMSE  </a:t>
                </a:r>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oMath>
                </a14:m>
                <a:endParaRPr lang="en-US" dirty="0"/>
              </a:p>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5F6F74-3372-EAE9-B1BE-B27B2B77A77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E87E0C-CF19-305A-0AAC-24AA2BB77FB8}"/>
              </a:ext>
            </a:extLst>
          </p:cNvPr>
          <p:cNvSpPr>
            <a:spLocks noGrp="1"/>
          </p:cNvSpPr>
          <p:nvPr>
            <p:ph type="sldNum" sz="quarter" idx="12"/>
          </p:nvPr>
        </p:nvSpPr>
        <p:spPr/>
        <p:txBody>
          <a:bodyPr/>
          <a:lstStyle/>
          <a:p>
            <a:fld id="{A439D109-9F59-4B0B-8E20-D6D3A384B1F1}" type="slidenum">
              <a:rPr lang="ko-KR" altLang="en-US" smtClean="0"/>
              <a:t>103</a:t>
            </a:fld>
            <a:endParaRPr lang="ko-KR" altLang="en-US"/>
          </a:p>
        </p:txBody>
      </p:sp>
    </p:spTree>
    <p:extLst>
      <p:ext uri="{BB962C8B-B14F-4D97-AF65-F5344CB8AC3E}">
        <p14:creationId xmlns:p14="http://schemas.microsoft.com/office/powerpoint/2010/main" val="337353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m:rPr>
                            <m:nor/>
                          </m:rPr>
                          <a:rPr lang="en-US" sz="2000" i="1" dirty="0"/>
                          <m:t>(</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m:t>
                        </m:r>
                        <m:r>
                          <a:rPr lang="en-US" sz="2000" i="1" dirty="0">
                            <a:latin typeface="Cambria Math" panose="02040503050406030204" pitchFamily="18" charset="0"/>
                          </a:rPr>
                          <m:t>1</m:t>
                        </m:r>
                      </m:num>
                      <m:den>
                        <m:r>
                          <a:rPr lang="en-US" sz="2000" i="1" dirty="0">
                            <a:latin typeface="Cambria Math" panose="02040503050406030204" pitchFamily="18" charset="0"/>
                          </a:rPr>
                          <m:t> </m:t>
                        </m:r>
                        <m:r>
                          <a:rPr lang="en-US" sz="2000" i="1" dirty="0">
                            <a:latin typeface="Cambria Math" panose="02040503050406030204" pitchFamily="18" charset="0"/>
                          </a:rPr>
                          <m:t>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m:t>
                        </m:r>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 </m:t>
                        </m:r>
                        <m:r>
                          <a:rPr lang="en-US" sz="2000" b="0" i="1" dirty="0" smtClean="0">
                            <a:latin typeface="Cambria Math" panose="02040503050406030204" pitchFamily="18" charset="0"/>
                          </a:rPr>
                          <m:t>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𝑀𝑁𝑠</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xmlns="">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𝑁𝑡</m:t>
                    </m:r>
                    <m:r>
                      <a:rPr lang="en-US" b="0" i="1" smtClean="0">
                        <a:latin typeface="Cambria Math" panose="02040503050406030204" pitchFamily="18" charset="0"/>
                      </a:rPr>
                      <m:t> ∗1</m:t>
                    </m:r>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b="0" i="1" smtClean="0">
                        <a:latin typeface="Cambria Math" panose="02040503050406030204" pitchFamily="18" charset="0"/>
                      </a:rPr>
                      <m:t>𝑁𝑟</m:t>
                    </m:r>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baseline="-25000" smtClean="0">
                        <a:latin typeface="Cambria Math" panose="02040503050406030204" pitchFamily="18" charset="0"/>
                      </a:rPr>
                      <m:t>𝐹</m:t>
                    </m:r>
                  </m:oMath>
                </a14:m>
                <a:endParaRPr lang="en-US" baseline="-25000" dirty="0"/>
              </a:p>
            </p:txBody>
          </p:sp>
        </mc:Choice>
        <mc:Fallback xmlns="">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𝒏</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b="0" i="1" smtClean="0">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smtClean="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𝑾𝑹𝒛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=−1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xmlns="">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xmlns="">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=0+</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=0+0+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xmlns="">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=0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0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=0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den>
                    </m:f>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r>
                      <a:rPr lang="en-US" i="1">
                        <a:latin typeface="Cambria Math" panose="02040503050406030204" pitchFamily="18" charset="0"/>
                      </a:rPr>
                      <m:t> </m:t>
                    </m:r>
                    <m:r>
                      <a:rPr lang="en-US" i="1" baseline="-25000">
                        <a:latin typeface="Cambria Math" panose="02040503050406030204" pitchFamily="18" charset="0"/>
                      </a:rPr>
                      <m:t>𝑁𝑠</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endParaRPr lang="en-US" dirty="0"/>
              </a:p>
              <a:p>
                <a:r>
                  <a:rPr lang="en-US" dirty="0"/>
                  <a:t>Q7) For AWGN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=0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a:xfrm>
            <a:off x="838200" y="6391519"/>
            <a:ext cx="1333107" cy="365125"/>
          </a:xfrm>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m:t>
                    </m:r>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baseline="-25000">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m:rPr>
                        <m:nor/>
                      </m:rPr>
                      <a:rPr lang="en-US" b="1" dirty="0"/>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p:txBody>
          </p:sp>
        </mc:Choice>
        <mc:Fallback xmlns="">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0283-2F00-A179-B5E5-FB8DB037382A}"/>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57D0A-1AD7-2923-6F6A-EC359D3318C0}"/>
                  </a:ext>
                </a:extLst>
              </p:cNvPr>
              <p:cNvSpPr>
                <a:spLocks noGrp="1"/>
              </p:cNvSpPr>
              <p:nvPr>
                <p:ph idx="1"/>
              </p:nvPr>
            </p:nvSpPr>
            <p:spPr>
              <a:xfrm>
                <a:off x="838200" y="1649691"/>
                <a:ext cx="10515600" cy="4900578"/>
              </a:xfrm>
            </p:spPr>
            <p:txBody>
              <a:bodyPr/>
              <a:lstStyle/>
              <a:p>
                <a:r>
                  <a:rPr lang="en-US" dirty="0"/>
                  <a:t>5) If rank(</a:t>
                </a:r>
                <a:r>
                  <a:rPr lang="en-US" b="1" dirty="0"/>
                  <a:t>P</a:t>
                </a:r>
                <a:r>
                  <a:rPr lang="en-US" dirty="0"/>
                  <a:t>) = Ns , Using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𝑨𝑩</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𝑩𝑨</m:t>
                        </m:r>
                      </m:e>
                    </m:d>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Here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r>
                  <a:rPr lang="en-US" dirty="0"/>
                  <a:t>So ,we can write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c</m:t>
                    </m:r>
                    <m:r>
                      <a:rPr lang="en-US" b="0" i="0"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r>
                          <a:rPr lang="en-US" b="1" i="1" dirty="0" smtClean="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a:latin typeface="Cambria Math" panose="02040503050406030204" pitchFamily="18" charset="0"/>
                          </a:rPr>
                          <m:t>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b="1" i="1" baseline="-25000"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smtClean="0">
                        <a:latin typeface="Cambria Math" panose="02040503050406030204" pitchFamily="18" charset="0"/>
                      </a:rPr>
                      <m:t>𝒛</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0" i="0" dirty="0" smtClean="0">
                        <a:latin typeface="Cambria Math" panose="02040503050406030204" pitchFamily="18" charset="0"/>
                      </a:rPr>
                      <m:t>)</m:t>
                    </m:r>
                  </m:oMath>
                </a14:m>
                <a:r>
                  <a:rPr lang="en-US" dirty="0"/>
                  <a:t>|</a:t>
                </a: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0D957D0A-1AD7-2923-6F6A-EC359D3318C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64862-0A83-5834-788A-4194B95E3DD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Tree>
    <p:extLst>
      <p:ext uri="{BB962C8B-B14F-4D97-AF65-F5344CB8AC3E}">
        <p14:creationId xmlns:p14="http://schemas.microsoft.com/office/powerpoint/2010/main" val="269950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BB9-E8B0-2F32-03D0-FF3B49B344B9}"/>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78D6A-06A3-697C-0BD2-1653A56DC622}"/>
                  </a:ext>
                </a:extLst>
              </p:cNvPr>
              <p:cNvSpPr>
                <a:spLocks noGrp="1"/>
              </p:cNvSpPr>
              <p:nvPr>
                <p:ph idx="1"/>
              </p:nvPr>
            </p:nvSpPr>
            <p:spPr/>
            <p:txBody>
              <a:bodyPr/>
              <a:lstStyle/>
              <a:p>
                <a:r>
                  <a:rPr lang="en-US" dirty="0"/>
                  <a:t>6) if rank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𝑷</m:t>
                        </m:r>
                      </m:e>
                    </m:d>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for AWGN </a:t>
                </a:r>
                <a:r>
                  <a:rPr lang="en-US" dirty="0" err="1"/>
                  <a:t>i.e</a:t>
                </a:r>
                <a:r>
                  <a:rPr lang="en-US" dirty="0"/>
                  <a:t>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𝑧</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𝑷𝑯</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Just plugging the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we can write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𝑧</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𝑷𝑯</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C878D6A-06A3-697C-0BD2-1653A56DC622}"/>
                  </a:ext>
                </a:extLst>
              </p:cNvPr>
              <p:cNvSpPr>
                <a:spLocks noGrp="1" noRot="1" noChangeAspect="1" noMove="1" noResize="1" noEditPoints="1" noAdjustHandles="1" noChangeArrowheads="1" noChangeShapeType="1" noTextEdit="1"/>
              </p:cNvSpPr>
              <p:nvPr>
                <p:ph idx="1"/>
              </p:nvPr>
            </p:nvSpPr>
            <p:spPr>
              <a:blipFill>
                <a:blip r:embed="rId2"/>
                <a:stretch>
                  <a:fillRect l="-522" t="-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AEBD0-26E7-4432-B963-C1FB29CB8642}"/>
              </a:ext>
            </a:extLst>
          </p:cNvPr>
          <p:cNvSpPr>
            <a:spLocks noGrp="1"/>
          </p:cNvSpPr>
          <p:nvPr>
            <p:ph type="sldNum" sz="quarter" idx="12"/>
          </p:nvPr>
        </p:nvSpPr>
        <p:spPr/>
        <p:txBody>
          <a:bodyPr/>
          <a:lstStyle/>
          <a:p>
            <a:fld id="{A439D109-9F59-4B0B-8E20-D6D3A384B1F1}" type="slidenum">
              <a:rPr lang="ko-KR" altLang="en-US" smtClean="0"/>
              <a:t>62</a:t>
            </a:fld>
            <a:endParaRPr lang="ko-KR" altLang="en-US"/>
          </a:p>
        </p:txBody>
      </p:sp>
    </p:spTree>
    <p:extLst>
      <p:ext uri="{BB962C8B-B14F-4D97-AF65-F5344CB8AC3E}">
        <p14:creationId xmlns:p14="http://schemas.microsoft.com/office/powerpoint/2010/main" val="39287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4E3-74AF-3C3E-0E6D-CF896A553936}"/>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E1C17-E874-9EA3-F27D-59D17870E278}"/>
                  </a:ext>
                </a:extLst>
              </p:cNvPr>
              <p:cNvSpPr>
                <a:spLocks noGrp="1"/>
              </p:cNvSpPr>
              <p:nvPr>
                <p:ph idx="1"/>
              </p:nvPr>
            </p:nvSpPr>
            <p:spPr/>
            <p:txBody>
              <a:bodyPr/>
              <a:lstStyle/>
              <a:p>
                <a:r>
                  <a:rPr lang="en-US" dirty="0"/>
                  <a:t>By SVD,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1" i="1" smtClean="0">
                        <a:latin typeface="Cambria Math" panose="02040503050406030204" pitchFamily="18" charset="0"/>
                      </a:rPr>
                      <m:t>𝑼</m:t>
                    </m:r>
                    <m:r>
                      <a:rPr lang="en-US" b="1" i="1" smtClean="0">
                        <a:latin typeface="Cambria Math" panose="02040503050406030204" pitchFamily="18" charset="0"/>
                      </a:rPr>
                      <m:t> </m:t>
                    </m:r>
                    <m:r>
                      <a:rPr lang="en-US" b="1" i="0" smtClean="0">
                        <a:latin typeface="Cambria Math" panose="02040503050406030204" pitchFamily="18" charset="0"/>
                      </a:rPr>
                      <m:t>𝚺</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𝑼</m:t>
                        </m:r>
                        <m:r>
                          <a:rPr lang="en-US" b="1" i="1" baseline="-25000" smtClean="0">
                            <a:latin typeface="Cambria Math" panose="02040503050406030204" pitchFamily="18" charset="0"/>
                          </a:rPr>
                          <m:t>𝟎</m:t>
                        </m:r>
                      </m:e>
                    </m:d>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1" i="0" smtClean="0">
                                  <a:latin typeface="Cambria Math" panose="02040503050406030204" pitchFamily="18" charset="0"/>
                                </a:rPr>
                                <m:t>𝚺</m:t>
                              </m:r>
                              <m:r>
                                <a:rPr lang="en-US" b="1" i="1" baseline="-25000" smtClean="0">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d>
                    <m:m>
                      <m:mPr>
                        <m:mcs>
                          <m:mc>
                            <m:mcPr>
                              <m:count m:val="1"/>
                              <m:mcJc m:val="center"/>
                            </m:mcPr>
                          </m:mc>
                        </m:mcs>
                        <m:ctrlPr>
                          <a:rPr lang="en-US" b="0" i="1" smtClean="0">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1" i="1" smtClean="0">
                                  <a:latin typeface="Cambria Math" panose="02040503050406030204" pitchFamily="18" charset="0"/>
                                </a:rPr>
                                <m:t>𝑽</m:t>
                              </m:r>
                            </m:e>
                            <m:sup>
                              <m:r>
                                <m:rPr>
                                  <m:brk m:alnAt="7"/>
                                </m:rPr>
                                <a:rPr lang="en-US" b="0" i="1" smtClean="0">
                                  <a:latin typeface="Cambria Math" panose="02040503050406030204" pitchFamily="18" charset="0"/>
                                </a:rPr>
                                <m:t>𝐻</m:t>
                              </m:r>
                            </m:sup>
                          </m:sSup>
                          <m:r>
                            <m:rPr>
                              <m:brk m:alnAt="7"/>
                            </m:rPr>
                            <a:rPr lang="en-US" b="0" i="1" baseline="-25000" smtClean="0">
                              <a:latin typeface="Cambria Math" panose="02040503050406030204" pitchFamily="18" charset="0"/>
                            </a:rPr>
                            <m:t>1</m:t>
                          </m:r>
                        </m:e>
                      </m:mr>
                      <m:m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baseline="-25000" smtClean="0">
                              <a:latin typeface="Cambria Math" panose="02040503050406030204" pitchFamily="18" charset="0"/>
                            </a:rPr>
                            <m:t>0</m:t>
                          </m:r>
                        </m:e>
                      </m:mr>
                    </m:m>
                    <m:r>
                      <a:rPr lang="en-US" b="0" i="1" smtClean="0">
                        <a:latin typeface="Cambria Math" panose="02040503050406030204" pitchFamily="18" charset="0"/>
                      </a:rPr>
                      <m:t>=</m:t>
                    </m:r>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baseline="-25000" smtClean="0">
                        <a:latin typeface="Cambria Math" panose="02040503050406030204" pitchFamily="18" charset="0"/>
                      </a:rPr>
                      <m:t>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1" i="1" baseline="-25000" smtClean="0">
                        <a:latin typeface="Cambria Math" panose="02040503050406030204" pitchFamily="18" charset="0"/>
                      </a:rPr>
                      <m:t>𝟏</m:t>
                    </m:r>
                  </m:oMath>
                </a14:m>
                <a:r>
                  <a:rPr lang="en-US" b="1" baseline="-25000" dirty="0"/>
                  <a:t> </a:t>
                </a:r>
                <a:r>
                  <a:rPr lang="en-US" dirty="0"/>
                  <a:t>where</a:t>
                </a:r>
                <a14:m>
                  <m:oMath xmlns:m="http://schemas.openxmlformats.org/officeDocument/2006/math">
                    <m:r>
                      <a:rPr lang="en-US" b="1" i="1">
                        <a:latin typeface="Cambria Math" panose="02040503050406030204" pitchFamily="18" charset="0"/>
                      </a:rPr>
                      <m:t>𝑼</m:t>
                    </m:r>
                    <m:r>
                      <a:rPr lang="en-US" b="1" i="1" baseline="-25000">
                        <a:latin typeface="Cambria Math" panose="02040503050406030204" pitchFamily="18" charset="0"/>
                      </a:rPr>
                      <m:t>𝟏</m:t>
                    </m:r>
                  </m:oMath>
                </a14:m>
                <a:r>
                  <a:rPr lang="en-US" dirty="0"/>
                  <a:t> and</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𝑽</m:t>
                        </m:r>
                      </m:e>
                      <m:sup>
                        <m:r>
                          <a:rPr lang="en-US" i="1">
                            <a:latin typeface="Cambria Math" panose="02040503050406030204" pitchFamily="18" charset="0"/>
                          </a:rPr>
                          <m:t>𝐻</m:t>
                        </m:r>
                      </m:sup>
                    </m:sSup>
                    <m:r>
                      <a:rPr lang="en-US" b="1" i="1" baseline="-25000">
                        <a:latin typeface="Cambria Math" panose="02040503050406030204" pitchFamily="18" charset="0"/>
                      </a:rPr>
                      <m:t>𝟏</m:t>
                    </m:r>
                  </m:oMath>
                </a14:m>
                <a:r>
                  <a:rPr lang="en-US" dirty="0"/>
                  <a:t> are singular        vector matrices corresponding to non-zero singular values in </a:t>
                </a:r>
                <a14:m>
                  <m:oMath xmlns:m="http://schemas.openxmlformats.org/officeDocument/2006/math">
                    <m:r>
                      <a:rPr lang="en-US" b="1">
                        <a:latin typeface="Cambria Math" panose="02040503050406030204" pitchFamily="18" charset="0"/>
                      </a:rPr>
                      <m:t>𝚺</m:t>
                    </m:r>
                    <m:r>
                      <a:rPr lang="en-US" b="1" i="1" baseline="-25000">
                        <a:latin typeface="Cambria Math" panose="02040503050406030204" pitchFamily="18" charset="0"/>
                      </a:rPr>
                      <m:t>𝟏</m:t>
                    </m:r>
                  </m:oMath>
                </a14:m>
                <a:endParaRPr lang="en-US" dirty="0"/>
              </a:p>
              <a:p>
                <a:r>
                  <a:rPr lang="en-US" dirty="0"/>
                  <a:t>For joint SVD, </a:t>
                </a:r>
              </a:p>
              <a:p>
                <a:r>
                  <a:rPr lang="en-US" dirty="0"/>
                  <a:t>We set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e>
                      <m:sup>
                        <m:r>
                          <a:rPr lang="en-US" b="0" i="1" smtClean="0">
                            <a:latin typeface="Cambria Math" panose="02040503050406030204" pitchFamily="18" charset="0"/>
                          </a:rPr>
                          <m:t>1/2</m:t>
                        </m:r>
                      </m:sup>
                    </m:sSup>
                  </m:oMath>
                </a14:m>
                <a:r>
                  <a:rPr lang="en-US" dirty="0"/>
                  <a:t> for positive diagonal matrix </a:t>
                </a:r>
                <a14:m>
                  <m:oMath xmlns:m="http://schemas.openxmlformats.org/officeDocument/2006/math">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𝑼</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0</m:t>
                    </m:r>
                    <m:r>
                      <a:rPr lang="en-US" b="0" i="1" smtClean="0">
                        <a:latin typeface="Cambria Math" panose="02040503050406030204" pitchFamily="18" charset="0"/>
                      </a:rPr>
                      <m:t> , </m:t>
                    </m:r>
                    <m:r>
                      <a:rPr lang="en-US" b="1" i="0" smtClean="0">
                        <a:latin typeface="Cambria Math" panose="02040503050406030204" pitchFamily="18" charset="0"/>
                      </a:rPr>
                      <m:t>𝚺</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endParaRPr lang="en-US" baseline="-25000" dirty="0"/>
              </a:p>
              <a:p>
                <a:r>
                  <a:rPr lang="en-US" dirty="0"/>
                  <a:t>Let's denote the dimension,</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𝑁𝑟</m:t>
                    </m:r>
                  </m:oMath>
                </a14:m>
                <a:endParaRPr lang="en-US" b="0" dirty="0"/>
              </a:p>
              <a:p>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𝑸</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be a positive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(where </a:t>
                </a:r>
                <a14:m>
                  <m:oMath xmlns:m="http://schemas.openxmlformats.org/officeDocument/2006/math">
                    <m:r>
                      <a:rPr lang="en-US" i="1">
                        <a:latin typeface="Cambria Math" panose="02040503050406030204" pitchFamily="18" charset="0"/>
                      </a:rPr>
                      <m:t>𝑁𝑠</m:t>
                    </m:r>
                  </m:oMath>
                </a14:m>
                <a:r>
                  <a:rPr lang="en-US" dirty="0"/>
                  <a:t> is the number of selected   singular values)</a:t>
                </a:r>
              </a:p>
            </p:txBody>
          </p:sp>
        </mc:Choice>
        <mc:Fallback xmlns="">
          <p:sp>
            <p:nvSpPr>
              <p:cNvPr id="3" name="Content Placeholder 2">
                <a:extLst>
                  <a:ext uri="{FF2B5EF4-FFF2-40B4-BE49-F238E27FC236}">
                    <a16:creationId xmlns:a16="http://schemas.microsoft.com/office/drawing/2014/main" id="{0BFE1C17-E874-9EA3-F27D-59D17870E278}"/>
                  </a:ext>
                </a:extLst>
              </p:cNvPr>
              <p:cNvSpPr>
                <a:spLocks noGrp="1" noRot="1" noChangeAspect="1" noMove="1" noResize="1" noEditPoints="1" noAdjustHandles="1" noChangeArrowheads="1" noChangeShapeType="1" noTextEdit="1"/>
              </p:cNvSpPr>
              <p:nvPr>
                <p:ph idx="1"/>
              </p:nvPr>
            </p:nvSpPr>
            <p:spPr>
              <a:blipFill>
                <a:blip r:embed="rId2"/>
                <a:stretch>
                  <a:fillRect l="-522" r="-986" b="-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47E7D9-324C-8DB2-4005-91F3554A8653}"/>
              </a:ext>
            </a:extLst>
          </p:cNvPr>
          <p:cNvSpPr>
            <a:spLocks noGrp="1"/>
          </p:cNvSpPr>
          <p:nvPr>
            <p:ph type="sldNum" sz="quarter" idx="12"/>
          </p:nvPr>
        </p:nvSpPr>
        <p:spPr/>
        <p:txBody>
          <a:bodyPr/>
          <a:lstStyle/>
          <a:p>
            <a:fld id="{A439D109-9F59-4B0B-8E20-D6D3A384B1F1}" type="slidenum">
              <a:rPr lang="ko-KR" altLang="en-US" smtClean="0"/>
              <a:t>63</a:t>
            </a:fld>
            <a:endParaRPr lang="ko-KR" altLang="en-US"/>
          </a:p>
        </p:txBody>
      </p:sp>
    </p:spTree>
    <p:extLst>
      <p:ext uri="{BB962C8B-B14F-4D97-AF65-F5344CB8AC3E}">
        <p14:creationId xmlns:p14="http://schemas.microsoft.com/office/powerpoint/2010/main" val="353582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3847-C87E-5DE3-D479-B636F8D5620A}"/>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E81FF-326B-ACEE-5641-7F02C7AE9459}"/>
                  </a:ext>
                </a:extLst>
              </p:cNvPr>
              <p:cNvSpPr>
                <a:spLocks noGrp="1"/>
              </p:cNvSpPr>
              <p:nvPr>
                <p:ph idx="1"/>
              </p:nvPr>
            </p:nvSpPr>
            <p:spPr>
              <a:xfrm>
                <a:off x="838200" y="1649690"/>
                <a:ext cx="10515600" cy="4795071"/>
              </a:xfrm>
            </p:spPr>
            <p:txBody>
              <a:bodyPr/>
              <a:lstStyle/>
              <a:p>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is obtained by selecting the columns corresponding to the non-zero singular values        from </a:t>
                </a:r>
                <a14:m>
                  <m:oMath xmlns:m="http://schemas.openxmlformats.org/officeDocument/2006/math">
                    <m:r>
                      <a:rPr lang="en-US" b="1" i="1">
                        <a:latin typeface="Cambria Math" panose="02040503050406030204" pitchFamily="18" charset="0"/>
                      </a:rPr>
                      <m:t>𝑼</m:t>
                    </m:r>
                  </m:oMath>
                </a14:m>
                <a:r>
                  <a:rPr lang="en-US" dirty="0"/>
                  <a:t> and it is size of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r>
                  <a:rPr lang="en-US" dirty="0"/>
                  <a:t>So </a:t>
                </a:r>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 </a:t>
                </a:r>
                <a14:m>
                  <m:oMath xmlns:m="http://schemas.openxmlformats.org/officeDocument/2006/math">
                    <m:r>
                      <a:rPr lang="en-US" i="1">
                        <a:latin typeface="Cambria Math" panose="02040503050406030204" pitchFamily="18" charset="0"/>
                      </a:rPr>
                      <m:t>𝑁𝑟</m:t>
                    </m:r>
                    <m:r>
                      <a:rPr lang="en-US" i="1">
                        <a:latin typeface="Cambria Math" panose="02040503050406030204" pitchFamily="18" charset="0"/>
                      </a:rPr>
                      <m:t> ∗</m:t>
                    </m:r>
                    <m:r>
                      <a:rPr lang="en-US" i="1">
                        <a:latin typeface="Cambria Math" panose="02040503050406030204" pitchFamily="18" charset="0"/>
                      </a:rPr>
                      <m:t>𝑁𝑠</m:t>
                    </m:r>
                    <m:r>
                      <a:rPr lang="en-US" i="1">
                        <a:latin typeface="Cambria Math" panose="02040503050406030204" pitchFamily="18" charset="0"/>
                      </a:rPr>
                      <m:t> </m:t>
                    </m:r>
                  </m:oMath>
                </a14:m>
                <a:endParaRPr lang="en-US" dirty="0"/>
              </a:p>
              <a:p>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is a square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oMath>
                </a14:m>
                <a:r>
                  <a:rPr lang="en-US" dirty="0"/>
                  <a:t> containing the non-zero singular values.</a:t>
                </a:r>
              </a:p>
              <a:p>
                <a:r>
                  <a:rPr lang="en-US" dirty="0"/>
                  <a:t>So </a:t>
                </a:r>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 </a:t>
                </a:r>
                <a14:m>
                  <m:oMath xmlns:m="http://schemas.openxmlformats.org/officeDocument/2006/math">
                    <m:r>
                      <a:rPr lang="en-US" i="1">
                        <a:latin typeface="Cambria Math" panose="02040503050406030204" pitchFamily="18" charset="0"/>
                      </a:rPr>
                      <m:t>𝑁𝑠</m:t>
                    </m:r>
                    <m:r>
                      <a:rPr lang="en-US" i="1">
                        <a:latin typeface="Cambria Math" panose="02040503050406030204" pitchFamily="18" charset="0"/>
                      </a:rPr>
                      <m:t> ∗</m:t>
                    </m:r>
                    <m:r>
                      <a:rPr lang="en-US" i="1">
                        <a:latin typeface="Cambria Math" panose="02040503050406030204" pitchFamily="18" charset="0"/>
                      </a:rPr>
                      <m:t>𝑁𝑠</m:t>
                    </m:r>
                  </m:oMath>
                </a14:m>
                <a:r>
                  <a:rPr lang="en-US" dirty="0"/>
                  <a:t> </a:t>
                </a:r>
              </a:p>
              <a:p>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oMath>
                </a14:m>
                <a:r>
                  <a:rPr lang="en-US" dirty="0"/>
                  <a:t> is obtained by selecting the columns corresponding to the non-zero singular values        from</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𝑽</m:t>
                    </m:r>
                  </m:oMath>
                </a14:m>
                <a:r>
                  <a:rPr lang="en-US" dirty="0"/>
                  <a:t> and it is size of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𝑁𝑡</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dirty="0"/>
                  <a:t> is obtained by selecting the columns corresponding to the zero singular values from </a:t>
                </a:r>
                <a14:m>
                  <m:oMath xmlns:m="http://schemas.openxmlformats.org/officeDocument/2006/math">
                    <m:r>
                      <a:rPr lang="en-US" b="1" i="1">
                        <a:latin typeface="Cambria Math" panose="02040503050406030204" pitchFamily="18" charset="0"/>
                      </a:rPr>
                      <m:t>𝑼</m:t>
                    </m:r>
                  </m:oMath>
                </a14:m>
                <a:endParaRPr lang="en-US" b="1" dirty="0"/>
              </a:p>
              <a:p>
                <a:r>
                  <a:rPr lang="en-US" dirty="0"/>
                  <a:t>a</a:t>
                </a:r>
                <a:r>
                  <a:rPr lang="en-US" b="0" dirty="0"/>
                  <a:t>nd it is of size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𝑁𝑠</m:t>
                    </m:r>
                    <m:r>
                      <a:rPr lang="en-US" i="1" dirty="0">
                        <a:latin typeface="Cambria Math" panose="02040503050406030204" pitchFamily="18" charset="0"/>
                      </a:rPr>
                      <m:t>)</m:t>
                    </m:r>
                  </m:oMath>
                </a14:m>
                <a:endParaRPr lang="en-US" b="0" dirty="0"/>
              </a:p>
              <a:p>
                <a:r>
                  <a:rPr lang="en-US" b="0" dirty="0"/>
                  <a:t>So,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𝑁𝑠</m:t>
                    </m:r>
                    <m:r>
                      <a:rPr lang="en-US" b="0" i="1" dirty="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dirty="0"/>
                  <a:t> is obtained the selecting the columns corresponding to the non-zero singular values       from </a:t>
                </a:r>
                <a14:m>
                  <m:oMath xmlns:m="http://schemas.openxmlformats.org/officeDocument/2006/math">
                    <m:r>
                      <a:rPr lang="en-US" b="1" i="1">
                        <a:latin typeface="Cambria Math" panose="02040503050406030204" pitchFamily="18" charset="0"/>
                      </a:rPr>
                      <m:t>𝑽</m:t>
                    </m:r>
                  </m:oMath>
                </a14:m>
                <a:r>
                  <a:rPr lang="en-US" b="0" dirty="0"/>
                  <a:t> and it is of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𝑁𝑠</m:t>
                        </m:r>
                      </m:e>
                    </m:d>
                    <m:r>
                      <a:rPr lang="en-US" b="0" i="1" smtClean="0">
                        <a:latin typeface="Cambria Math" panose="02040503050406030204" pitchFamily="18" charset="0"/>
                      </a:rPr>
                      <m:t>∗</m:t>
                    </m:r>
                    <m:r>
                      <a:rPr lang="en-US" b="0" i="1" smtClean="0">
                        <a:latin typeface="Cambria Math" panose="02040503050406030204" pitchFamily="18" charset="0"/>
                      </a:rPr>
                      <m:t>𝑁𝑡</m:t>
                    </m:r>
                  </m:oMath>
                </a14:m>
                <a:endParaRPr lang="en-US" b="0" dirty="0"/>
              </a:p>
              <a:p>
                <a:r>
                  <a:rPr lang="en-US" dirty="0"/>
                  <a:t>So</a:t>
                </a:r>
                <a:r>
                  <a:rPr lang="en-US" b="1" dirty="0"/>
                  <a:t> </a:t>
                </a:r>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b="0" dirty="0"/>
                  <a:t> =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𝑁𝑡</m:t>
                        </m:r>
                        <m:r>
                          <a:rPr lang="en-US" i="1">
                            <a:latin typeface="Cambria Math" panose="02040503050406030204" pitchFamily="18" charset="0"/>
                          </a:rPr>
                          <m:t> −</m:t>
                        </m:r>
                        <m:r>
                          <a:rPr lang="en-US" i="1">
                            <a:latin typeface="Cambria Math" panose="02040503050406030204" pitchFamily="18" charset="0"/>
                          </a:rPr>
                          <m:t>𝑁𝑠</m:t>
                        </m:r>
                      </m:e>
                    </m:d>
                    <m:r>
                      <a:rPr lang="en-US" i="1">
                        <a:latin typeface="Cambria Math" panose="02040503050406030204" pitchFamily="18" charset="0"/>
                      </a:rPr>
                      <m:t>∗</m:t>
                    </m:r>
                    <m:r>
                      <a:rPr lang="en-US" i="1">
                        <a:latin typeface="Cambria Math" panose="02040503050406030204" pitchFamily="18" charset="0"/>
                      </a:rPr>
                      <m:t>𝑁𝑡</m:t>
                    </m:r>
                  </m:oMath>
                </a14:m>
                <a:endParaRPr lang="en-US" b="0" dirty="0"/>
              </a:p>
              <a:p>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9CE81FF-326B-ACEE-5641-7F02C7AE9459}"/>
                  </a:ext>
                </a:extLst>
              </p:cNvPr>
              <p:cNvSpPr>
                <a:spLocks noGrp="1" noRot="1" noChangeAspect="1" noMove="1" noResize="1" noEditPoints="1" noAdjustHandles="1" noChangeArrowheads="1" noChangeShapeType="1" noTextEdit="1"/>
              </p:cNvSpPr>
              <p:nvPr>
                <p:ph idx="1"/>
              </p:nvPr>
            </p:nvSpPr>
            <p:spPr>
              <a:xfrm>
                <a:off x="838200" y="1649690"/>
                <a:ext cx="10515600" cy="4795071"/>
              </a:xfrm>
              <a:blipFill>
                <a:blip r:embed="rId2"/>
                <a:stretch>
                  <a:fillRect l="-522" t="-1272" r="-1681" b="-2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CA83C8-8243-EEB4-060B-535C682E2238}"/>
              </a:ext>
            </a:extLst>
          </p:cNvPr>
          <p:cNvSpPr>
            <a:spLocks noGrp="1"/>
          </p:cNvSpPr>
          <p:nvPr>
            <p:ph type="sldNum" sz="quarter" idx="12"/>
          </p:nvPr>
        </p:nvSpPr>
        <p:spPr/>
        <p:txBody>
          <a:bodyPr/>
          <a:lstStyle/>
          <a:p>
            <a:fld id="{A439D109-9F59-4B0B-8E20-D6D3A384B1F1}" type="slidenum">
              <a:rPr lang="ko-KR" altLang="en-US" smtClean="0"/>
              <a:t>64</a:t>
            </a:fld>
            <a:endParaRPr lang="ko-KR" altLang="en-US"/>
          </a:p>
        </p:txBody>
      </p:sp>
    </p:spTree>
    <p:extLst>
      <p:ext uri="{BB962C8B-B14F-4D97-AF65-F5344CB8AC3E}">
        <p14:creationId xmlns:p14="http://schemas.microsoft.com/office/powerpoint/2010/main" val="1420712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3503-9399-2101-725C-CDB7B77B887F}"/>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C35DA-F6FC-E5A5-CF71-BE23E2A59141}"/>
                  </a:ext>
                </a:extLst>
              </p:cNvPr>
              <p:cNvSpPr>
                <a:spLocks noGrp="1"/>
              </p:cNvSpPr>
              <p:nvPr>
                <p:ph idx="1"/>
              </p:nvPr>
            </p:nvSpPr>
            <p:spPr/>
            <p:txBody>
              <a:bodyPr/>
              <a:lstStyle/>
              <a:p>
                <a:r>
                  <a:rPr lang="en-US" dirty="0"/>
                  <a:t>2) Show that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r>
                      <a:rPr lang="en-US" b="1" i="1" dirty="0" smtClean="0">
                        <a:latin typeface="Cambria Math" panose="02040503050406030204" pitchFamily="18" charset="0"/>
                      </a:rPr>
                      <m:t>𝒙</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𝒛</m:t>
                    </m:r>
                  </m:oMath>
                </a14:m>
                <a:endParaRPr lang="en-US" b="1" dirty="0"/>
              </a:p>
              <a:p>
                <a:r>
                  <a:rPr lang="en-US" dirty="0"/>
                  <a:t>Solution)</a:t>
                </a:r>
              </a:p>
              <a:p>
                <a:r>
                  <a:rPr lang="en-US" dirty="0"/>
                  <a:t>We can write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𝑽</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40C35DA-F6FC-E5A5-CF71-BE23E2A59141}"/>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55630-0274-3012-AB29-3FB168D07C14}"/>
              </a:ext>
            </a:extLst>
          </p:cNvPr>
          <p:cNvSpPr>
            <a:spLocks noGrp="1"/>
          </p:cNvSpPr>
          <p:nvPr>
            <p:ph type="sldNum" sz="quarter" idx="12"/>
          </p:nvPr>
        </p:nvSpPr>
        <p:spPr/>
        <p:txBody>
          <a:bodyPr/>
          <a:lstStyle/>
          <a:p>
            <a:fld id="{A439D109-9F59-4B0B-8E20-D6D3A384B1F1}" type="slidenum">
              <a:rPr lang="ko-KR" altLang="en-US" smtClean="0"/>
              <a:t>65</a:t>
            </a:fld>
            <a:endParaRPr lang="ko-KR" altLang="en-US"/>
          </a:p>
        </p:txBody>
      </p:sp>
    </p:spTree>
    <p:extLst>
      <p:ext uri="{BB962C8B-B14F-4D97-AF65-F5344CB8AC3E}">
        <p14:creationId xmlns:p14="http://schemas.microsoft.com/office/powerpoint/2010/main" val="15098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8A2-C1F7-EDD0-BF0D-D07ED688B75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03D3A-E7A4-AD60-D5BB-D444EFF06020}"/>
                  </a:ext>
                </a:extLst>
              </p:cNvPr>
              <p:cNvSpPr>
                <a:spLocks noGrp="1"/>
              </p:cNvSpPr>
              <p:nvPr>
                <p:ph idx="1"/>
              </p:nvPr>
            </p:nvSpPr>
            <p:spPr>
              <a:xfrm>
                <a:off x="838200" y="1649690"/>
                <a:ext cx="10515600" cy="4706659"/>
              </a:xfrm>
            </p:spPr>
            <p:txBody>
              <a:bodyPr/>
              <a:lstStyle/>
              <a:p>
                <a:r>
                  <a:rPr lang="en-US" dirty="0"/>
                  <a:t>3) Show that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𝑺</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𝑸</m:t>
                        </m:r>
                        <m:r>
                          <a:rPr lang="en-US" b="0" i="1" baseline="-25000"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𝑽</m:t>
                                </m:r>
                                <m:r>
                                  <a:rPr lang="en-US" b="1" i="1" baseline="-25000" smtClean="0">
                                    <a:latin typeface="Cambria Math" panose="02040503050406030204" pitchFamily="18" charset="0"/>
                                  </a:rPr>
                                  <m:t>𝟏</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𝒙</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dirty="0"/>
                  <a:t>           </a:t>
                </a:r>
              </a:p>
            </p:txBody>
          </p:sp>
        </mc:Choice>
        <mc:Fallback xmlns="">
          <p:sp>
            <p:nvSpPr>
              <p:cNvPr id="3" name="Content Placeholder 2">
                <a:extLst>
                  <a:ext uri="{FF2B5EF4-FFF2-40B4-BE49-F238E27FC236}">
                    <a16:creationId xmlns:a16="http://schemas.microsoft.com/office/drawing/2014/main" id="{87103D3A-E7A4-AD60-D5BB-D444EFF06020}"/>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b="-10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383B33-5DCE-1754-567B-3768C1F9D2AD}"/>
              </a:ext>
            </a:extLst>
          </p:cNvPr>
          <p:cNvSpPr>
            <a:spLocks noGrp="1"/>
          </p:cNvSpPr>
          <p:nvPr>
            <p:ph type="sldNum" sz="quarter" idx="12"/>
          </p:nvPr>
        </p:nvSpPr>
        <p:spPr/>
        <p:txBody>
          <a:bodyPr/>
          <a:lstStyle/>
          <a:p>
            <a:fld id="{A439D109-9F59-4B0B-8E20-D6D3A384B1F1}" type="slidenum">
              <a:rPr lang="ko-KR" altLang="en-US" smtClean="0"/>
              <a:t>66</a:t>
            </a:fld>
            <a:endParaRPr lang="ko-KR" altLang="en-US"/>
          </a:p>
        </p:txBody>
      </p:sp>
    </p:spTree>
    <p:extLst>
      <p:ext uri="{BB962C8B-B14F-4D97-AF65-F5344CB8AC3E}">
        <p14:creationId xmlns:p14="http://schemas.microsoft.com/office/powerpoint/2010/main" val="269975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C348-3B77-F4A6-9E13-EDA45112984B}"/>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135E3-F6D6-811D-8284-91C0C15B1E02}"/>
                  </a:ext>
                </a:extLst>
              </p:cNvPr>
              <p:cNvSpPr>
                <a:spLocks noGrp="1"/>
              </p:cNvSpPr>
              <p:nvPr>
                <p:ph idx="1"/>
              </p:nvPr>
            </p:nvSpPr>
            <p:spPr/>
            <p:txBody>
              <a:bodyPr/>
              <a:lstStyle/>
              <a:p>
                <a:r>
                  <a:rPr lang="en-US" dirty="0"/>
                  <a:t>4)For AWGN, </a:t>
                </a:r>
                <a:r>
                  <a:rPr lang="en-US" dirty="0" err="1"/>
                  <a:t>i.e</a:t>
                </a:r>
                <a:r>
                  <a:rPr lang="en-US" dirty="0"/>
                  <a:t> ,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1" i="1" baseline="-25000" smtClean="0">
                                <a:latin typeface="Cambria Math" panose="02040503050406030204" pitchFamily="18" charset="0"/>
                              </a:rPr>
                              <m:t>𝑯</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smtClean="0">
                            <a:latin typeface="Cambria Math" panose="02040503050406030204" pitchFamily="18" charset="0"/>
                          </a:rPr>
                          <m:t>)</m:t>
                        </m:r>
                      </m:e>
                    </m:nary>
                  </m:oMath>
                </a14:m>
                <a:r>
                  <a:rPr lang="en-US" dirty="0"/>
                  <a: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are optimized.</a:t>
                </a:r>
              </a:p>
              <a:p>
                <a:r>
                  <a:rPr lang="en-US" dirty="0"/>
                  <a:t>Solution)</a:t>
                </a:r>
              </a:p>
              <a:p>
                <a:r>
                  <a:rPr lang="en-US" dirty="0"/>
                  <a:t>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But here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p>
                    </m:sSup>
                  </m:oMath>
                </a14:m>
                <a:r>
                  <a:rPr lang="en-US" dirty="0"/>
                  <a:t> and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So, plugging those values in capacity equation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b="1" i="1">
                                <a:latin typeface="Cambria Math" panose="02040503050406030204" pitchFamily="18" charset="0"/>
                              </a:rPr>
                              <m:t>𝑰</m:t>
                            </m:r>
                            <m:r>
                              <a:rPr lang="en-US" i="1" baseline="-25000">
                                <a:latin typeface="Cambria Math" panose="02040503050406030204" pitchFamily="18" charset="0"/>
                              </a:rPr>
                              <m:t>𝑁𝑟</m:t>
                            </m:r>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41E135E3-F6D6-811D-8284-91C0C15B1E02}"/>
                  </a:ext>
                </a:extLst>
              </p:cNvPr>
              <p:cNvSpPr>
                <a:spLocks noGrp="1" noRot="1" noChangeAspect="1" noMove="1" noResize="1" noEditPoints="1" noAdjustHandles="1" noChangeArrowheads="1" noChangeShapeType="1" noTextEdit="1"/>
              </p:cNvSpPr>
              <p:nvPr>
                <p:ph idx="1"/>
              </p:nvPr>
            </p:nvSpPr>
            <p:spPr>
              <a:blipFill>
                <a:blip r:embed="rId2"/>
                <a:stretch>
                  <a:fillRect l="-522" t="-102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88DB85-DA60-19F6-13A4-CD091AB63ABB}"/>
              </a:ext>
            </a:extLst>
          </p:cNvPr>
          <p:cNvSpPr>
            <a:spLocks noGrp="1"/>
          </p:cNvSpPr>
          <p:nvPr>
            <p:ph type="sldNum" sz="quarter" idx="12"/>
          </p:nvPr>
        </p:nvSpPr>
        <p:spPr/>
        <p:txBody>
          <a:bodyPr/>
          <a:lstStyle/>
          <a:p>
            <a:fld id="{A439D109-9F59-4B0B-8E20-D6D3A384B1F1}" type="slidenum">
              <a:rPr lang="ko-KR" altLang="en-US" smtClean="0"/>
              <a:t>67</a:t>
            </a:fld>
            <a:endParaRPr lang="ko-KR" altLang="en-US"/>
          </a:p>
        </p:txBody>
      </p:sp>
    </p:spTree>
    <p:extLst>
      <p:ext uri="{BB962C8B-B14F-4D97-AF65-F5344CB8AC3E}">
        <p14:creationId xmlns:p14="http://schemas.microsoft.com/office/powerpoint/2010/main" val="2195068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CCB-165C-9D64-7E09-E2C7CB8C5824}"/>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51F1-AA36-5C55-4C5A-AC2BB180B5C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1" i="0" smtClean="0">
                        <a:latin typeface="Cambria Math" panose="02040503050406030204" pitchFamily="18" charset="0"/>
                      </a:rPr>
                      <m:t>𝚺</m:t>
                    </m:r>
                    <m:r>
                      <a:rPr lang="en-US" b="0" i="0" baseline="-25000" smtClean="0">
                        <a:latin typeface="Cambria Math" panose="02040503050406030204" pitchFamily="18" charset="0"/>
                      </a:rPr>
                      <m:t>1</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1" i="1" smtClean="0">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i="1" baseline="-2500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b="1" i="1">
                            <a:latin typeface="Cambria Math" panose="02040503050406030204" pitchFamily="18" charset="0"/>
                          </a:rPr>
                        </m:ctrlPr>
                      </m:sSupPr>
                      <m:e>
                        <m:r>
                          <a:rPr lang="en-US" b="1" i="1">
                            <a:latin typeface="Cambria Math" panose="02040503050406030204" pitchFamily="18" charset="0"/>
                          </a:rPr>
                          <m:t>𝑽</m:t>
                        </m:r>
                        <m:r>
                          <a:rPr lang="en-US" b="1" i="1">
                            <a:latin typeface="Cambria Math" panose="02040503050406030204" pitchFamily="18" charset="0"/>
                          </a:rPr>
                          <m:t>𝟏</m:t>
                        </m:r>
                      </m:e>
                      <m:sup>
                        <m:r>
                          <a:rPr lang="en-US" b="1" i="1">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b="0" i="0"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r>
                      <a:rPr lang="en-US" b="1">
                        <a:latin typeface="Cambria Math" panose="02040503050406030204" pitchFamily="18" charset="0"/>
                      </a:rPr>
                      <m:t>𝚺</m:t>
                    </m:r>
                    <m:r>
                      <a:rPr lang="en-US" baseline="-25000">
                        <a:latin typeface="Cambria Math" panose="02040503050406030204" pitchFamily="18" charset="0"/>
                      </a:rPr>
                      <m:t>1</m:t>
                    </m:r>
                  </m:oMath>
                </a14:m>
                <a:r>
                  <a:rPr lang="en-US" b="1" dirty="0"/>
                  <a:t>Q</a:t>
                </a:r>
                <a:r>
                  <a:rPr lang="en-US" baseline="-25000" dirty="0"/>
                  <a:t>1</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1" i="1" baseline="-25000" dirty="0" smtClean="0">
                                  <a:latin typeface="Cambria Math" panose="02040503050406030204" pitchFamily="18" charset="0"/>
                                </a:rPr>
                                <m:t>,</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𝜎</m:t>
                              </m:r>
                              <m:r>
                                <a:rPr lang="en-US" b="0"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0" i="1" dirty="0" smtClean="0">
                                  <a:latin typeface="Cambria Math" panose="02040503050406030204" pitchFamily="18" charset="0"/>
                                </a:rPr>
                                <m:t>𝑞</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sSup>
                                <m:sSupPr>
                                  <m:ctrlPr>
                                    <a:rPr lang="en-US" b="1"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sup>
                                  <m:r>
                                    <a:rPr lang="en-US" b="0" i="1" dirty="0" smtClean="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m:t>
                              </m:r>
                            </m:e>
                            <m:e>
                              <m:r>
                                <a:rPr lang="en-US" i="1" smtClean="0">
                                  <a:latin typeface="Cambria Math" panose="02040503050406030204" pitchFamily="18" charset="0"/>
                                </a:rPr>
                                <m:t>⋯</m:t>
                              </m:r>
                            </m:e>
                            <m:e>
                              <m:r>
                                <a:rPr lang="en-US" b="0" i="1" smtClean="0">
                                  <a:latin typeface="Cambria Math" panose="02040503050406030204" pitchFamily="18" charset="0"/>
                                </a:rPr>
                                <m:t>1</m:t>
                              </m:r>
                            </m:e>
                          </m:mr>
                        </m:m>
                      </m:e>
                    </m:d>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b="1" i="1" baseline="-25000" dirty="0">
                                  <a:latin typeface="Cambria Math" panose="02040503050406030204" pitchFamily="18" charset="0"/>
                                </a:rPr>
                                <m:t>,</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𝜎</m:t>
                              </m:r>
                              <m:r>
                                <a:rPr lang="en-US"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m:rPr>
                                  <m:brk m:alnAt="7"/>
                                </m:rPr>
                                <a:rPr lang="en-US" i="1" dirty="0">
                                  <a:latin typeface="Cambria Math" panose="02040503050406030204" pitchFamily="18" charset="0"/>
                                </a:rPr>
                                <m:t>𝑞</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sSup>
                                <m:sSupPr>
                                  <m:ctrlPr>
                                    <a:rPr lang="en-US" b="1" i="1" dirty="0">
                                      <a:latin typeface="Cambria Math" panose="02040503050406030204" pitchFamily="18" charset="0"/>
                                    </a:rPr>
                                  </m:ctrlPr>
                                </m:sSupP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sup>
                                  <m:r>
                                    <a:rPr lang="en-US" i="1" dirty="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89151F1-AA36-5C55-4C5A-AC2BB180B5C8}"/>
                  </a:ext>
                </a:extLst>
              </p:cNvPr>
              <p:cNvSpPr>
                <a:spLocks noGrp="1" noRot="1" noChangeAspect="1" noMove="1" noResize="1" noEditPoints="1" noAdjustHandles="1" noChangeArrowheads="1" noChangeShapeType="1" noTextEdit="1"/>
              </p:cNvSpPr>
              <p:nvPr>
                <p:ph idx="1"/>
              </p:nvPr>
            </p:nvSpPr>
            <p:spPr>
              <a:blipFill>
                <a:blip r:embed="rId2"/>
                <a:stretch>
                  <a:fillRect l="-522" b="-12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9D19A-445B-5E47-3A10-0DD58E68B28C}"/>
              </a:ext>
            </a:extLst>
          </p:cNvPr>
          <p:cNvSpPr>
            <a:spLocks noGrp="1"/>
          </p:cNvSpPr>
          <p:nvPr>
            <p:ph type="sldNum" sz="quarter" idx="12"/>
          </p:nvPr>
        </p:nvSpPr>
        <p:spPr/>
        <p:txBody>
          <a:bodyPr/>
          <a:lstStyle/>
          <a:p>
            <a:fld id="{A439D109-9F59-4B0B-8E20-D6D3A384B1F1}" type="slidenum">
              <a:rPr lang="ko-KR" altLang="en-US" smtClean="0"/>
              <a:t>68</a:t>
            </a:fld>
            <a:endParaRPr lang="ko-KR" altLang="en-US"/>
          </a:p>
        </p:txBody>
      </p:sp>
    </p:spTree>
    <p:extLst>
      <p:ext uri="{BB962C8B-B14F-4D97-AF65-F5344CB8AC3E}">
        <p14:creationId xmlns:p14="http://schemas.microsoft.com/office/powerpoint/2010/main" val="449009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CF3-D293-0497-3B79-A1288CCF254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86B947-1A79-F836-8750-67C71808804C}"/>
                  </a:ext>
                </a:extLst>
              </p:cNvPr>
              <p:cNvSpPr>
                <a:spLocks noGrp="1"/>
              </p:cNvSpPr>
              <p:nvPr>
                <p:ph idx="1"/>
              </p:nvPr>
            </p:nvSpPr>
            <p:spPr>
              <a:xfrm>
                <a:off x="838200" y="1649690"/>
                <a:ext cx="10515600" cy="4706659"/>
              </a:xfrm>
            </p:spPr>
            <p:txBody>
              <a:bodyPr/>
              <a:lstStyle/>
              <a:p>
                <a:r>
                  <a:rPr lang="en-US" dirty="0"/>
                  <a:t>5)Letting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for  </a:t>
                </a:r>
                <a:r>
                  <a:rPr lang="en-US" dirty="0" err="1"/>
                  <a:t>RxMF</a:t>
                </a:r>
                <a:r>
                  <a:rPr lang="en-US" dirty="0"/>
                  <a:t> ,  </a:t>
                </a:r>
                <a:r>
                  <a:rPr lang="en-US" dirty="0" err="1"/>
                  <a:t>RxZF</a:t>
                </a:r>
                <a:r>
                  <a:rPr lang="en-US" dirty="0"/>
                  <a:t>,  </a:t>
                </a:r>
                <a:r>
                  <a:rPr lang="en-US" dirty="0" err="1"/>
                  <a:t>RxMMSE</a:t>
                </a:r>
                <a:r>
                  <a:rPr lang="en-US" dirty="0"/>
                  <a:t> show that </a:t>
                </a:r>
                <a14:m>
                  <m:oMath xmlns:m="http://schemas.openxmlformats.org/officeDocument/2006/math">
                    <m:r>
                      <a:rPr lang="en-US" b="0" i="1" smtClean="0">
                        <a:latin typeface="Cambria Math" panose="02040503050406030204" pitchFamily="18" charset="0"/>
                      </a:rPr>
                      <m:t>𝑐</m:t>
                    </m:r>
                  </m:oMath>
                </a14:m>
                <a:r>
                  <a:rPr lang="en-US" dirty="0"/>
                  <a:t> becomes equivalent to the     case with CSIT,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oMath>
                </a14:m>
                <a:r>
                  <a:rPr lang="en-US" dirty="0"/>
                  <a:t> are optimized.</a:t>
                </a:r>
              </a:p>
              <a:p>
                <a:r>
                  <a:rPr lang="en-US" dirty="0"/>
                  <a:t>Solution)</a:t>
                </a:r>
              </a:p>
              <a:p>
                <a:r>
                  <a:rPr lang="en-US" dirty="0"/>
                  <a:t>For AWGN, Capacity for </a:t>
                </a:r>
                <a:r>
                  <a:rPr lang="en-US" dirty="0" err="1"/>
                  <a:t>RxMF</a:t>
                </a:r>
                <a:r>
                  <a:rPr lang="en-US" dirty="0"/>
                  <a:t> ,  </a:t>
                </a:r>
                <a:r>
                  <a:rPr lang="en-US" dirty="0" err="1"/>
                  <a:t>RxZF</a:t>
                </a:r>
                <a:r>
                  <a:rPr lang="en-US" dirty="0"/>
                  <a:t>,  </a:t>
                </a:r>
                <a:r>
                  <a:rPr lang="en-US" dirty="0" err="1"/>
                  <a:t>RxMMSE</a:t>
                </a:r>
                <a:r>
                  <a:rPr lang="en-US" dirty="0"/>
                  <a:t> is</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 </m:t>
                    </m:r>
                    <m:r>
                      <a:rPr lang="en-US" b="1">
                        <a:latin typeface="Cambria Math" panose="02040503050406030204" pitchFamily="18" charset="0"/>
                      </a:rPr>
                      <m:t>𝚺</m:t>
                    </m:r>
                    <m:r>
                      <a:rPr lang="en-US" b="1" i="1">
                        <a:latin typeface="Cambria Math" panose="02040503050406030204" pitchFamily="18" charset="0"/>
                      </a:rPr>
                      <m:t>𝑽</m:t>
                    </m:r>
                    <m:sSup>
                      <m:sSupPr>
                        <m:ctrlPr>
                          <a:rPr lang="en-US" i="1">
                            <a:latin typeface="Cambria Math" panose="02040503050406030204" pitchFamily="18" charset="0"/>
                          </a:rPr>
                        </m:ctrlPr>
                      </m:sSupPr>
                      <m:e>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1">
                        <a:latin typeface="Cambria Math" panose="02040503050406030204" pitchFamily="18" charset="0"/>
                      </a:rPr>
                      <m:t>𝚺</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2</m:t>
                        </m:r>
                      </m:sup>
                    </m:sSup>
                    <m:r>
                      <a:rPr lang="en-US" b="1" i="1">
                        <a:latin typeface="Cambria Math" panose="02040503050406030204" pitchFamily="18" charset="0"/>
                      </a:rPr>
                      <m:t>𝑸</m:t>
                    </m:r>
                    <m:r>
                      <a:rPr lang="en-US" i="1" baseline="-25000">
                        <a:latin typeface="Cambria Math" panose="02040503050406030204" pitchFamily="18" charset="0"/>
                      </a:rPr>
                      <m:t>1</m:t>
                    </m:r>
                    <m:r>
                      <a:rPr lang="en-US" b="0" i="1" smtClean="0">
                        <a:latin typeface="Cambria Math" panose="02040503050406030204" pitchFamily="18" charset="0"/>
                      </a:rPr>
                      <m:t>|</m:t>
                    </m:r>
                  </m:oMath>
                </a14:m>
                <a:r>
                  <a:rPr lang="en-US" b="0" dirty="0"/>
                  <a:t> which is equivalent to the case with </a:t>
                </a:r>
                <a:r>
                  <a:rPr lang="en-US" b="0" dirty="0" err="1"/>
                  <a:t>csit</a:t>
                </a:r>
                <a:r>
                  <a:rPr lang="en-US" b="0" dirty="0"/>
                  <a:t> </a:t>
                </a:r>
                <a:r>
                  <a:rPr lang="en-US" b="0" dirty="0" err="1"/>
                  <a:t>i.e</a:t>
                </a: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b="0" dirty="0"/>
              </a:p>
              <a:p>
                <a:r>
                  <a:rPr lang="en-US" dirty="0"/>
                  <a:t>when</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 are optimized.</a:t>
                </a:r>
                <a:endParaRPr lang="en-US" b="0" dirty="0"/>
              </a:p>
            </p:txBody>
          </p:sp>
        </mc:Choice>
        <mc:Fallback xmlns="">
          <p:sp>
            <p:nvSpPr>
              <p:cNvPr id="3" name="Content Placeholder 2">
                <a:extLst>
                  <a:ext uri="{FF2B5EF4-FFF2-40B4-BE49-F238E27FC236}">
                    <a16:creationId xmlns:a16="http://schemas.microsoft.com/office/drawing/2014/main" id="{8886B947-1A79-F836-8750-67C71808804C}"/>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r="-2261" b="-66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0B63B0-2ED8-58BD-1E6D-47F809793FEF}"/>
              </a:ext>
            </a:extLst>
          </p:cNvPr>
          <p:cNvSpPr>
            <a:spLocks noGrp="1"/>
          </p:cNvSpPr>
          <p:nvPr>
            <p:ph type="sldNum" sz="quarter" idx="12"/>
          </p:nvPr>
        </p:nvSpPr>
        <p:spPr/>
        <p:txBody>
          <a:bodyPr/>
          <a:lstStyle/>
          <a:p>
            <a:fld id="{A439D109-9F59-4B0B-8E20-D6D3A384B1F1}" type="slidenum">
              <a:rPr lang="ko-KR" altLang="en-US" smtClean="0"/>
              <a:t>69</a:t>
            </a:fld>
            <a:endParaRPr lang="ko-KR" altLang="en-US"/>
          </a:p>
        </p:txBody>
      </p:sp>
    </p:spTree>
    <p:extLst>
      <p:ext uri="{BB962C8B-B14F-4D97-AF65-F5344CB8AC3E}">
        <p14:creationId xmlns:p14="http://schemas.microsoft.com/office/powerpoint/2010/main" val="140723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FBB-D600-CED3-52FB-0446CB236AD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E5F57-E873-FFCB-76E8-C6E349439568}"/>
                  </a:ext>
                </a:extLst>
              </p:cNvPr>
              <p:cNvSpPr>
                <a:spLocks noGrp="1"/>
              </p:cNvSpPr>
              <p:nvPr>
                <p:ph idx="1"/>
              </p:nvPr>
            </p:nvSpPr>
            <p:spPr/>
            <p:txBody>
              <a:bodyPr/>
              <a:lstStyle/>
              <a:p>
                <a:r>
                  <a:rPr lang="en-US" dirty="0"/>
                  <a:t>In the absence of the CSIT, one possible design for the precoder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e>
                    </m:rad>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a14:m>
                <a:r>
                  <a:rPr lang="en-US" dirty="0"/>
                  <a:t> </a:t>
                </a:r>
              </a:p>
              <a:p>
                <a:r>
                  <a:rPr lang="en-US" dirty="0"/>
                  <a:t>Such that average transmit energy </a:t>
                </a:r>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 </m:t>
                    </m:r>
                  </m:oMath>
                </a14:m>
                <a:r>
                  <a:rPr lang="en-US" dirty="0"/>
                  <a:t>is equally distributed to the symbols and by              assigning </a:t>
                </a:r>
                <a14:m>
                  <m:oMath xmlns:m="http://schemas.openxmlformats.org/officeDocument/2006/math">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to </a:t>
                </a:r>
                <a:r>
                  <a:rPr lang="en-US" dirty="0" err="1"/>
                  <a:t>Tx</a:t>
                </a:r>
                <a:r>
                  <a:rPr lang="en-US" baseline="-25000" dirty="0" err="1"/>
                  <a:t>i</a:t>
                </a:r>
                <a:r>
                  <a:rPr lang="en-US" dirty="0" err="1"/>
                  <a:t>’s</a:t>
                </a:r>
                <a:r>
                  <a:rPr lang="en-US" dirty="0"/>
                  <a:t> in order.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m:t>
                        </m:r>
                        <m:r>
                          <a:rPr lang="en-US" b="0" i="1" smtClean="0">
                            <a:latin typeface="Cambria Math" panose="02040503050406030204" pitchFamily="18" charset="0"/>
                          </a:rPr>
                          <m:t>𝑁𝑠</m:t>
                        </m:r>
                      </m:e>
                    </m:d>
                    <m:r>
                      <a:rPr lang="en-US" b="0" i="1" smtClean="0">
                        <a:latin typeface="Cambria Math" panose="02040503050406030204" pitchFamily="18" charset="0"/>
                      </a:rPr>
                      <m:t> </m:t>
                    </m:r>
                  </m:oMath>
                </a14:m>
                <a:r>
                  <a:rPr lang="en-US" dirty="0"/>
                  <a:t>antenna are unused.</a:t>
                </a:r>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1" i="1" smtClean="0">
                                <a:latin typeface="Cambria Math" panose="02040503050406030204" pitchFamily="18" charset="0"/>
                              </a:rPr>
                              <m:t>𝑷</m:t>
                            </m:r>
                          </m:e>
                          <m:sup>
                            <m:r>
                              <a:rPr lang="en-US" b="0" i="1" smtClean="0">
                                <a:latin typeface="Cambria Math" panose="02040503050406030204" pitchFamily="18" charset="0"/>
                              </a:rPr>
                              <m:t>𝐻</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𝐏𝐏</m:t>
                            </m:r>
                          </m:e>
                          <m:sup>
                            <m:r>
                              <m:rPr>
                                <m:sty m:val="p"/>
                              </m:rPr>
                              <a:rPr lang="en-US" b="0" i="0" smtClean="0">
                                <a:latin typeface="Cambria Math" panose="02040503050406030204" pitchFamily="18" charset="0"/>
                              </a:rPr>
                              <m:t>H</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r>
                                <a:rPr lang="en-US" b="0" i="1" smtClean="0">
                                  <a:latin typeface="Cambria Math" panose="02040503050406030204" pitchFamily="18" charset="0"/>
                                </a:rPr>
                                <m:t> </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r>
                      <m:rPr>
                        <m:sty m:val="p"/>
                      </m:rPr>
                      <a:rPr lang="en-US" b="0" i="0" smtClean="0">
                        <a:latin typeface="Cambria Math" panose="02040503050406030204" pitchFamily="18" charset="0"/>
                      </a:rPr>
                      <m:t>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𝑁𝑠</m:t>
                    </m:r>
                    <m:r>
                      <a:rPr lang="en-US" b="0" i="0"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m:t>
                    </m:r>
                    <m:r>
                      <a:rPr lang="en-US" b="0" i="1" smtClean="0">
                        <a:latin typeface="Cambria Math" panose="02040503050406030204" pitchFamily="18" charset="0"/>
                      </a:rPr>
                      <m:t>𝐸𝑠</m:t>
                    </m:r>
                    <m:r>
                      <a:rPr lang="en-US" b="0" i="1" smtClean="0">
                        <a:latin typeface="Cambria Math" panose="02040503050406030204" pitchFamily="18" charset="0"/>
                      </a:rPr>
                      <m:t> </m:t>
                    </m:r>
                  </m:oMath>
                </a14:m>
                <a:endParaRPr lang="en-US" b="0" dirty="0"/>
              </a:p>
            </p:txBody>
          </p:sp>
        </mc:Choice>
        <mc:Fallback xmlns="">
          <p:sp>
            <p:nvSpPr>
              <p:cNvPr id="3" name="Content Placeholder 2">
                <a:extLst>
                  <a:ext uri="{FF2B5EF4-FFF2-40B4-BE49-F238E27FC236}">
                    <a16:creationId xmlns:a16="http://schemas.microsoft.com/office/drawing/2014/main" id="{E98E5F57-E873-FFCB-76E8-C6E349439568}"/>
                  </a:ext>
                </a:extLst>
              </p:cNvPr>
              <p:cNvSpPr>
                <a:spLocks noGrp="1" noRot="1" noChangeAspect="1" noMove="1" noResize="1" noEditPoints="1" noAdjustHandles="1" noChangeArrowheads="1" noChangeShapeType="1" noTextEdit="1"/>
              </p:cNvSpPr>
              <p:nvPr>
                <p:ph idx="1"/>
              </p:nvPr>
            </p:nvSpPr>
            <p:spPr>
              <a:blipFill>
                <a:blip r:embed="rId2"/>
                <a:stretch>
                  <a:fillRect l="-522"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92CDB-827C-F636-0907-6118867C784F}"/>
              </a:ext>
            </a:extLst>
          </p:cNvPr>
          <p:cNvSpPr>
            <a:spLocks noGrp="1"/>
          </p:cNvSpPr>
          <p:nvPr>
            <p:ph type="sldNum" sz="quarter" idx="12"/>
          </p:nvPr>
        </p:nvSpPr>
        <p:spPr/>
        <p:txBody>
          <a:bodyPr/>
          <a:lstStyle/>
          <a:p>
            <a:fld id="{A439D109-9F59-4B0B-8E20-D6D3A384B1F1}" type="slidenum">
              <a:rPr lang="ko-KR" altLang="en-US" smtClean="0"/>
              <a:t>70</a:t>
            </a:fld>
            <a:endParaRPr lang="ko-KR" altLang="en-US" dirty="0"/>
          </a:p>
        </p:txBody>
      </p:sp>
    </p:spTree>
    <p:extLst>
      <p:ext uri="{BB962C8B-B14F-4D97-AF65-F5344CB8AC3E}">
        <p14:creationId xmlns:p14="http://schemas.microsoft.com/office/powerpoint/2010/main" val="241146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292A-BBAA-9F22-2B35-8C5F9AB7F13E}"/>
              </a:ext>
            </a:extLst>
          </p:cNvPr>
          <p:cNvSpPr>
            <a:spLocks noGrp="1"/>
          </p:cNvSpPr>
          <p:nvPr>
            <p:ph type="title"/>
          </p:nvPr>
        </p:nvSpPr>
        <p:spPr/>
        <p:txBody>
          <a:bodyPr/>
          <a:lstStyle/>
          <a:p>
            <a:r>
              <a:rPr lang="en-US" dirty="0"/>
              <a:t>SIMO</a:t>
            </a:r>
          </a:p>
        </p:txBody>
      </p:sp>
      <p:pic>
        <p:nvPicPr>
          <p:cNvPr id="6" name="Content Placeholder 5" descr="A black arrow pointing to a triangle">
            <a:extLst>
              <a:ext uri="{FF2B5EF4-FFF2-40B4-BE49-F238E27FC236}">
                <a16:creationId xmlns:a16="http://schemas.microsoft.com/office/drawing/2014/main" id="{DB08EFDB-61A6-8D9B-C7F4-7B157BA01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8283"/>
            <a:ext cx="9354856" cy="1886213"/>
          </a:xfrm>
        </p:spPr>
      </p:pic>
      <p:sp>
        <p:nvSpPr>
          <p:cNvPr id="4" name="Slide Number Placeholder 3">
            <a:extLst>
              <a:ext uri="{FF2B5EF4-FFF2-40B4-BE49-F238E27FC236}">
                <a16:creationId xmlns:a16="http://schemas.microsoft.com/office/drawing/2014/main" id="{C69C8C28-19ED-CDE3-1A4E-315758CCC236}"/>
              </a:ext>
            </a:extLst>
          </p:cNvPr>
          <p:cNvSpPr>
            <a:spLocks noGrp="1"/>
          </p:cNvSpPr>
          <p:nvPr>
            <p:ph type="sldNum" sz="quarter" idx="12"/>
          </p:nvPr>
        </p:nvSpPr>
        <p:spPr/>
        <p:txBody>
          <a:bodyPr/>
          <a:lstStyle/>
          <a:p>
            <a:fld id="{A439D109-9F59-4B0B-8E20-D6D3A384B1F1}" type="slidenum">
              <a:rPr lang="ko-KR" altLang="en-US" smtClean="0"/>
              <a:t>71</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5AC13E-D14B-3F35-A03C-1BF186F33016}"/>
                  </a:ext>
                </a:extLst>
              </p:cNvPr>
              <p:cNvSpPr txBox="1"/>
              <p:nvPr/>
            </p:nvSpPr>
            <p:spPr>
              <a:xfrm>
                <a:off x="970084" y="3604496"/>
                <a:ext cx="9829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𝑍𝑖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𝑁𝑟</m:t>
                    </m:r>
                  </m:oMath>
                </a14:m>
                <a:r>
                  <a:rPr lang="en-US" dirty="0"/>
                  <a:t> follow zero-mean complex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r>
                              <a:rPr lang="en-US" b="0" i="1" smtClean="0">
                                <a:latin typeface="Cambria Math" panose="02040503050406030204" pitchFamily="18" charset="0"/>
                              </a:rPr>
                              <m:t>𝑧</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H</a:t>
                </a:r>
                <a:r>
                  <a:rPr lang="en-US" dirty="0"/>
                  <a:t>, </a:t>
                </a:r>
                <a:r>
                  <a:rPr lang="en-US" b="1" dirty="0"/>
                  <a:t>W</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rPr>
                      <m:t>∗1</m:t>
                    </m:r>
                  </m:oMath>
                </a14:m>
                <a:endParaRPr lang="en-US" b="0"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oMath>
                </a14:m>
                <a:endParaRPr lang="en-US" dirty="0"/>
              </a:p>
            </p:txBody>
          </p:sp>
        </mc:Choice>
        <mc:Fallback xmlns="">
          <p:sp>
            <p:nvSpPr>
              <p:cNvPr id="7" name="TextBox 6">
                <a:extLst>
                  <a:ext uri="{FF2B5EF4-FFF2-40B4-BE49-F238E27FC236}">
                    <a16:creationId xmlns:a16="http://schemas.microsoft.com/office/drawing/2014/main" id="{105AC13E-D14B-3F35-A03C-1BF186F33016}"/>
                  </a:ext>
                </a:extLst>
              </p:cNvPr>
              <p:cNvSpPr txBox="1">
                <a:spLocks noRot="1" noChangeAspect="1" noMove="1" noResize="1" noEditPoints="1" noAdjustHandles="1" noChangeArrowheads="1" noChangeShapeType="1" noTextEdit="1"/>
              </p:cNvSpPr>
              <p:nvPr/>
            </p:nvSpPr>
            <p:spPr>
              <a:xfrm>
                <a:off x="970084" y="3604496"/>
                <a:ext cx="9829800" cy="2862322"/>
              </a:xfrm>
              <a:prstGeom prst="rect">
                <a:avLst/>
              </a:prstGeom>
              <a:blipFill>
                <a:blip r:embed="rId3"/>
                <a:stretch>
                  <a:fillRect l="-372" t="-1064" b="-1915"/>
                </a:stretch>
              </a:blipFill>
            </p:spPr>
            <p:txBody>
              <a:bodyPr/>
              <a:lstStyle/>
              <a:p>
                <a:r>
                  <a:rPr lang="en-US">
                    <a:noFill/>
                  </a:rPr>
                  <a:t> </a:t>
                </a:r>
              </a:p>
            </p:txBody>
          </p:sp>
        </mc:Fallback>
      </mc:AlternateContent>
    </p:spTree>
    <p:extLst>
      <p:ext uri="{BB962C8B-B14F-4D97-AF65-F5344CB8AC3E}">
        <p14:creationId xmlns:p14="http://schemas.microsoft.com/office/powerpoint/2010/main" val="1216300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1058-E6EA-01E1-786E-C618CD4A8C1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6ADA7-A417-0E5D-F247-3717376EC624}"/>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oMath>
                </a14:m>
                <a:r>
                  <a:rPr lang="en-US" dirty="0"/>
                  <a:t>in terms of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r>
                      <a:rPr lang="en-US" b="1" i="1" smtClean="0">
                        <a:latin typeface="Cambria Math" panose="02040503050406030204" pitchFamily="18" charset="0"/>
                      </a:rPr>
                      <m:t>𝑯</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1" i="1" smtClean="0">
                        <a:latin typeface="Cambria Math" panose="02040503050406030204" pitchFamily="18" charset="0"/>
                      </a:rPr>
                      <m:t>𝒛</m:t>
                    </m:r>
                  </m:oMath>
                </a14:m>
                <a:endParaRPr lang="en-US" b="1" dirty="0"/>
              </a:p>
              <a:p>
                <a:r>
                  <a:rPr lang="en-US" dirty="0"/>
                  <a:t>Solution)</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r>
                  <a:rPr lang="en-US" dirty="0"/>
                  <a:t>Solution)</a:t>
                </a:r>
              </a:p>
              <a:p>
                <a:r>
                  <a:rPr lang="en-US" dirty="0"/>
                  <a:t>We know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baseline="-25000"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596ADA7-A417-0E5D-F247-3717376EC624}"/>
                  </a:ext>
                </a:extLst>
              </p:cNvPr>
              <p:cNvSpPr>
                <a:spLocks noGrp="1" noRot="1" noChangeAspect="1" noMove="1" noResize="1" noEditPoints="1" noAdjustHandles="1" noChangeArrowheads="1" noChangeShapeType="1" noTextEdit="1"/>
              </p:cNvSpPr>
              <p:nvPr>
                <p:ph idx="1"/>
              </p:nvPr>
            </p:nvSpPr>
            <p:spPr>
              <a:blipFill>
                <a:blip r:embed="rId2"/>
                <a:stretch>
                  <a:fillRect l="-522" t="-1348" b="-114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307B45-93AC-61B7-1F89-EE8617FEDECE}"/>
              </a:ext>
            </a:extLst>
          </p:cNvPr>
          <p:cNvSpPr>
            <a:spLocks noGrp="1"/>
          </p:cNvSpPr>
          <p:nvPr>
            <p:ph type="sldNum" sz="quarter" idx="12"/>
          </p:nvPr>
        </p:nvSpPr>
        <p:spPr/>
        <p:txBody>
          <a:bodyPr/>
          <a:lstStyle/>
          <a:p>
            <a:fld id="{A439D109-9F59-4B0B-8E20-D6D3A384B1F1}" type="slidenum">
              <a:rPr lang="ko-KR" altLang="en-US" smtClean="0"/>
              <a:t>72</a:t>
            </a:fld>
            <a:endParaRPr lang="ko-KR" altLang="en-US" dirty="0"/>
          </a:p>
        </p:txBody>
      </p:sp>
    </p:spTree>
    <p:extLst>
      <p:ext uri="{BB962C8B-B14F-4D97-AF65-F5344CB8AC3E}">
        <p14:creationId xmlns:p14="http://schemas.microsoft.com/office/powerpoint/2010/main" val="2411484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D692-F4C1-6320-BB2F-6E0883DE2B0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0A406-387D-56B1-5597-DAAA4D5456EE}"/>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sSup>
                      <m:sSupPr>
                        <m:ctrlPr>
                          <a:rPr lang="en-US" b="0"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oMath>
                </a14:m>
                <a:endParaRPr lang="en-US" dirty="0"/>
              </a:p>
              <a:p>
                <a:r>
                  <a:rPr lang="en-US" dirty="0"/>
                  <a:t>So now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7120A406-387D-56B1-5597-DAAA4D5456EE}"/>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8D3D58-D25B-4E42-3465-2174A4C19C99}"/>
              </a:ext>
            </a:extLst>
          </p:cNvPr>
          <p:cNvSpPr>
            <a:spLocks noGrp="1"/>
          </p:cNvSpPr>
          <p:nvPr>
            <p:ph type="sldNum" sz="quarter" idx="12"/>
          </p:nvPr>
        </p:nvSpPr>
        <p:spPr/>
        <p:txBody>
          <a:bodyPr/>
          <a:lstStyle/>
          <a:p>
            <a:fld id="{A439D109-9F59-4B0B-8E20-D6D3A384B1F1}" type="slidenum">
              <a:rPr lang="ko-KR" altLang="en-US" smtClean="0"/>
              <a:t>73</a:t>
            </a:fld>
            <a:endParaRPr lang="ko-KR" altLang="en-US"/>
          </a:p>
        </p:txBody>
      </p:sp>
    </p:spTree>
    <p:extLst>
      <p:ext uri="{BB962C8B-B14F-4D97-AF65-F5344CB8AC3E}">
        <p14:creationId xmlns:p14="http://schemas.microsoft.com/office/powerpoint/2010/main" val="302805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ABCD-4BB8-7857-90CE-6EF2CB00D59A}"/>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973723-2EAB-E97E-78AE-B0E95D17B0E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 </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 </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1" i="1" dirty="0">
                            <a:latin typeface="Cambria Math" panose="02040503050406030204" pitchFamily="18" charset="0"/>
                          </a:rPr>
                          <m:t>𝑾𝑯</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e>
                            </m:d>
                          </m:e>
                          <m:sup>
                            <m:r>
                              <a:rPr lang="en-US" b="0" i="1" dirty="0" smtClean="0">
                                <a:latin typeface="Cambria Math" panose="02040503050406030204" pitchFamily="18" charset="0"/>
                              </a:rPr>
                              <m:t>2</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oMath>
                </a14:m>
                <a:r>
                  <a:rPr lang="en-US" dirty="0"/>
                  <a:t>)</a:t>
                </a:r>
                <a14:m>
                  <m:oMath xmlns:m="http://schemas.openxmlformats.org/officeDocument/2006/math">
                    <m:r>
                      <a:rPr lang="en-US" b="0" i="1" dirty="0" smtClean="0">
                        <a:latin typeface="Cambria Math" panose="02040503050406030204" pitchFamily="18" charset="0"/>
                      </a:rPr>
                      <m:t>=(1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∗1)</m:t>
                    </m:r>
                  </m:oMath>
                </a14:m>
                <a:endParaRPr lang="en-US" dirty="0"/>
              </a:p>
              <a:p>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b="1" i="1" dirty="0">
                            <a:latin typeface="Cambria Math" panose="02040503050406030204" pitchFamily="18" charset="0"/>
                          </a:rPr>
                          <m:t>𝑾𝑯</m:t>
                        </m:r>
                        <m:r>
                          <a:rPr lang="en-US" b="0" i="1" dirty="0" smtClean="0">
                            <a:latin typeface="Cambria Math" panose="02040503050406030204" pitchFamily="18" charset="0"/>
                          </a:rPr>
                          <m:t>𝐸</m:t>
                        </m:r>
                        <m:r>
                          <a:rPr lang="en-US" b="0" i="1" baseline="-25000" dirty="0" smtClean="0">
                            <a:latin typeface="Cambria Math" panose="02040503050406030204" pitchFamily="18" charset="0"/>
                          </a:rPr>
                          <m:t>𝑠</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h𝑒𝑟𝑒</m:t>
                    </m:r>
                    <m:r>
                      <a:rPr lang="en-US" b="0" i="1" smtClean="0">
                        <a:latin typeface="Cambria Math" panose="02040503050406030204" pitchFamily="18" charset="0"/>
                      </a:rPr>
                      <m:t> </m:t>
                    </m:r>
                    <m:r>
                      <a:rPr lang="en-US" b="0" i="1" smtClean="0">
                        <a:latin typeface="Cambria Math" panose="02040503050406030204" pitchFamily="18" charset="0"/>
                      </a:rPr>
                      <m:t>𝑑𝑖𝑚𝑒𝑛𝑠𝑖𝑜𝑛𝑎𝑙</m:t>
                    </m:r>
                  </m:oMath>
                </a14:m>
                <a:r>
                  <a:rPr lang="en-US" dirty="0"/>
                  <a:t> </a:t>
                </a:r>
              </a:p>
            </p:txBody>
          </p:sp>
        </mc:Choice>
        <mc:Fallback xmlns="">
          <p:sp>
            <p:nvSpPr>
              <p:cNvPr id="3" name="Content Placeholder 2">
                <a:extLst>
                  <a:ext uri="{FF2B5EF4-FFF2-40B4-BE49-F238E27FC236}">
                    <a16:creationId xmlns:a16="http://schemas.microsoft.com/office/drawing/2014/main" id="{B0973723-2EAB-E97E-78AE-B0E95D17B0ED}"/>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006006-43ED-997C-1958-BB0BF0B3E05C}"/>
              </a:ext>
            </a:extLst>
          </p:cNvPr>
          <p:cNvSpPr>
            <a:spLocks noGrp="1"/>
          </p:cNvSpPr>
          <p:nvPr>
            <p:ph type="sldNum" sz="quarter" idx="12"/>
          </p:nvPr>
        </p:nvSpPr>
        <p:spPr/>
        <p:txBody>
          <a:bodyPr/>
          <a:lstStyle/>
          <a:p>
            <a:fld id="{A439D109-9F59-4B0B-8E20-D6D3A384B1F1}" type="slidenum">
              <a:rPr lang="ko-KR" altLang="en-US" smtClean="0"/>
              <a:t>74</a:t>
            </a:fld>
            <a:endParaRPr lang="ko-KR" altLang="en-US"/>
          </a:p>
        </p:txBody>
      </p:sp>
    </p:spTree>
    <p:extLst>
      <p:ext uri="{BB962C8B-B14F-4D97-AF65-F5344CB8AC3E}">
        <p14:creationId xmlns:p14="http://schemas.microsoft.com/office/powerpoint/2010/main" val="1187944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19DB-C7FF-1544-4DD3-795B274AE39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44FDC-0547-96C8-B3DB-B4DF11F272EE}"/>
                  </a:ext>
                </a:extLst>
              </p:cNvPr>
              <p:cNvSpPr>
                <a:spLocks noGrp="1"/>
              </p:cNvSpPr>
              <p:nvPr>
                <p:ph idx="1"/>
              </p:nvPr>
            </p:nvSpPr>
            <p:spPr/>
            <p:txBody>
              <a:bodyPr/>
              <a:lstStyle/>
              <a:p>
                <a:r>
                  <a:rPr lang="en-US" dirty="0"/>
                  <a:t>Q5) For AWGN, </a:t>
                </a:r>
                <a:r>
                  <a:rPr lang="en-US" dirty="0" err="1"/>
                  <a:t>i.e</a:t>
                </a:r>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1" i="1" baseline="-25000" smtClean="0">
                        <a:latin typeface="Cambria Math" panose="02040503050406030204" pitchFamily="18" charset="0"/>
                      </a:rPr>
                      <m:t>𝑵𝒓</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h</m:t>
                    </m:r>
                    <m:r>
                      <a:rPr lang="en-US" b="0" i="1" smtClean="0">
                        <a:latin typeface="Cambria Math" panose="02040503050406030204" pitchFamily="18" charset="0"/>
                      </a:rPr>
                      <m:t>𝑜𝑤</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h</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a:latin typeface="Cambria Math" panose="02040503050406030204" pitchFamily="18" charset="0"/>
                          </a:rPr>
                          <m:t>𝑾𝑯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num>
                      <m:den>
                        <m:r>
                          <a:rPr lang="en-US" b="1" i="1">
                            <a:latin typeface="Cambria Math" panose="02040503050406030204" pitchFamily="18" charset="0"/>
                          </a:rPr>
                          <m:t>𝑾</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den>
                    </m:f>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33344FDC-0547-96C8-B3DB-B4DF11F272E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B91CC0-D157-FF29-CF69-CC2E067ECE58}"/>
              </a:ext>
            </a:extLst>
          </p:cNvPr>
          <p:cNvSpPr>
            <a:spLocks noGrp="1"/>
          </p:cNvSpPr>
          <p:nvPr>
            <p:ph type="sldNum" sz="quarter" idx="12"/>
          </p:nvPr>
        </p:nvSpPr>
        <p:spPr/>
        <p:txBody>
          <a:bodyPr/>
          <a:lstStyle/>
          <a:p>
            <a:fld id="{A439D109-9F59-4B0B-8E20-D6D3A384B1F1}" type="slidenum">
              <a:rPr lang="ko-KR" altLang="en-US" smtClean="0"/>
              <a:t>75</a:t>
            </a:fld>
            <a:endParaRPr lang="ko-KR" altLang="en-US"/>
          </a:p>
        </p:txBody>
      </p:sp>
    </p:spTree>
    <p:extLst>
      <p:ext uri="{BB962C8B-B14F-4D97-AF65-F5344CB8AC3E}">
        <p14:creationId xmlns:p14="http://schemas.microsoft.com/office/powerpoint/2010/main" val="2590317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0B98-96EA-88E2-F44B-0121F7EB81F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586B6C-8EDC-027B-E084-9840FB4F7BB2}"/>
                  </a:ext>
                </a:extLst>
              </p:cNvPr>
              <p:cNvSpPr>
                <a:spLocks noGrp="1"/>
              </p:cNvSpPr>
              <p:nvPr>
                <p:ph idx="1"/>
              </p:nvPr>
            </p:nvSpPr>
            <p:spPr/>
            <p:txBody>
              <a:bodyPr/>
              <a:lstStyle/>
              <a:p>
                <a:r>
                  <a:rPr lang="en-US" dirty="0"/>
                  <a:t>Q6)Using the Cauchy-Schwartz inequality ,Find the optimal </a:t>
                </a:r>
                <a14:m>
                  <m:oMath xmlns:m="http://schemas.openxmlformats.org/officeDocument/2006/math">
                    <m:r>
                      <a:rPr lang="en-US" b="1" i="1" smtClean="0">
                        <a:latin typeface="Cambria Math" panose="02040503050406030204" pitchFamily="18" charset="0"/>
                      </a:rPr>
                      <m:t>𝑾</m:t>
                    </m:r>
                  </m:oMath>
                </a14:m>
                <a:r>
                  <a:rPr lang="en-US" dirty="0"/>
                  <a:t> that maximizes </a:t>
                </a:r>
                <a14:m>
                  <m:oMath xmlns:m="http://schemas.openxmlformats.org/officeDocument/2006/math">
                    <m:r>
                      <a:rPr lang="en-US" b="0" i="1" smtClean="0">
                        <a:latin typeface="Cambria Math" panose="02040503050406030204" pitchFamily="18" charset="0"/>
                      </a:rPr>
                      <m:t>𝑐</m:t>
                    </m:r>
                  </m:oMath>
                </a14:m>
                <a:r>
                  <a:rPr lang="en-US" dirty="0"/>
                  <a:t> and </a:t>
                </a:r>
                <a:r>
                  <a:rPr lang="en-US" dirty="0" err="1"/>
                  <a:t>showthat</a:t>
                </a:r>
                <a:r>
                  <a:rPr lang="en-US" dirty="0"/>
                  <a:t> the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r>
                  <a:rPr lang="en-US" dirty="0"/>
                  <a:t>From Cauchy-Schwartz inequality we can write</a:t>
                </a:r>
              </a:p>
              <a:p>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Let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𝑯</m:t>
                        </m:r>
                        <m:r>
                          <a:rPr lang="en-US" b="1" i="1" smtClean="0">
                            <a:latin typeface="Cambria Math" panose="02040503050406030204" pitchFamily="18" charset="0"/>
                          </a:rPr>
                          <m:t>|</m:t>
                        </m:r>
                      </m:den>
                    </m:f>
                    <m:r>
                      <a:rPr lang="en-US" b="1" i="1" smtClean="0">
                        <a:latin typeface="Cambria Math" panose="02040503050406030204" pitchFamily="18" charset="0"/>
                      </a:rPr>
                      <m:t> </m:t>
                    </m:r>
                  </m:oMath>
                </a14:m>
                <a:endParaRPr lang="en-US" b="1" dirty="0"/>
              </a:p>
              <a:p>
                <a:r>
                  <a:rPr lang="en-US" dirty="0"/>
                  <a:t>Then</a:t>
                </a:r>
                <a:r>
                  <a:rPr lang="en-US" b="1" dirty="0"/>
                  <a:t> </a:t>
                </a:r>
                <a14:m>
                  <m:oMath xmlns:m="http://schemas.openxmlformats.org/officeDocument/2006/math">
                    <m:r>
                      <a:rPr lang="en-US" b="0" i="1" smtClean="0">
                        <a:latin typeface="Cambria Math" panose="02040503050406030204" pitchFamily="18" charset="0"/>
                      </a:rPr>
                      <m:t>𝑐</m:t>
                    </m:r>
                    <m:r>
                      <a:rPr lang="en-US" b="1"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CF586B6C-8EDC-027B-E084-9840FB4F7BB2}"/>
                  </a:ext>
                </a:extLst>
              </p:cNvPr>
              <p:cNvSpPr>
                <a:spLocks noGrp="1" noRot="1" noChangeAspect="1" noMove="1" noResize="1" noEditPoints="1" noAdjustHandles="1" noChangeArrowheads="1" noChangeShapeType="1" noTextEdit="1"/>
              </p:cNvSpPr>
              <p:nvPr>
                <p:ph idx="1"/>
              </p:nvPr>
            </p:nvSpPr>
            <p:spPr>
              <a:blipFill>
                <a:blip r:embed="rId2"/>
                <a:stretch>
                  <a:fillRect l="-522" t="-1348"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9DA4EB-CB55-C9EE-232B-A73C1853E1A1}"/>
              </a:ext>
            </a:extLst>
          </p:cNvPr>
          <p:cNvSpPr>
            <a:spLocks noGrp="1"/>
          </p:cNvSpPr>
          <p:nvPr>
            <p:ph type="sldNum" sz="quarter" idx="12"/>
          </p:nvPr>
        </p:nvSpPr>
        <p:spPr/>
        <p:txBody>
          <a:bodyPr/>
          <a:lstStyle/>
          <a:p>
            <a:fld id="{A439D109-9F59-4B0B-8E20-D6D3A384B1F1}" type="slidenum">
              <a:rPr lang="ko-KR" altLang="en-US" smtClean="0"/>
              <a:t>76</a:t>
            </a:fld>
            <a:endParaRPr lang="ko-KR" altLang="en-US"/>
          </a:p>
        </p:txBody>
      </p:sp>
    </p:spTree>
    <p:extLst>
      <p:ext uri="{BB962C8B-B14F-4D97-AF65-F5344CB8AC3E}">
        <p14:creationId xmlns:p14="http://schemas.microsoft.com/office/powerpoint/2010/main" val="4191891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A5E-5318-E2E8-D56B-82E31E448C28}"/>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6E14A-A999-170D-4BEC-9EAB5E416271}"/>
                  </a:ext>
                </a:extLst>
              </p:cNvPr>
              <p:cNvSpPr>
                <a:spLocks noGrp="1"/>
              </p:cNvSpPr>
              <p:nvPr>
                <p:ph idx="1"/>
              </p:nvPr>
            </p:nvSpPr>
            <p:spPr/>
            <p:txBody>
              <a:bodyPr/>
              <a:lstStyle/>
              <a:p>
                <a:r>
                  <a:rPr lang="en-US" dirty="0"/>
                  <a:t>For</a:t>
                </a:r>
                <a:r>
                  <a:rPr lang="en-US" b="1"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r>
                      <a:rPr lang="en-US" b="0" i="0" smtClean="0">
                        <a:latin typeface="Cambria Math" panose="02040503050406030204" pitchFamily="18" charset="0"/>
                      </a:rPr>
                      <m:t> </m:t>
                    </m:r>
                  </m:oMath>
                </a14:m>
                <a:r>
                  <a:rPr lang="en-US" dirty="0"/>
                  <a:t>the estimated symbol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e>
                            </m:d>
                          </m:e>
                          <m:sup>
                            <m:r>
                              <a:rPr lang="en-US" b="0" i="1" dirty="0" smtClean="0">
                                <a:latin typeface="Cambria Math" panose="02040503050406030204" pitchFamily="18" charset="0"/>
                              </a:rPr>
                              <m:t>2</m:t>
                            </m:r>
                          </m:sup>
                        </m:sSup>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𝐸𝑠</m:t>
                            </m:r>
                          </m:e>
                        </m:rad>
                      </m:den>
                    </m:f>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14:m>
                  <m:oMath xmlns:m="http://schemas.openxmlformats.org/officeDocument/2006/math">
                    <m:r>
                      <a:rPr lang="en-US" b="0" i="1" smtClean="0">
                        <a:latin typeface="Cambria Math" panose="02040503050406030204" pitchFamily="18" charset="0"/>
                      </a:rPr>
                      <m:t>𝑅</m:t>
                    </m:r>
                    <m:acc>
                      <m:accPr>
                        <m:chr m:val="̃"/>
                        <m:ctrlPr>
                          <a:rPr lang="en-US"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1"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𝑯</m:t>
                                    </m:r>
                                  </m:e>
                                </m:d>
                              </m:e>
                              <m:sup>
                                <m:r>
                                  <a:rPr lang="en-US" b="0" i="1" dirty="0" smtClean="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dirty="0" smtClean="0">
                            <a:latin typeface="Cambria Math" panose="02040503050406030204" pitchFamily="18" charset="0"/>
                          </a:rPr>
                          <m:t> </m:t>
                        </m:r>
                      </m:e>
                    </m:d>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1" i="1" dirty="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=(1+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b="0" i="1" dirty="0" smtClean="0">
                            <a:latin typeface="Cambria Math" panose="02040503050406030204" pitchFamily="18" charset="0"/>
                          </a:rPr>
                          <m:t>𝐸𝑠</m:t>
                        </m:r>
                      </m:den>
                    </m:f>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1" i="1" dirty="0" smtClean="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=(1+</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EA26E14A-A999-170D-4BEC-9EAB5E416271}"/>
                  </a:ext>
                </a:extLst>
              </p:cNvPr>
              <p:cNvSpPr>
                <a:spLocks noGrp="1" noRot="1" noChangeAspect="1" noMove="1" noResize="1" noEditPoints="1" noAdjustHandles="1" noChangeArrowheads="1" noChangeShapeType="1" noTextEdit="1"/>
              </p:cNvSpPr>
              <p:nvPr>
                <p:ph idx="1"/>
              </p:nvPr>
            </p:nvSpPr>
            <p:spPr>
              <a:blipFill>
                <a:blip r:embed="rId2"/>
                <a:stretch>
                  <a:fillRect l="-522" t="-4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19BD38C-958D-003F-EA3F-7E7B2D9B3096}"/>
              </a:ext>
            </a:extLst>
          </p:cNvPr>
          <p:cNvSpPr>
            <a:spLocks noGrp="1"/>
          </p:cNvSpPr>
          <p:nvPr>
            <p:ph type="sldNum" sz="quarter" idx="12"/>
          </p:nvPr>
        </p:nvSpPr>
        <p:spPr/>
        <p:txBody>
          <a:bodyPr/>
          <a:lstStyle/>
          <a:p>
            <a:fld id="{A439D109-9F59-4B0B-8E20-D6D3A384B1F1}" type="slidenum">
              <a:rPr lang="ko-KR" altLang="en-US" smtClean="0"/>
              <a:t>77</a:t>
            </a:fld>
            <a:endParaRPr lang="ko-KR" altLang="en-US"/>
          </a:p>
        </p:txBody>
      </p:sp>
    </p:spTree>
    <p:extLst>
      <p:ext uri="{BB962C8B-B14F-4D97-AF65-F5344CB8AC3E}">
        <p14:creationId xmlns:p14="http://schemas.microsoft.com/office/powerpoint/2010/main" val="304973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4985-A33E-2279-8631-3E86B12CA7E4}"/>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F3DFE-F362-7DE2-EB2E-641259987DEF}"/>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oMath>
                </a14:m>
                <a:endParaRPr lang="en-US" dirty="0"/>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i="1">
                            <a:latin typeface="Cambria Math" panose="02040503050406030204" pitchFamily="18" charset="0"/>
                          </a:rPr>
                          <m:t>|</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i="1">
                            <a:latin typeface="Cambria Math" panose="02040503050406030204" pitchFamily="18" charset="0"/>
                          </a:rPr>
                          <m:t>)</m:t>
                        </m:r>
                        <m:r>
                          <a:rPr lang="en-US" b="0" i="1" smtClean="0">
                            <a:latin typeface="Cambria Math" panose="02040503050406030204" pitchFamily="18" charset="0"/>
                          </a:rPr>
                          <m:t>|</m:t>
                        </m:r>
                        <m:r>
                          <m:rPr>
                            <m:nor/>
                          </m:rPr>
                          <a:rPr lang="en-US" dirty="0"/>
                          <m:t> </m:t>
                        </m:r>
                      </m:num>
                      <m:den>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dirty="0" smtClean="0">
                            <a:latin typeface="Cambria Math" panose="02040503050406030204" pitchFamily="18" charset="0"/>
                          </a:rPr>
                          <m:t>|</m:t>
                        </m:r>
                      </m:den>
                    </m:f>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 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e>
                        </m:d>
                      </m:e>
                      <m:sup>
                        <m:r>
                          <a:rPr lang="en-US">
                            <a:latin typeface="Cambria Math" panose="02040503050406030204" pitchFamily="18" charset="0"/>
                          </a:rPr>
                          <m:t>−1</m:t>
                        </m:r>
                      </m:sup>
                    </m:sSup>
                    <m:r>
                      <a:rPr lang="en-US">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EEF3DFE-F362-7DE2-EB2E-641259987DEF}"/>
                  </a:ext>
                </a:extLst>
              </p:cNvPr>
              <p:cNvSpPr>
                <a:spLocks noGrp="1" noRot="1" noChangeAspect="1" noMove="1" noResize="1" noEditPoints="1" noAdjustHandles="1" noChangeArrowheads="1" noChangeShapeType="1" noTextEdit="1"/>
              </p:cNvSpPr>
              <p:nvPr>
                <p:ph idx="1"/>
              </p:nvPr>
            </p:nvSpPr>
            <p:spPr>
              <a:blipFill>
                <a:blip r:embed="rId2"/>
                <a:stretch>
                  <a:fillRect l="-522" t="-943" b="-91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97BB7C-5168-454F-F201-9A34B1594427}"/>
              </a:ext>
            </a:extLst>
          </p:cNvPr>
          <p:cNvSpPr>
            <a:spLocks noGrp="1"/>
          </p:cNvSpPr>
          <p:nvPr>
            <p:ph type="sldNum" sz="quarter" idx="12"/>
          </p:nvPr>
        </p:nvSpPr>
        <p:spPr/>
        <p:txBody>
          <a:bodyPr/>
          <a:lstStyle/>
          <a:p>
            <a:fld id="{A439D109-9F59-4B0B-8E20-D6D3A384B1F1}" type="slidenum">
              <a:rPr lang="ko-KR" altLang="en-US" smtClean="0"/>
              <a:t>78</a:t>
            </a:fld>
            <a:endParaRPr lang="ko-KR" altLang="en-US"/>
          </a:p>
        </p:txBody>
      </p:sp>
    </p:spTree>
    <p:extLst>
      <p:ext uri="{BB962C8B-B14F-4D97-AF65-F5344CB8AC3E}">
        <p14:creationId xmlns:p14="http://schemas.microsoft.com/office/powerpoint/2010/main" val="874325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F427-A111-8B8E-FC00-D4406704E992}"/>
              </a:ext>
            </a:extLst>
          </p:cNvPr>
          <p:cNvSpPr>
            <a:spLocks noGrp="1"/>
          </p:cNvSpPr>
          <p:nvPr>
            <p:ph type="title"/>
          </p:nvPr>
        </p:nvSpPr>
        <p:spPr/>
        <p:txBody>
          <a:bodyPr/>
          <a:lstStyle/>
          <a:p>
            <a:r>
              <a:rPr lang="en-US" dirty="0"/>
              <a:t>MISO</a:t>
            </a:r>
          </a:p>
        </p:txBody>
      </p:sp>
      <p:pic>
        <p:nvPicPr>
          <p:cNvPr id="6" name="Content Placeholder 5" descr="A diagram of a mathematical equation&#10;&#10;Description automatically generated with medium confidence">
            <a:extLst>
              <a:ext uri="{FF2B5EF4-FFF2-40B4-BE49-F238E27FC236}">
                <a16:creationId xmlns:a16="http://schemas.microsoft.com/office/drawing/2014/main" id="{5665444C-1653-DE43-6B2E-F5A2626D0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19" y="1691167"/>
            <a:ext cx="9754961" cy="1876687"/>
          </a:xfrm>
        </p:spPr>
      </p:pic>
      <p:sp>
        <p:nvSpPr>
          <p:cNvPr id="4" name="Slide Number Placeholder 3">
            <a:extLst>
              <a:ext uri="{FF2B5EF4-FFF2-40B4-BE49-F238E27FC236}">
                <a16:creationId xmlns:a16="http://schemas.microsoft.com/office/drawing/2014/main" id="{0F983BE7-76D4-D008-0D58-C4FC29EE87F5}"/>
              </a:ext>
            </a:extLst>
          </p:cNvPr>
          <p:cNvSpPr>
            <a:spLocks noGrp="1"/>
          </p:cNvSpPr>
          <p:nvPr>
            <p:ph type="sldNum" sz="quarter" idx="12"/>
          </p:nvPr>
        </p:nvSpPr>
        <p:spPr/>
        <p:txBody>
          <a:bodyPr/>
          <a:lstStyle/>
          <a:p>
            <a:fld id="{A439D109-9F59-4B0B-8E20-D6D3A384B1F1}" type="slidenum">
              <a:rPr lang="ko-KR" altLang="en-US" smtClean="0"/>
              <a:t>79</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BD34D4-CB3E-A523-DE08-36957BB9606B}"/>
                  </a:ext>
                </a:extLst>
              </p:cNvPr>
              <p:cNvSpPr txBox="1"/>
              <p:nvPr/>
            </p:nvSpPr>
            <p:spPr>
              <a:xfrm>
                <a:off x="905608" y="4018085"/>
                <a:ext cx="1065627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P</a:t>
                </a:r>
                <a:r>
                  <a:rPr lang="en-US" dirty="0"/>
                  <a:t> , </a:t>
                </a:r>
                <a:r>
                  <a:rPr lang="en-US" b="1" dirty="0"/>
                  <a: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  </a:t>
                </a:r>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∗1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=1 ∗</m:t>
                    </m:r>
                    <m:r>
                      <a:rPr lang="en-US" i="1">
                        <a:latin typeface="Cambria Math" panose="02040503050406030204" pitchFamily="18" charset="0"/>
                      </a:rPr>
                      <m:t>𝑁</m:t>
                    </m:r>
                    <m:r>
                      <a:rPr lang="en-US" i="1" baseline="-25000">
                        <a:latin typeface="Cambria Math" panose="02040503050406030204" pitchFamily="18" charset="0"/>
                      </a:rPr>
                      <m:t>𝑡</m:t>
                    </m:r>
                  </m:oMath>
                </a14:m>
                <a:endParaRPr lang="en-US" dirty="0"/>
              </a:p>
            </p:txBody>
          </p:sp>
        </mc:Choice>
        <mc:Fallback xmlns="">
          <p:sp>
            <p:nvSpPr>
              <p:cNvPr id="7" name="TextBox 6">
                <a:extLst>
                  <a:ext uri="{FF2B5EF4-FFF2-40B4-BE49-F238E27FC236}">
                    <a16:creationId xmlns:a16="http://schemas.microsoft.com/office/drawing/2014/main" id="{A0BD34D4-CB3E-A523-DE08-36957BB9606B}"/>
                  </a:ext>
                </a:extLst>
              </p:cNvPr>
              <p:cNvSpPr txBox="1">
                <a:spLocks noRot="1" noChangeAspect="1" noMove="1" noResize="1" noEditPoints="1" noAdjustHandles="1" noChangeArrowheads="1" noChangeShapeType="1" noTextEdit="1"/>
              </p:cNvSpPr>
              <p:nvPr/>
            </p:nvSpPr>
            <p:spPr>
              <a:xfrm>
                <a:off x="905608" y="4018085"/>
                <a:ext cx="10656277" cy="2585323"/>
              </a:xfrm>
              <a:prstGeom prst="rect">
                <a:avLst/>
              </a:prstGeom>
              <a:blipFill>
                <a:blip r:embed="rId3"/>
                <a:stretch>
                  <a:fillRect l="-400" t="-1179" b="-2358"/>
                </a:stretch>
              </a:blipFill>
            </p:spPr>
            <p:txBody>
              <a:bodyPr/>
              <a:lstStyle/>
              <a:p>
                <a:r>
                  <a:rPr lang="en-US">
                    <a:noFill/>
                  </a:rPr>
                  <a:t> </a:t>
                </a:r>
              </a:p>
            </p:txBody>
          </p:sp>
        </mc:Fallback>
      </mc:AlternateContent>
    </p:spTree>
    <p:extLst>
      <p:ext uri="{BB962C8B-B14F-4D97-AF65-F5344CB8AC3E}">
        <p14:creationId xmlns:p14="http://schemas.microsoft.com/office/powerpoint/2010/main" val="212226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276B-87CA-3FF9-3ED9-2F1ADFC8A23C}"/>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F89542-F518-0759-9AF1-909E6FAE6D7E}"/>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dirty="0"/>
              </a:p>
              <a:p>
                <a:r>
                  <a:rPr lang="en-US" dirty="0"/>
                  <a:t>Q3) Show that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i="1">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72F89542-F518-0759-9AF1-909E6FAE6D7E}"/>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A9BDC5-53D1-2032-2EE6-3726A0E5A691}"/>
              </a:ext>
            </a:extLst>
          </p:cNvPr>
          <p:cNvSpPr>
            <a:spLocks noGrp="1"/>
          </p:cNvSpPr>
          <p:nvPr>
            <p:ph type="sldNum" sz="quarter" idx="12"/>
          </p:nvPr>
        </p:nvSpPr>
        <p:spPr/>
        <p:txBody>
          <a:bodyPr/>
          <a:lstStyle/>
          <a:p>
            <a:fld id="{A439D109-9F59-4B0B-8E20-D6D3A384B1F1}" type="slidenum">
              <a:rPr lang="ko-KR" altLang="en-US" smtClean="0"/>
              <a:t>80</a:t>
            </a:fld>
            <a:endParaRPr lang="ko-KR" altLang="en-US"/>
          </a:p>
        </p:txBody>
      </p:sp>
    </p:spTree>
    <p:extLst>
      <p:ext uri="{BB962C8B-B14F-4D97-AF65-F5344CB8AC3E}">
        <p14:creationId xmlns:p14="http://schemas.microsoft.com/office/powerpoint/2010/main" val="2405423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C448-2950-20EE-282D-F2AD627C767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5C5F9-9F87-D9A3-B2FA-D8B3A4FA479B}"/>
                  </a:ext>
                </a:extLst>
              </p:cNvPr>
              <p:cNvSpPr>
                <a:spLocks noGrp="1"/>
              </p:cNvSpPr>
              <p:nvPr>
                <p:ph idx="1"/>
              </p:nvPr>
            </p:nvSpPr>
            <p:spPr/>
            <p:txBody>
              <a:bodyPr/>
              <a:lstStyle/>
              <a:p>
                <a:r>
                  <a:rPr lang="en-US" dirty="0"/>
                  <a:t>Q4) Show that the capacity is expressed by </a:t>
                </a:r>
              </a:p>
              <a:p>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𝐻𝑃</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𝑤</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F965C5F9-9F87-D9A3-B2FA-D8B3A4FA479B}"/>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9D479F-79F9-E85D-FC7B-250E84C8CC77}"/>
              </a:ext>
            </a:extLst>
          </p:cNvPr>
          <p:cNvSpPr>
            <a:spLocks noGrp="1"/>
          </p:cNvSpPr>
          <p:nvPr>
            <p:ph type="sldNum" sz="quarter" idx="12"/>
          </p:nvPr>
        </p:nvSpPr>
        <p:spPr/>
        <p:txBody>
          <a:bodyPr/>
          <a:lstStyle/>
          <a:p>
            <a:fld id="{A439D109-9F59-4B0B-8E20-D6D3A384B1F1}" type="slidenum">
              <a:rPr lang="ko-KR" altLang="en-US" smtClean="0"/>
              <a:t>81</a:t>
            </a:fld>
            <a:endParaRPr lang="ko-KR" altLang="en-US"/>
          </a:p>
        </p:txBody>
      </p:sp>
    </p:spTree>
    <p:extLst>
      <p:ext uri="{BB962C8B-B14F-4D97-AF65-F5344CB8AC3E}">
        <p14:creationId xmlns:p14="http://schemas.microsoft.com/office/powerpoint/2010/main" val="2745488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F4B-1AA1-47F6-FEF8-89C1D3FC47B2}"/>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BA849-C989-C56A-2BB1-E51F3A80ED5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+1|</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84BA849-C989-C56A-2BB1-E51F3A80ED5D}"/>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39F2E9-C3D8-9C22-07FD-66E7018EE672}"/>
              </a:ext>
            </a:extLst>
          </p:cNvPr>
          <p:cNvSpPr>
            <a:spLocks noGrp="1"/>
          </p:cNvSpPr>
          <p:nvPr>
            <p:ph type="sldNum" sz="quarter" idx="12"/>
          </p:nvPr>
        </p:nvSpPr>
        <p:spPr/>
        <p:txBody>
          <a:bodyPr/>
          <a:lstStyle/>
          <a:p>
            <a:fld id="{A439D109-9F59-4B0B-8E20-D6D3A384B1F1}" type="slidenum">
              <a:rPr lang="ko-KR" altLang="en-US" smtClean="0"/>
              <a:t>82</a:t>
            </a:fld>
            <a:endParaRPr lang="ko-KR" altLang="en-US"/>
          </a:p>
        </p:txBody>
      </p:sp>
    </p:spTree>
    <p:extLst>
      <p:ext uri="{BB962C8B-B14F-4D97-AF65-F5344CB8AC3E}">
        <p14:creationId xmlns:p14="http://schemas.microsoft.com/office/powerpoint/2010/main" val="198828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BCB-DFD8-DD29-DC24-A78A0F1AFB6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FF72C-A35F-504A-ED0F-B3AF383E4E78}"/>
                  </a:ext>
                </a:extLst>
              </p:cNvPr>
              <p:cNvSpPr>
                <a:spLocks noGrp="1"/>
              </p:cNvSpPr>
              <p:nvPr>
                <p:ph idx="1"/>
              </p:nvPr>
            </p:nvSpPr>
            <p:spPr/>
            <p:txBody>
              <a:bodyPr/>
              <a:lstStyle/>
              <a:p>
                <a:r>
                  <a:rPr lang="en-US" dirty="0"/>
                  <a:t>First Approach : We design </a:t>
                </a:r>
                <a14:m>
                  <m:oMath xmlns:m="http://schemas.openxmlformats.org/officeDocument/2006/math">
                    <m:r>
                      <a:rPr lang="en-US" b="1" i="1" smtClean="0">
                        <a:latin typeface="Cambria Math" panose="02040503050406030204" pitchFamily="18" charset="0"/>
                      </a:rPr>
                      <m:t>𝒔</m:t>
                    </m:r>
                  </m:oMath>
                </a14:m>
                <a:r>
                  <a:rPr lang="en-US" dirty="0"/>
                  <a:t> such that the average transmit energy </a:t>
                </a:r>
                <a14:m>
                  <m:oMath xmlns:m="http://schemas.openxmlformats.org/officeDocument/2006/math">
                    <m:r>
                      <a:rPr lang="en-US" b="1" i="1" smtClean="0">
                        <a:latin typeface="Cambria Math" panose="02040503050406030204" pitchFamily="18" charset="0"/>
                      </a:rPr>
                      <m:t>𝑬</m:t>
                    </m:r>
                    <m:r>
                      <a:rPr lang="en-US" b="1" i="1" baseline="-25000" smtClean="0">
                        <a:latin typeface="Cambria Math" panose="02040503050406030204" pitchFamily="18" charset="0"/>
                      </a:rPr>
                      <m:t>𝒔</m:t>
                    </m:r>
                  </m:oMath>
                </a14:m>
                <a:r>
                  <a:rPr lang="en-US" dirty="0"/>
                  <a:t> is equally               distributed to the antennas , </a:t>
                </a:r>
                <a:r>
                  <a:rPr lang="en-US" dirty="0" err="1"/>
                  <a:t>i.e</a:t>
                </a:r>
                <a:r>
                  <a:rPr lang="en-US" dirty="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𝑁𝑡</m:t>
                            </m:r>
                          </m:den>
                        </m:f>
                      </m:e>
                    </m:rad>
                    <m:r>
                      <a:rPr lang="en-US" b="0" i="1" smtClean="0">
                        <a:latin typeface="Cambria Math" panose="02040503050406030204" pitchFamily="18" charset="0"/>
                      </a:rPr>
                      <m:t> </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oMath>
                </a14:m>
                <a:r>
                  <a:rPr lang="en-US" dirty="0"/>
                  <a:t> (Equal power allocation)</a:t>
                </a:r>
              </a:p>
              <a:p>
                <a:r>
                  <a:rPr lang="en-US" dirty="0"/>
                  <a:t>Q5) Show that the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𝑁𝑡</m:t>
                                        </m:r>
                                      </m:den>
                                    </m:f>
                                  </m:e>
                                </m:rad>
                                <m:r>
                                  <a:rPr lang="en-US" i="1">
                                    <a:latin typeface="Cambria Math" panose="02040503050406030204" pitchFamily="18" charset="0"/>
                                  </a:rPr>
                                  <m:t> </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8DFF72C-A35F-504A-ED0F-B3AF383E4E78}"/>
                  </a:ext>
                </a:extLst>
              </p:cNvPr>
              <p:cNvSpPr>
                <a:spLocks noGrp="1" noRot="1" noChangeAspect="1" noMove="1" noResize="1" noEditPoints="1" noAdjustHandles="1" noChangeArrowheads="1" noChangeShapeType="1" noTextEdit="1"/>
              </p:cNvSpPr>
              <p:nvPr>
                <p:ph idx="1"/>
              </p:nvPr>
            </p:nvSpPr>
            <p:spPr>
              <a:blipFill>
                <a:blip r:embed="rId2"/>
                <a:stretch>
                  <a:fillRect l="-522" t="-134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E87852-DDBD-E879-7429-1F11D7996784}"/>
              </a:ext>
            </a:extLst>
          </p:cNvPr>
          <p:cNvSpPr>
            <a:spLocks noGrp="1"/>
          </p:cNvSpPr>
          <p:nvPr>
            <p:ph type="sldNum" sz="quarter" idx="12"/>
          </p:nvPr>
        </p:nvSpPr>
        <p:spPr/>
        <p:txBody>
          <a:bodyPr/>
          <a:lstStyle/>
          <a:p>
            <a:fld id="{A439D109-9F59-4B0B-8E20-D6D3A384B1F1}" type="slidenum">
              <a:rPr lang="ko-KR" altLang="en-US" smtClean="0"/>
              <a:t>83</a:t>
            </a:fld>
            <a:endParaRPr lang="ko-KR" altLang="en-US"/>
          </a:p>
        </p:txBody>
      </p:sp>
    </p:spTree>
    <p:extLst>
      <p:ext uri="{BB962C8B-B14F-4D97-AF65-F5344CB8AC3E}">
        <p14:creationId xmlns:p14="http://schemas.microsoft.com/office/powerpoint/2010/main" val="1858815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489E-DD59-F4B9-7F7B-886D65CADC8F}"/>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ED24F-0097-5D0C-1385-A741D1BCEFAA}"/>
                  </a:ext>
                </a:extLst>
              </p:cNvPr>
              <p:cNvSpPr>
                <a:spLocks noGrp="1"/>
              </p:cNvSpPr>
              <p:nvPr>
                <p:ph idx="1"/>
              </p:nvPr>
            </p:nvSpPr>
            <p:spPr/>
            <p:txBody>
              <a:bodyPr/>
              <a:lstStyle/>
              <a:p>
                <a:r>
                  <a:rPr lang="en-US" dirty="0"/>
                  <a:t>Second approach: We design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r>
                          <a:rPr lang="en-US" b="0" i="1" baseline="-25000" smtClean="0">
                            <a:latin typeface="Cambria Math" panose="02040503050406030204" pitchFamily="18" charset="0"/>
                          </a:rPr>
                          <m:t>𝑠</m:t>
                        </m:r>
                      </m:e>
                    </m:rad>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𝟏</m:t>
                    </m:r>
                  </m:oMath>
                </a14:m>
                <a:r>
                  <a:rPr lang="en-US" dirty="0"/>
                  <a:t> such that the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oMath>
                </a14:m>
                <a:r>
                  <a:rPr lang="en-US" dirty="0"/>
                  <a:t>is concentrated by assigning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𝑇𝑋</m:t>
                    </m:r>
                    <m:r>
                      <a:rPr lang="en-US" b="0" i="1" baseline="-25000" smtClean="0">
                        <a:latin typeface="Cambria Math" panose="02040503050406030204" pitchFamily="18" charset="0"/>
                      </a:rPr>
                      <m:t>1</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−1</m:t>
                        </m:r>
                      </m:e>
                    </m:d>
                  </m:oMath>
                </a14:m>
                <a:r>
                  <a:rPr lang="en-US" dirty="0"/>
                  <a:t> are unused.</a:t>
                </a:r>
              </a:p>
              <a:p>
                <a:r>
                  <a:rPr lang="en-US" dirty="0"/>
                  <a:t>Q6) Show that the capacity is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1,1</m:t>
                                </m:r>
                              </m:e>
                            </m:d>
                            <m:r>
                              <a:rPr lang="en-US" b="0" i="1" baseline="-25000" smtClean="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r>
                                      <a:rPr lang="en-US" i="1" baseline="-25000">
                                        <a:latin typeface="Cambria Math" panose="02040503050406030204" pitchFamily="18" charset="0"/>
                                      </a:rPr>
                                      <m:t>𝑠</m:t>
                                    </m:r>
                                  </m:e>
                                </m:rad>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𝟏</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i="1" baseline="-25000">
                                    <a:latin typeface="Cambria Math" panose="02040503050406030204" pitchFamily="18" charset="0"/>
                                  </a:rPr>
                                </m:ctrlPr>
                              </m:dPr>
                              <m:e>
                                <m:r>
                                  <a:rPr lang="en-US" i="1" baseline="-25000">
                                    <a:latin typeface="Cambria Math" panose="02040503050406030204" pitchFamily="18" charset="0"/>
                                  </a:rPr>
                                  <m:t>1,1</m:t>
                                </m:r>
                              </m:e>
                            </m:d>
                            <m:r>
                              <a:rPr lang="en-US" i="1" baseline="-2500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7EED24F-0097-5D0C-1385-A741D1BCEFAA}"/>
                  </a:ext>
                </a:extLst>
              </p:cNvPr>
              <p:cNvSpPr>
                <a:spLocks noGrp="1" noRot="1" noChangeAspect="1" noMove="1" noResize="1" noEditPoints="1" noAdjustHandles="1" noChangeArrowheads="1" noChangeShapeType="1" noTextEdit="1"/>
              </p:cNvSpPr>
              <p:nvPr>
                <p:ph idx="1"/>
              </p:nvPr>
            </p:nvSpPr>
            <p:spPr>
              <a:blipFill>
                <a:blip r:embed="rId2"/>
                <a:stretch>
                  <a:fillRect l="-522" t="-809"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BA88D79-2BC9-22F2-00F3-66D8818ED1F7}"/>
              </a:ext>
            </a:extLst>
          </p:cNvPr>
          <p:cNvSpPr>
            <a:spLocks noGrp="1"/>
          </p:cNvSpPr>
          <p:nvPr>
            <p:ph type="sldNum" sz="quarter" idx="12"/>
          </p:nvPr>
        </p:nvSpPr>
        <p:spPr/>
        <p:txBody>
          <a:bodyPr/>
          <a:lstStyle/>
          <a:p>
            <a:fld id="{A439D109-9F59-4B0B-8E20-D6D3A384B1F1}" type="slidenum">
              <a:rPr lang="ko-KR" altLang="en-US" smtClean="0"/>
              <a:t>84</a:t>
            </a:fld>
            <a:endParaRPr lang="ko-KR" altLang="en-US"/>
          </a:p>
        </p:txBody>
      </p:sp>
    </p:spTree>
    <p:extLst>
      <p:ext uri="{BB962C8B-B14F-4D97-AF65-F5344CB8AC3E}">
        <p14:creationId xmlns:p14="http://schemas.microsoft.com/office/powerpoint/2010/main" val="1417135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6DD3-E390-975B-48B9-A9A6CD8799CB}"/>
              </a:ext>
            </a:extLst>
          </p:cNvPr>
          <p:cNvSpPr>
            <a:spLocks noGrp="1"/>
          </p:cNvSpPr>
          <p:nvPr>
            <p:ph type="title"/>
          </p:nvPr>
        </p:nvSpPr>
        <p:spPr/>
        <p:txBody>
          <a:bodyPr/>
          <a:lstStyle/>
          <a:p>
            <a:r>
              <a:rPr lang="en-US" dirty="0"/>
              <a:t>MISO</a:t>
            </a:r>
          </a:p>
        </p:txBody>
      </p:sp>
      <p:pic>
        <p:nvPicPr>
          <p:cNvPr id="6" name="Content Placeholder 5" descr="A diagram of a machine&#10;&#10;Description automatically generated">
            <a:extLst>
              <a:ext uri="{FF2B5EF4-FFF2-40B4-BE49-F238E27FC236}">
                <a16:creationId xmlns:a16="http://schemas.microsoft.com/office/drawing/2014/main" id="{3F49850B-DEC7-D1AA-F9E3-7EBDA4645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38" y="1809137"/>
            <a:ext cx="8888065" cy="1781424"/>
          </a:xfrm>
        </p:spPr>
      </p:pic>
      <p:sp>
        <p:nvSpPr>
          <p:cNvPr id="4" name="Slide Number Placeholder 3">
            <a:extLst>
              <a:ext uri="{FF2B5EF4-FFF2-40B4-BE49-F238E27FC236}">
                <a16:creationId xmlns:a16="http://schemas.microsoft.com/office/drawing/2014/main" id="{82C87957-6098-A932-E514-C033E71C04D9}"/>
              </a:ext>
            </a:extLst>
          </p:cNvPr>
          <p:cNvSpPr>
            <a:spLocks noGrp="1"/>
          </p:cNvSpPr>
          <p:nvPr>
            <p:ph type="sldNum" sz="quarter" idx="12"/>
          </p:nvPr>
        </p:nvSpPr>
        <p:spPr/>
        <p:txBody>
          <a:bodyPr/>
          <a:lstStyle/>
          <a:p>
            <a:fld id="{A439D109-9F59-4B0B-8E20-D6D3A384B1F1}" type="slidenum">
              <a:rPr lang="ko-KR" altLang="en-US" smtClean="0"/>
              <a:t>85</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B9F4CC-22CE-73C3-F3E7-75B0310985B1}"/>
                  </a:ext>
                </a:extLst>
              </p:cNvPr>
              <p:cNvSpPr txBox="1"/>
              <p:nvPr/>
            </p:nvSpPr>
            <p:spPr>
              <a:xfrm>
                <a:off x="659423" y="3930162"/>
                <a:ext cx="10694377" cy="2281778"/>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 we can optimize the precoder </a:t>
                </a:r>
                <a:r>
                  <a:rPr lang="en-US" b="1" dirty="0"/>
                  <a:t>P</a:t>
                </a:r>
                <a:r>
                  <a:rPr lang="en-US" dirty="0"/>
                  <a:t> to achieve the maximum capacity </a:t>
                </a:r>
                <a:r>
                  <a:rPr lang="en-US" b="1" dirty="0"/>
                  <a:t>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Q1) Using the Cauchy-Schwartz inequality find the optimal </a:t>
                </a:r>
                <a:r>
                  <a:rPr lang="en-US" b="1" dirty="0"/>
                  <a:t>P</a:t>
                </a:r>
                <a:r>
                  <a:rPr lang="en-US" dirty="0"/>
                  <a:t> that maximizes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a:t>with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 that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endParaRPr lang="en-US" dirty="0"/>
              </a:p>
              <a:p>
                <a:endParaRPr lang="en-US" b="1" dirty="0"/>
              </a:p>
              <a:p>
                <a:endParaRPr lang="en-US" b="1" dirty="0"/>
              </a:p>
            </p:txBody>
          </p:sp>
        </mc:Choice>
        <mc:Fallback xmlns="">
          <p:sp>
            <p:nvSpPr>
              <p:cNvPr id="7" name="TextBox 6">
                <a:extLst>
                  <a:ext uri="{FF2B5EF4-FFF2-40B4-BE49-F238E27FC236}">
                    <a16:creationId xmlns:a16="http://schemas.microsoft.com/office/drawing/2014/main" id="{86B9F4CC-22CE-73C3-F3E7-75B0310985B1}"/>
                  </a:ext>
                </a:extLst>
              </p:cNvPr>
              <p:cNvSpPr txBox="1">
                <a:spLocks noRot="1" noChangeAspect="1" noMove="1" noResize="1" noEditPoints="1" noAdjustHandles="1" noChangeArrowheads="1" noChangeShapeType="1" noTextEdit="1"/>
              </p:cNvSpPr>
              <p:nvPr/>
            </p:nvSpPr>
            <p:spPr>
              <a:xfrm>
                <a:off x="659423" y="3930162"/>
                <a:ext cx="10694377" cy="2281778"/>
              </a:xfrm>
              <a:prstGeom prst="rect">
                <a:avLst/>
              </a:prstGeom>
              <a:blipFill>
                <a:blip r:embed="rId3"/>
                <a:stretch>
                  <a:fillRect l="-342" t="-1604"/>
                </a:stretch>
              </a:blipFill>
            </p:spPr>
            <p:txBody>
              <a:bodyPr/>
              <a:lstStyle/>
              <a:p>
                <a:r>
                  <a:rPr lang="en-US">
                    <a:noFill/>
                  </a:rPr>
                  <a:t> </a:t>
                </a:r>
              </a:p>
            </p:txBody>
          </p:sp>
        </mc:Fallback>
      </mc:AlternateContent>
    </p:spTree>
    <p:extLst>
      <p:ext uri="{BB962C8B-B14F-4D97-AF65-F5344CB8AC3E}">
        <p14:creationId xmlns:p14="http://schemas.microsoft.com/office/powerpoint/2010/main" val="3615472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529C-15D6-F87E-A5E6-BD6B5A3D279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286434-0923-BD7D-7051-911B9EDE6B8D}"/>
                  </a:ext>
                </a:extLst>
              </p:cNvPr>
              <p:cNvSpPr>
                <a:spLocks noGrp="1"/>
              </p:cNvSpPr>
              <p:nvPr>
                <p:ph idx="1"/>
              </p:nvPr>
            </p:nvSpPr>
            <p:spPr/>
            <p:txBody>
              <a:bodyPr/>
              <a:lstStyle/>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Applying the Cauchy-Schwartz inequality </a:t>
                </a:r>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a:latin typeface="Cambria Math" panose="02040503050406030204" pitchFamily="18" charset="0"/>
                                          </a:rPr>
                                          <m:t>​</m:t>
                                        </m:r>
                                      </m:e>
                                    </m:d>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a:latin typeface="Cambria Math" panose="02040503050406030204" pitchFamily="18" charset="0"/>
                                  </a:rPr>
                                  <m:t>𝑷</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Let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oMath>
                </a14:m>
                <a:endParaRPr lang="en-US" dirty="0"/>
              </a:p>
              <a:p>
                <a:r>
                  <a:rPr lang="en-US" dirty="0"/>
                  <a:t>Substituting the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r>
                                  <a:rPr lang="en-US" b="1"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0286434-0923-BD7D-7051-911B9EDE6B8D}"/>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86517A-CE8D-1D31-59D0-E676D4F88740}"/>
              </a:ext>
            </a:extLst>
          </p:cNvPr>
          <p:cNvSpPr>
            <a:spLocks noGrp="1"/>
          </p:cNvSpPr>
          <p:nvPr>
            <p:ph type="sldNum" sz="quarter" idx="12"/>
          </p:nvPr>
        </p:nvSpPr>
        <p:spPr/>
        <p:txBody>
          <a:bodyPr/>
          <a:lstStyle/>
          <a:p>
            <a:fld id="{A439D109-9F59-4B0B-8E20-D6D3A384B1F1}" type="slidenum">
              <a:rPr lang="ko-KR" altLang="en-US" smtClean="0"/>
              <a:t>86</a:t>
            </a:fld>
            <a:endParaRPr lang="ko-KR" altLang="en-US"/>
          </a:p>
        </p:txBody>
      </p:sp>
    </p:spTree>
    <p:extLst>
      <p:ext uri="{BB962C8B-B14F-4D97-AF65-F5344CB8AC3E}">
        <p14:creationId xmlns:p14="http://schemas.microsoft.com/office/powerpoint/2010/main" val="4107379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B2CE-D043-3EDB-539C-C222C91E5A3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F858A-E6A4-A300-9EEA-F48BEA6ACA0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i="1">
                                            <a:latin typeface="Cambria Math" panose="02040503050406030204" pitchFamily="18" charset="0"/>
                                          </a:rPr>
                                          <m:t>𝛼</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a:p>
                <a:r>
                  <a:rPr lang="en-US" dirty="0"/>
                  <a:t>Q2)Show that MRT achieves the maximum capacity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𝐸𝑠</m:t>
                        </m:r>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𝐸𝑠</m:t>
                            </m:r>
                          </m:e>
                        </m:ra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33CF858A-E6A4-A300-9EEA-F48BEA6ACA02}"/>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C8A16B-60C8-754F-4637-FC5095E86369}"/>
              </a:ext>
            </a:extLst>
          </p:cNvPr>
          <p:cNvSpPr>
            <a:spLocks noGrp="1"/>
          </p:cNvSpPr>
          <p:nvPr>
            <p:ph type="sldNum" sz="quarter" idx="12"/>
          </p:nvPr>
        </p:nvSpPr>
        <p:spPr/>
        <p:txBody>
          <a:bodyPr/>
          <a:lstStyle/>
          <a:p>
            <a:fld id="{A439D109-9F59-4B0B-8E20-D6D3A384B1F1}" type="slidenum">
              <a:rPr lang="ko-KR" altLang="en-US" smtClean="0"/>
              <a:t>87</a:t>
            </a:fld>
            <a:endParaRPr lang="ko-KR" altLang="en-US"/>
          </a:p>
        </p:txBody>
      </p:sp>
    </p:spTree>
    <p:extLst>
      <p:ext uri="{BB962C8B-B14F-4D97-AF65-F5344CB8AC3E}">
        <p14:creationId xmlns:p14="http://schemas.microsoft.com/office/powerpoint/2010/main" val="1668313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5F8B-5488-8DC9-F7EC-0EEDC6CA340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FB142-3596-ED57-46EF-B1B609A6226A}"/>
                  </a:ext>
                </a:extLst>
              </p:cNvPr>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r>
                      <a:rPr lang="en-US" b="1" i="1" dirty="0">
                        <a:latin typeface="Cambria Math" panose="02040503050406030204" pitchFamily="18" charset="0"/>
                      </a:rPr>
                      <m:t>𝒚</m:t>
                    </m:r>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e>
                    </m:d>
                    <m:r>
                      <a:rPr lang="en-US" i="1" dirty="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r>
                      <a:rPr lang="en-US" b="0" i="1" dirty="0"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𝐸𝑠</m:t>
                        </m:r>
                      </m:num>
                      <m:den>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e>
                        </m:d>
                      </m:e>
                      <m:sup>
                        <m:r>
                          <a:rPr lang="en-US" b="0" i="0" smtClean="0">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66FB142-3596-ED57-46EF-B1B609A6226A}"/>
                  </a:ext>
                </a:extLst>
              </p:cNvPr>
              <p:cNvSpPr>
                <a:spLocks noGrp="1" noRot="1" noChangeAspect="1" noMove="1" noResize="1" noEditPoints="1" noAdjustHandles="1" noChangeArrowheads="1" noChangeShapeType="1" noTextEdit="1"/>
              </p:cNvSpPr>
              <p:nvPr>
                <p:ph idx="1"/>
              </p:nvPr>
            </p:nvSpPr>
            <p:spPr>
              <a:blipFill>
                <a:blip r:embed="rId2"/>
                <a:stretch>
                  <a:fillRect l="-522"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C52644-EF59-B984-8E71-4E18DB80607E}"/>
              </a:ext>
            </a:extLst>
          </p:cNvPr>
          <p:cNvSpPr>
            <a:spLocks noGrp="1"/>
          </p:cNvSpPr>
          <p:nvPr>
            <p:ph type="sldNum" sz="quarter" idx="12"/>
          </p:nvPr>
        </p:nvSpPr>
        <p:spPr/>
        <p:txBody>
          <a:bodyPr/>
          <a:lstStyle/>
          <a:p>
            <a:fld id="{A439D109-9F59-4B0B-8E20-D6D3A384B1F1}" type="slidenum">
              <a:rPr lang="ko-KR" altLang="en-US" smtClean="0"/>
              <a:t>88</a:t>
            </a:fld>
            <a:endParaRPr lang="ko-KR" altLang="en-US"/>
          </a:p>
        </p:txBody>
      </p:sp>
    </p:spTree>
    <p:extLst>
      <p:ext uri="{BB962C8B-B14F-4D97-AF65-F5344CB8AC3E}">
        <p14:creationId xmlns:p14="http://schemas.microsoft.com/office/powerpoint/2010/main" val="385695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DF8-1EFD-E45D-01CD-2F4359576A6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8BBC8-6CAA-1246-659E-B7765157EF9C}"/>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m:rPr>
                            <m:nor/>
                          </m:rPr>
                          <a:rPr lang="en-US" dirty="0"/>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r>
                      <a:rPr lang="en-US" b="0" i="1" dirty="0" smtClean="0">
                        <a:latin typeface="Cambria Math" panose="02040503050406030204" pitchFamily="18" charset="0"/>
                      </a:rPr>
                      <m:t>=</m:t>
                    </m:r>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F8BBC8-6CAA-1246-659E-B7765157EF9C}"/>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4C3892-EF84-6BC1-55D7-67361F36C263}"/>
              </a:ext>
            </a:extLst>
          </p:cNvPr>
          <p:cNvSpPr>
            <a:spLocks noGrp="1"/>
          </p:cNvSpPr>
          <p:nvPr>
            <p:ph type="sldNum" sz="quarter" idx="12"/>
          </p:nvPr>
        </p:nvSpPr>
        <p:spPr/>
        <p:txBody>
          <a:bodyPr/>
          <a:lstStyle/>
          <a:p>
            <a:fld id="{A439D109-9F59-4B0B-8E20-D6D3A384B1F1}" type="slidenum">
              <a:rPr lang="ko-KR" altLang="en-US" smtClean="0"/>
              <a:t>89</a:t>
            </a:fld>
            <a:endParaRPr lang="ko-KR" altLang="en-US"/>
          </a:p>
        </p:txBody>
      </p:sp>
    </p:spTree>
    <p:extLst>
      <p:ext uri="{BB962C8B-B14F-4D97-AF65-F5344CB8AC3E}">
        <p14:creationId xmlns:p14="http://schemas.microsoft.com/office/powerpoint/2010/main" val="4908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CEF6-3D53-6C9B-927D-FF3FA334D720}"/>
              </a:ext>
            </a:extLst>
          </p:cNvPr>
          <p:cNvSpPr>
            <a:spLocks noGrp="1"/>
          </p:cNvSpPr>
          <p:nvPr>
            <p:ph type="title"/>
          </p:nvPr>
        </p:nvSpPr>
        <p:spPr/>
        <p:txBody>
          <a:bodyPr/>
          <a:lstStyle/>
          <a:p>
            <a:r>
              <a:rPr lang="en-US" dirty="0"/>
              <a:t>SISO</a:t>
            </a:r>
          </a:p>
        </p:txBody>
      </p:sp>
      <p:pic>
        <p:nvPicPr>
          <p:cNvPr id="6" name="Content Placeholder 5" descr="A black arrow pointing to the right">
            <a:extLst>
              <a:ext uri="{FF2B5EF4-FFF2-40B4-BE49-F238E27FC236}">
                <a16:creationId xmlns:a16="http://schemas.microsoft.com/office/drawing/2014/main" id="{E1859E7C-D034-171A-8E1C-5E5355E69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276" y="1599945"/>
            <a:ext cx="10307488" cy="1829055"/>
          </a:xfrm>
        </p:spPr>
      </p:pic>
      <p:sp>
        <p:nvSpPr>
          <p:cNvPr id="4" name="Slide Number Placeholder 3">
            <a:extLst>
              <a:ext uri="{FF2B5EF4-FFF2-40B4-BE49-F238E27FC236}">
                <a16:creationId xmlns:a16="http://schemas.microsoft.com/office/drawing/2014/main" id="{A42C9F9D-764E-0D27-BBC0-6362CDCE7F84}"/>
              </a:ext>
            </a:extLst>
          </p:cNvPr>
          <p:cNvSpPr>
            <a:spLocks noGrp="1"/>
          </p:cNvSpPr>
          <p:nvPr>
            <p:ph type="sldNum" sz="quarter" idx="12"/>
          </p:nvPr>
        </p:nvSpPr>
        <p:spPr/>
        <p:txBody>
          <a:bodyPr/>
          <a:lstStyle/>
          <a:p>
            <a:fld id="{A439D109-9F59-4B0B-8E20-D6D3A384B1F1}" type="slidenum">
              <a:rPr lang="ko-KR" altLang="en-US" smtClean="0"/>
              <a:t>90</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FABCC8-8C97-1DDD-2A57-DE9E126A8785}"/>
                  </a:ext>
                </a:extLst>
              </p:cNvPr>
              <p:cNvSpPr txBox="1"/>
              <p:nvPr/>
            </p:nvSpPr>
            <p:spPr>
              <a:xfrm>
                <a:off x="712276" y="3956539"/>
                <a:ext cx="107764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Assume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Write an expression of the received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 </m:t>
                        </m:r>
                      </m:e>
                    </m:acc>
                  </m:oMath>
                </a14:m>
                <a:r>
                  <a:rPr lang="en-US" dirty="0"/>
                  <a:t>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h𝑝𝑥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𝑤h𝑝𝑥𝑧</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b="0" dirty="0"/>
              </a:p>
              <a:p>
                <a:r>
                  <a:rPr lang="en-US" dirty="0"/>
                  <a:t>             </a:t>
                </a:r>
              </a:p>
            </p:txBody>
          </p:sp>
        </mc:Choice>
        <mc:Fallback xmlns="">
          <p:sp>
            <p:nvSpPr>
              <p:cNvPr id="7" name="TextBox 6">
                <a:extLst>
                  <a:ext uri="{FF2B5EF4-FFF2-40B4-BE49-F238E27FC236}">
                    <a16:creationId xmlns:a16="http://schemas.microsoft.com/office/drawing/2014/main" id="{DEFABCC8-8C97-1DDD-2A57-DE9E126A8785}"/>
                  </a:ext>
                </a:extLst>
              </p:cNvPr>
              <p:cNvSpPr txBox="1">
                <a:spLocks noRot="1" noChangeAspect="1" noMove="1" noResize="1" noEditPoints="1" noAdjustHandles="1" noChangeArrowheads="1" noChangeShapeType="1" noTextEdit="1"/>
              </p:cNvSpPr>
              <p:nvPr/>
            </p:nvSpPr>
            <p:spPr>
              <a:xfrm>
                <a:off x="712276" y="3956539"/>
                <a:ext cx="10776438" cy="2031325"/>
              </a:xfrm>
              <a:prstGeom prst="rect">
                <a:avLst/>
              </a:prstGeom>
              <a:blipFill>
                <a:blip r:embed="rId3"/>
                <a:stretch>
                  <a:fillRect l="-396" t="-1502"/>
                </a:stretch>
              </a:blipFill>
            </p:spPr>
            <p:txBody>
              <a:bodyPr/>
              <a:lstStyle/>
              <a:p>
                <a:r>
                  <a:rPr lang="en-US">
                    <a:noFill/>
                  </a:rPr>
                  <a:t> </a:t>
                </a:r>
              </a:p>
            </p:txBody>
          </p:sp>
        </mc:Fallback>
      </mc:AlternateContent>
    </p:spTree>
    <p:extLst>
      <p:ext uri="{BB962C8B-B14F-4D97-AF65-F5344CB8AC3E}">
        <p14:creationId xmlns:p14="http://schemas.microsoft.com/office/powerpoint/2010/main" val="42690367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E07A-97A1-59CA-35E8-37ABCF9F53DF}"/>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61E37-3761-5E2C-8569-547A13896C1D}"/>
                  </a:ext>
                </a:extLst>
              </p:cNvPr>
              <p:cNvSpPr>
                <a:spLocks noGrp="1"/>
              </p:cNvSpPr>
              <p:nvPr>
                <p:ph idx="1"/>
              </p:nvPr>
            </p:nvSpPr>
            <p:spPr/>
            <p:txBody>
              <a:bodyPr/>
              <a:lstStyle/>
              <a:p>
                <a:r>
                  <a:rPr lang="en-US" dirty="0"/>
                  <a:t>Q2) Show that the average transmit energy is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𝐻</m:t>
                            </m:r>
                          </m:sup>
                        </m:sSup>
                        <m:r>
                          <a:rPr lang="en-US" b="0" i="1" smtClean="0">
                            <a:latin typeface="Cambria Math" panose="02040503050406030204" pitchFamily="18" charset="0"/>
                          </a:rPr>
                          <m:t>𝑝𝑥</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Q3) Show that the capacity is expressed by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𝑝𝑥𝑧</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𝑝𝑥𝑧</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5061E37-3761-5E2C-8569-547A13896C1D}"/>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162670-51C2-518B-DB98-006A6E06CA3B}"/>
              </a:ext>
            </a:extLst>
          </p:cNvPr>
          <p:cNvSpPr>
            <a:spLocks noGrp="1"/>
          </p:cNvSpPr>
          <p:nvPr>
            <p:ph type="sldNum" sz="quarter" idx="12"/>
          </p:nvPr>
        </p:nvSpPr>
        <p:spPr/>
        <p:txBody>
          <a:bodyPr/>
          <a:lstStyle/>
          <a:p>
            <a:fld id="{A439D109-9F59-4B0B-8E20-D6D3A384B1F1}" type="slidenum">
              <a:rPr lang="ko-KR" altLang="en-US" smtClean="0"/>
              <a:t>91</a:t>
            </a:fld>
            <a:endParaRPr lang="ko-KR" altLang="en-US"/>
          </a:p>
        </p:txBody>
      </p:sp>
    </p:spTree>
    <p:extLst>
      <p:ext uri="{BB962C8B-B14F-4D97-AF65-F5344CB8AC3E}">
        <p14:creationId xmlns:p14="http://schemas.microsoft.com/office/powerpoint/2010/main" val="2842968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258-22CB-8B06-0CBF-EB683590C6CA}"/>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305AF0-0909-A0AE-48D6-419C13CAA270}"/>
                  </a:ext>
                </a:extLst>
              </p:cNvPr>
              <p:cNvSpPr>
                <a:spLocks noGrp="1"/>
              </p:cNvSpPr>
              <p:nvPr>
                <p:ph idx="1"/>
              </p:nvPr>
            </p:nvSpPr>
            <p:spPr>
              <a:xfrm>
                <a:off x="838200" y="1649691"/>
                <a:ext cx="10515600" cy="4900578"/>
              </a:xfrm>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𝑤h𝑝𝑥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𝑤h𝑝𝑥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𝑤h𝑝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9305AF0-0909-A0AE-48D6-419C13CAA27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871" b="-2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8C2CCD-BAB6-E924-47FB-DF6625C53E97}"/>
              </a:ext>
            </a:extLst>
          </p:cNvPr>
          <p:cNvSpPr>
            <a:spLocks noGrp="1"/>
          </p:cNvSpPr>
          <p:nvPr>
            <p:ph type="sldNum" sz="quarter" idx="12"/>
          </p:nvPr>
        </p:nvSpPr>
        <p:spPr/>
        <p:txBody>
          <a:bodyPr/>
          <a:lstStyle/>
          <a:p>
            <a:fld id="{A439D109-9F59-4B0B-8E20-D6D3A384B1F1}" type="slidenum">
              <a:rPr lang="ko-KR" altLang="en-US" smtClean="0"/>
              <a:t>92</a:t>
            </a:fld>
            <a:endParaRPr lang="ko-KR" altLang="en-US"/>
          </a:p>
        </p:txBody>
      </p:sp>
    </p:spTree>
    <p:extLst>
      <p:ext uri="{BB962C8B-B14F-4D97-AF65-F5344CB8AC3E}">
        <p14:creationId xmlns:p14="http://schemas.microsoft.com/office/powerpoint/2010/main" val="3177838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709-5DC4-37AF-D6DE-C302E9CC980E}"/>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7CF7-632E-76EA-BD83-2058EE1FE6D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i="1" dirty="0">
                            <a:latin typeface="Cambria Math" panose="02040503050406030204" pitchFamily="18" charset="0"/>
                          </a:rPr>
                          <m:t>𝑤h𝑝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D517CF7-632E-76EA-BD83-2058EE1FE6D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AAF3F5-D9DE-DB54-F617-2B8CAD8B2E6F}"/>
              </a:ext>
            </a:extLst>
          </p:cNvPr>
          <p:cNvSpPr>
            <a:spLocks noGrp="1"/>
          </p:cNvSpPr>
          <p:nvPr>
            <p:ph type="sldNum" sz="quarter" idx="12"/>
          </p:nvPr>
        </p:nvSpPr>
        <p:spPr/>
        <p:txBody>
          <a:bodyPr/>
          <a:lstStyle/>
          <a:p>
            <a:fld id="{A439D109-9F59-4B0B-8E20-D6D3A384B1F1}" type="slidenum">
              <a:rPr lang="ko-KR" altLang="en-US" smtClean="0"/>
              <a:t>93</a:t>
            </a:fld>
            <a:endParaRPr lang="ko-KR" altLang="en-US"/>
          </a:p>
        </p:txBody>
      </p:sp>
    </p:spTree>
    <p:extLst>
      <p:ext uri="{BB962C8B-B14F-4D97-AF65-F5344CB8AC3E}">
        <p14:creationId xmlns:p14="http://schemas.microsoft.com/office/powerpoint/2010/main" val="211904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80A0-0C51-BD6D-4EDB-A6B9D144B128}"/>
              </a:ext>
            </a:extLst>
          </p:cNvPr>
          <p:cNvSpPr>
            <a:spLocks noGrp="1"/>
          </p:cNvSpPr>
          <p:nvPr>
            <p:ph type="title"/>
          </p:nvPr>
        </p:nvSpPr>
        <p:spPr/>
        <p:txBody>
          <a:bodyPr/>
          <a:lstStyle/>
          <a:p>
            <a:r>
              <a:rPr lang="en-US" dirty="0"/>
              <a:t>MIMO with DFB(V-BLAST)</a:t>
            </a:r>
          </a:p>
        </p:txBody>
      </p:sp>
      <p:pic>
        <p:nvPicPr>
          <p:cNvPr id="6" name="Content Placeholder 5" descr="A black arrow pointing to a black line&#10;&#10;Description automatically generated">
            <a:extLst>
              <a:ext uri="{FF2B5EF4-FFF2-40B4-BE49-F238E27FC236}">
                <a16:creationId xmlns:a16="http://schemas.microsoft.com/office/drawing/2014/main" id="{B45A7BD6-2D2D-B946-256F-6B487608BD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654" y="1556905"/>
            <a:ext cx="10515600" cy="1872095"/>
          </a:xfrm>
        </p:spPr>
      </p:pic>
      <p:sp>
        <p:nvSpPr>
          <p:cNvPr id="4" name="Slide Number Placeholder 3">
            <a:extLst>
              <a:ext uri="{FF2B5EF4-FFF2-40B4-BE49-F238E27FC236}">
                <a16:creationId xmlns:a16="http://schemas.microsoft.com/office/drawing/2014/main" id="{D6D833E2-F9F8-4F7C-613B-E0AC977E2A7B}"/>
              </a:ext>
            </a:extLst>
          </p:cNvPr>
          <p:cNvSpPr>
            <a:spLocks noGrp="1"/>
          </p:cNvSpPr>
          <p:nvPr>
            <p:ph type="sldNum" sz="quarter" idx="12"/>
          </p:nvPr>
        </p:nvSpPr>
        <p:spPr/>
        <p:txBody>
          <a:bodyPr/>
          <a:lstStyle/>
          <a:p>
            <a:fld id="{A439D109-9F59-4B0B-8E20-D6D3A384B1F1}" type="slidenum">
              <a:rPr lang="ko-KR" altLang="en-US" smtClean="0"/>
              <a:t>94</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DC400A-1B41-47C3-D76D-0A13D6C589D0}"/>
                  </a:ext>
                </a:extLst>
              </p:cNvPr>
              <p:cNvSpPr txBox="1"/>
              <p:nvPr/>
            </p:nvSpPr>
            <p:spPr>
              <a:xfrm>
                <a:off x="729760" y="4484077"/>
                <a:ext cx="110167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r>
                      <a:rPr lang="en-US" b="0" i="1" smtClean="0">
                        <a:latin typeface="Cambria Math" panose="02040503050406030204" pitchFamily="18" charset="0"/>
                      </a:rPr>
                      <m:t>𝑧</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oMath>
                </a14:m>
                <a:r>
                  <a:rPr lang="en-US" dirty="0"/>
                  <a:t> follow zero mean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𝑁𝑟</m:t>
                            </m:r>
                          </m:e>
                        </m:d>
                      </m:e>
                    </m:func>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successively cancel the interference by already detected components of </a:t>
                </a:r>
                <a:r>
                  <a:rPr lang="en-US" b="1" dirty="0"/>
                  <a:t>x</a:t>
                </a:r>
                <a:r>
                  <a:rPr lang="en-US" dirty="0"/>
                  <a:t> from the received         signal </a:t>
                </a:r>
                <a:r>
                  <a:rPr lang="en-US" b="1" dirty="0"/>
                  <a:t>y</a:t>
                </a:r>
                <a:r>
                  <a:rPr lang="en-US" dirty="0"/>
                  <a:t>.</a:t>
                </a:r>
              </a:p>
              <a:p>
                <a:pPr marL="285750" indent="-285750">
                  <a:buFont typeface="Arial" panose="020B0604020202020204" pitchFamily="34" charset="0"/>
                  <a:buChar char="•"/>
                </a:pPr>
                <a:r>
                  <a:rPr lang="en-US" dirty="0"/>
                  <a:t>The order in which the components of </a:t>
                </a:r>
                <a:r>
                  <a:rPr lang="en-US" b="1" dirty="0"/>
                  <a:t>x</a:t>
                </a:r>
                <a:r>
                  <a:rPr lang="en-US" dirty="0"/>
                  <a:t> are detected becomes important to the overall                 performance.</a:t>
                </a:r>
              </a:p>
            </p:txBody>
          </p:sp>
        </mc:Choice>
        <mc:Fallback xmlns="">
          <p:sp>
            <p:nvSpPr>
              <p:cNvPr id="7" name="TextBox 6">
                <a:extLst>
                  <a:ext uri="{FF2B5EF4-FFF2-40B4-BE49-F238E27FC236}">
                    <a16:creationId xmlns:a16="http://schemas.microsoft.com/office/drawing/2014/main" id="{CDDC400A-1B41-47C3-D76D-0A13D6C589D0}"/>
                  </a:ext>
                </a:extLst>
              </p:cNvPr>
              <p:cNvSpPr txBox="1">
                <a:spLocks noRot="1" noChangeAspect="1" noMove="1" noResize="1" noEditPoints="1" noAdjustHandles="1" noChangeArrowheads="1" noChangeShapeType="1" noTextEdit="1"/>
              </p:cNvSpPr>
              <p:nvPr/>
            </p:nvSpPr>
            <p:spPr>
              <a:xfrm>
                <a:off x="729760" y="4484077"/>
                <a:ext cx="11016762" cy="2308324"/>
              </a:xfrm>
              <a:prstGeom prst="rect">
                <a:avLst/>
              </a:prstGeom>
              <a:blipFill>
                <a:blip r:embed="rId4"/>
                <a:stretch>
                  <a:fillRect l="-387" t="-1587" r="-2380" b="-3439"/>
                </a:stretch>
              </a:blipFill>
            </p:spPr>
            <p:txBody>
              <a:bodyPr/>
              <a:lstStyle/>
              <a:p>
                <a:r>
                  <a:rPr lang="en-US">
                    <a:noFill/>
                  </a:rPr>
                  <a:t> </a:t>
                </a:r>
              </a:p>
            </p:txBody>
          </p:sp>
        </mc:Fallback>
      </mc:AlternateContent>
    </p:spTree>
    <p:extLst>
      <p:ext uri="{BB962C8B-B14F-4D97-AF65-F5344CB8AC3E}">
        <p14:creationId xmlns:p14="http://schemas.microsoft.com/office/powerpoint/2010/main" val="3610528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592E-A43E-5F36-B162-1D97143A74C3}"/>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6A0D5C-CFF2-0784-31A8-1332AEB2DA79}"/>
                  </a:ext>
                </a:extLst>
              </p:cNvPr>
              <p:cNvSpPr>
                <a:spLocks noGrp="1"/>
              </p:cNvSpPr>
              <p:nvPr>
                <p:ph idx="1"/>
              </p:nvPr>
            </p:nvSpPr>
            <p:spPr/>
            <p:txBody>
              <a:bodyPr/>
              <a:lstStyle/>
              <a:p>
                <a:r>
                  <a:rPr lang="en-US" dirty="0"/>
                  <a:t>Q1) Show that </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b="0" i="1" smtClean="0">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i="1">
                            <a:latin typeface="Cambria Math" panose="02040503050406030204" pitchFamily="18" charset="0"/>
                          </a:rPr>
                          <m:t>−</m:t>
                        </m:r>
                        <m:r>
                          <a:rPr lang="en-US" b="1" i="1">
                            <a:latin typeface="Cambria Math" panose="02040503050406030204" pitchFamily="18" charset="0"/>
                          </a:rPr>
                          <m:t>𝑾𝒛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𝑾𝒛</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p:txBody>
          </p:sp>
        </mc:Choice>
        <mc:Fallback xmlns="">
          <p:sp>
            <p:nvSpPr>
              <p:cNvPr id="3" name="Content Placeholder 2">
                <a:extLst>
                  <a:ext uri="{FF2B5EF4-FFF2-40B4-BE49-F238E27FC236}">
                    <a16:creationId xmlns:a16="http://schemas.microsoft.com/office/drawing/2014/main" id="{D76A0D5C-CFF2-0784-31A8-1332AEB2DA7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51C46C-69F4-CDBE-16EA-767DFB1D90FE}"/>
              </a:ext>
            </a:extLst>
          </p:cNvPr>
          <p:cNvSpPr>
            <a:spLocks noGrp="1"/>
          </p:cNvSpPr>
          <p:nvPr>
            <p:ph type="sldNum" sz="quarter" idx="12"/>
          </p:nvPr>
        </p:nvSpPr>
        <p:spPr/>
        <p:txBody>
          <a:bodyPr/>
          <a:lstStyle/>
          <a:p>
            <a:fld id="{A439D109-9F59-4B0B-8E20-D6D3A384B1F1}" type="slidenum">
              <a:rPr lang="ko-KR" altLang="en-US" smtClean="0"/>
              <a:t>95</a:t>
            </a:fld>
            <a:endParaRPr lang="ko-KR" altLang="en-US"/>
          </a:p>
        </p:txBody>
      </p:sp>
    </p:spTree>
    <p:extLst>
      <p:ext uri="{BB962C8B-B14F-4D97-AF65-F5344CB8AC3E}">
        <p14:creationId xmlns:p14="http://schemas.microsoft.com/office/powerpoint/2010/main" val="969465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2549-8C35-AE35-B0B5-9149B49B6E30}"/>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8BFB0-DEF2-D2A3-3CDF-D10805505ADA}"/>
                  </a:ext>
                </a:extLst>
              </p:cNvPr>
              <p:cNvSpPr>
                <a:spLocks noGrp="1"/>
              </p:cNvSpPr>
              <p:nvPr>
                <p:ph idx="1"/>
              </p:nvPr>
            </p:nvSpPr>
            <p:spPr/>
            <p:txBody>
              <a:bodyPr/>
              <a:lstStyle/>
              <a:p>
                <a:r>
                  <a:rPr lang="en-US" dirty="0"/>
                  <a:t>2) Show that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e>
                    </m:d>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 </m:t>
                    </m:r>
                  </m:oMath>
                </a14:m>
                <a:r>
                  <a:rPr lang="en-US" dirty="0"/>
                  <a:t>represent the MSE of the </a:t>
                </a:r>
                <a:r>
                  <a:rPr lang="en-US" dirty="0" err="1"/>
                  <a:t>i-th</a:t>
                </a:r>
                <a:r>
                  <a:rPr lang="en-US" dirty="0"/>
                  <a:t> symbol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m:t>
                    </m:r>
                  </m:oMath>
                </a14:m>
                <a:endParaRPr lang="en-US" b="0" dirty="0"/>
              </a:p>
              <a:p>
                <a:r>
                  <a:rPr lang="en-US" dirty="0"/>
                  <a:t>Solution)</a:t>
                </a:r>
              </a:p>
              <a:p>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baseline="-25000" smtClean="0">
                            <a:latin typeface="Cambria Math" panose="02040503050406030204" pitchFamily="18" charset="0"/>
                          </a:rPr>
                          <m:t>𝑖</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r>
                                  <a:rPr lang="en-US" b="1" i="1" smtClean="0">
                                    <a:latin typeface="Cambria Math" panose="02040503050406030204" pitchFamily="18" charset="0"/>
                                  </a:rPr>
                                  <m:t> </m:t>
                                </m:r>
                              </m:e>
                            </m:acc>
                            <m:r>
                              <a:rPr lang="en-US" b="0" i="1" baseline="-25000" smtClean="0">
                                <a:latin typeface="Cambria Math" panose="02040503050406030204" pitchFamily="18" charset="0"/>
                              </a:rPr>
                              <m:t>𝑖</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𝒙</m:t>
                        </m:r>
                        <m:r>
                          <a:rPr lang="en-US" b="1" i="1" baseline="-25000" smtClean="0">
                            <a:latin typeface="Cambria Math" panose="02040503050406030204" pitchFamily="18" charset="0"/>
                          </a:rPr>
                          <m:t>𝒊</m:t>
                        </m:r>
                        <m:r>
                          <a:rPr lang="en-US" i="1">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𝑾𝑯𝑷𝒙</m:t>
                            </m:r>
                            <m:r>
                              <a:rPr lang="en-US" b="1" i="1" baseline="-25000" smtClean="0">
                                <a:latin typeface="Cambria Math" panose="02040503050406030204" pitchFamily="18" charset="0"/>
                              </a:rPr>
                              <m:t>𝒊</m:t>
                            </m:r>
                            <m:r>
                              <a:rPr lang="en-US" i="1">
                                <a:latin typeface="Cambria Math" panose="02040503050406030204" pitchFamily="18" charset="0"/>
                              </a:rPr>
                              <m:t>+</m:t>
                            </m:r>
                            <m:r>
                              <a:rPr lang="en-US" b="1" i="1">
                                <a:latin typeface="Cambria Math" panose="02040503050406030204" pitchFamily="18" charset="0"/>
                              </a:rPr>
                              <m:t>𝑾𝒛</m:t>
                            </m:r>
                            <m:r>
                              <a:rPr lang="en-US" b="1" i="1" baseline="-25000" smtClean="0">
                                <a:latin typeface="Cambria Math" panose="02040503050406030204" pitchFamily="18" charset="0"/>
                              </a:rPr>
                              <m:t>𝒊</m:t>
                            </m:r>
                          </m:e>
                        </m:d>
                      </m:e>
                    </m:d>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𝒙</m:t>
                            </m:r>
                            <m:r>
                              <a:rPr lang="en-US" b="1" i="1" baseline="-25000" smtClean="0">
                                <a:latin typeface="Cambria Math" panose="02040503050406030204" pitchFamily="18" charset="0"/>
                              </a:rPr>
                              <m:t>𝒊</m:t>
                            </m:r>
                            <m:r>
                              <a:rPr lang="en-US" i="1">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𝑾𝑯𝑷𝒙</m:t>
                                </m:r>
                                <m:r>
                                  <a:rPr lang="en-US" b="1" i="1" baseline="-25000" smtClean="0">
                                    <a:latin typeface="Cambria Math" panose="02040503050406030204" pitchFamily="18" charset="0"/>
                                  </a:rPr>
                                  <m:t>𝒊</m:t>
                                </m:r>
                                <m:r>
                                  <a:rPr lang="en-US" i="1">
                                    <a:latin typeface="Cambria Math" panose="02040503050406030204" pitchFamily="18" charset="0"/>
                                  </a:rPr>
                                  <m:t>+</m:t>
                                </m:r>
                                <m:r>
                                  <a:rPr lang="en-US" b="1" i="1">
                                    <a:latin typeface="Cambria Math" panose="02040503050406030204" pitchFamily="18" charset="0"/>
                                  </a:rPr>
                                  <m:t>𝑾𝒛</m:t>
                                </m:r>
                                <m:r>
                                  <a:rPr lang="en-US" b="1" i="1" baseline="-25000" smtClean="0">
                                    <a:latin typeface="Cambria Math" panose="02040503050406030204" pitchFamily="18" charset="0"/>
                                  </a:rPr>
                                  <m:t>𝒊</m:t>
                                </m:r>
                              </m:e>
                            </m:d>
                          </m:e>
                        </m:d>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The MSE is the average of the squared errors over all elements:</a:t>
                </a:r>
              </a:p>
              <a:p>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𝑁𝑠</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baseline="-25000" smtClean="0">
                                    <a:latin typeface="Cambria Math" panose="02040503050406030204" pitchFamily="18" charset="0"/>
                                  </a:rPr>
                                  <m:t>𝒊</m:t>
                                </m:r>
                                <m:r>
                                  <a:rPr lang="en-US" b="1" i="1" smtClean="0">
                                    <a:latin typeface="Cambria Math" panose="02040503050406030204" pitchFamily="18" charset="0"/>
                                  </a:rPr>
                                  <m:t> −</m:t>
                                </m:r>
                                <m:r>
                                  <a:rPr lang="en-US" b="1" i="1" smtClean="0">
                                    <a:latin typeface="Cambria Math" panose="02040503050406030204" pitchFamily="18" charset="0"/>
                                  </a:rPr>
                                  <m:t>𝒙𝒊</m:t>
                                </m:r>
                              </m:e>
                            </m:d>
                          </m:e>
                          <m:sup>
                            <m:r>
                              <a:rPr lang="en-US" b="0" i="1" smtClean="0">
                                <a:latin typeface="Cambria Math" panose="02040503050406030204" pitchFamily="18" charset="0"/>
                              </a:rPr>
                              <m:t>2</m:t>
                            </m:r>
                          </m:sup>
                        </m:sSup>
                      </m:e>
                    </m:nary>
                  </m:oMath>
                </a14:m>
                <a:endParaRPr lang="en-US" dirty="0"/>
              </a:p>
              <a:p>
                <a:r>
                  <a:rPr lang="en-US" dirty="0"/>
                  <a:t>Now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baseline="-25000">
                                <a:latin typeface="Cambria Math" panose="02040503050406030204" pitchFamily="18" charset="0"/>
                              </a:rPr>
                              <m:t>𝒊</m:t>
                            </m:r>
                            <m:r>
                              <a:rPr lang="en-US" b="1" i="1">
                                <a:latin typeface="Cambria Math" panose="02040503050406030204" pitchFamily="18" charset="0"/>
                              </a:rPr>
                              <m:t> −</m:t>
                            </m:r>
                            <m:r>
                              <a:rPr lang="en-US" b="1" i="1">
                                <a:latin typeface="Cambria Math" panose="02040503050406030204" pitchFamily="18" charset="0"/>
                              </a:rPr>
                              <m:t>𝒙𝒊</m:t>
                            </m:r>
                          </m:e>
                        </m:d>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baseline="-25000">
                                <a:latin typeface="Cambria Math" panose="02040503050406030204" pitchFamily="18" charset="0"/>
                              </a:rPr>
                              <m:t>𝒊</m:t>
                            </m:r>
                            <m:r>
                              <a:rPr lang="en-US" b="1" i="1">
                                <a:latin typeface="Cambria Math" panose="02040503050406030204" pitchFamily="18" charset="0"/>
                              </a:rPr>
                              <m:t> −</m:t>
                            </m:r>
                            <m:r>
                              <a:rPr lang="en-US" b="1" i="1">
                                <a:latin typeface="Cambria Math" panose="02040503050406030204" pitchFamily="18" charset="0"/>
                              </a:rPr>
                              <m:t>𝒙𝒊</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baseline="-25000">
                            <a:latin typeface="Cambria Math" panose="02040503050406030204" pitchFamily="18" charset="0"/>
                          </a:rPr>
                          <m:t>𝒊</m:t>
                        </m:r>
                        <m:r>
                          <a:rPr lang="en-US" b="1" i="1">
                            <a:latin typeface="Cambria Math" panose="02040503050406030204" pitchFamily="18" charset="0"/>
                          </a:rPr>
                          <m:t> −</m:t>
                        </m:r>
                        <m:r>
                          <a:rPr lang="en-US" b="1" i="1">
                            <a:latin typeface="Cambria Math" panose="02040503050406030204" pitchFamily="18" charset="0"/>
                          </a:rPr>
                          <m:t>𝒙𝒊</m:t>
                        </m:r>
                      </m:e>
                    </m:d>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𝑾𝑯𝑷𝒙</m:t>
                                </m:r>
                                <m:r>
                                  <a:rPr lang="en-US" b="1" i="1" baseline="-25000">
                                    <a:latin typeface="Cambria Math" panose="02040503050406030204" pitchFamily="18" charset="0"/>
                                  </a:rPr>
                                  <m:t>𝒊</m:t>
                                </m:r>
                                <m:r>
                                  <a:rPr lang="en-US" i="1">
                                    <a:latin typeface="Cambria Math" panose="02040503050406030204" pitchFamily="18" charset="0"/>
                                  </a:rPr>
                                  <m:t>+</m:t>
                                </m:r>
                                <m:r>
                                  <a:rPr lang="en-US" b="1" i="1">
                                    <a:latin typeface="Cambria Math" panose="02040503050406030204" pitchFamily="18" charset="0"/>
                                  </a:rPr>
                                  <m:t>𝑾𝒛</m:t>
                                </m:r>
                                <m:r>
                                  <a:rPr lang="en-US" b="1" i="1" baseline="-25000" smtClean="0">
                                    <a:latin typeface="Cambria Math" panose="02040503050406030204" pitchFamily="18" charset="0"/>
                                  </a:rPr>
                                  <m:t>𝒊</m:t>
                                </m:r>
                              </m:e>
                            </m:d>
                            <m:r>
                              <a:rPr lang="en-US" b="0" i="1" smtClean="0">
                                <a:latin typeface="Cambria Math" panose="02040503050406030204" pitchFamily="18" charset="0"/>
                              </a:rPr>
                              <m:t>−</m:t>
                            </m:r>
                            <m:r>
                              <a:rPr lang="en-US" b="1" i="1">
                                <a:latin typeface="Cambria Math" panose="02040503050406030204" pitchFamily="18" charset="0"/>
                              </a:rPr>
                              <m:t>𝒙</m:t>
                            </m:r>
                            <m:r>
                              <a:rPr lang="en-US" b="1" i="1" baseline="-25000">
                                <a:latin typeface="Cambria Math" panose="02040503050406030204" pitchFamily="18" charset="0"/>
                              </a:rPr>
                              <m:t>𝒊</m:t>
                            </m:r>
                            <m:r>
                              <a:rPr lang="en-US" b="0" i="1" baseline="-25000" smtClean="0">
                                <a:latin typeface="Cambria Math" panose="02040503050406030204" pitchFamily="18" charset="0"/>
                              </a:rPr>
                              <m:t> </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𝑾𝑯𝑷𝒙</m:t>
                        </m:r>
                        <m:r>
                          <a:rPr lang="en-US" b="1" i="1" baseline="-25000">
                            <a:latin typeface="Cambria Math" panose="02040503050406030204" pitchFamily="18" charset="0"/>
                          </a:rPr>
                          <m:t>𝒊</m:t>
                        </m:r>
                        <m:r>
                          <a:rPr lang="en-US" i="1">
                            <a:latin typeface="Cambria Math" panose="02040503050406030204" pitchFamily="18" charset="0"/>
                          </a:rPr>
                          <m:t>+</m:t>
                        </m:r>
                        <m:r>
                          <a:rPr lang="en-US" b="1" i="1">
                            <a:latin typeface="Cambria Math" panose="02040503050406030204" pitchFamily="18" charset="0"/>
                          </a:rPr>
                          <m:t>𝑾𝒛</m:t>
                        </m:r>
                        <m:r>
                          <a:rPr lang="en-US" b="1" i="1" baseline="-25000" smtClean="0">
                            <a:latin typeface="Cambria Math" panose="02040503050406030204" pitchFamily="18" charset="0"/>
                          </a:rPr>
                          <m:t>𝒊</m:t>
                        </m:r>
                      </m:e>
                    </m:d>
                    <m:r>
                      <a:rPr lang="en-US" i="1">
                        <a:latin typeface="Cambria Math" panose="02040503050406030204" pitchFamily="18" charset="0"/>
                      </a:rPr>
                      <m:t>−</m:t>
                    </m:r>
                    <m:r>
                      <a:rPr lang="en-US" b="1" i="1">
                        <a:latin typeface="Cambria Math" panose="02040503050406030204" pitchFamily="18" charset="0"/>
                      </a:rPr>
                      <m:t>𝒙</m:t>
                    </m:r>
                    <m:r>
                      <a:rPr lang="en-US" b="1" i="1" baseline="-25000">
                        <a:latin typeface="Cambria Math" panose="02040503050406030204" pitchFamily="18" charset="0"/>
                      </a:rPr>
                      <m:t>𝒊</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r>
                          <a:rPr lang="en-US" b="0" i="1" baseline="-25000" smtClean="0">
                            <a:latin typeface="Cambria Math" panose="02040503050406030204" pitchFamily="18" charset="0"/>
                          </a:rPr>
                          <m:t>𝑖</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r>
                          <a:rPr lang="en-US" b="0" i="1" baseline="-25000" smtClean="0">
                            <a:latin typeface="Cambria Math" panose="02040503050406030204" pitchFamily="18" charset="0"/>
                          </a:rPr>
                          <m:t>𝑖</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r>
                      <a:rPr lang="en-US" b="0" i="1" baseline="-25000" smtClean="0">
                        <a:latin typeface="Cambria Math" panose="02040503050406030204" pitchFamily="18" charset="0"/>
                      </a:rPr>
                      <m:t>𝑖</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baseline="-25000" smtClean="0">
                        <a:latin typeface="Cambria Math" panose="02040503050406030204" pitchFamily="18" charset="0"/>
                      </a:rPr>
                      <m:t>𝑖</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4268BFB0-DEF2-D2A3-3CDF-D10805505ADA}"/>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7B38BA-0CB9-2EA8-8286-F29F5C499CE0}"/>
              </a:ext>
            </a:extLst>
          </p:cNvPr>
          <p:cNvSpPr>
            <a:spLocks noGrp="1"/>
          </p:cNvSpPr>
          <p:nvPr>
            <p:ph type="sldNum" sz="quarter" idx="12"/>
          </p:nvPr>
        </p:nvSpPr>
        <p:spPr/>
        <p:txBody>
          <a:bodyPr/>
          <a:lstStyle/>
          <a:p>
            <a:fld id="{A439D109-9F59-4B0B-8E20-D6D3A384B1F1}" type="slidenum">
              <a:rPr lang="ko-KR" altLang="en-US" smtClean="0"/>
              <a:t>96</a:t>
            </a:fld>
            <a:endParaRPr lang="ko-KR" altLang="en-US"/>
          </a:p>
        </p:txBody>
      </p:sp>
    </p:spTree>
    <p:extLst>
      <p:ext uri="{BB962C8B-B14F-4D97-AF65-F5344CB8AC3E}">
        <p14:creationId xmlns:p14="http://schemas.microsoft.com/office/powerpoint/2010/main" val="2319616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31A5-4A55-8D1E-60DB-63317A1E9D79}"/>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FD40F-B133-725B-F391-0D9F720C2DF3}"/>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r>
                          <a:rPr lang="en-US" b="0" i="1" baseline="-25000" smtClean="0">
                            <a:latin typeface="Cambria Math" panose="02040503050406030204" pitchFamily="18" charset="0"/>
                          </a:rPr>
                          <m:t>𝑖</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r>
                          <a:rPr lang="en-US" b="0" i="1" baseline="-25000" smtClean="0">
                            <a:latin typeface="Cambria Math" panose="02040503050406030204" pitchFamily="18" charset="0"/>
                          </a:rPr>
                          <m:t>𝑖</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baseline="-25000" smtClean="0">
                        <a:latin typeface="Cambria Math" panose="02040503050406030204" pitchFamily="18" charset="0"/>
                      </a:rPr>
                      <m:t>𝑖</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i="1" baseline="-25000">
                        <a:latin typeface="Cambria Math" panose="02040503050406030204" pitchFamily="18" charset="0"/>
                      </a:rPr>
                      <m:t>𝑖</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b="0" i="1" smtClean="0">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r>
                      <a:rPr lang="en-US" b="1" i="1">
                        <a:latin typeface="Cambria Math" panose="02040503050406030204" pitchFamily="18" charset="0"/>
                      </a:rPr>
                      <m:t>𝒙</m:t>
                    </m:r>
                    <m:r>
                      <a:rPr lang="en-US" i="1" baseline="-25000">
                        <a:latin typeface="Cambria Math" panose="02040503050406030204" pitchFamily="18" charset="0"/>
                      </a:rPr>
                      <m:t>𝑖</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baseline="-25000">
                                <a:latin typeface="Cambria Math" panose="02040503050406030204" pitchFamily="18" charset="0"/>
                              </a:rPr>
                              <m:t>𝑖</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a:latin typeface="Cambria Math" panose="02040503050406030204" pitchFamily="18" charset="0"/>
                          </a:rPr>
                          <m:t>𝑾𝒛</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r>
                          <a:rPr lang="en-US" i="1" baseline="-25000">
                            <a:latin typeface="Cambria Math" panose="02040503050406030204" pitchFamily="18" charset="0"/>
                          </a:rPr>
                          <m:t>𝑖</m:t>
                        </m:r>
                      </m:e>
                      <m:sup>
                        <m:r>
                          <a:rPr lang="en-US" i="1">
                            <a:latin typeface="Cambria Math" panose="02040503050406030204" pitchFamily="18" charset="0"/>
                          </a:rPr>
                          <m:t>𝐻</m:t>
                        </m:r>
                      </m:sup>
                    </m:sSup>
                    <m:r>
                      <a:rPr lang="en-US" b="1" i="1">
                        <a:latin typeface="Cambria Math" panose="02040503050406030204" pitchFamily="18" charset="0"/>
                      </a:rPr>
                      <m:t>𝒙</m:t>
                    </m:r>
                    <m:r>
                      <a:rPr lang="en-US" i="1" baseline="-25000">
                        <a:latin typeface="Cambria Math" panose="02040503050406030204" pitchFamily="18" charset="0"/>
                      </a:rPr>
                      <m:t>𝑖</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oMath>
                </a14:m>
                <a:r>
                  <a:rPr lang="en-US" baseline="-25000" dirty="0"/>
                  <a:t> </a:t>
                </a:r>
              </a:p>
              <a:p>
                <a:r>
                  <a:rPr lang="en-US" dirty="0"/>
                  <a:t>We then decode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 with the smallest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 </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e>
                    </m:d>
                  </m:oMath>
                </a14:m>
                <a:r>
                  <a:rPr lang="en-US" dirty="0"/>
                  <a:t> as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endParaRPr lang="en-US" dirty="0"/>
              </a:p>
              <a:p>
                <a:r>
                  <a:rPr lang="en-US" dirty="0"/>
                  <a:t>After that, by noting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𝐻𝑃𝑥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𝑁𝑠</m:t>
                            </m:r>
                          </m:e>
                        </m:d>
                      </m:e>
                    </m:d>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baseline="-25000" smtClean="0">
                              <a:latin typeface="Cambria Math" panose="02040503050406030204" pitchFamily="18" charset="0"/>
                            </a:rPr>
                            <m:t>1</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2</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𝑁𝑠</m:t>
                          </m:r>
                        </m:e>
                      </m:mr>
                    </m:m>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a:p>
                <a:r>
                  <a:rPr lang="en-US" b="1" dirty="0"/>
                  <a:t>                                  </a:t>
                </a:r>
                <a14:m>
                  <m:oMath xmlns:m="http://schemas.openxmlformats.org/officeDocument/2006/math">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e>
                    </m:d>
                    <m:r>
                      <a:rPr lang="en-US" b="0" i="1" smtClean="0">
                        <a:latin typeface="Cambria Math" panose="02040503050406030204" pitchFamily="18" charset="0"/>
                      </a:rPr>
                      <m:t>+…+ </m:t>
                    </m:r>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𝑁𝑠</m:t>
                        </m:r>
                      </m:e>
                    </m:d>
                    <m:r>
                      <a:rPr lang="en-US" i="1">
                        <a:latin typeface="Cambria Math" panose="02040503050406030204" pitchFamily="18" charset="0"/>
                      </a:rPr>
                      <m:t>𝑥</m:t>
                    </m:r>
                    <m:r>
                      <a:rPr lang="en-US" i="1" baseline="-25000">
                        <a:latin typeface="Cambria Math" panose="02040503050406030204" pitchFamily="18" charset="0"/>
                      </a:rPr>
                      <m:t>𝑁𝑠</m:t>
                    </m:r>
                    <m:r>
                      <a:rPr lang="en-US" b="0" i="1" smtClean="0">
                        <a:latin typeface="Cambria Math" panose="02040503050406030204" pitchFamily="18" charset="0"/>
                      </a:rPr>
                      <m:t>+</m:t>
                    </m:r>
                    <m:r>
                      <a:rPr lang="en-US" b="1" i="1" smtClean="0">
                        <a:latin typeface="Cambria Math" panose="02040503050406030204" pitchFamily="18" charset="0"/>
                      </a:rPr>
                      <m:t>𝒛</m:t>
                    </m:r>
                  </m:oMath>
                </a14:m>
                <a:r>
                  <a:rPr lang="en-US" b="1" dirty="0"/>
                  <a:t>  </a:t>
                </a:r>
              </a:p>
              <a:p>
                <a:r>
                  <a:rPr lang="en-US" dirty="0"/>
                  <a:t>We exclude the interference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from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𝒚</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𝑯𝑷</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baseline="-25000" smtClean="0">
                        <a:latin typeface="Cambria Math" panose="02040503050406030204" pitchFamily="18" charset="0"/>
                        <a:ea typeface="Cambria Math" panose="02040503050406030204" pitchFamily="18" charset="0"/>
                      </a:rPr>
                      <m:t>𝑖</m:t>
                    </m:r>
                  </m:oMath>
                </a14:m>
                <a:endParaRPr lang="en-US" baseline="-25000" dirty="0"/>
              </a:p>
            </p:txBody>
          </p:sp>
        </mc:Choice>
        <mc:Fallback xmlns="">
          <p:sp>
            <p:nvSpPr>
              <p:cNvPr id="3" name="Content Placeholder 2">
                <a:extLst>
                  <a:ext uri="{FF2B5EF4-FFF2-40B4-BE49-F238E27FC236}">
                    <a16:creationId xmlns:a16="http://schemas.microsoft.com/office/drawing/2014/main" id="{6A7FD40F-B133-725B-F391-0D9F720C2DF3}"/>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8096B0A-8BB8-0E76-DB3D-5EE9744549BF}"/>
              </a:ext>
            </a:extLst>
          </p:cNvPr>
          <p:cNvSpPr>
            <a:spLocks noGrp="1"/>
          </p:cNvSpPr>
          <p:nvPr>
            <p:ph type="sldNum" sz="quarter" idx="12"/>
          </p:nvPr>
        </p:nvSpPr>
        <p:spPr/>
        <p:txBody>
          <a:bodyPr/>
          <a:lstStyle/>
          <a:p>
            <a:fld id="{A439D109-9F59-4B0B-8E20-D6D3A384B1F1}" type="slidenum">
              <a:rPr lang="ko-KR" altLang="en-US" smtClean="0"/>
              <a:t>97</a:t>
            </a:fld>
            <a:endParaRPr lang="ko-KR" altLang="en-US"/>
          </a:p>
        </p:txBody>
      </p:sp>
    </p:spTree>
    <p:extLst>
      <p:ext uri="{BB962C8B-B14F-4D97-AF65-F5344CB8AC3E}">
        <p14:creationId xmlns:p14="http://schemas.microsoft.com/office/powerpoint/2010/main" val="24158718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06FA-78F5-637C-37A0-C51B9970172F}"/>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9FC789-05CA-BA3E-958C-085919CF16F8}"/>
                  </a:ext>
                </a:extLst>
              </p:cNvPr>
              <p:cNvSpPr>
                <a:spLocks noGrp="1"/>
              </p:cNvSpPr>
              <p:nvPr>
                <p:ph idx="1"/>
              </p:nvPr>
            </p:nvSpPr>
            <p:spPr/>
            <p:txBody>
              <a:bodyPr/>
              <a:lstStyle/>
              <a:p>
                <a:r>
                  <a:rPr lang="en-US" dirty="0"/>
                  <a:t>We calculate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and determine the next symbol to          decode</a:t>
                </a:r>
              </a:p>
              <a:p>
                <a:r>
                  <a:rPr lang="en-US" dirty="0"/>
                  <a:t>3) Show that obtaining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m:rPr>
                        <m:sty m:val="p"/>
                      </m:rPr>
                      <a:rPr lang="en-US" b="0" i="0" baseline="-25000" smtClean="0">
                        <a:latin typeface="Cambria Math" panose="02040503050406030204" pitchFamily="18" charset="0"/>
                      </a:rPr>
                      <m:t>i</m:t>
                    </m:r>
                  </m:oMath>
                </a14:m>
                <a:r>
                  <a:rPr lang="en-US" dirty="0"/>
                  <a:t> is equivalent to obtaining </a:t>
                </a:r>
              </a:p>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dirty="0"/>
                  <a:t> with </a:t>
                </a:r>
                <a14:m>
                  <m:oMath xmlns:m="http://schemas.openxmlformats.org/officeDocument/2006/math">
                    <m:r>
                      <a:rPr lang="en-US" b="1" i="1" smtClean="0">
                        <a:latin typeface="Cambria Math" panose="02040503050406030204" pitchFamily="18" charset="0"/>
                      </a:rPr>
                      <m:t>𝑯𝑷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m:t>
                    </m:r>
                  </m:oMath>
                </a14:m>
                <a:endParaRPr lang="en-US" dirty="0"/>
              </a:p>
              <a:p>
                <a:r>
                  <a:rPr lang="en-US" dirty="0"/>
                  <a:t>Solution)</a:t>
                </a:r>
              </a:p>
              <a:p>
                <a:r>
                  <a:rPr lang="en-US" dirty="0"/>
                  <a:t>Let’s denote updated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  </m:t>
                    </m:r>
                  </m:oMath>
                </a14:m>
                <a:r>
                  <a:rPr lang="en-US" dirty="0"/>
                  <a:t>as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1"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oMath>
                </a14:m>
                <a:r>
                  <a:rPr lang="en-US" dirty="0"/>
                  <a:t> and </a:t>
                </a:r>
                <a:endParaRPr lang="en-US" b="0" i="1" dirty="0">
                  <a:latin typeface="Cambria Math" panose="02040503050406030204" pitchFamily="18" charset="0"/>
                </a:endParaRPr>
              </a:p>
              <a:p>
                <a14:m>
                  <m:oMath xmlns:m="http://schemas.openxmlformats.org/officeDocument/2006/math">
                    <m:r>
                      <a:rPr lang="en-US" b="1" i="1" smtClean="0">
                        <a:latin typeface="Cambria Math" panose="02040503050406030204" pitchFamily="18" charset="0"/>
                      </a:rPr>
                      <m:t>𝑯𝑷</m:t>
                    </m:r>
                    <m:r>
                      <a:rPr lang="en-US" b="0" i="1" smtClean="0">
                        <a:latin typeface="Cambria Math" panose="02040503050406030204" pitchFamily="18" charset="0"/>
                      </a:rPr>
                      <m:t> </m:t>
                    </m:r>
                  </m:oMath>
                </a14:m>
                <a:r>
                  <a:rPr lang="en-US" dirty="0"/>
                  <a:t> as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e>
                    </m:d>
                    <m:d>
                      <m:dPr>
                        <m:begChr m:val="["/>
                        <m:endChr m:val="]"/>
                        <m:ctrlPr>
                          <a:rPr lang="en-US"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e>
                    </m:d>
                    <m:r>
                      <a:rPr lang="en-US" i="1">
                        <a:latin typeface="Cambria Math" panose="02040503050406030204" pitchFamily="18" charset="0"/>
                      </a:rPr>
                      <m:t>….[</m:t>
                    </m:r>
                    <m:r>
                      <a:rPr lang="en-US" b="1" i="1">
                        <a:latin typeface="Cambria Math" panose="02040503050406030204" pitchFamily="18" charset="0"/>
                      </a:rPr>
                      <m:t>𝑯𝑷</m:t>
                    </m:r>
                    <m:r>
                      <a:rPr lang="en-US" i="1">
                        <a:latin typeface="Cambria Math" panose="02040503050406030204" pitchFamily="18" charset="0"/>
                      </a:rPr>
                      <m:t>][:,</m:t>
                    </m:r>
                    <m:r>
                      <a:rPr lang="en-US" i="1">
                        <a:latin typeface="Cambria Math" panose="02040503050406030204" pitchFamily="18" charset="0"/>
                      </a:rPr>
                      <m:t>𝑁𝑠</m:t>
                    </m:r>
                    <m:r>
                      <a:rPr lang="en-US" i="1">
                        <a:latin typeface="Cambria Math" panose="02040503050406030204" pitchFamily="18" charset="0"/>
                      </a:rPr>
                      <m:t>]]</m:t>
                    </m:r>
                  </m:oMath>
                </a14:m>
                <a:endParaRPr lang="en-US" dirty="0"/>
              </a:p>
              <a:p>
                <a:r>
                  <a:rPr lang="en-US" dirty="0"/>
                  <a:t>Let’s denote the error term between the transmitted symbols and the estimated symbols  as </a:t>
                </a:r>
                <a14:m>
                  <m:oMath xmlns:m="http://schemas.openxmlformats.org/officeDocument/2006/math">
                    <m:r>
                      <a:rPr lang="en-US" b="1" i="1" smtClean="0">
                        <a:latin typeface="Cambria Math" panose="02040503050406030204" pitchFamily="18" charset="0"/>
                      </a:rPr>
                      <m:t>𝒆</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To compute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using the updated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oMath>
                </a14:m>
                <a:r>
                  <a:rPr lang="en-US" dirty="0"/>
                  <a:t> and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m:t>
                        </m:r>
                      </m:sup>
                    </m:sSup>
                  </m:oMath>
                </a14:m>
                <a:r>
                  <a:rPr lang="en-US" dirty="0"/>
                  <a:t> , We have </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1" i="1">
                        <a:latin typeface="Cambria Math" panose="02040503050406030204" pitchFamily="18" charset="0"/>
                      </a:rPr>
                      <m:t>𝑹</m:t>
                    </m:r>
                    <m:d>
                      <m:dPr>
                        <m:ctrlPr>
                          <a:rPr lang="en-US" b="1"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a:latin typeface="Cambria Math" panose="02040503050406030204" pitchFamily="18" charset="0"/>
                          </a:rPr>
                          <m:t> </m:t>
                        </m:r>
                      </m:e>
                    </m:d>
                    <m:r>
                      <a:rPr lang="en-US" b="1"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𝒆</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𝒆</m:t>
                            </m:r>
                          </m:e>
                        </m:d>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79FC789-05CA-BA3E-958C-085919CF16F8}"/>
                  </a:ext>
                </a:extLst>
              </p:cNvPr>
              <p:cNvSpPr>
                <a:spLocks noGrp="1" noRot="1" noChangeAspect="1" noMove="1" noResize="1" noEditPoints="1" noAdjustHandles="1" noChangeArrowheads="1" noChangeShapeType="1" noTextEdit="1"/>
              </p:cNvSpPr>
              <p:nvPr>
                <p:ph idx="1"/>
              </p:nvPr>
            </p:nvSpPr>
            <p:spPr>
              <a:blipFill>
                <a:blip r:embed="rId2"/>
                <a:stretch>
                  <a:fillRect l="-522" t="-1348" r="-4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FCC263-5DFE-9618-9BA9-CE3A0071C68B}"/>
              </a:ext>
            </a:extLst>
          </p:cNvPr>
          <p:cNvSpPr>
            <a:spLocks noGrp="1"/>
          </p:cNvSpPr>
          <p:nvPr>
            <p:ph type="sldNum" sz="quarter" idx="12"/>
          </p:nvPr>
        </p:nvSpPr>
        <p:spPr/>
        <p:txBody>
          <a:bodyPr/>
          <a:lstStyle/>
          <a:p>
            <a:fld id="{A439D109-9F59-4B0B-8E20-D6D3A384B1F1}" type="slidenum">
              <a:rPr lang="ko-KR" altLang="en-US" smtClean="0"/>
              <a:t>98</a:t>
            </a:fld>
            <a:endParaRPr lang="ko-KR" altLang="en-US"/>
          </a:p>
        </p:txBody>
      </p:sp>
    </p:spTree>
    <p:extLst>
      <p:ext uri="{BB962C8B-B14F-4D97-AF65-F5344CB8AC3E}">
        <p14:creationId xmlns:p14="http://schemas.microsoft.com/office/powerpoint/2010/main" val="4865372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C3CC-E2D6-FC7B-1F0E-1A1E42AB9803}"/>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C8309D-829A-1A67-F5AB-A1BEC31CDEED}"/>
                  </a:ext>
                </a:extLst>
              </p:cNvPr>
              <p:cNvSpPr>
                <a:spLocks noGrp="1"/>
              </p:cNvSpPr>
              <p:nvPr>
                <p:ph idx="1"/>
              </p:nvPr>
            </p:nvSpPr>
            <p:spPr/>
            <p:txBody>
              <a:bodyPr/>
              <a:lstStyle/>
              <a:p>
                <a:r>
                  <a:rPr lang="en-US" dirty="0"/>
                  <a:t>After updating </a:t>
                </a:r>
                <a14:m>
                  <m:oMath xmlns:m="http://schemas.openxmlformats.org/officeDocument/2006/math">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𝐻𝑃</m:t>
                    </m:r>
                  </m:oMath>
                </a14:m>
                <a:r>
                  <a:rPr lang="en-US" dirty="0"/>
                  <a:t> , the covariance matrix becomes :</a:t>
                </a:r>
              </a:p>
              <a:p>
                <a14:m>
                  <m:oMath xmlns:m="http://schemas.openxmlformats.org/officeDocument/2006/math">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This represent the MSE between the transmitted symbols and the estimated symbols ,     considering the exclusion of the interference caused by the previously decoded symbol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𝑖</m:t>
                    </m:r>
                    <m:r>
                      <a:rPr lang="en-US" b="0" i="1" dirty="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80C8309D-829A-1A67-F5AB-A1BEC31CDEED}"/>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7B3D2C-65F5-8546-A4C0-7F3081FA7220}"/>
              </a:ext>
            </a:extLst>
          </p:cNvPr>
          <p:cNvSpPr>
            <a:spLocks noGrp="1"/>
          </p:cNvSpPr>
          <p:nvPr>
            <p:ph type="sldNum" sz="quarter" idx="12"/>
          </p:nvPr>
        </p:nvSpPr>
        <p:spPr/>
        <p:txBody>
          <a:bodyPr/>
          <a:lstStyle/>
          <a:p>
            <a:fld id="{A439D109-9F59-4B0B-8E20-D6D3A384B1F1}" type="slidenum">
              <a:rPr lang="ko-KR" altLang="en-US" smtClean="0"/>
              <a:t>99</a:t>
            </a:fld>
            <a:endParaRPr lang="ko-KR" altLang="en-US"/>
          </a:p>
        </p:txBody>
      </p:sp>
    </p:spTree>
    <p:extLst>
      <p:ext uri="{BB962C8B-B14F-4D97-AF65-F5344CB8AC3E}">
        <p14:creationId xmlns:p14="http://schemas.microsoft.com/office/powerpoint/2010/main" val="11844783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6693</TotalTime>
  <Words>10119</Words>
  <Application>Microsoft Office PowerPoint</Application>
  <PresentationFormat>Widescreen</PresentationFormat>
  <Paragraphs>994</Paragraphs>
  <Slides>103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103</vt:i4>
      </vt:variant>
    </vt:vector>
  </HeadingPairs>
  <TitlesOfParts>
    <vt:vector size="113"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MIMO without CSIT – RxMMSE</vt:lpstr>
      <vt:lpstr>MIMO without CSIT – RxMMSE</vt:lpstr>
      <vt:lpstr>MIMO without CSIT – RxMMSE</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SIMO</vt:lpstr>
      <vt:lpstr>SIMO</vt:lpstr>
      <vt:lpstr>SIMO</vt:lpstr>
      <vt:lpstr>SIMO</vt:lpstr>
      <vt:lpstr>SIMO</vt:lpstr>
      <vt:lpstr>SIMO</vt:lpstr>
      <vt:lpstr>SIMO</vt:lpstr>
      <vt:lpstr>SIMO</vt:lpstr>
      <vt:lpstr>MISO</vt:lpstr>
      <vt:lpstr>MISO</vt:lpstr>
      <vt:lpstr>MISO</vt:lpstr>
      <vt:lpstr>MISO</vt:lpstr>
      <vt:lpstr>MISO</vt:lpstr>
      <vt:lpstr>MISO</vt:lpstr>
      <vt:lpstr>MISO</vt:lpstr>
      <vt:lpstr>MISO</vt:lpstr>
      <vt:lpstr>MISO</vt:lpstr>
      <vt:lpstr>MISO</vt:lpstr>
      <vt:lpstr>MISO</vt:lpstr>
      <vt:lpstr>SISO</vt:lpstr>
      <vt:lpstr>SISO</vt:lpstr>
      <vt:lpstr>SISO</vt:lpstr>
      <vt:lpstr>SISO</vt:lpstr>
      <vt:lpstr>MIMO with DFB(V-BLAST)</vt:lpstr>
      <vt:lpstr>MIMO with DFB(V-BLAST)</vt:lpstr>
      <vt:lpstr>MIMO with DFB(V-BLAST)</vt:lpstr>
      <vt:lpstr>MIMO with DFB(V-BLAST)</vt:lpstr>
      <vt:lpstr>MIMO with DFB(V-BLAST)</vt:lpstr>
      <vt:lpstr>MIMO with DFB(V-BLAST)</vt:lpstr>
      <vt:lpstr>MIMO with MF-DFB</vt:lpstr>
      <vt:lpstr>MIMO with ZF-DFB</vt:lpstr>
      <vt:lpstr>MIMO with ZF-DFB</vt:lpstr>
      <vt:lpstr>MIMO with MMSE-DFB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175</cp:revision>
  <dcterms:created xsi:type="dcterms:W3CDTF">2018-05-20T06:28:16Z</dcterms:created>
  <dcterms:modified xsi:type="dcterms:W3CDTF">2024-03-14T00:29:12Z</dcterms:modified>
</cp:coreProperties>
</file>