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556" r:id="rId2"/>
    <p:sldId id="1557" r:id="rId3"/>
    <p:sldId id="1575" r:id="rId4"/>
    <p:sldId id="1559" r:id="rId5"/>
    <p:sldId id="1560" r:id="rId6"/>
    <p:sldId id="1579" r:id="rId7"/>
    <p:sldId id="1562" r:id="rId8"/>
    <p:sldId id="1580" r:id="rId9"/>
    <p:sldId id="1586" r:id="rId10"/>
    <p:sldId id="1581" r:id="rId11"/>
    <p:sldId id="1587" r:id="rId12"/>
    <p:sldId id="1588" r:id="rId13"/>
    <p:sldId id="1605" r:id="rId14"/>
    <p:sldId id="1591" r:id="rId15"/>
    <p:sldId id="1592" r:id="rId16"/>
    <p:sldId id="1593" r:id="rId17"/>
    <p:sldId id="1594" r:id="rId18"/>
    <p:sldId id="1595" r:id="rId19"/>
    <p:sldId id="1596" r:id="rId20"/>
    <p:sldId id="1597" r:id="rId21"/>
    <p:sldId id="1599" r:id="rId22"/>
    <p:sldId id="1600" r:id="rId23"/>
    <p:sldId id="1601" r:id="rId24"/>
    <p:sldId id="1602" r:id="rId25"/>
    <p:sldId id="1603" r:id="rId26"/>
    <p:sldId id="1604" r:id="rId27"/>
    <p:sldId id="1606" r:id="rId28"/>
    <p:sldId id="155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05" d="100"/>
          <a:sy n="105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5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5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06930-2FBF-4BDF-BB7A-ED0F3C0B85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6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4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8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5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sv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TimesNewRomanPSMT"/>
              </a:rPr>
              <a:t>Transmit Power Optimization on Disguised Full-Duplex Covert Communications</a:t>
            </a:r>
            <a:r>
              <a:rPr lang="en-US" sz="4000" dirty="0"/>
              <a:t> </a:t>
            </a:r>
            <a:br>
              <a:rPr lang="en-US" sz="1600" dirty="0"/>
            </a:br>
            <a:endParaRPr lang="en-US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2024.04.26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THE 34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JOINT CONFERERENCE ON COMMUNICATIONS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AND INFORMATION</a:t>
            </a:r>
          </a:p>
          <a:p>
            <a:r>
              <a:rPr lang="en-US" dirty="0"/>
              <a:t>Refat Khan, *Jihwan Moon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/>
              <p:nvPr/>
            </p:nvSpPr>
            <p:spPr>
              <a:xfrm>
                <a:off x="2058988" y="3106738"/>
                <a:ext cx="2549525" cy="7683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106738"/>
                <a:ext cx="2549525" cy="76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24150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/>
              <p:nvPr/>
            </p:nvSpPr>
            <p:spPr>
              <a:xfrm>
                <a:off x="2058988" y="3103138"/>
                <a:ext cx="2130425" cy="76835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개체 22">
                <a:extLst>
                  <a:ext uri="{FF2B5EF4-FFF2-40B4-BE49-F238E27FC236}">
                    <a16:creationId xmlns:a16="http://schemas.microsoft.com/office/drawing/2014/main" id="{0FAAF90E-199F-002C-52C6-1B5709DC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3103138"/>
                <a:ext cx="2130425" cy="76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27F5-7A02-EDBF-3485-C239FCA4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279C-8A4A-539E-8503-6D53C1C2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649690"/>
            <a:ext cx="10594848" cy="4714533"/>
          </a:xfrm>
        </p:spPr>
        <p:txBody>
          <a:bodyPr/>
          <a:lstStyle/>
          <a:p>
            <a:r>
              <a:rPr lang="en-US" b="1" dirty="0"/>
              <a:t>Covert rate maximization:</a:t>
            </a:r>
          </a:p>
          <a:p>
            <a:pPr lvl="1"/>
            <a:r>
              <a:rPr lang="en-US" dirty="0"/>
              <a:t>We formulate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maximization </a:t>
            </a:r>
            <a:r>
              <a:rPr lang="en-US" dirty="0"/>
              <a:t>problem as </a:t>
            </a:r>
          </a:p>
          <a:p>
            <a:pPr marL="457200" lvl="1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0" dirty="0"/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BF334-FBA4-7FDB-A4FC-BA88BDB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7272FF-7D57-541A-B692-74246AD1278A}"/>
                  </a:ext>
                </a:extLst>
              </p:cNvPr>
              <p:cNvSpPr txBox="1"/>
              <p:nvPr/>
            </p:nvSpPr>
            <p:spPr>
              <a:xfrm>
                <a:off x="1307592" y="2633472"/>
                <a:ext cx="5952744" cy="409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1) :    </m:t>
                      </m:r>
                      <m:limLow>
                        <m:limLow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⏟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b="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endParaRPr lang="en-US" sz="1800" b="0" dirty="0"/>
              </a:p>
              <a:p>
                <a:r>
                  <a:rPr lang="en-US" sz="1800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endParaRPr lang="en-US" sz="1800" b="0" dirty="0"/>
              </a:p>
              <a:p>
                <a:r>
                  <a:rPr lang="en-US" sz="1800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endParaRPr lang="en-US" sz="1800" b="0" dirty="0"/>
              </a:p>
              <a:p>
                <a:r>
                  <a:rPr lang="en-US" sz="1800" dirty="0"/>
                  <a:t>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sz="1800" b="0" dirty="0"/>
              </a:p>
              <a:p>
                <a:endParaRPr lang="en-US" sz="1800" b="0" dirty="0"/>
              </a:p>
              <a:p>
                <a:r>
                  <a:rPr lang="en-US" sz="18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endParaRPr lang="en-US" sz="1800" b="0" dirty="0"/>
              </a:p>
              <a:p>
                <a:r>
                  <a:rPr lang="en-US" sz="18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7272FF-7D57-541A-B692-74246AD1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2" y="2633472"/>
                <a:ext cx="5952744" cy="4098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1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6DA9-1896-B36A-9E22-4485176D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959FA-1F14-9DEB-E22A-CC04775F6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Covert rate maximization: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ensures the hidden receiver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decodes public </a:t>
                </a:r>
                <a:r>
                  <a:rPr lang="en-US" sz="2000" dirty="0"/>
                  <a:t>message before covert ones.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Constraint 2</a:t>
                </a:r>
                <a:r>
                  <a:rPr lang="en-US" sz="2000" dirty="0"/>
                  <a:t> set the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maximum achievable </a:t>
                </a:r>
                <a:r>
                  <a:rPr lang="en-US" sz="2000" dirty="0"/>
                  <a:t>public data rate, guiding adjustments between  nodes.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Constraint 3</a:t>
                </a:r>
                <a:r>
                  <a:rPr lang="en-US" sz="2000" dirty="0"/>
                  <a:t> imposes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minimum quality </a:t>
                </a:r>
                <a:r>
                  <a:rPr lang="en-US" sz="2000" dirty="0"/>
                  <a:t>of service for public transmission.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Constraint 4-6 </a:t>
                </a:r>
                <a:r>
                  <a:rPr lang="en-US" sz="2000" dirty="0"/>
                  <a:t>guarantees a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non-zero</a:t>
                </a:r>
                <a:r>
                  <a:rPr lang="en-US" sz="2000" dirty="0"/>
                  <a:t> minimum detection error probability within a                specified power budget.</a:t>
                </a:r>
              </a:p>
              <a:p>
                <a:endParaRPr lang="en-US" b="0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959FA-1F14-9DEB-E22A-CC04775F6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7F9E2-7CC4-1580-8815-E6844FC0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b="1" dirty="0"/>
                  <a:t>Covert message detection</a:t>
                </a:r>
              </a:p>
              <a:p>
                <a:r>
                  <a:rPr lang="en-US" sz="1800" dirty="0"/>
                  <a:t>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warden</a:t>
                </a:r>
                <a:r>
                  <a:rPr lang="en-US" sz="1800" dirty="0"/>
                  <a:t> 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076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</a:t>
                </a:r>
              </a:p>
              <a:p>
                <a:pPr lvl="2"/>
                <a:r>
                  <a:rPr lang="en-US" altLang="ko-KR" sz="2000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endParaRPr lang="en-US" altLang="ko-KR" dirty="0"/>
              </a:p>
              <a:p>
                <a:pPr lvl="2"/>
                <a:r>
                  <a:rPr lang="en-US" altLang="ko-KR" sz="1800" dirty="0"/>
                  <a:t>The null and alternative hypotheses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𝐷𝑊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pPr lvl="2"/>
                <a:r>
                  <a:rPr lang="en-US" altLang="ko-KR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800" dirty="0"/>
              </a:p>
              <a:p>
                <a:pPr lvl="3"/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1"/>
                <a:endParaRPr lang="en-US" altLang="ko-KR" sz="1600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9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2584-AF7C-1021-4517-CD0CA0F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7357-0A86-D363-C748-F66306B7A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limUpp>
                            <m:limUp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Upp>
                        </m:e>
                      </m:mr>
                      <m:mr>
                        <m:e>
                          <m:limLow>
                            <m:limLow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e>
                      </m:mr>
                    </m:m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Detection error probability (DEP)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 </m:t>
                    </m:r>
                    <m:limLow>
                      <m:limLow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baseline="-25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𝑀𝑖𝑠𝑠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𝑎𝑙𝑎𝑟𝑚</m:t>
                        </m:r>
                      </m:lim>
                    </m:limLow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warden node conjectures that the covert transmission randomly takes place with</a:t>
                </a:r>
                <a:r>
                  <a:rPr lang="en-US" dirty="0">
                    <a:latin typeface="Roboto" panose="020F0502020204030204" pitchFamily="2" charset="0"/>
                  </a:rPr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endParaRPr lang="en-US" b="0" dirty="0">
                  <a:latin typeface="Roboto" panose="020F0502020204030204" pitchFamily="2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b="0" i="0" dirty="0">
                    <a:effectLst/>
                    <a:latin typeface="Roboto" panose="020F0502020204030204" pitchFamily="2" charset="0"/>
                  </a:rPr>
                  <a:t>Noise uncer</a:t>
                </a:r>
                <a:r>
                  <a:rPr lang="en-US" dirty="0">
                    <a:latin typeface="Roboto" panose="020F0502020204030204" pitchFamily="2" charset="0"/>
                  </a:rPr>
                  <a:t>tainty </a:t>
                </a:r>
                <a:r>
                  <a:rPr lang="en-US" b="0" i="0" dirty="0">
                    <a:effectLst/>
                    <a:latin typeface="Roboto" panose="020F0502020204030204" pitchFamily="2" charset="0"/>
                  </a:rPr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800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800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baseline="-560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baseline="-56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56000" smtClean="0">
                        <a:latin typeface="Cambria Math" panose="02040503050406030204" pitchFamily="18" charset="0"/>
                      </a:rPr>
                      <m:t>𝑑𝐵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18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lit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den>
                    </m:f>
                  </m:oMath>
                </a14:m>
                <a:endParaRPr lang="en-US" altLang="ko-KR" sz="1800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7357-0A86-D363-C748-F66306B7A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350F1-AEF3-2ABF-0AF4-91FF8252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0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A7E8-BD6E-C038-5E93-459518D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5F0CA-4FC6-D233-E6DE-DFD3889A9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Covert message detection</a:t>
                </a:r>
              </a:p>
              <a:p>
                <a:pPr lvl="1"/>
                <a:r>
                  <a:rPr lang="en-US" dirty="0">
                    <a:latin typeface="Roboto" panose="020F0502020204030204" pitchFamily="2" charset="0"/>
                  </a:rPr>
                  <a:t>Noise uncertainty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r>
                  <a:rPr lang="en-US" sz="1800" dirty="0">
                    <a:solidFill>
                      <a:schemeClr val="tx1"/>
                    </a:solidFill>
                    <a:latin typeface="Roboto" panose="020F0502020204030204" pitchFamily="2" charset="0"/>
                  </a:rPr>
                  <a:t>PDF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baseline="-5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𝑣𝑙𝑛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8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 ∗ 10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marL="914400" lvl="2" indent="0">
                  <a:buNone/>
                </a:pPr>
                <a:endParaRPr lang="en-US" altLang="ko-KR" sz="1800" dirty="0"/>
              </a:p>
              <a:p>
                <a:pPr lvl="2"/>
                <a:r>
                  <a:rPr lang="en-US" sz="1800" dirty="0">
                    <a:latin typeface="Roboto" panose="020F0502020204030204" pitchFamily="2" charset="0"/>
                  </a:rPr>
                  <a:t>CDF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800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F</m:t>
                    </m:r>
                    <m:sSup>
                      <m:sSupPr>
                        <m:ctrlPr>
                          <a:rPr lang="en-US" sz="1800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̄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baseline="-5600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̄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sz="1800" dirty="0"/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baseline="-250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baseline="-5600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Roboto" panose="020F0502020204030204" pitchFamily="2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5F0CA-4FC6-D233-E6DE-DFD3889A9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2C20-B836-99C8-AE72-54C7730E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8E87-5CDC-CF35-56B4-A0CC114A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12126-F32F-1C18-075B-03B06557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Covert message detection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Miss probability</a:t>
                </a: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func>
                      </m:den>
                    </m:f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m:rPr>
                        <m:nor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False Probability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func>
                      </m:den>
                    </m:f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func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1800" dirty="0"/>
              </a:p>
              <a:p>
                <a:pPr lvl="2">
                  <a:lnSpc>
                    <a:spcPct val="100000"/>
                  </a:lnSpc>
                </a:pPr>
                <a:endParaRPr lang="en-US" altLang="ko-KR" sz="1800" dirty="0"/>
              </a:p>
              <a:p>
                <a:pPr lvl="2">
                  <a:lnSpc>
                    <a:spcPct val="100000"/>
                  </a:lnSpc>
                </a:pPr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12126-F32F-1C18-075B-03B06557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EBE5-5598-6FC6-52E5-5B723225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48D1-7B26-8506-D95E-6CE07A5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5C736-92E6-B684-F150-3E6296069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Detection error probability (DEP)</a:t>
                </a:r>
              </a:p>
              <a:p>
                <a:pPr lvl="2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Case 1 :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altLang="ko-KR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5C736-92E6-B684-F150-3E6296069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221BD-C73E-6EA9-8E6D-2B989112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System Model</a:t>
            </a:r>
          </a:p>
          <a:p>
            <a:endParaRPr lang="en-US" dirty="0"/>
          </a:p>
          <a:p>
            <a:r>
              <a:rPr lang="en-US" dirty="0"/>
              <a:t>Problem Formulation</a:t>
            </a:r>
          </a:p>
          <a:p>
            <a:endParaRPr lang="en-US" dirty="0"/>
          </a:p>
          <a:p>
            <a:r>
              <a:rPr lang="en-US" dirty="0"/>
              <a:t>Proposed Solution</a:t>
            </a:r>
          </a:p>
          <a:p>
            <a:endParaRPr lang="en-US" dirty="0"/>
          </a:p>
          <a:p>
            <a:r>
              <a:rPr lang="en-US" dirty="0"/>
              <a:t>Numerical Result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7D5B-DEA0-3726-D6D0-FF9C8DAA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82CD1-89B6-0105-D36C-C44153C52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Detection error probability (DEP)</a:t>
                </a:r>
              </a:p>
              <a:p>
                <a:pPr lvl="2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Case 2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82CD1-89B6-0105-D36C-C44153C52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C505-C131-7F9C-359F-36D839A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7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The shape of the DEP function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Case 1 :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38" y="5430838"/>
                <a:ext cx="419100" cy="331787"/>
              </a:xfrm>
              <a:prstGeom prst="rect">
                <a:avLst/>
              </a:prstGeom>
              <a:blipFill>
                <a:blip r:embed="rId6"/>
                <a:stretch>
                  <a:fillRect r="-2058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50" y="5311775"/>
                <a:ext cx="1414463" cy="576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9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0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1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2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/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개체 47">
                <a:extLst>
                  <a:ext uri="{FF2B5EF4-FFF2-40B4-BE49-F238E27FC236}">
                    <a16:creationId xmlns:a16="http://schemas.microsoft.com/office/drawing/2014/main" id="{F203FA93-D820-8CBA-0DD1-FEF89A3B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45" y="4501936"/>
                <a:ext cx="1414463" cy="541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/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개체 48">
                <a:extLst>
                  <a:ext uri="{FF2B5EF4-FFF2-40B4-BE49-F238E27FC236}">
                    <a16:creationId xmlns:a16="http://schemas.microsoft.com/office/drawing/2014/main" id="{D28DBE99-C965-FD42-1DAF-F2A5769F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310" y="4488850"/>
                <a:ext cx="1397000" cy="541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3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51109"/>
              </a:xfrm>
            </p:spPr>
            <p:txBody>
              <a:bodyPr/>
              <a:lstStyle/>
              <a:p>
                <a:r>
                  <a:rPr lang="en-US" altLang="ko-KR" b="1" dirty="0"/>
                  <a:t>Covert message detection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The shape of the DEP function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Case 2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Note that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51109"/>
              </a:xfrm>
              <a:blipFill>
                <a:blip r:embed="rId3"/>
                <a:stretch>
                  <a:fillRect l="-522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개체 9">
                <a:extLst>
                  <a:ext uri="{FF2B5EF4-FFF2-40B4-BE49-F238E27FC236}">
                    <a16:creationId xmlns:a16="http://schemas.microsoft.com/office/drawing/2014/main" id="{E0329B1F-6AD8-231F-9F01-3DD6EC29FCEA}"/>
                  </a:ext>
                </a:extLst>
              </p:cNvPr>
              <p:cNvSpPr txBox="1"/>
              <p:nvPr/>
            </p:nvSpPr>
            <p:spPr>
              <a:xfrm>
                <a:off x="2258568" y="3602735"/>
                <a:ext cx="8321040" cy="183794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sz="1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개체 9">
                <a:extLst>
                  <a:ext uri="{FF2B5EF4-FFF2-40B4-BE49-F238E27FC236}">
                    <a16:creationId xmlns:a16="http://schemas.microsoft.com/office/drawing/2014/main" id="{E0329B1F-6AD8-231F-9F01-3DD6EC29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68" y="3602735"/>
                <a:ext cx="8321040" cy="1837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개체 15">
                <a:extLst>
                  <a:ext uri="{FF2B5EF4-FFF2-40B4-BE49-F238E27FC236}">
                    <a16:creationId xmlns:a16="http://schemas.microsoft.com/office/drawing/2014/main" id="{AD9955C5-C43F-C2C4-2EDF-FCC155331F11}"/>
                  </a:ext>
                </a:extLst>
              </p:cNvPr>
              <p:cNvSpPr txBox="1"/>
              <p:nvPr/>
            </p:nvSpPr>
            <p:spPr>
              <a:xfrm>
                <a:off x="1554480" y="5797296"/>
                <a:ext cx="9002916" cy="96069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𝜕𝜏</m:t>
                        </m:r>
                      </m:den>
                    </m:f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func>
                          <m:func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func>
                          <m:func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ln</m:t>
                            </m:r>
                          </m:fName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𝜁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𝐷𝑊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Increasing</m:t>
                    </m:r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for</m:t>
                    </m:r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개체 15">
                <a:extLst>
                  <a:ext uri="{FF2B5EF4-FFF2-40B4-BE49-F238E27FC236}">
                    <a16:creationId xmlns:a16="http://schemas.microsoft.com/office/drawing/2014/main" id="{AD9955C5-C43F-C2C4-2EDF-FCC15533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797296"/>
                <a:ext cx="9002916" cy="960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94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The shape of the DEP function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Case 2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/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개체 19">
                <a:extLst>
                  <a:ext uri="{FF2B5EF4-FFF2-40B4-BE49-F238E27FC236}">
                    <a16:creationId xmlns:a16="http://schemas.microsoft.com/office/drawing/2014/main" id="{C54A2C9E-D34C-C78B-BCFE-E9CB0AA6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46" y="4945187"/>
                <a:ext cx="174625" cy="192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/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개체 20">
                <a:extLst>
                  <a:ext uri="{FF2B5EF4-FFF2-40B4-BE49-F238E27FC236}">
                    <a16:creationId xmlns:a16="http://schemas.microsoft.com/office/drawing/2014/main" id="{9DD822CC-685F-1CE3-4366-B41AEE05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49" y="3209841"/>
                <a:ext cx="855662" cy="349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/>
              <p:nvPr/>
            </p:nvSpPr>
            <p:spPr>
              <a:xfrm>
                <a:off x="7159625" y="5430838"/>
                <a:ext cx="419100" cy="33178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개체 24">
                <a:extLst>
                  <a:ext uri="{FF2B5EF4-FFF2-40B4-BE49-F238E27FC236}">
                    <a16:creationId xmlns:a16="http://schemas.microsoft.com/office/drawing/2014/main" id="{393C9433-D558-5985-7229-1EB2AE0E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25" y="5430838"/>
                <a:ext cx="419100" cy="331787"/>
              </a:xfrm>
              <a:prstGeom prst="rect">
                <a:avLst/>
              </a:prstGeom>
              <a:blipFill>
                <a:blip r:embed="rId6"/>
                <a:stretch>
                  <a:fillRect r="-202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/>
              <p:nvPr/>
            </p:nvSpPr>
            <p:spPr>
              <a:xfrm>
                <a:off x="4422775" y="5311775"/>
                <a:ext cx="1414463" cy="576263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개체 25">
                <a:extLst>
                  <a:ext uri="{FF2B5EF4-FFF2-40B4-BE49-F238E27FC236}">
                    <a16:creationId xmlns:a16="http://schemas.microsoft.com/office/drawing/2014/main" id="{4731B7AA-A807-9D50-FAAB-D139C1D4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75" y="5311775"/>
                <a:ext cx="1414463" cy="576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/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개체 26">
                <a:extLst>
                  <a:ext uri="{FF2B5EF4-FFF2-40B4-BE49-F238E27FC236}">
                    <a16:creationId xmlns:a16="http://schemas.microsoft.com/office/drawing/2014/main" id="{2FA31AF3-1A78-F87A-FAD9-17FED9943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88" y="5437188"/>
                <a:ext cx="1344612" cy="384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/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개체 27">
                <a:extLst>
                  <a:ext uri="{FF2B5EF4-FFF2-40B4-BE49-F238E27FC236}">
                    <a16:creationId xmlns:a16="http://schemas.microsoft.com/office/drawing/2014/main" id="{1CFC9993-2808-39D9-5764-2BC75E51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25" y="5343525"/>
                <a:ext cx="506413" cy="576263"/>
              </a:xfrm>
              <a:prstGeom prst="rect">
                <a:avLst/>
              </a:prstGeom>
              <a:blipFill>
                <a:blip r:embed="rId9"/>
                <a:stretch>
                  <a:fillRect r="-7229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/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개체 35">
                <a:extLst>
                  <a:ext uri="{FF2B5EF4-FFF2-40B4-BE49-F238E27FC236}">
                    <a16:creationId xmlns:a16="http://schemas.microsoft.com/office/drawing/2014/main" id="{8C624E77-4C53-2C09-D66B-51621BEFA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3" y="3446463"/>
                <a:ext cx="209550" cy="541337"/>
              </a:xfrm>
              <a:prstGeom prst="rect">
                <a:avLst/>
              </a:prstGeom>
              <a:blipFill>
                <a:blip r:embed="rId10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/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개체 36">
                <a:extLst>
                  <a:ext uri="{FF2B5EF4-FFF2-40B4-BE49-F238E27FC236}">
                    <a16:creationId xmlns:a16="http://schemas.microsoft.com/office/drawing/2014/main" id="{B60519F6-4952-138B-4DBB-FEB396CF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68" y="5400622"/>
                <a:ext cx="174625" cy="244475"/>
              </a:xfrm>
              <a:prstGeom prst="rect">
                <a:avLst/>
              </a:prstGeom>
              <a:blipFill>
                <a:blip r:embed="rId11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/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개체 37">
                <a:extLst>
                  <a:ext uri="{FF2B5EF4-FFF2-40B4-BE49-F238E27FC236}">
                    <a16:creationId xmlns:a16="http://schemas.microsoft.com/office/drawing/2014/main" id="{518D29A3-B70C-3686-7500-35EC47B8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7" y="4774669"/>
                <a:ext cx="174625" cy="244475"/>
              </a:xfrm>
              <a:prstGeom prst="rect">
                <a:avLst/>
              </a:prstGeom>
              <a:blipFill>
                <a:blip r:embed="rId12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86D5124A-9D22-8245-B99B-9786AD75B3E1}"/>
                  </a:ext>
                </a:extLst>
              </p:cNvPr>
              <p:cNvSpPr txBox="1"/>
              <p:nvPr/>
            </p:nvSpPr>
            <p:spPr>
              <a:xfrm>
                <a:off x="3298030" y="4507701"/>
                <a:ext cx="1414463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86D5124A-9D22-8245-B99B-9786AD75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30" y="4507701"/>
                <a:ext cx="1414463" cy="541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D26E4C62-294B-754D-02A4-A5332E1DF186}"/>
                  </a:ext>
                </a:extLst>
              </p:cNvPr>
              <p:cNvSpPr txBox="1"/>
              <p:nvPr/>
            </p:nvSpPr>
            <p:spPr>
              <a:xfrm>
                <a:off x="8203865" y="4374606"/>
                <a:ext cx="1397000" cy="54133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개체 7">
                <a:extLst>
                  <a:ext uri="{FF2B5EF4-FFF2-40B4-BE49-F238E27FC236}">
                    <a16:creationId xmlns:a16="http://schemas.microsoft.com/office/drawing/2014/main" id="{D26E4C62-294B-754D-02A4-A5332E1D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4374606"/>
                <a:ext cx="1397000" cy="541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개체 29">
                <a:extLst>
                  <a:ext uri="{FF2B5EF4-FFF2-40B4-BE49-F238E27FC236}">
                    <a16:creationId xmlns:a16="http://schemas.microsoft.com/office/drawing/2014/main" id="{F9EE7FA3-91FD-B185-79C6-E0ED60153638}"/>
                  </a:ext>
                </a:extLst>
              </p:cNvPr>
              <p:cNvSpPr txBox="1"/>
              <p:nvPr/>
            </p:nvSpPr>
            <p:spPr>
              <a:xfrm>
                <a:off x="5243012" y="3708457"/>
                <a:ext cx="1554162" cy="11176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개체 29">
                <a:extLst>
                  <a:ext uri="{FF2B5EF4-FFF2-40B4-BE49-F238E27FC236}">
                    <a16:creationId xmlns:a16="http://schemas.microsoft.com/office/drawing/2014/main" id="{F9EE7FA3-91FD-B185-79C6-E0ED6015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12" y="3708457"/>
                <a:ext cx="1554162" cy="1117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6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Covert message detection</a:t>
                </a:r>
              </a:p>
              <a:p>
                <a:pPr lvl="1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508C1740-C348-1CDB-76DD-5025BD05B823}"/>
                  </a:ext>
                </a:extLst>
              </p:cNvPr>
              <p:cNvSpPr txBox="1"/>
              <p:nvPr/>
            </p:nvSpPr>
            <p:spPr>
              <a:xfrm>
                <a:off x="1600200" y="2450592"/>
                <a:ext cx="7159752" cy="248716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개체 8">
                <a:extLst>
                  <a:ext uri="{FF2B5EF4-FFF2-40B4-BE49-F238E27FC236}">
                    <a16:creationId xmlns:a16="http://schemas.microsoft.com/office/drawing/2014/main" id="{508C1740-C348-1CDB-76DD-5025BD05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450592"/>
                <a:ext cx="7159752" cy="2487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49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DB-C4F8-B2E0-1FCD-97DD6C1F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D884D-071E-A4D5-C998-0F92DCCB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528" y="1649690"/>
                <a:ext cx="10585704" cy="5126014"/>
              </a:xfrm>
            </p:spPr>
            <p:txBody>
              <a:bodyPr/>
              <a:lstStyle/>
              <a:p>
                <a:r>
                  <a:rPr lang="en-US" b="1" dirty="0"/>
                  <a:t>Covert rate maximization: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0" dirty="0"/>
                  <a:t>covert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increase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It should not exceed the minimum of the upper limits,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Thus, to maximize th</a:t>
                </a:r>
                <a:r>
                  <a:rPr lang="en-US" dirty="0"/>
                  <a:t>e covert,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="0" dirty="0"/>
                  <a:t> should be kept as low as possible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The optimal transmit power can be determined by selection the minimum value of upper bounds specified in the constrained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D884D-071E-A4D5-C998-0F92DCCB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528" y="1649690"/>
                <a:ext cx="10585704" cy="5126014"/>
              </a:xfrm>
              <a:blipFill>
                <a:blip r:embed="rId2"/>
                <a:stretch>
                  <a:fillRect l="-518" t="-1189" r="-749" b="-15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29882-30A2-ADD7-B2A8-8B84AD67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612302-D355-B5DE-5A05-ABFFDDDC2AFB}"/>
                  </a:ext>
                </a:extLst>
              </p:cNvPr>
              <p:cNvSpPr txBox="1"/>
              <p:nvPr/>
            </p:nvSpPr>
            <p:spPr>
              <a:xfrm>
                <a:off x="621792" y="2935224"/>
                <a:ext cx="9198864" cy="387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𝑆𝑅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𝐷𝐷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 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612302-D355-B5DE-5A05-ABFFDDDC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2935224"/>
                <a:ext cx="9198864" cy="3871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29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3F7-E0C1-5D65-3F9B-3712B6D7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423E-3889-60A5-3489-7A88BFE7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465A8-89BA-E345-FC63-F89FDC9DA1BA}"/>
              </a:ext>
            </a:extLst>
          </p:cNvPr>
          <p:cNvSpPr txBox="1"/>
          <p:nvPr/>
        </p:nvSpPr>
        <p:spPr>
          <a:xfrm>
            <a:off x="3602736" y="5325380"/>
            <a:ext cx="61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Covert rate vs destination power budget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67105-A879-28BC-9618-3EEF4F905A53}"/>
                  </a:ext>
                </a:extLst>
              </p:cNvPr>
              <p:cNvSpPr txBox="1"/>
              <p:nvPr/>
            </p:nvSpPr>
            <p:spPr>
              <a:xfrm>
                <a:off x="1060704" y="5760720"/>
                <a:ext cx="100675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graph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shows</a:t>
                </a:r>
                <a:r>
                  <a:rPr lang="en-US" dirty="0"/>
                  <a:t> that all the schemes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perform similarly</a:t>
                </a:r>
                <a:r>
                  <a:rPr lang="en-US" dirty="0"/>
                  <a:t>, especially when the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values are low</a:t>
                </a:r>
                <a:r>
                  <a:rPr lang="en-US" dirty="0"/>
                  <a:t>. This happens because the average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more influence </a:t>
                </a:r>
                <a:r>
                  <a:rPr lang="en-US" dirty="0"/>
                  <a:t>on the results          compared to the optimal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567105-A879-28BC-9618-3EEF4F90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5760720"/>
                <a:ext cx="10067544" cy="923330"/>
              </a:xfrm>
              <a:prstGeom prst="rect">
                <a:avLst/>
              </a:prstGeom>
              <a:blipFill>
                <a:blip r:embed="rId2"/>
                <a:stretch>
                  <a:fillRect l="-484" t="-3311" r="-90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with a line graph and points&#10;&#10;Description automatically generated with medium confidence">
            <a:extLst>
              <a:ext uri="{FF2B5EF4-FFF2-40B4-BE49-F238E27FC236}">
                <a16:creationId xmlns:a16="http://schemas.microsoft.com/office/drawing/2014/main" id="{CE2FEB20-FE2A-BF50-CC01-4EB4DAFE1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08" y="1673352"/>
            <a:ext cx="6388444" cy="3657600"/>
          </a:xfrm>
        </p:spPr>
      </p:pic>
    </p:spTree>
    <p:extLst>
      <p:ext uri="{BB962C8B-B14F-4D97-AF65-F5344CB8AC3E}">
        <p14:creationId xmlns:p14="http://schemas.microsoft.com/office/powerpoint/2010/main" val="413716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FD32-FF7B-D932-EDC3-71048E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AE58-FD67-349B-C781-D1D34D9D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Studied a covert communications system:</a:t>
            </a:r>
          </a:p>
          <a:p>
            <a:pPr lvl="1"/>
            <a:r>
              <a:rPr lang="en-US" dirty="0"/>
              <a:t>Source node communicates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disguised FD destination </a:t>
            </a:r>
            <a:r>
              <a:rPr lang="en-US" dirty="0"/>
              <a:t>node.</a:t>
            </a:r>
          </a:p>
          <a:p>
            <a:pPr lvl="1"/>
            <a:r>
              <a:rPr lang="en-US" dirty="0"/>
              <a:t>Destination node, supposedly receive-only, covertly delivers critical messages.</a:t>
            </a:r>
          </a:p>
          <a:p>
            <a:pPr lvl="1"/>
            <a:r>
              <a:rPr lang="en-US" dirty="0"/>
              <a:t>Messages are sent to another hidden receiver while avoiding detection by a warden node.</a:t>
            </a:r>
          </a:p>
          <a:p>
            <a:r>
              <a:rPr lang="en-US" b="1" dirty="0"/>
              <a:t>Identified optimal parameters:</a:t>
            </a:r>
          </a:p>
          <a:p>
            <a:pPr lvl="1"/>
            <a:r>
              <a:rPr lang="en-US" dirty="0"/>
              <a:t>Determined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 public data rate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Found the transmit power of the FD destination node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maximizes covert rate </a:t>
            </a:r>
            <a:r>
              <a:rPr lang="en-US" dirty="0"/>
              <a:t>at the hidden  receiver.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98EC-D059-2791-9E37-A8D62679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9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515600" cy="5208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Securing Wireless Communication: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Wireless technology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2000" dirty="0"/>
              <a:t> lives, but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sz="2000" dirty="0"/>
              <a:t> pose a threat, leading to potential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information leaks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To cope with this,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2000" dirty="0"/>
              <a:t> has widely been adopted.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Yet, it has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sz="2000" dirty="0"/>
              <a:t>and susceptibility to powerful                  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sz="2000" dirty="0"/>
              <a:t>especially challenging for IoT devices.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These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sz="2000" dirty="0"/>
              <a:t> have led researchers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sz="2000" dirty="0"/>
              <a:t>of utilizing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physical         layer security.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Its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key feature </a:t>
            </a:r>
            <a:r>
              <a:rPr lang="en-US" sz="2000" dirty="0"/>
              <a:t>is the ability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block wireless links </a:t>
            </a:r>
            <a:r>
              <a:rPr lang="en-US" sz="2000" dirty="0"/>
              <a:t>to eavesdroppers using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techniques</a:t>
            </a:r>
            <a:r>
              <a:rPr lang="en-US" sz="2000" dirty="0"/>
              <a:t> like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nullifying beamforming or introducing artificial noise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node and disguised full-duplex (FD) destination node.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receiver without warden node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node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/>
              <p:nvPr/>
            </p:nvSpPr>
            <p:spPr>
              <a:xfrm>
                <a:off x="1628775" y="2351088"/>
                <a:ext cx="2776538" cy="366712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3CEEE139-C3C1-56C5-5E44-41A8970C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2351088"/>
                <a:ext cx="2776538" cy="3667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978BCE7-608B-8255-CC21-2190FD19FA2B}"/>
                  </a:ext>
                </a:extLst>
              </p:cNvPr>
              <p:cNvSpPr txBox="1"/>
              <p:nvPr/>
            </p:nvSpPr>
            <p:spPr>
              <a:xfrm>
                <a:off x="2058988" y="2582747"/>
                <a:ext cx="2584450" cy="9080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개체 4">
                <a:extLst>
                  <a:ext uri="{FF2B5EF4-FFF2-40B4-BE49-F238E27FC236}">
                    <a16:creationId xmlns:a16="http://schemas.microsoft.com/office/drawing/2014/main" id="{3978BCE7-608B-8255-CC21-2190FD19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2582747"/>
                <a:ext cx="2584450" cy="9080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1616</Words>
  <Application>Microsoft Office PowerPoint</Application>
  <PresentationFormat>Widescreen</PresentationFormat>
  <Paragraphs>410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맑은 고딕</vt:lpstr>
      <vt:lpstr>-apple-system</vt:lpstr>
      <vt:lpstr>Arial</vt:lpstr>
      <vt:lpstr>Cambria Math</vt:lpstr>
      <vt:lpstr>Roboto</vt:lpstr>
      <vt:lpstr>Söhne</vt:lpstr>
      <vt:lpstr>Tahoma</vt:lpstr>
      <vt:lpstr>Times New Roman</vt:lpstr>
      <vt:lpstr>TimesNewRomanPSMT</vt:lpstr>
      <vt:lpstr>Office 테마</vt:lpstr>
      <vt:lpstr>Transmit Power Optimization on Disguised Full-Duplex Covert Communications  </vt:lpstr>
      <vt:lpstr>Table of Contents</vt:lpstr>
      <vt:lpstr>Introduction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Proposed Solution</vt:lpstr>
      <vt:lpstr>Numerical Results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169</cp:revision>
  <dcterms:created xsi:type="dcterms:W3CDTF">2018-05-20T06:28:16Z</dcterms:created>
  <dcterms:modified xsi:type="dcterms:W3CDTF">2024-04-25T01:13:49Z</dcterms:modified>
</cp:coreProperties>
</file>