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0" r:id="rId2"/>
    <p:sldId id="271" r:id="rId3"/>
    <p:sldId id="272" r:id="rId4"/>
    <p:sldId id="273" r:id="rId5"/>
    <p:sldId id="274" r:id="rId6"/>
    <p:sldId id="275" r:id="rId7"/>
    <p:sldId id="276" r:id="rId8"/>
    <p:sldId id="277" r:id="rId9"/>
    <p:sldId id="278" r:id="rId10"/>
    <p:sldId id="279" r:id="rId11"/>
    <p:sldId id="280" r:id="rId12"/>
    <p:sldId id="290" r:id="rId13"/>
    <p:sldId id="291" r:id="rId14"/>
    <p:sldId id="281" r:id="rId15"/>
    <p:sldId id="282" r:id="rId16"/>
    <p:sldId id="283" r:id="rId17"/>
    <p:sldId id="284" r:id="rId18"/>
    <p:sldId id="285" r:id="rId19"/>
    <p:sldId id="293" r:id="rId20"/>
    <p:sldId id="294" r:id="rId21"/>
    <p:sldId id="296" r:id="rId22"/>
    <p:sldId id="297" r:id="rId23"/>
    <p:sldId id="295" r:id="rId24"/>
    <p:sldId id="292" r:id="rId25"/>
    <p:sldId id="298" r:id="rId26"/>
    <p:sldId id="286" r:id="rId27"/>
    <p:sldId id="287" r:id="rId28"/>
    <p:sldId id="288" r:id="rId29"/>
    <p:sldId id="289"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5C39B2-614B-7071-226A-C41344C48A72}" v="91" dt="2024-10-14T06:03:41.569"/>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94694"/>
  </p:normalViewPr>
  <p:slideViewPr>
    <p:cSldViewPr snapToGrid="0">
      <p:cViewPr varScale="1">
        <p:scale>
          <a:sx n="152" d="100"/>
          <a:sy n="152" d="100"/>
        </p:scale>
        <p:origin x="820" y="76"/>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2024-10-21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23</a:t>
            </a:fld>
            <a:endParaRPr lang="ko-KR" altLang="en-US"/>
          </a:p>
        </p:txBody>
      </p:sp>
    </p:spTree>
    <p:extLst>
      <p:ext uri="{BB962C8B-B14F-4D97-AF65-F5344CB8AC3E}">
        <p14:creationId xmlns:p14="http://schemas.microsoft.com/office/powerpoint/2010/main" val="360414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2024-10-21</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2024-10-21</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2024-10-21</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2024-10-21</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2024-10-21</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2024-10-21</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2024-10-21</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2024-10-21</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2024-10-21</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2024-10-21</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2024-10-21</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2024-10-21</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8E74B2-0EDE-DE90-7D2E-1A67F9C2D738}"/>
              </a:ext>
            </a:extLst>
          </p:cNvPr>
          <p:cNvSpPr>
            <a:spLocks noGrp="1"/>
          </p:cNvSpPr>
          <p:nvPr>
            <p:ph type="ctrTitle"/>
          </p:nvPr>
        </p:nvSpPr>
        <p:spPr/>
        <p:txBody>
          <a:bodyPr/>
          <a:lstStyle/>
          <a:p>
            <a:r>
              <a:rPr lang="en-US" sz="2400" dirty="0"/>
              <a:t>Generalized Linear Precoder and Decoder Design for MIMO     Channels Using the Weighted MMSE Criterion</a:t>
            </a:r>
          </a:p>
        </p:txBody>
      </p:sp>
      <p:sp>
        <p:nvSpPr>
          <p:cNvPr id="6" name="Subtitle 5">
            <a:extLst>
              <a:ext uri="{FF2B5EF4-FFF2-40B4-BE49-F238E27FC236}">
                <a16:creationId xmlns:a16="http://schemas.microsoft.com/office/drawing/2014/main" id="{94831A24-9F72-2F19-62A4-0F63A1D86ACB}"/>
              </a:ext>
            </a:extLst>
          </p:cNvPr>
          <p:cNvSpPr>
            <a:spLocks noGrp="1"/>
          </p:cNvSpPr>
          <p:nvPr>
            <p:ph type="subTitle" idx="1"/>
          </p:nvPr>
        </p:nvSpPr>
        <p:spPr/>
        <p:txBody>
          <a:bodyPr/>
          <a:lstStyle/>
          <a:p>
            <a:r>
              <a:rPr lang="en-US" dirty="0"/>
              <a:t>Hemanth Sampath, member IEEE</a:t>
            </a:r>
          </a:p>
        </p:txBody>
      </p:sp>
      <p:sp>
        <p:nvSpPr>
          <p:cNvPr id="4" name="Slide Number Placeholder 3">
            <a:extLst>
              <a:ext uri="{FF2B5EF4-FFF2-40B4-BE49-F238E27FC236}">
                <a16:creationId xmlns:a16="http://schemas.microsoft.com/office/drawing/2014/main" id="{C4BBC3A1-905D-FBB9-FC04-3171E2A06B77}"/>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1562033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E8DE-6781-50CF-E7AC-0432261F842F}"/>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EDC4E4-0318-7533-E31F-91BDC9B1A27F}"/>
                  </a:ext>
                </a:extLst>
              </p:cNvPr>
              <p:cNvSpPr>
                <a:spLocks noGrp="1"/>
              </p:cNvSpPr>
              <p:nvPr>
                <p:ph idx="1"/>
              </p:nvPr>
            </p:nvSpPr>
            <p:spPr/>
            <p:txBody>
              <a:bodyPr/>
              <a:lstStyle/>
              <a:p>
                <a:r>
                  <a:rPr lang="en-US" sz="1600" b="1" dirty="0"/>
                  <a:t>C. Multicarrier System</a:t>
                </a:r>
              </a:p>
              <a:p>
                <a:pPr>
                  <a:lnSpc>
                    <a:spcPct val="100000"/>
                  </a:lnSpc>
                </a:pPr>
                <a:r>
                  <a:rPr lang="en-US" sz="1600" dirty="0"/>
                  <a:t>Multicarrier modulation is in the form of orthogonal frequency division multiplexing (OFDM) or discrete matrix      multi one (DMMT) modulation has received considerable attention for MIMO transmission system to combat      delay  spread.</a:t>
                </a:r>
              </a:p>
              <a:p>
                <a:pPr>
                  <a:lnSpc>
                    <a:spcPct val="100000"/>
                  </a:lnSpc>
                </a:pPr>
                <a:r>
                  <a:rPr lang="en-US" sz="1600" dirty="0"/>
                  <a:t>In such a scheme , the total frequency bandwidth is divided into </a:t>
                </a:r>
                <a14:m>
                  <m:oMath xmlns:m="http://schemas.openxmlformats.org/officeDocument/2006/math">
                    <m:r>
                      <a:rPr lang="en-US" sz="1600" b="1" i="1" smtClean="0">
                        <a:latin typeface="Cambria Math" panose="02040503050406030204" pitchFamily="18" charset="0"/>
                      </a:rPr>
                      <m:t>𝑸</m:t>
                    </m:r>
                  </m:oMath>
                </a14:m>
                <a:r>
                  <a:rPr lang="en-US" sz="1600" dirty="0"/>
                  <a:t> frequency bins.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t> Consider a date block </a:t>
                </a:r>
                <a14:m>
                  <m:oMath xmlns:m="http://schemas.openxmlformats.org/officeDocument/2006/math">
                    <m:r>
                      <a:rPr lang="en-US" altLang="en-US" sz="1600" b="1" i="1" smtClean="0">
                        <a:latin typeface="Cambria Math" panose="02040503050406030204" pitchFamily="18" charset="0"/>
                      </a:rPr>
                      <m:t>𝑸</m:t>
                    </m:r>
                  </m:oMath>
                </a14:m>
                <a:r>
                  <a:rPr kumimoji="0" lang="en-US" altLang="en-US" sz="1600" b="0" i="0" u="none" strike="noStrike" cap="none" normalizeH="0" baseline="0" dirty="0">
                    <a:ln>
                      <a:noFill/>
                    </a:ln>
                    <a:solidFill>
                      <a:schemeClr val="tx1"/>
                    </a:solidFill>
                    <a:effectLst/>
                    <a:latin typeface="Arial" panose="020B0604020202020204" pitchFamily="34" charset="0"/>
                  </a:rPr>
                  <a:t> input</a:t>
                </a:r>
                <a:r>
                  <a:rPr kumimoji="0" lang="en-US" altLang="en-US" sz="1600" b="0" i="0" u="none" strike="noStrike" cap="none" normalizeH="0" dirty="0">
                    <a:ln>
                      <a:noFill/>
                    </a:ln>
                    <a:solidFill>
                      <a:schemeClr val="tx1"/>
                    </a:solidFill>
                    <a:effectLst/>
                    <a:latin typeface="Arial" panose="020B0604020202020204" pitchFamily="34" charset="0"/>
                  </a:rPr>
                  <a:t> symbol vectors of size </a:t>
                </a:r>
                <a14:m>
                  <m:oMath xmlns:m="http://schemas.openxmlformats.org/officeDocument/2006/math">
                    <m:r>
                      <a:rPr kumimoji="0" lang="en-US" altLang="en-US" sz="1600" b="0" i="1" u="none" strike="noStrike" cap="none" normalizeH="0" smtClean="0">
                        <a:ln>
                          <a:noFill/>
                        </a:ln>
                        <a:solidFill>
                          <a:schemeClr val="tx1"/>
                        </a:solidFill>
                        <a:effectLst/>
                        <a:latin typeface="Cambria Math" panose="02040503050406030204" pitchFamily="18" charset="0"/>
                      </a:rPr>
                      <m:t>𝐵</m:t>
                    </m:r>
                    <m:r>
                      <a:rPr kumimoji="0" lang="en-US" altLang="en-US" sz="1600" b="0" i="1" u="none" strike="noStrike" cap="none" normalizeH="0" smtClean="0">
                        <a:ln>
                          <a:noFill/>
                        </a:ln>
                        <a:solidFill>
                          <a:schemeClr val="tx1"/>
                        </a:solidFill>
                        <a:effectLst/>
                        <a:latin typeface="Cambria Math" panose="02040503050406030204" pitchFamily="18" charset="0"/>
                      </a:rPr>
                      <m:t> ∗1</m:t>
                    </m:r>
                  </m:oMath>
                </a14:m>
                <a:r>
                  <a:rPr kumimoji="0" lang="en-US" altLang="en-US" sz="1600" b="0" i="0" u="none" strike="noStrike" cap="none" normalizeH="0" dirty="0">
                    <a:ln>
                      <a:noFill/>
                    </a:ln>
                    <a:solidFill>
                      <a:schemeClr val="tx1"/>
                    </a:solidFill>
                    <a:effectLst/>
                    <a:latin typeface="Arial" panose="020B0604020202020204" pitchFamily="34" charset="0"/>
                  </a:rPr>
                  <a:t> denoted as </a:t>
                </a:r>
                <a14:m>
                  <m:oMath xmlns:m="http://schemas.openxmlformats.org/officeDocument/2006/math">
                    <m:sSub>
                      <m:sSubPr>
                        <m:ctrlPr>
                          <a:rPr kumimoji="0" lang="en-US" altLang="en-US" sz="1600" b="1" i="1" u="none" strike="noStrike" cap="none" normalizeH="0" smtClean="0">
                            <a:ln>
                              <a:noFill/>
                            </a:ln>
                            <a:solidFill>
                              <a:schemeClr val="tx1"/>
                            </a:solidFill>
                            <a:effectLst/>
                            <a:latin typeface="Cambria Math" panose="02040503050406030204" pitchFamily="18" charset="0"/>
                          </a:rPr>
                        </m:ctrlPr>
                      </m:sSubPr>
                      <m:e>
                        <m:r>
                          <a:rPr kumimoji="0" lang="en-US" altLang="en-US" sz="1600" b="1" i="1" u="none" strike="noStrike" cap="none" normalizeH="0" smtClean="0">
                            <a:ln>
                              <a:noFill/>
                            </a:ln>
                            <a:solidFill>
                              <a:schemeClr val="tx1"/>
                            </a:solidFill>
                            <a:effectLst/>
                            <a:latin typeface="Cambria Math" panose="02040503050406030204" pitchFamily="18" charset="0"/>
                          </a:rPr>
                          <m:t>𝑺</m:t>
                        </m:r>
                      </m:e>
                      <m:sub>
                        <m:r>
                          <a:rPr kumimoji="0" lang="en-US" altLang="en-US" sz="1600" b="1" i="1" u="none" strike="noStrike" cap="none" normalizeH="0" smtClean="0">
                            <a:ln>
                              <a:noFill/>
                            </a:ln>
                            <a:solidFill>
                              <a:schemeClr val="tx1"/>
                            </a:solidFill>
                            <a:effectLst/>
                            <a:latin typeface="Cambria Math" panose="02040503050406030204" pitchFamily="18" charset="0"/>
                          </a:rPr>
                          <m:t>𝒊𝒋</m:t>
                        </m:r>
                      </m:sub>
                    </m:sSub>
                    <m:r>
                      <a:rPr kumimoji="0" lang="en-US" altLang="en-US" sz="1600" b="0" i="0" u="none" strike="noStrike" cap="none" normalizeH="0" smtClean="0">
                        <a:ln>
                          <a:noFill/>
                        </a:ln>
                        <a:solidFill>
                          <a:schemeClr val="tx1"/>
                        </a:solidFill>
                        <a:effectLst/>
                        <a:latin typeface="Cambria Math" panose="02040503050406030204" pitchFamily="18" charset="0"/>
                      </a:rPr>
                      <m:t>,</m:t>
                    </m:r>
                  </m:oMath>
                </a14:m>
                <a:r>
                  <a:rPr kumimoji="0" lang="en-US" altLang="en-US" sz="1600" b="0" i="0" u="none" strike="noStrike" cap="none" normalizeH="0" baseline="0" dirty="0">
                    <a:ln>
                      <a:noFill/>
                    </a:ln>
                    <a:solidFill>
                      <a:schemeClr val="tx1"/>
                    </a:solidFill>
                    <a:effectLst/>
                    <a:latin typeface="Arial" panose="020B0604020202020204" pitchFamily="34" charset="0"/>
                  </a:rPr>
                  <a:t> where </a:t>
                </a:r>
                <a14:m>
                  <m:oMath xmlns:m="http://schemas.openxmlformats.org/officeDocument/2006/math">
                    <m:r>
                      <a:rPr kumimoji="0" lang="en-US" altLang="en-US" sz="1600" b="0" i="1" u="none" strike="noStrike" cap="none" normalizeH="0" baseline="0" smtClean="0">
                        <a:ln>
                          <a:noFill/>
                        </a:ln>
                        <a:solidFill>
                          <a:schemeClr val="tx1"/>
                        </a:solidFill>
                        <a:effectLst/>
                        <a:latin typeface="Cambria Math" panose="02040503050406030204" pitchFamily="18" charset="0"/>
                      </a:rPr>
                      <m:t>𝑖</m:t>
                    </m:r>
                  </m:oMath>
                </a14:m>
                <a:r>
                  <a:rPr kumimoji="0" lang="en-US" altLang="en-US" sz="1600" b="0" i="0" u="none" strike="noStrike" cap="none" normalizeH="0" baseline="0" dirty="0">
                    <a:ln>
                      <a:noFill/>
                    </a:ln>
                    <a:solidFill>
                      <a:schemeClr val="tx1"/>
                    </a:solidFill>
                    <a:effectLst/>
                    <a:latin typeface="Arial" panose="020B0604020202020204" pitchFamily="34" charset="0"/>
                  </a:rPr>
                  <a:t> is the </a:t>
                </a:r>
                <a:r>
                  <a:rPr lang="en-US" altLang="en-US" sz="1600" dirty="0"/>
                  <a:t>frequency bin</a:t>
                </a:r>
                <a:r>
                  <a:rPr kumimoji="0" lang="en-US" altLang="en-US" sz="1600" b="0" i="0" u="none" strike="noStrike" cap="none" normalizeH="0" dirty="0">
                    <a:ln>
                      <a:noFill/>
                    </a:ln>
                    <a:solidFill>
                      <a:schemeClr val="tx1"/>
                    </a:solidFill>
                    <a:effectLst/>
                    <a:latin typeface="Arial" panose="020B0604020202020204" pitchFamily="34" charset="0"/>
                  </a:rPr>
                  <a:t> index within a block </a:t>
                </a:r>
                <a:r>
                  <a:rPr lang="en-US" altLang="en-US" sz="1600" dirty="0"/>
                  <a:t>and </a:t>
                </a:r>
                <a14:m>
                  <m:oMath xmlns:m="http://schemas.openxmlformats.org/officeDocument/2006/math">
                    <m:r>
                      <a:rPr lang="en-US" altLang="en-US" sz="1600" b="0" i="1" smtClean="0">
                        <a:latin typeface="Cambria Math" panose="02040503050406030204" pitchFamily="18" charset="0"/>
                      </a:rPr>
                      <m:t>𝑗</m:t>
                    </m:r>
                  </m:oMath>
                </a14:m>
                <a:r>
                  <a:rPr kumimoji="0" lang="en-US" altLang="en-US" sz="1600" b="0" i="0" u="none" strike="noStrike" cap="none" normalizeH="0" baseline="0" dirty="0">
                    <a:ln>
                      <a:noFill/>
                    </a:ln>
                    <a:solidFill>
                      <a:schemeClr val="tx1"/>
                    </a:solidFill>
                    <a:effectLst/>
                    <a:latin typeface="Arial" panose="020B0604020202020204" pitchFamily="34" charset="0"/>
                  </a:rPr>
                  <a:t> is the block index. </a:t>
                </a:r>
              </a:p>
              <a:p>
                <a:r>
                  <a:rPr lang="en-US" sz="1600" dirty="0"/>
                  <a:t>We stack </a:t>
                </a:r>
                <a14:m>
                  <m:oMath xmlns:m="http://schemas.openxmlformats.org/officeDocument/2006/math">
                    <m:r>
                      <a:rPr lang="en-US" sz="1600" b="1" i="1" smtClean="0">
                        <a:latin typeface="Cambria Math" panose="02040503050406030204" pitchFamily="18" charset="0"/>
                      </a:rPr>
                      <m:t>𝑸</m:t>
                    </m:r>
                  </m:oMath>
                </a14:m>
                <a:r>
                  <a:rPr lang="en-US" sz="1600" dirty="0"/>
                  <a:t> input symbol vectors,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𝟏</m:t>
                        </m:r>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𝟐</m:t>
                        </m:r>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𝑸𝒋</m:t>
                        </m:r>
                      </m:sub>
                    </m:sSub>
                  </m:oMath>
                </a14:m>
                <a:r>
                  <a:rPr lang="en-US" sz="1600" b="0" dirty="0"/>
                  <a:t> in a </a:t>
                </a:r>
                <a14:m>
                  <m:oMath xmlns:m="http://schemas.openxmlformats.org/officeDocument/2006/math">
                    <m:r>
                      <a:rPr lang="en-US" sz="1600" b="0" i="0" smtClean="0">
                        <a:latin typeface="Cambria Math" panose="02040503050406030204" pitchFamily="18" charset="0"/>
                      </a:rPr>
                      <m:t>(</m:t>
                    </m:r>
                    <m:r>
                      <m:rPr>
                        <m:sty m:val="p"/>
                      </m:rPr>
                      <a:rPr lang="en-US" sz="1600" b="0" i="0" smtClean="0">
                        <a:latin typeface="Cambria Math" panose="02040503050406030204" pitchFamily="18" charset="0"/>
                      </a:rPr>
                      <m:t>QB</m:t>
                    </m:r>
                    <m:r>
                      <a:rPr lang="en-US" sz="1600" b="0" i="0" smtClean="0">
                        <a:latin typeface="Cambria Math" panose="02040503050406030204" pitchFamily="18" charset="0"/>
                      </a:rPr>
                      <m:t> </m:t>
                    </m:r>
                    <m:r>
                      <a:rPr lang="en-US" sz="1600" b="0" i="1" smtClean="0">
                        <a:latin typeface="Cambria Math" panose="02040503050406030204" pitchFamily="18" charset="0"/>
                      </a:rPr>
                      <m:t>∗1 </m:t>
                    </m:r>
                    <m:r>
                      <a:rPr lang="en-US" sz="1600" b="0" i="0" smtClean="0">
                        <a:latin typeface="Cambria Math" panose="02040503050406030204" pitchFamily="18" charset="0"/>
                      </a:rPr>
                      <m:t>)</m:t>
                    </m:r>
                  </m:oMath>
                </a14:m>
                <a:endParaRPr lang="en-US" sz="1600" b="0" dirty="0"/>
              </a:p>
              <a:p>
                <a:r>
                  <a:rPr lang="en-US" sz="1600" dirty="0"/>
                  <a:t>This vector is processed by a </a:t>
                </a:r>
                <a14:m>
                  <m:oMath xmlns:m="http://schemas.openxmlformats.org/officeDocument/2006/math">
                    <m:r>
                      <a:rPr lang="en-US" sz="1600" b="0" i="1" smtClean="0">
                        <a:latin typeface="Cambria Math" panose="02040503050406030204" pitchFamily="18" charset="0"/>
                      </a:rPr>
                      <m:t>𝑄</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m:t>
                    </m:r>
                    <m:r>
                      <a:rPr lang="en-US" sz="1600" b="0" i="1" smtClean="0">
                        <a:latin typeface="Cambria Math" panose="02040503050406030204" pitchFamily="18" charset="0"/>
                      </a:rPr>
                      <m:t>𝑄𝐵</m:t>
                    </m:r>
                  </m:oMath>
                </a14:m>
                <a:r>
                  <a:rPr lang="en-US" sz="1600" dirty="0"/>
                  <a:t> precoder matrix </a:t>
                </a:r>
                <a14:m>
                  <m:oMath xmlns:m="http://schemas.openxmlformats.org/officeDocument/2006/math">
                    <m:r>
                      <a:rPr lang="en-US" sz="1600" b="1" i="1" smtClean="0">
                        <a:latin typeface="Cambria Math" panose="02040503050406030204" pitchFamily="18" charset="0"/>
                      </a:rPr>
                      <m:t>𝑭</m:t>
                    </m:r>
                  </m:oMath>
                </a14:m>
                <a:r>
                  <a:rPr lang="en-US" sz="1600" dirty="0"/>
                  <a:t> to get </a:t>
                </a:r>
                <a14:m>
                  <m:oMath xmlns:m="http://schemas.openxmlformats.org/officeDocument/2006/math">
                    <m:r>
                      <a:rPr lang="en-US" sz="1600" b="0" i="1" smtClean="0">
                        <a:latin typeface="Cambria Math" panose="02040503050406030204" pitchFamily="18" charset="0"/>
                      </a:rPr>
                      <m:t>𝑄</m:t>
                    </m:r>
                  </m:oMath>
                </a14:m>
                <a:r>
                  <a:rPr lang="en-US" sz="1600" dirty="0"/>
                  <a:t> vectors of size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∗1</m:t>
                    </m:r>
                  </m:oMath>
                </a14:m>
                <a:r>
                  <a:rPr lang="en-US" sz="1600" dirty="0"/>
                  <a:t> each.</a:t>
                </a:r>
              </a:p>
              <a:p>
                <a:pPr>
                  <a:lnSpc>
                    <a:spcPct val="100000"/>
                  </a:lnSpc>
                </a:pPr>
                <a:r>
                  <a:rPr lang="en-US" sz="1600" dirty="0"/>
                  <a:t>The OFDM time waveform is then generated by taking </a:t>
                </a:r>
                <a14:m>
                  <m:oMath xmlns:m="http://schemas.openxmlformats.org/officeDocument/2006/math">
                    <m:r>
                      <a:rPr lang="en-US" sz="1600" b="0" i="1" smtClean="0">
                        <a:latin typeface="Cambria Math" panose="02040503050406030204" pitchFamily="18" charset="0"/>
                      </a:rPr>
                      <m:t>𝑄</m:t>
                    </m:r>
                  </m:oMath>
                </a14:m>
                <a:r>
                  <a:rPr lang="en-US" sz="1600" dirty="0"/>
                  <a:t>-point vectors inverse fast Fourier transform(IFFT) </a:t>
                </a:r>
                <a:r>
                  <a:rPr lang="en-US" sz="1600"/>
                  <a:t>of     the </a:t>
                </a:r>
                <a:r>
                  <a:rPr lang="en-US" sz="1600" dirty="0"/>
                  <a:t>above data block.</a:t>
                </a:r>
              </a:p>
              <a:p>
                <a:pPr>
                  <a:lnSpc>
                    <a:spcPct val="100000"/>
                  </a:lnSpc>
                </a:pPr>
                <a:r>
                  <a:rPr lang="en-US" sz="1600" dirty="0"/>
                  <a:t>A cyclic prefix of length </a:t>
                </a:r>
                <a14:m>
                  <m:oMath xmlns:m="http://schemas.openxmlformats.org/officeDocument/2006/math">
                    <m:r>
                      <a:rPr lang="en-US" sz="1600" b="0" i="1" smtClean="0">
                        <a:latin typeface="Cambria Math" panose="02040503050406030204" pitchFamily="18" charset="0"/>
                      </a:rPr>
                      <m:t>𝐿</m:t>
                    </m:r>
                    <m:r>
                      <a:rPr lang="en-US" sz="1600" b="0" i="1" smtClean="0">
                        <a:latin typeface="Cambria Math" panose="02040503050406030204" pitchFamily="18" charset="0"/>
                      </a:rPr>
                      <m:t>−1</m:t>
                    </m:r>
                  </m:oMath>
                </a14:m>
                <a:r>
                  <a:rPr lang="en-US" sz="1600" dirty="0"/>
                  <a:t> symbol vectors is then added to the beginning of the time waveform and launched into MIMO channel</a:t>
                </a:r>
              </a:p>
              <a:p>
                <a:pPr>
                  <a:lnSpc>
                    <a:spcPct val="100000"/>
                  </a:lnSpc>
                </a:pPr>
                <a:r>
                  <a:rPr lang="en-US" sz="1600" dirty="0"/>
                  <a:t>At the receiver the first and last </a:t>
                </a:r>
                <a14:m>
                  <m:oMath xmlns:m="http://schemas.openxmlformats.org/officeDocument/2006/math">
                    <m:r>
                      <a:rPr lang="en-US" sz="1600" b="0" i="1" smtClean="0">
                        <a:latin typeface="Cambria Math" panose="02040503050406030204" pitchFamily="18" charset="0"/>
                      </a:rPr>
                      <m:t>𝐿</m:t>
                    </m:r>
                  </m:oMath>
                </a14:m>
                <a:r>
                  <a:rPr lang="en-US" sz="1600" dirty="0"/>
                  <a:t> symbol vectors in the received time waveform are ignored.</a:t>
                </a:r>
              </a:p>
              <a:p>
                <a:pPr>
                  <a:lnSpc>
                    <a:spcPct val="100000"/>
                  </a:lnSpc>
                </a:pPr>
                <a:r>
                  <a:rPr lang="en-US" sz="1600" dirty="0"/>
                  <a:t>A </a:t>
                </a:r>
                <a14:m>
                  <m:oMath xmlns:m="http://schemas.openxmlformats.org/officeDocument/2006/math">
                    <m:r>
                      <a:rPr lang="en-US" sz="1600" b="0" i="1" smtClean="0">
                        <a:latin typeface="Cambria Math" panose="02040503050406030204" pitchFamily="18" charset="0"/>
                      </a:rPr>
                      <m:t>𝑄</m:t>
                    </m:r>
                  </m:oMath>
                </a14:m>
                <a:r>
                  <a:rPr lang="en-US" sz="1600" dirty="0"/>
                  <a:t>-point vector FFT of the resulting time waveform is taken, the output of which is then processed by a </a:t>
                </a:r>
                <a14:m>
                  <m:oMath xmlns:m="http://schemas.openxmlformats.org/officeDocument/2006/math">
                    <m:r>
                      <a:rPr lang="en-US" sz="1600" b="0" i="1" smtClean="0">
                        <a:latin typeface="Cambria Math" panose="02040503050406030204" pitchFamily="18" charset="0"/>
                      </a:rPr>
                      <m:t>𝑄𝐵</m:t>
                    </m:r>
                    <m:r>
                      <a:rPr lang="en-US" sz="1600" b="0" i="1" smtClean="0">
                        <a:latin typeface="Cambria Math" panose="02040503050406030204" pitchFamily="18" charset="0"/>
                      </a:rPr>
                      <m:t> ∗</m:t>
                    </m:r>
                    <m:r>
                      <a:rPr lang="en-US" sz="1600" b="0" i="1" smtClean="0">
                        <a:latin typeface="Cambria Math" panose="02040503050406030204" pitchFamily="18" charset="0"/>
                      </a:rPr>
                      <m:t>𝑄</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oMath>
                </a14:m>
                <a:r>
                  <a:rPr lang="en-US" sz="1600" dirty="0"/>
                  <a:t> linear decoder to get the received data block, </a:t>
                </a:r>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𝑺</m:t>
                        </m:r>
                      </m:e>
                    </m:acc>
                    <m:r>
                      <a:rPr lang="en-US" sz="1600" b="1" i="1" dirty="0" smtClean="0">
                        <a:latin typeface="Cambria Math" panose="02040503050406030204" pitchFamily="18" charset="0"/>
                      </a:rPr>
                      <m:t>.</m:t>
                    </m:r>
                  </m:oMath>
                </a14:m>
                <a:endParaRPr lang="en-US" sz="1600" dirty="0"/>
              </a:p>
              <a:p>
                <a:pPr>
                  <a:lnSpc>
                    <a:spcPct val="100000"/>
                  </a:lnSpc>
                </a:pPr>
                <a:endParaRPr lang="en-US" sz="1600" dirty="0"/>
              </a:p>
            </p:txBody>
          </p:sp>
        </mc:Choice>
        <mc:Fallback xmlns="">
          <p:sp>
            <p:nvSpPr>
              <p:cNvPr id="3" name="Content Placeholder 2">
                <a:extLst>
                  <a:ext uri="{FF2B5EF4-FFF2-40B4-BE49-F238E27FC236}">
                    <a16:creationId xmlns:a16="http://schemas.microsoft.com/office/drawing/2014/main" id="{FFEDC4E4-0318-7533-E31F-91BDC9B1A27F}"/>
                  </a:ext>
                </a:extLst>
              </p:cNvPr>
              <p:cNvSpPr>
                <a:spLocks noGrp="1" noRot="1" noChangeAspect="1" noMove="1" noResize="1" noEditPoints="1" noAdjustHandles="1" noChangeArrowheads="1" noChangeShapeType="1" noTextEdit="1"/>
              </p:cNvSpPr>
              <p:nvPr>
                <p:ph idx="1"/>
              </p:nvPr>
            </p:nvSpPr>
            <p:spPr>
              <a:blipFill>
                <a:blip r:embed="rId2"/>
                <a:stretch>
                  <a:fillRect l="-348" t="-943" r="-116" b="-177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FEECFB7-B938-D79F-3ABA-F88A7248F2A6}"/>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spTree>
    <p:extLst>
      <p:ext uri="{BB962C8B-B14F-4D97-AF65-F5344CB8AC3E}">
        <p14:creationId xmlns:p14="http://schemas.microsoft.com/office/powerpoint/2010/main" val="149731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7496-182F-1020-5827-1CC663C902F3}"/>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E9252-2D73-0CC9-380D-B17B284E54D2}"/>
                  </a:ext>
                </a:extLst>
              </p:cNvPr>
              <p:cNvSpPr>
                <a:spLocks noGrp="1"/>
              </p:cNvSpPr>
              <p:nvPr>
                <p:ph idx="1"/>
              </p:nvPr>
            </p:nvSpPr>
            <p:spPr/>
            <p:txBody>
              <a:bodyPr/>
              <a:lstStyle/>
              <a:p>
                <a:r>
                  <a:rPr lang="en-US" sz="1600" b="1" dirty="0"/>
                  <a:t>C. Multicarrier System</a:t>
                </a:r>
              </a:p>
              <a:p>
                <a:r>
                  <a:rPr lang="en-US" sz="1600" dirty="0"/>
                  <a:t>Mathematically, the above procedure can be represented as </a:t>
                </a:r>
              </a:p>
              <a:p>
                <a:pPr algn="r"/>
                <a14:m>
                  <m:oMath xmlns:m="http://schemas.openxmlformats.org/officeDocument/2006/math">
                    <m:sSub>
                      <m:sSubPr>
                        <m:ctrlPr>
                          <a:rPr lang="en-US" sz="1600" b="1" i="1" dirty="0"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𝑺</m:t>
                            </m:r>
                          </m:e>
                        </m:acc>
                      </m:e>
                      <m:sub>
                        <m:r>
                          <a:rPr lang="en-US" sz="1600" b="1" i="1" dirty="0" smtClean="0">
                            <a:latin typeface="Cambria Math" panose="02040503050406030204" pitchFamily="18" charset="0"/>
                          </a:rPr>
                          <m:t>𝒋</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d>
                      <m:dPr>
                        <m:ctrlPr>
                          <a:rPr lang="en-US" sz="1600" b="1" i="1" dirty="0" smtClean="0">
                            <a:latin typeface="Cambria Math" panose="02040503050406030204" pitchFamily="18" charset="0"/>
                          </a:rPr>
                        </m:ctrlPr>
                      </m:dPr>
                      <m:e>
                        <m:sSup>
                          <m:sSupPr>
                            <m:ctrlPr>
                              <a:rPr lang="en-US" sz="1600" b="1" i="1" dirty="0" smtClean="0">
                                <a:latin typeface="Cambria Math" panose="02040503050406030204" pitchFamily="18" charset="0"/>
                              </a:rPr>
                            </m:ctrlPr>
                          </m:sSupPr>
                          <m:e>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𝑶</m:t>
                                </m:r>
                              </m:e>
                              <m:sub>
                                <m:r>
                                  <a:rPr lang="en-US" sz="1600" b="1" i="1" dirty="0" smtClean="0">
                                    <a:latin typeface="Cambria Math" panose="02040503050406030204" pitchFamily="18" charset="0"/>
                                  </a:rPr>
                                  <m:t>𝑸</m:t>
                                </m:r>
                              </m:sub>
                            </m:sSub>
                          </m:e>
                          <m:sup>
                            <m:r>
                              <a:rPr lang="en-US" sz="1600" b="1" i="1" dirty="0" smtClean="0">
                                <a:latin typeface="Cambria Math" panose="02040503050406030204" pitchFamily="18" charset="0"/>
                              </a:rPr>
                              <m:t>∗</m:t>
                            </m:r>
                          </m:sup>
                        </m:sSup>
                        <m:r>
                          <a:rPr lang="en-US" sz="1600" b="1" i="1" dirty="0" smtClean="0">
                            <a:latin typeface="Cambria Math" panose="02040503050406030204" pitchFamily="18" charset="0"/>
                          </a:rPr>
                          <m:t> ⊗</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𝑰</m:t>
                            </m:r>
                          </m:e>
                          <m:sub>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𝑅</m:t>
                                </m:r>
                              </m:sub>
                            </m:sSub>
                            <m:r>
                              <a:rPr lang="en-US" sz="1600" b="1"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𝑅</m:t>
                                </m:r>
                              </m:sub>
                            </m:sSub>
                          </m:sub>
                        </m:sSub>
                      </m:e>
                    </m:d>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𝑯</m:t>
                        </m:r>
                      </m:e>
                    </m:acc>
                    <m:d>
                      <m:dPr>
                        <m:ctrlPr>
                          <a:rPr lang="en-US" sz="1600" b="1" i="1" dirty="0" smtClean="0">
                            <a:latin typeface="Cambria Math" panose="02040503050406030204" pitchFamily="18" charset="0"/>
                          </a:rPr>
                        </m:ctrlPr>
                      </m:dPr>
                      <m:e>
                        <m:sSub>
                          <m:sSubPr>
                            <m:ctrlPr>
                              <a:rPr lang="en-US" sz="1600" b="1" i="1" dirty="0" smtClean="0">
                                <a:latin typeface="Cambria Math" panose="02040503050406030204" pitchFamily="18" charset="0"/>
                              </a:rPr>
                            </m:ctrlPr>
                          </m:sSubPr>
                          <m:e>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𝑶</m:t>
                                </m:r>
                              </m:e>
                            </m:acc>
                          </m:e>
                          <m:sub>
                            <m:r>
                              <a:rPr lang="en-US" sz="1600" b="1" i="1" dirty="0" smtClean="0">
                                <a:latin typeface="Cambria Math" panose="02040503050406030204" pitchFamily="18" charset="0"/>
                              </a:rPr>
                              <m:t>𝑸</m:t>
                            </m:r>
                          </m:sub>
                        </m:sSub>
                        <m:r>
                          <a:rPr lang="en-US" sz="1600" b="1"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𝑰</m:t>
                            </m:r>
                          </m:e>
                          <m:sub>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𝑇</m:t>
                                </m:r>
                              </m:sub>
                            </m:sSub>
                            <m:r>
                              <a:rPr lang="en-US" sz="1600" b="0"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𝑇</m:t>
                                </m:r>
                              </m:sub>
                            </m:sSub>
                          </m:sub>
                        </m:sSub>
                      </m:e>
                    </m:d>
                    <m:r>
                      <a:rPr lang="en-US" sz="1600" b="1" i="1" dirty="0" smtClean="0">
                        <a:latin typeface="Cambria Math" panose="02040503050406030204" pitchFamily="18" charset="0"/>
                      </a:rPr>
                      <m:t>𝑭</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𝑺</m:t>
                        </m:r>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d>
                      <m:dPr>
                        <m:ctrlPr>
                          <a:rPr lang="en-US" sz="1600" b="1" i="1" dirty="0" smtClean="0">
                            <a:latin typeface="Cambria Math" panose="02040503050406030204" pitchFamily="18" charset="0"/>
                          </a:rPr>
                        </m:ctrlPr>
                      </m:dPr>
                      <m:e>
                        <m:sSub>
                          <m:sSubPr>
                            <m:ctrlPr>
                              <a:rPr lang="en-US" sz="1600" b="1" i="1" dirty="0">
                                <a:latin typeface="Cambria Math" panose="02040503050406030204" pitchFamily="18" charset="0"/>
                              </a:rPr>
                            </m:ctrlPr>
                          </m:sSubPr>
                          <m:e>
                            <m:acc>
                              <m:accPr>
                                <m:chr m:val="̃"/>
                                <m:ctrlPr>
                                  <a:rPr lang="en-US" sz="1600" b="1" i="1" dirty="0">
                                    <a:latin typeface="Cambria Math" panose="02040503050406030204" pitchFamily="18" charset="0"/>
                                  </a:rPr>
                                </m:ctrlPr>
                              </m:accPr>
                              <m:e>
                                <m:r>
                                  <a:rPr lang="en-US" sz="1600" b="1" i="1" dirty="0">
                                    <a:latin typeface="Cambria Math" panose="02040503050406030204" pitchFamily="18" charset="0"/>
                                  </a:rPr>
                                  <m:t>𝑶</m:t>
                                </m:r>
                              </m:e>
                            </m:acc>
                          </m:e>
                          <m:sub>
                            <m:r>
                              <a:rPr lang="en-US" sz="1600" b="1" i="1" dirty="0">
                                <a:latin typeface="Cambria Math" panose="02040503050406030204" pitchFamily="18" charset="0"/>
                              </a:rPr>
                              <m:t>𝑸</m:t>
                            </m:r>
                          </m:sub>
                        </m:sSub>
                        <m:r>
                          <a:rPr lang="en-US" sz="1600" b="1" i="1" dirty="0">
                            <a:latin typeface="Cambria Math" panose="02040503050406030204" pitchFamily="18" charset="0"/>
                          </a:rPr>
                          <m:t>⊗</m:t>
                        </m:r>
                        <m:sSub>
                          <m:sSubPr>
                            <m:ctrlPr>
                              <a:rPr lang="en-US" sz="1600" b="1" i="1" dirty="0">
                                <a:latin typeface="Cambria Math" panose="02040503050406030204" pitchFamily="18" charset="0"/>
                              </a:rPr>
                            </m:ctrlPr>
                          </m:sSubPr>
                          <m:e>
                            <m:r>
                              <a:rPr lang="en-US" sz="1600" b="1" i="1" dirty="0">
                                <a:latin typeface="Cambria Math" panose="02040503050406030204" pitchFamily="18" charset="0"/>
                              </a:rPr>
                              <m:t>𝑰</m:t>
                            </m:r>
                          </m:e>
                          <m: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𝑀</m:t>
                                </m:r>
                              </m:e>
                              <m:sub>
                                <m:r>
                                  <a:rPr lang="en-US" sz="1600" b="0" i="1" dirty="0" smtClean="0">
                                    <a:latin typeface="Cambria Math" panose="02040503050406030204" pitchFamily="18" charset="0"/>
                                  </a:rPr>
                                  <m:t>𝑅</m:t>
                                </m:r>
                              </m:sub>
                            </m:sSub>
                            <m:r>
                              <a:rPr lang="en-US" sz="1600" i="1" dirty="0">
                                <a:latin typeface="Cambria Math" panose="02040503050406030204" pitchFamily="18" charset="0"/>
                              </a:rPr>
                              <m:t> ∗</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𝑀</m:t>
                                </m:r>
                              </m:e>
                              <m:sub>
                                <m:r>
                                  <a:rPr lang="en-US" sz="1600" b="0" i="1" dirty="0" smtClean="0">
                                    <a:latin typeface="Cambria Math" panose="02040503050406030204" pitchFamily="18" charset="0"/>
                                  </a:rPr>
                                  <m:t>𝑅</m:t>
                                </m:r>
                              </m:sub>
                            </m:sSub>
                          </m:sub>
                        </m:sSub>
                      </m:e>
                    </m:d>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𝑵</m:t>
                        </m:r>
                      </m:e>
                      <m:sub>
                        <m:r>
                          <a:rPr lang="en-US" sz="1600" b="0" i="1" dirty="0" smtClean="0">
                            <a:latin typeface="Cambria Math" panose="02040503050406030204" pitchFamily="18" charset="0"/>
                          </a:rPr>
                          <m:t>𝑗</m:t>
                        </m:r>
                      </m:sub>
                    </m:sSub>
                  </m:oMath>
                </a14:m>
                <a:r>
                  <a:rPr lang="en-US" sz="1600" dirty="0"/>
                  <a:t>                                                                    (5)</a:t>
                </a:r>
              </a:p>
              <a:p>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𝑯</m:t>
                        </m:r>
                      </m:e>
                    </m:acc>
                    <m:r>
                      <a:rPr lang="en-US" sz="1600" b="1"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d>
                          <m:dPr>
                            <m:ctrlPr>
                              <a:rPr lang="en-US" sz="1600" b="1" i="1" dirty="0" smtClean="0">
                                <a:latin typeface="Cambria Math" panose="02040503050406030204" pitchFamily="18" charset="0"/>
                              </a:rPr>
                            </m:ctrlPr>
                          </m:dPr>
                          <m:e>
                            <m:m>
                              <m:mPr>
                                <m:mcs>
                                  <m:mc>
                                    <m:mcPr>
                                      <m:count m:val="3"/>
                                      <m:mcJc m:val="center"/>
                                    </m:mcPr>
                                  </m:mc>
                                </m:mcs>
                                <m:ctrlPr>
                                  <a:rPr lang="en-US" sz="1600" b="1" i="1" dirty="0" smtClean="0">
                                    <a:latin typeface="Cambria Math" panose="02040503050406030204" pitchFamily="18" charset="0"/>
                                  </a:rPr>
                                </m:ctrlPr>
                              </m:mPr>
                              <m:mr>
                                <m:e>
                                  <m:sSub>
                                    <m:sSubPr>
                                      <m:ctrlPr>
                                        <a:rPr lang="en-US" sz="1600" b="0" i="1" dirty="0" smtClean="0">
                                          <a:latin typeface="Cambria Math" panose="02040503050406030204" pitchFamily="18" charset="0"/>
                                        </a:rPr>
                                      </m:ctrlPr>
                                    </m:sSubPr>
                                    <m:e>
                                      <m:r>
                                        <m:rPr>
                                          <m:brk m:alnAt="7"/>
                                        </m:rPr>
                                        <a:rPr lang="en-US" sz="1600" b="0" i="1" dirty="0" smtClean="0">
                                          <a:latin typeface="Cambria Math" panose="02040503050406030204" pitchFamily="18" charset="0"/>
                                        </a:rPr>
                                        <m:t>𝐻</m:t>
                                      </m:r>
                                    </m:e>
                                    <m:sub>
                                      <m:r>
                                        <m:rPr>
                                          <m:brk m:alnAt="7"/>
                                        </m:rPr>
                                        <a:rPr lang="en-US" sz="1600" b="0" i="1" dirty="0" smtClean="0">
                                          <a:latin typeface="Cambria Math" panose="02040503050406030204" pitchFamily="18" charset="0"/>
                                        </a:rPr>
                                        <m:t>𝐿</m:t>
                                      </m:r>
                                    </m:sub>
                                  </m:sSub>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1</m:t>
                                      </m:r>
                                    </m:sub>
                                  </m:sSub>
                                </m:e>
                                <m:e>
                                  <m:r>
                                    <a:rPr lang="en-US" sz="1600" b="0" i="1" smtClean="0">
                                      <a:latin typeface="Cambria Math" panose="02040503050406030204" pitchFamily="18" charset="0"/>
                                    </a:rPr>
                                    <m:t>0</m:t>
                                  </m:r>
                                </m:e>
                              </m:mr>
                              <m:mr>
                                <m:e>
                                  <m:r>
                                    <a:rPr lang="en-US" sz="1600" b="0" i="1" smtClean="0">
                                      <a:latin typeface="Cambria Math" panose="02040503050406030204" pitchFamily="18" charset="0"/>
                                    </a:rPr>
                                    <m:t>0</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𝐿</m:t>
                                      </m:r>
                                    </m:sub>
                                  </m:sSub>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1</m:t>
                                      </m:r>
                                    </m:sub>
                                  </m:sSub>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𝐿</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1</m:t>
                                      </m:r>
                                    </m:sub>
                                  </m:sSub>
                                </m:e>
                              </m:mr>
                            </m:m>
                          </m:e>
                        </m:d>
                      </m:e>
                      <m:sub>
                        <m:r>
                          <a:rPr lang="en-US" sz="1600" b="0" i="1" dirty="0" smtClean="0">
                            <a:latin typeface="Cambria Math" panose="02040503050406030204" pitchFamily="18" charset="0"/>
                          </a:rPr>
                          <m:t>𝑄</m:t>
                        </m:r>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𝑅</m:t>
                            </m:r>
                          </m:sub>
                        </m:sSub>
                        <m:r>
                          <a:rPr lang="en-US" sz="1600" b="0" i="1" dirty="0">
                            <a:latin typeface="Cambria Math" panose="02040503050406030204" pitchFamily="18" charset="0"/>
                          </a:rPr>
                          <m:t>∗</m:t>
                        </m:r>
                        <m:d>
                          <m:dPr>
                            <m:ctrlPr>
                              <a:rPr lang="en-US" sz="1600" i="1" dirty="0" smtClean="0">
                                <a:latin typeface="Cambria Math" panose="02040503050406030204" pitchFamily="18" charset="0"/>
                              </a:rPr>
                            </m:ctrlPr>
                          </m:dPr>
                          <m:e>
                            <m:r>
                              <a:rPr lang="en-US" sz="1600" b="0" i="1" dirty="0" smtClean="0">
                                <a:latin typeface="Cambria Math" panose="02040503050406030204" pitchFamily="18" charset="0"/>
                              </a:rPr>
                              <m:t>𝑄</m:t>
                            </m:r>
                            <m:r>
                              <a:rPr lang="en-US" sz="1600" b="0" i="1" dirty="0" smtClean="0">
                                <a:latin typeface="Cambria Math" panose="02040503050406030204" pitchFamily="18" charset="0"/>
                              </a:rPr>
                              <m:t>+</m:t>
                            </m:r>
                            <m:r>
                              <a:rPr lang="en-US" sz="1600" b="0" i="1" dirty="0" smtClean="0">
                                <a:latin typeface="Cambria Math" panose="02040503050406030204" pitchFamily="18" charset="0"/>
                              </a:rPr>
                              <m:t>𝐿</m:t>
                            </m:r>
                            <m:r>
                              <a:rPr lang="en-US" sz="1600" b="0" i="1" dirty="0" smtClean="0">
                                <a:latin typeface="Cambria Math" panose="02040503050406030204" pitchFamily="18" charset="0"/>
                              </a:rPr>
                              <m:t>−1</m:t>
                            </m:r>
                          </m:e>
                        </m:d>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𝑇</m:t>
                            </m:r>
                          </m:sub>
                        </m:sSub>
                      </m:sub>
                    </m:sSub>
                  </m:oMath>
                </a14:m>
                <a:endParaRPr lang="en-US" sz="1600" dirty="0"/>
              </a:p>
              <a:p>
                <a:r>
                  <a:rPr lang="en-US" sz="1600" dirty="0"/>
                  <a:t>Note that </a:t>
                </a:r>
                <a14:m>
                  <m:oMath xmlns:m="http://schemas.openxmlformats.org/officeDocument/2006/math">
                    <m:sSub>
                      <m:sSubPr>
                        <m:ctrlPr>
                          <a:rPr lang="en-US" sz="1600" b="1" i="1" dirty="0"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𝑂</m:t>
                            </m:r>
                          </m:e>
                        </m:acc>
                      </m:e>
                      <m:sub>
                        <m:r>
                          <a:rPr lang="en-US" sz="1600" b="1" i="1" dirty="0" smtClean="0">
                            <a:latin typeface="Cambria Math" panose="02040503050406030204" pitchFamily="18" charset="0"/>
                          </a:rPr>
                          <m:t>𝑸</m:t>
                        </m:r>
                      </m:sub>
                    </m:sSub>
                  </m:oMath>
                </a14:m>
                <a:r>
                  <a:rPr lang="en-US" sz="1600" dirty="0"/>
                  <a:t> is the </a:t>
                </a:r>
                <a14:m>
                  <m:oMath xmlns:m="http://schemas.openxmlformats.org/officeDocument/2006/math">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𝐿</m:t>
                        </m:r>
                      </m:e>
                    </m:d>
                    <m:r>
                      <a:rPr lang="en-US" sz="1600" b="0" i="1" smtClean="0">
                        <a:latin typeface="Cambria Math" panose="02040503050406030204" pitchFamily="18" charset="0"/>
                      </a:rPr>
                      <m:t> ∗</m:t>
                    </m:r>
                    <m:r>
                      <a:rPr lang="en-US" sz="1600" b="0" i="1" smtClean="0">
                        <a:latin typeface="Cambria Math" panose="02040503050406030204" pitchFamily="18" charset="0"/>
                      </a:rPr>
                      <m:t>𝑄</m:t>
                    </m:r>
                  </m:oMath>
                </a14:m>
                <a:r>
                  <a:rPr lang="en-US" sz="1600" dirty="0"/>
                  <a:t> matrix obtained by taking a </a:t>
                </a:r>
                <a14:m>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 ∗</m:t>
                    </m:r>
                    <m:r>
                      <a:rPr lang="en-US" sz="1600" b="0" i="1" smtClean="0">
                        <a:latin typeface="Cambria Math" panose="02040503050406030204" pitchFamily="18" charset="0"/>
                      </a:rPr>
                      <m:t>𝑄</m:t>
                    </m:r>
                  </m:oMath>
                </a14:m>
                <a:r>
                  <a:rPr lang="en-US" sz="1600" dirty="0"/>
                  <a:t> IFFT matrix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𝑄</m:t>
                        </m:r>
                      </m:sub>
                    </m:sSub>
                  </m:oMath>
                </a14:m>
                <a:r>
                  <a:rPr lang="en-US" sz="1600" dirty="0"/>
                  <a:t> and adding the last </a:t>
                </a:r>
                <a14:m>
                  <m:oMath xmlns:m="http://schemas.openxmlformats.org/officeDocument/2006/math">
                    <m:r>
                      <a:rPr lang="en-US" sz="1600" b="0" i="1" smtClean="0">
                        <a:latin typeface="Cambria Math" panose="02040503050406030204" pitchFamily="18" charset="0"/>
                      </a:rPr>
                      <m:t>𝐿</m:t>
                    </m:r>
                  </m:oMath>
                </a14:m>
                <a:r>
                  <a:rPr lang="en-US" sz="1600" dirty="0"/>
                  <a:t> rows on top, creating the so-called cyclic prefix.</a:t>
                </a:r>
              </a:p>
              <a:p>
                <a:r>
                  <a:rPr lang="en-US" sz="1600" dirty="0"/>
                  <a:t>Defining </a:t>
                </a:r>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𝑯</m:t>
                        </m:r>
                      </m:e>
                    </m:acc>
                    <m:r>
                      <a:rPr lang="en-US" sz="1600" b="1" i="1" dirty="0" smtClean="0">
                        <a:latin typeface="Cambria Math" panose="02040503050406030204" pitchFamily="18" charset="0"/>
                      </a:rPr>
                      <m:t> ≔</m:t>
                    </m:r>
                    <m:d>
                      <m:dPr>
                        <m:ctrlPr>
                          <a:rPr lang="en-US" sz="1600" b="1" i="1" dirty="0" smtClean="0">
                            <a:latin typeface="Cambria Math" panose="02040503050406030204" pitchFamily="18" charset="0"/>
                          </a:rPr>
                        </m:ctrlPr>
                      </m:dPr>
                      <m:e>
                        <m:sSubSup>
                          <m:sSubSupPr>
                            <m:ctrlPr>
                              <a:rPr lang="en-US" sz="1600" b="1" i="1" dirty="0" smtClean="0">
                                <a:latin typeface="Cambria Math" panose="02040503050406030204" pitchFamily="18" charset="0"/>
                              </a:rPr>
                            </m:ctrlPr>
                          </m:sSubSupPr>
                          <m:e>
                            <m:r>
                              <a:rPr lang="en-US" sz="1600" b="1" i="1" dirty="0" smtClean="0">
                                <a:latin typeface="Cambria Math" panose="02040503050406030204" pitchFamily="18" charset="0"/>
                              </a:rPr>
                              <m:t>𝑶</m:t>
                            </m:r>
                          </m:e>
                          <m:sub>
                            <m:r>
                              <a:rPr lang="en-US" sz="1600" b="1" i="1" dirty="0" smtClean="0">
                                <a:latin typeface="Cambria Math" panose="02040503050406030204" pitchFamily="18" charset="0"/>
                              </a:rPr>
                              <m:t>𝑸</m:t>
                            </m:r>
                          </m:sub>
                          <m:sup>
                            <m:r>
                              <a:rPr lang="en-US" sz="1600" b="1" i="1" dirty="0" smtClean="0">
                                <a:latin typeface="Cambria Math" panose="02040503050406030204" pitchFamily="18" charset="0"/>
                              </a:rPr>
                              <m:t>∗</m:t>
                            </m:r>
                          </m:sup>
                        </m:sSubSup>
                        <m:r>
                          <a:rPr lang="en-US" sz="1600" b="1"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1" i="1" dirty="0" smtClean="0">
                                <a:latin typeface="Cambria Math" panose="02040503050406030204" pitchFamily="18" charset="0"/>
                              </a:rPr>
                              <m:t>𝑰</m:t>
                            </m:r>
                          </m:e>
                          <m:sub>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𝑅</m:t>
                                </m:r>
                              </m:sub>
                            </m:sSub>
                            <m:r>
                              <a:rPr lang="en-US" sz="1600" b="0"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𝑅</m:t>
                                </m:r>
                              </m:sub>
                            </m:sSub>
                          </m:sub>
                        </m:sSub>
                      </m:e>
                    </m:d>
                    <m:r>
                      <a:rPr lang="en-US" sz="1600" b="0" i="1" dirty="0" smtClean="0">
                        <a:latin typeface="Cambria Math" panose="02040503050406030204" pitchFamily="18" charset="0"/>
                      </a:rPr>
                      <m:t> </m:t>
                    </m:r>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𝑯</m:t>
                        </m:r>
                      </m:e>
                    </m:acc>
                    <m:r>
                      <a:rPr lang="en-US" sz="1600" b="1" i="1" dirty="0" smtClean="0">
                        <a:latin typeface="Cambria Math" panose="02040503050406030204" pitchFamily="18" charset="0"/>
                      </a:rPr>
                      <m:t> </m:t>
                    </m:r>
                    <m:d>
                      <m:dPr>
                        <m:ctrlPr>
                          <a:rPr lang="en-US" sz="1600" b="0" i="1" dirty="0" smtClean="0">
                            <a:latin typeface="Cambria Math" panose="02040503050406030204" pitchFamily="18" charset="0"/>
                          </a:rPr>
                        </m:ctrlPr>
                      </m:dPr>
                      <m:e>
                        <m:sSub>
                          <m:sSubPr>
                            <m:ctrlPr>
                              <a:rPr lang="en-US" sz="1600" b="1" i="1" dirty="0" smtClean="0">
                                <a:latin typeface="Cambria Math" panose="02040503050406030204" pitchFamily="18" charset="0"/>
                              </a:rPr>
                            </m:ctrlPr>
                          </m:sSubPr>
                          <m:e>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𝑶</m:t>
                                </m:r>
                              </m:e>
                            </m:acc>
                          </m:e>
                          <m:sub>
                            <m:r>
                              <a:rPr lang="en-US" sz="1600" b="1" i="1" dirty="0" smtClean="0">
                                <a:latin typeface="Cambria Math" panose="02040503050406030204" pitchFamily="18" charset="0"/>
                              </a:rPr>
                              <m:t>𝑸</m:t>
                            </m:r>
                          </m:sub>
                        </m:sSub>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1" i="1" dirty="0" smtClean="0">
                                <a:latin typeface="Cambria Math" panose="02040503050406030204" pitchFamily="18" charset="0"/>
                              </a:rPr>
                              <m:t>𝑰</m:t>
                            </m:r>
                          </m:e>
                          <m:sub>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𝑇</m:t>
                                </m:r>
                              </m:sub>
                            </m:sSub>
                            <m:r>
                              <a:rPr lang="en-US" sz="1600" b="0"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𝑇</m:t>
                                </m:r>
                              </m:sub>
                            </m:sSub>
                          </m:sub>
                        </m:sSub>
                      </m:e>
                    </m:d>
                    <m:r>
                      <a:rPr lang="en-US" sz="1600" b="0" i="1" dirty="0" smtClean="0">
                        <a:latin typeface="Cambria Math" panose="02040503050406030204" pitchFamily="18" charset="0"/>
                      </a:rPr>
                      <m:t>=</m:t>
                    </m:r>
                    <m:r>
                      <a:rPr lang="en-US" sz="1600" b="0" i="1" dirty="0" smtClean="0">
                        <a:latin typeface="Cambria Math" panose="02040503050406030204" pitchFamily="18" charset="0"/>
                      </a:rPr>
                      <m:t>𝑑𝑖𝑔</m:t>
                    </m:r>
                    <m:d>
                      <m:dPr>
                        <m:ctrlPr>
                          <a:rPr lang="en-US" sz="1600" b="0" i="1" dirty="0" smtClean="0">
                            <a:latin typeface="Cambria Math" panose="02040503050406030204" pitchFamily="18" charset="0"/>
                          </a:rPr>
                        </m:ctrlPr>
                      </m:dPr>
                      <m:e>
                        <m:sSub>
                          <m:sSubPr>
                            <m:ctrlPr>
                              <a:rPr lang="en-US" sz="1600" b="0" i="1" dirty="0" smtClean="0">
                                <a:latin typeface="Cambria Math" panose="02040503050406030204" pitchFamily="18" charset="0"/>
                              </a:rPr>
                            </m:ctrlPr>
                          </m:sSubPr>
                          <m:e>
                            <m:acc>
                              <m:accPr>
                                <m:chr m:val="̃"/>
                                <m:ctrlPr>
                                  <a:rPr lang="en-US" sz="1600" b="0" i="1" dirty="0" smtClean="0">
                                    <a:latin typeface="Cambria Math" panose="02040503050406030204" pitchFamily="18" charset="0"/>
                                  </a:rPr>
                                </m:ctrlPr>
                              </m:accPr>
                              <m:e>
                                <m:r>
                                  <a:rPr lang="en-US" sz="1600" b="1" i="1" dirty="0" smtClean="0">
                                    <a:latin typeface="Cambria Math" panose="02040503050406030204" pitchFamily="18" charset="0"/>
                                  </a:rPr>
                                  <m:t>𝑯</m:t>
                                </m:r>
                              </m:e>
                            </m:acc>
                          </m:e>
                          <m:sub>
                            <m:r>
                              <a:rPr lang="en-US" sz="1600" b="0" i="1" dirty="0" smtClean="0">
                                <a:latin typeface="Cambria Math" panose="02040503050406030204" pitchFamily="18" charset="0"/>
                              </a:rPr>
                              <m:t>1</m:t>
                            </m:r>
                          </m:sub>
                        </m:sSub>
                        <m:r>
                          <a:rPr lang="en-US" sz="1600" b="0"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acc>
                              <m:accPr>
                                <m:chr m:val="̃"/>
                                <m:ctrlPr>
                                  <a:rPr lang="en-US" sz="1600" b="0" i="1" dirty="0" smtClean="0">
                                    <a:latin typeface="Cambria Math" panose="02040503050406030204" pitchFamily="18" charset="0"/>
                                  </a:rPr>
                                </m:ctrlPr>
                              </m:accPr>
                              <m:e>
                                <m:r>
                                  <a:rPr lang="en-US" sz="1600" b="1" i="1" dirty="0" smtClean="0">
                                    <a:latin typeface="Cambria Math" panose="02040503050406030204" pitchFamily="18" charset="0"/>
                                  </a:rPr>
                                  <m:t>𝑯</m:t>
                                </m:r>
                              </m:e>
                            </m:acc>
                          </m:e>
                          <m:sub>
                            <m:r>
                              <a:rPr lang="en-US" sz="1600" b="0" i="1" dirty="0" smtClean="0">
                                <a:latin typeface="Cambria Math" panose="02040503050406030204" pitchFamily="18" charset="0"/>
                              </a:rPr>
                              <m:t>𝑄</m:t>
                            </m:r>
                          </m:sub>
                        </m:sSub>
                      </m:e>
                    </m:d>
                  </m:oMath>
                </a14:m>
                <a:r>
                  <a:rPr lang="en-US" sz="1600" dirty="0"/>
                  <a:t> to be a </a:t>
                </a:r>
                <a14:m>
                  <m:oMath xmlns:m="http://schemas.openxmlformats.org/officeDocument/2006/math">
                    <m:r>
                      <a:rPr lang="en-US" sz="1600" b="0" i="1" smtClean="0">
                        <a:latin typeface="Cambria Math" panose="02040503050406030204" pitchFamily="18" charset="0"/>
                      </a:rPr>
                      <m:t>𝑄</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r>
                      <a:rPr lang="en-US" sz="1600" b="0" i="1" smtClean="0">
                        <a:latin typeface="Cambria Math" panose="02040503050406030204" pitchFamily="18" charset="0"/>
                      </a:rPr>
                      <m:t> ∗</m:t>
                    </m:r>
                    <m:r>
                      <a:rPr lang="en-US" sz="1600" b="0" i="1" smtClean="0">
                        <a:latin typeface="Cambria Math" panose="02040503050406030204" pitchFamily="18" charset="0"/>
                      </a:rPr>
                      <m:t>𝑄</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oMath>
                </a14:m>
                <a:r>
                  <a:rPr lang="en-US" sz="1600" dirty="0"/>
                  <a:t> block diagonal matrix made from the MIMO transfer function values at the frequency bins </a:t>
                </a:r>
                <a14:m>
                  <m:oMath xmlns:m="http://schemas.openxmlformats.org/officeDocument/2006/math">
                    <m:d>
                      <m:dPr>
                        <m:ctrlPr>
                          <a:rPr lang="en-US" sz="1600" b="0" i="1" smtClean="0">
                            <a:latin typeface="Cambria Math" panose="02040503050406030204" pitchFamily="18" charset="0"/>
                          </a:rPr>
                        </m:ctrlPr>
                      </m:dPr>
                      <m:e>
                        <m:r>
                          <a:rPr lang="en-US" sz="1600" b="0" i="1" smtClean="0">
                            <a:latin typeface="Cambria Math" panose="02040503050406030204" pitchFamily="18" charset="0"/>
                          </a:rPr>
                          <m:t>1,2,……</m:t>
                        </m:r>
                        <m:r>
                          <a:rPr lang="en-US" sz="1600" b="0" i="1" smtClean="0">
                            <a:latin typeface="Cambria Math" panose="02040503050406030204" pitchFamily="18" charset="0"/>
                          </a:rPr>
                          <m:t>𝑄</m:t>
                        </m:r>
                      </m:e>
                    </m:d>
                    <m:r>
                      <a:rPr lang="en-US" sz="1600" b="0" i="1" smtClean="0">
                        <a:latin typeface="Cambria Math" panose="02040503050406030204" pitchFamily="18" charset="0"/>
                      </a:rPr>
                      <m:t>,</m:t>
                    </m:r>
                  </m:oMath>
                </a14:m>
                <a:r>
                  <a:rPr lang="en-US" sz="1600" dirty="0"/>
                  <a:t> we can write from (5).</a:t>
                </a:r>
              </a:p>
              <a:p>
                <a14:m>
                  <m:oMath xmlns:m="http://schemas.openxmlformats.org/officeDocument/2006/math">
                    <m:sSub>
                      <m:sSubPr>
                        <m:ctrlPr>
                          <a:rPr lang="en-US" sz="1600" b="1" i="1" dirty="0"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𝑺</m:t>
                            </m:r>
                          </m:e>
                        </m:acc>
                      </m:e>
                      <m:sub>
                        <m:r>
                          <a:rPr lang="en-US" sz="1600" b="1" i="1" dirty="0" smtClean="0">
                            <a:latin typeface="Cambria Math" panose="02040503050406030204" pitchFamily="18" charset="0"/>
                          </a:rPr>
                          <m:t>𝒋</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𝑯</m:t>
                        </m:r>
                      </m:e>
                    </m:acc>
                    <m:r>
                      <a:rPr lang="en-US" sz="1600" b="1" i="1" dirty="0" smtClean="0">
                        <a:latin typeface="Cambria Math" panose="02040503050406030204" pitchFamily="18" charset="0"/>
                      </a:rPr>
                      <m:t>𝑭</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𝑺</m:t>
                        </m:r>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r>
                      <a:rPr lang="en-US" sz="1600" b="1" i="1" dirty="0" smtClean="0">
                        <a:latin typeface="Cambria Math" panose="02040503050406030204" pitchFamily="18" charset="0"/>
                      </a:rPr>
                      <m:t> </m:t>
                    </m:r>
                    <m:sSub>
                      <m:sSubPr>
                        <m:ctrlPr>
                          <a:rPr lang="en-US" sz="1600" b="1" i="1" dirty="0" smtClean="0">
                            <a:latin typeface="Cambria Math" panose="02040503050406030204" pitchFamily="18" charset="0"/>
                          </a:rPr>
                        </m:ctrlPr>
                      </m:sSubPr>
                      <m:e>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𝑵</m:t>
                            </m:r>
                          </m:e>
                        </m:acc>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 </m:t>
                    </m:r>
                  </m:oMath>
                </a14:m>
                <a:endParaRPr lang="en-US" sz="1600" dirty="0"/>
              </a:p>
              <a:p>
                <a:r>
                  <a:rPr lang="en-US" sz="1600" dirty="0"/>
                  <a:t>Which has a similar form to (1). The advantage of using the OFDM approach is that an equivalent channel         matrix which is block diagonal enforces a similar structure upon the optimal precoder and decoder, which            simplifies the transmitter and receiver structure.</a:t>
                </a:r>
              </a:p>
              <a:p>
                <a:endParaRPr lang="en-US" sz="1600" dirty="0"/>
              </a:p>
              <a:p>
                <a:endParaRPr lang="en-US" sz="2000" b="1" dirty="0"/>
              </a:p>
            </p:txBody>
          </p:sp>
        </mc:Choice>
        <mc:Fallback xmlns="">
          <p:sp>
            <p:nvSpPr>
              <p:cNvPr id="3" name="Content Placeholder 2">
                <a:extLst>
                  <a:ext uri="{FF2B5EF4-FFF2-40B4-BE49-F238E27FC236}">
                    <a16:creationId xmlns:a16="http://schemas.microsoft.com/office/drawing/2014/main" id="{8DBE9252-2D73-0CC9-380D-B17B284E54D2}"/>
                  </a:ext>
                </a:extLst>
              </p:cNvPr>
              <p:cNvSpPr>
                <a:spLocks noGrp="1" noRot="1" noChangeAspect="1" noMove="1" noResize="1" noEditPoints="1" noAdjustHandles="1" noChangeArrowheads="1" noChangeShapeType="1" noTextEdit="1"/>
              </p:cNvSpPr>
              <p:nvPr>
                <p:ph idx="1"/>
              </p:nvPr>
            </p:nvSpPr>
            <p:spPr>
              <a:blipFill>
                <a:blip r:embed="rId2"/>
                <a:stretch>
                  <a:fillRect l="-232" t="-943"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DF8F7A-A8FA-02D4-C6E8-D7747442D7B8}"/>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206498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6E5E-4890-E8B7-BFA1-EEA379A59FAC}"/>
              </a:ext>
            </a:extLst>
          </p:cNvPr>
          <p:cNvSpPr>
            <a:spLocks noGrp="1"/>
          </p:cNvSpPr>
          <p:nvPr>
            <p:ph type="title"/>
          </p:nvPr>
        </p:nvSpPr>
        <p:spPr/>
        <p:txBody>
          <a:bodyPr/>
          <a:lstStyle/>
          <a:p>
            <a:r>
              <a:rPr lang="en-US" dirty="0"/>
              <a:t>Problem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E3785C-6F2F-387D-DB42-617388BF6900}"/>
                  </a:ext>
                </a:extLst>
              </p:cNvPr>
              <p:cNvSpPr>
                <a:spLocks noGrp="1"/>
              </p:cNvSpPr>
              <p:nvPr>
                <p:ph idx="1"/>
              </p:nvPr>
            </p:nvSpPr>
            <p:spPr/>
            <p:txBody>
              <a:bodyPr/>
              <a:lstStyle/>
              <a:p>
                <a:r>
                  <a:rPr lang="en-US" sz="1600" dirty="0"/>
                  <a:t>In the sequel, we will use the system equation that corresponds to the single carrier system in a flat-fading           channel.</a:t>
                </a:r>
              </a:p>
              <a:p>
                <a:r>
                  <a:rPr lang="en-US" sz="1600" dirty="0"/>
                  <a:t>It is also applicable for single carrier system for delay spread and multicarrier systems employing OFDM</a:t>
                </a:r>
              </a:p>
              <a:p>
                <a:r>
                  <a:rPr lang="en-US" sz="1600" dirty="0"/>
                  <a:t>Our goal is to design the </a:t>
                </a:r>
                <a14:m>
                  <m:oMath xmlns:m="http://schemas.openxmlformats.org/officeDocument/2006/math">
                    <m:r>
                      <a:rPr lang="en-US" sz="1600" b="0" i="1" smtClean="0">
                        <a:latin typeface="Cambria Math" panose="02040503050406030204" pitchFamily="18" charset="0"/>
                      </a:rPr>
                      <m:t>𝐹</m:t>
                    </m:r>
                  </m:oMath>
                </a14:m>
                <a:r>
                  <a:rPr lang="en-US" sz="1600" dirty="0"/>
                  <a:t> and </a:t>
                </a:r>
                <a14:m>
                  <m:oMath xmlns:m="http://schemas.openxmlformats.org/officeDocument/2006/math">
                    <m:r>
                      <a:rPr lang="en-US" sz="1600" b="0" i="1" smtClean="0">
                        <a:latin typeface="Cambria Math" panose="02040503050406030204" pitchFamily="18" charset="0"/>
                      </a:rPr>
                      <m:t>𝐺</m:t>
                    </m:r>
                  </m:oMath>
                </a14:m>
                <a:r>
                  <a:rPr lang="en-US" sz="1600" dirty="0"/>
                  <a:t> matrices to minimize </a:t>
                </a:r>
                <a14:m>
                  <m:oMath xmlns:m="http://schemas.openxmlformats.org/officeDocument/2006/math">
                    <m:r>
                      <a:rPr lang="en-US" sz="1600" b="0" i="1" smtClean="0">
                        <a:latin typeface="Cambria Math" panose="02040503050406030204" pitchFamily="18" charset="0"/>
                      </a:rPr>
                      <m:t>𝐸</m:t>
                    </m:r>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𝒆</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𝒆</m:t>
                        </m:r>
                      </m:e>
                    </m:d>
                  </m:oMath>
                </a14:m>
                <a:r>
                  <a:rPr lang="en-US" sz="1600" dirty="0"/>
                  <a:t> where </a:t>
                </a:r>
                <a14:m>
                  <m:oMath xmlns:m="http://schemas.openxmlformats.org/officeDocument/2006/math">
                    <m:r>
                      <a:rPr lang="en-US" sz="1600" b="1" i="1" smtClean="0">
                        <a:latin typeface="Cambria Math" panose="02040503050406030204" pitchFamily="18" charset="0"/>
                      </a:rPr>
                      <m:t>𝒆</m:t>
                    </m:r>
                    <m:r>
                      <a:rPr lang="en-US" sz="1600" b="0" i="1" smtClean="0">
                        <a:latin typeface="Cambria Math" panose="02040503050406030204" pitchFamily="18" charset="0"/>
                      </a:rPr>
                      <m:t>=</m:t>
                    </m:r>
                    <m:r>
                      <a:rPr lang="en-US" sz="1600" b="1" i="1" smtClean="0">
                        <a:latin typeface="Cambria Math" panose="02040503050406030204" pitchFamily="18" charset="0"/>
                      </a:rPr>
                      <m:t>𝒔</m:t>
                    </m:r>
                    <m:r>
                      <a:rPr lang="en-US" sz="1600" b="0" i="1" smtClean="0">
                        <a:latin typeface="Cambria Math" panose="02040503050406030204" pitchFamily="18" charset="0"/>
                      </a:rPr>
                      <m:t>−(</m:t>
                    </m:r>
                    <m:r>
                      <a:rPr lang="en-US" sz="1600" b="1" i="1" smtClean="0">
                        <a:latin typeface="Cambria Math" panose="02040503050406030204" pitchFamily="18" charset="0"/>
                      </a:rPr>
                      <m:t>𝑮𝑯𝑭𝒔</m:t>
                    </m:r>
                    <m:r>
                      <a:rPr lang="en-US" sz="1600" b="0" i="1" smtClean="0">
                        <a:latin typeface="Cambria Math" panose="02040503050406030204" pitchFamily="18" charset="0"/>
                      </a:rPr>
                      <m:t>+</m:t>
                    </m:r>
                    <m:r>
                      <a:rPr lang="en-US" sz="1600" b="1" i="1" smtClean="0">
                        <a:latin typeface="Cambria Math" panose="02040503050406030204" pitchFamily="18" charset="0"/>
                      </a:rPr>
                      <m:t>𝑮𝒏</m:t>
                    </m:r>
                    <m:r>
                      <a:rPr lang="en-US" sz="1600" b="0" i="1" smtClean="0">
                        <a:latin typeface="Cambria Math" panose="02040503050406030204" pitchFamily="18" charset="0"/>
                      </a:rPr>
                      <m:t>)</m:t>
                    </m:r>
                  </m:oMath>
                </a14:m>
                <a:r>
                  <a:rPr lang="en-US" sz="1600" dirty="0"/>
                  <a:t> is </a:t>
                </a:r>
                <a14:m>
                  <m:oMath xmlns:m="http://schemas.openxmlformats.org/officeDocument/2006/math">
                    <m:r>
                      <a:rPr lang="en-US" sz="1600" b="0" i="1" smtClean="0">
                        <a:latin typeface="Cambria Math" panose="02040503050406030204" pitchFamily="18" charset="0"/>
                      </a:rPr>
                      <m:t>𝐵</m:t>
                    </m:r>
                    <m:r>
                      <a:rPr lang="en-US" sz="1600" b="0" i="1" smtClean="0">
                        <a:latin typeface="Cambria Math" panose="02040503050406030204" pitchFamily="18" charset="0"/>
                      </a:rPr>
                      <m:t> ∗</m:t>
                    </m:r>
                    <m:r>
                      <a:rPr lang="en-US" sz="1600" b="0" i="1" smtClean="0">
                        <a:latin typeface="Cambria Math" panose="02040503050406030204" pitchFamily="18" charset="0"/>
                      </a:rPr>
                      <m:t>1</m:t>
                    </m:r>
                  </m:oMath>
                </a14:m>
                <a:r>
                  <a:rPr lang="en-US" sz="1600" dirty="0"/>
                  <a:t> error vector.</a:t>
                </a:r>
              </a:p>
              <a:p>
                <a14:m>
                  <m:oMath xmlns:m="http://schemas.openxmlformats.org/officeDocument/2006/math">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oMath>
                </a14:m>
                <a:r>
                  <a:rPr lang="en-US" sz="1600" dirty="0"/>
                  <a:t> is the </a:t>
                </a:r>
                <a14:m>
                  <m:oMath xmlns:m="http://schemas.openxmlformats.org/officeDocument/2006/math">
                    <m:r>
                      <a:rPr lang="en-US" sz="1600" b="0" i="1" smtClean="0">
                        <a:latin typeface="Cambria Math" panose="02040503050406030204" pitchFamily="18" charset="0"/>
                      </a:rPr>
                      <m:t>𝐵</m:t>
                    </m:r>
                    <m:r>
                      <a:rPr lang="en-US" sz="1600" b="0" i="1" smtClean="0">
                        <a:latin typeface="Cambria Math" panose="02040503050406030204" pitchFamily="18" charset="0"/>
                      </a:rPr>
                      <m:t> ∗</m:t>
                    </m:r>
                    <m:r>
                      <a:rPr lang="en-US" sz="1600" b="0" i="1" smtClean="0">
                        <a:latin typeface="Cambria Math" panose="02040503050406030204" pitchFamily="18" charset="0"/>
                      </a:rPr>
                      <m:t>𝐵</m:t>
                    </m:r>
                  </m:oMath>
                </a14:m>
                <a:r>
                  <a:rPr lang="en-US" sz="1600" dirty="0"/>
                  <a:t> square root of a diagonal positive definite weight matrix </a:t>
                </a:r>
                <a14:m>
                  <m:oMath xmlns:m="http://schemas.openxmlformats.org/officeDocument/2006/math">
                    <m:r>
                      <a:rPr lang="en-US" sz="1600" b="1" i="1" smtClean="0">
                        <a:latin typeface="Cambria Math" panose="02040503050406030204" pitchFamily="18" charset="0"/>
                      </a:rPr>
                      <m:t>𝑾</m:t>
                    </m:r>
                  </m:oMath>
                </a14:m>
                <a:r>
                  <a:rPr lang="en-US" sz="1600" b="1" dirty="0"/>
                  <a:t>.</a:t>
                </a:r>
              </a:p>
              <a:p>
                <a:r>
                  <a:rPr lang="en-US" sz="1600" dirty="0"/>
                  <a:t>Channel </a:t>
                </a:r>
                <a14:m>
                  <m:oMath xmlns:m="http://schemas.openxmlformats.org/officeDocument/2006/math">
                    <m:r>
                      <a:rPr lang="en-US" sz="1600" b="1" i="1" smtClean="0">
                        <a:latin typeface="Cambria Math" panose="02040503050406030204" pitchFamily="18" charset="0"/>
                      </a:rPr>
                      <m:t>𝑯</m:t>
                    </m:r>
                  </m:oMath>
                </a14:m>
                <a:r>
                  <a:rPr lang="en-US" sz="1600" dirty="0"/>
                  <a:t> is fixed and known at transmitter and receiver.</a:t>
                </a:r>
              </a:p>
              <a:p>
                <a:r>
                  <a:rPr lang="en-US" sz="1600" dirty="0"/>
                  <a:t>Mathematically the problem statement as follows:</a:t>
                </a:r>
              </a:p>
              <a:p>
                <a14:m>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min</m:t>
                            </m:r>
                          </m:e>
                          <m:lim>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lim>
                        </m:limLow>
                      </m:fName>
                      <m:e>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m:t>
                            </m:r>
                            <m:r>
                              <a:rPr lang="en-US" sz="1600" b="0"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0" i="1" smtClean="0">
                            <a:latin typeface="Cambria Math" panose="02040503050406030204" pitchFamily="18" charset="0"/>
                          </a:rPr>
                          <m:t>𝐸</m:t>
                        </m:r>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𝒆</m:t>
                                    </m:r>
                                  </m:e>
                                </m:d>
                              </m:e>
                            </m:d>
                          </m:e>
                          <m:sup>
                            <m:r>
                              <a:rPr lang="en-US" sz="1600" b="0" i="1" smtClean="0">
                                <a:latin typeface="Cambria Math" panose="02040503050406030204" pitchFamily="18" charset="0"/>
                              </a:rPr>
                              <m:t>2</m:t>
                            </m:r>
                          </m:sup>
                        </m:sSup>
                      </m:e>
                    </m:func>
                  </m:oMath>
                </a14:m>
                <a:endParaRPr lang="en-US" sz="1600" dirty="0"/>
              </a:p>
              <a:p>
                <a:pPr algn="r"/>
                <a:r>
                  <a:rPr lang="en-US" sz="1600" dirty="0"/>
                  <a:t>Subject to : </a:t>
                </a:r>
                <a14:m>
                  <m:oMath xmlns:m="http://schemas.openxmlformats.org/officeDocument/2006/math">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oMath>
                </a14:m>
                <a:r>
                  <a:rPr lang="en-US" sz="1600" dirty="0"/>
                  <a:t>                                                                                                                                     (7)</a:t>
                </a:r>
              </a:p>
              <a:p>
                <a:pPr algn="r"/>
                <a14:m>
                  <m:oMath xmlns:m="http://schemas.openxmlformats.org/officeDocument/2006/math">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0" i="1" smtClean="0">
                        <a:latin typeface="Cambria Math" panose="02040503050406030204" pitchFamily="18" charset="0"/>
                      </a:rPr>
                      <m:t>𝐸</m:t>
                    </m:r>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𝒆</m:t>
                                </m:r>
                              </m:e>
                            </m:d>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𝐸</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𝑡𝑟</m:t>
                        </m:r>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𝒆</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𝒆</m:t>
                                </m:r>
                              </m:e>
                              <m:sup>
                                <m:r>
                                  <a:rPr lang="en-US" sz="1600" b="1" i="1" smtClean="0">
                                    <a:latin typeface="Cambria Math" panose="02040503050406030204" pitchFamily="18" charset="0"/>
                                  </a:rPr>
                                  <m:t>∗</m:t>
                                </m:r>
                              </m:sup>
                            </m:sSup>
                            <m:sSup>
                              <m:sSupPr>
                                <m:ctrlPr>
                                  <a:rPr lang="en-US" sz="1600" b="0" i="1" smtClean="0">
                                    <a:latin typeface="Cambria Math" panose="02040503050406030204" pitchFamily="18" charset="0"/>
                                  </a:rPr>
                                </m:ctrlPr>
                              </m:sSup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sup>
                                </m:sSup>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e>
                        </m:d>
                      </m:e>
                    </m:d>
                    <m:r>
                      <a:rPr lang="en-US" sz="1600" b="0" i="1" smtClean="0">
                        <a:latin typeface="Cambria Math" panose="02040503050406030204" pitchFamily="18" charset="0"/>
                      </a:rPr>
                      <m:t>=</m:t>
                    </m:r>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𝑾</m:t>
                        </m:r>
                        <m:r>
                          <a:rPr lang="en-US" sz="1600" b="0"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𝒆</m:t>
                            </m:r>
                          </m:sub>
                        </m:sSub>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e>
                    </m:d>
                  </m:oMath>
                </a14:m>
                <a:r>
                  <a:rPr lang="en-US" sz="1600" dirty="0"/>
                  <a:t>                                                                             (8)</a:t>
                </a:r>
              </a:p>
              <a:p>
                <a:r>
                  <a:rPr lang="en-US" sz="1600" dirty="0"/>
                  <a:t>Where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𝒆</m:t>
                        </m:r>
                      </m:sub>
                    </m:sSub>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oMath>
                </a14:m>
                <a:r>
                  <a:rPr lang="en-US" sz="1600" dirty="0"/>
                  <a:t> is the error covariance matrix, defined as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𝒆</m:t>
                        </m:r>
                      </m:sub>
                    </m:sSub>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1" i="1" smtClean="0">
                        <a:latin typeface="Cambria Math" panose="02040503050406030204" pitchFamily="18" charset="0"/>
                      </a:rPr>
                      <m:t>𝑬</m:t>
                    </m:r>
                    <m:r>
                      <a:rPr lang="en-US" sz="1600" b="1" i="1" smtClean="0">
                        <a:latin typeface="Cambria Math" panose="02040503050406030204" pitchFamily="18" charset="0"/>
                      </a:rPr>
                      <m:t>(</m:t>
                    </m:r>
                    <m:r>
                      <a:rPr lang="en-US" sz="1600" b="1" i="1" smtClean="0">
                        <a:latin typeface="Cambria Math" panose="02040503050406030204" pitchFamily="18" charset="0"/>
                      </a:rPr>
                      <m:t>𝒆</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𝒆</m:t>
                        </m:r>
                      </m:e>
                      <m:sup>
                        <m:r>
                          <a:rPr lang="en-US" sz="1600" b="1" i="1" smtClean="0">
                            <a:latin typeface="Cambria Math" panose="02040503050406030204" pitchFamily="18" charset="0"/>
                          </a:rPr>
                          <m:t>∗</m:t>
                        </m:r>
                      </m:sup>
                    </m:sSup>
                    <m:r>
                      <a:rPr lang="en-US" sz="1600" b="1" i="1" smtClean="0">
                        <a:latin typeface="Cambria Math" panose="02040503050406030204" pitchFamily="18" charset="0"/>
                      </a:rPr>
                      <m:t>)</m:t>
                    </m:r>
                  </m:oMath>
                </a14:m>
                <a:endParaRPr lang="en-US" sz="1600" b="1" dirty="0"/>
              </a:p>
              <a:p>
                <a:endParaRPr lang="en-US" sz="1600" dirty="0"/>
              </a:p>
            </p:txBody>
          </p:sp>
        </mc:Choice>
        <mc:Fallback xmlns="">
          <p:sp>
            <p:nvSpPr>
              <p:cNvPr id="3" name="Content Placeholder 2">
                <a:extLst>
                  <a:ext uri="{FF2B5EF4-FFF2-40B4-BE49-F238E27FC236}">
                    <a16:creationId xmlns:a16="http://schemas.microsoft.com/office/drawing/2014/main" id="{C3E3785C-6F2F-387D-DB42-617388BF6900}"/>
                  </a:ext>
                </a:extLst>
              </p:cNvPr>
              <p:cNvSpPr>
                <a:spLocks noGrp="1" noRot="1" noChangeAspect="1" noMove="1" noResize="1" noEditPoints="1" noAdjustHandles="1" noChangeArrowheads="1" noChangeShapeType="1" noTextEdit="1"/>
              </p:cNvSpPr>
              <p:nvPr>
                <p:ph idx="1"/>
              </p:nvPr>
            </p:nvSpPr>
            <p:spPr>
              <a:blipFill>
                <a:blip r:embed="rId2"/>
                <a:stretch>
                  <a:fillRect l="-232" t="-943" r="-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25A69F7-28CD-0057-7AA7-E04D2B162131}"/>
              </a:ext>
            </a:extLst>
          </p:cNvPr>
          <p:cNvSpPr>
            <a:spLocks noGrp="1"/>
          </p:cNvSpPr>
          <p:nvPr>
            <p:ph type="sldNum" sz="quarter" idx="12"/>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A439D109-9F59-4B0B-8E20-D6D3A384B1F1}" type="slidenum">
              <a:rPr kumimoji="0" lang="ko-KR" altLang="en-US" sz="14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12</a:t>
            </a:fld>
            <a:endParaRPr kumimoji="0" lang="ko-KR" altLang="en-US" sz="14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52468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27E6-141B-DC6C-8FA5-30221D2C3190}"/>
              </a:ext>
            </a:extLst>
          </p:cNvPr>
          <p:cNvSpPr>
            <a:spLocks noGrp="1"/>
          </p:cNvSpPr>
          <p:nvPr>
            <p:ph type="title"/>
          </p:nvPr>
        </p:nvSpPr>
        <p:spPr/>
        <p:txBody>
          <a:bodyPr/>
          <a:lstStyle/>
          <a:p>
            <a:r>
              <a:rPr lang="en-US" dirty="0"/>
              <a:t>Problem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71EC9-39BC-AD0F-5B0B-FCC5B303DAE8}"/>
                  </a:ext>
                </a:extLst>
              </p:cNvPr>
              <p:cNvSpPr>
                <a:spLocks noGrp="1"/>
              </p:cNvSpPr>
              <p:nvPr>
                <p:ph idx="1"/>
              </p:nvPr>
            </p:nvSpPr>
            <p:spPr>
              <a:xfrm>
                <a:off x="838200" y="1649691"/>
                <a:ext cx="10515600" cy="4960834"/>
              </a:xfrm>
            </p:spPr>
            <p:txBody>
              <a:bodyPr/>
              <a:lstStyle/>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𝒆</m:t>
                        </m:r>
                      </m:sub>
                    </m:sSub>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𝑮𝑯𝑭</m:t>
                        </m:r>
                        <m:r>
                          <a:rPr lang="en-US" sz="1600" b="0" i="1" smtClean="0">
                            <a:latin typeface="Cambria Math" panose="02040503050406030204" pitchFamily="18" charset="0"/>
                          </a:rPr>
                          <m:t>−</m:t>
                        </m:r>
                        <m:r>
                          <a:rPr lang="en-US" sz="1600" b="1" i="1" smtClean="0">
                            <a:latin typeface="Cambria Math" panose="02040503050406030204" pitchFamily="18" charset="0"/>
                          </a:rPr>
                          <m:t>𝑰</m:t>
                        </m:r>
                      </m:e>
                    </m:d>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𝑮𝑯𝑭</m:t>
                            </m:r>
                            <m:r>
                              <a:rPr lang="en-US" sz="1600" b="0" i="1" smtClean="0">
                                <a:latin typeface="Cambria Math" panose="02040503050406030204" pitchFamily="18" charset="0"/>
                              </a:rPr>
                              <m:t>−</m:t>
                            </m:r>
                            <m:r>
                              <a:rPr lang="en-US" sz="1600" b="1" i="1" smtClean="0">
                                <a:latin typeface="Cambria Math" panose="02040503050406030204" pitchFamily="18" charset="0"/>
                              </a:rPr>
                              <m:t>𝑰</m:t>
                            </m:r>
                          </m:e>
                        </m:d>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1" i="1" smtClean="0">
                        <a:latin typeface="Cambria Math" panose="02040503050406030204" pitchFamily="18" charset="0"/>
                      </a:rPr>
                      <m:t>𝑮</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𝒏𝒏</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oMath>
                </a14:m>
                <a:r>
                  <a:rPr lang="en-US" sz="1600" b="0" i="1" dirty="0">
                    <a:latin typeface="Cambria Math" panose="02040503050406030204" pitchFamily="18" charset="0"/>
                  </a:rPr>
                  <a:t>                                                                                                                                     </a:t>
                </a:r>
                <a:r>
                  <a:rPr lang="en-US" sz="1600" b="0" dirty="0">
                    <a:latin typeface="Cambria Math" panose="02040503050406030204" pitchFamily="18" charset="0"/>
                  </a:rPr>
                  <a:t>(9)</a:t>
                </a:r>
                <a:endParaRPr lang="en-US" sz="1600" b="0" i="1" dirty="0">
                  <a:latin typeface="Cambria Math" panose="02040503050406030204" pitchFamily="18" charset="0"/>
                </a:endParaRPr>
              </a:p>
              <a:p>
                <a14:m>
                  <m:oMath xmlns:m="http://schemas.openxmlformats.org/officeDocument/2006/math">
                    <m:r>
                      <a:rPr lang="en-US" sz="1600" b="0" i="1" smtClean="0">
                        <a:latin typeface="Cambria Math" panose="02040503050406030204" pitchFamily="18" charset="0"/>
                      </a:rPr>
                      <m:t>𝐿</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𝜇</m:t>
                        </m:r>
                        <m:r>
                          <a:rPr lang="en-US" sz="1600" b="0" i="1" smtClean="0">
                            <a:latin typeface="Cambria Math" panose="02040503050406030204" pitchFamily="18" charset="0"/>
                          </a:rPr>
                          <m:t>,</m:t>
                        </m:r>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m:t>
                        </m:r>
                        <m:r>
                          <a:rPr lang="en-US" sz="1600" b="0"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0" i="1" smtClean="0">
                        <a:latin typeface="Cambria Math" panose="02040503050406030204" pitchFamily="18" charset="0"/>
                      </a:rPr>
                      <m:t>𝜇</m:t>
                    </m:r>
                    <m:r>
                      <a:rPr lang="en-US" sz="1600" b="0" i="1" smtClean="0">
                        <a:latin typeface="Cambria Math" panose="02040503050406030204" pitchFamily="18" charset="0"/>
                      </a:rPr>
                      <m:t>[</m:t>
                    </m:r>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r>
                  <a:rPr lang="en-US" sz="1600" dirty="0"/>
                  <a:t>                                                                                                              (10)</a:t>
                </a:r>
              </a:p>
              <a:p>
                <a:r>
                  <a:rPr lang="en-US" sz="1600" dirty="0"/>
                  <a:t>Using (8) and (9) in (10), we can write</a:t>
                </a:r>
              </a:p>
              <a:p>
                <a:pPr algn="r"/>
                <a14:m>
                  <m:oMath xmlns:m="http://schemas.openxmlformats.org/officeDocument/2006/math">
                    <m:r>
                      <a:rPr lang="en-US" sz="1600" b="0" i="1" smtClean="0">
                        <a:latin typeface="Cambria Math" panose="02040503050406030204" pitchFamily="18" charset="0"/>
                      </a:rPr>
                      <m:t>𝐿</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𝜇</m:t>
                        </m:r>
                        <m:r>
                          <a:rPr lang="en-US" sz="1600" b="0" i="1" smtClean="0">
                            <a:latin typeface="Cambria Math" panose="02040503050406030204" pitchFamily="18" charset="0"/>
                          </a:rPr>
                          <m:t>,</m:t>
                        </m:r>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0" i="1" smtClean="0">
                        <a:latin typeface="Cambria Math" panose="02040503050406030204" pitchFamily="18" charset="0"/>
                      </a:rPr>
                      <m:t>𝑡𝑟</m:t>
                    </m:r>
                    <m:d>
                      <m:dPr>
                        <m:begChr m:val="["/>
                        <m:endChr m:val="]"/>
                        <m:ctrlPr>
                          <a:rPr lang="en-US" sz="1600" b="0" i="1" smtClean="0">
                            <a:latin typeface="Cambria Math" panose="02040503050406030204" pitchFamily="18" charset="0"/>
                          </a:rPr>
                        </m:ctrlPr>
                      </m:dPr>
                      <m:e>
                        <m:r>
                          <a:rPr lang="en-US" sz="1600" b="1" i="1" smtClean="0">
                            <a:latin typeface="Cambria Math" panose="02040503050406030204" pitchFamily="18" charset="0"/>
                          </a:rPr>
                          <m:t>𝑾</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𝑮𝑯𝑭</m:t>
                            </m:r>
                            <m:r>
                              <a:rPr lang="en-US" sz="1600" b="0" i="1" smtClean="0">
                                <a:latin typeface="Cambria Math" panose="02040503050406030204" pitchFamily="18" charset="0"/>
                              </a:rPr>
                              <m:t>−</m:t>
                            </m:r>
                            <m:r>
                              <a:rPr lang="en-US" sz="1600" b="1" i="1" smtClean="0">
                                <a:latin typeface="Cambria Math" panose="02040503050406030204" pitchFamily="18" charset="0"/>
                              </a:rPr>
                              <m:t>𝑰</m:t>
                            </m:r>
                          </m:e>
                        </m:d>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𝑮𝑯𝑭</m:t>
                                </m:r>
                                <m:r>
                                  <a:rPr lang="en-US" sz="1600" b="0" i="1" smtClean="0">
                                    <a:latin typeface="Cambria Math" panose="02040503050406030204" pitchFamily="18" charset="0"/>
                                  </a:rPr>
                                  <m:t>−</m:t>
                                </m:r>
                                <m:r>
                                  <a:rPr lang="en-US" sz="1600" b="1" i="1" smtClean="0">
                                    <a:latin typeface="Cambria Math" panose="02040503050406030204" pitchFamily="18" charset="0"/>
                                  </a:rPr>
                                  <m:t>𝑰</m:t>
                                </m:r>
                              </m:e>
                            </m:d>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1" i="1" smtClean="0">
                            <a:latin typeface="Cambria Math" panose="02040503050406030204" pitchFamily="18" charset="0"/>
                          </a:rPr>
                          <m:t>𝑾𝑮</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𝒏𝒏</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m:t>
                    </m:r>
                    <m:r>
                      <a:rPr lang="en-US" sz="1600" b="0" i="1" smtClean="0">
                        <a:latin typeface="Cambria Math" panose="02040503050406030204" pitchFamily="18" charset="0"/>
                      </a:rPr>
                      <m:t>𝜇</m:t>
                    </m:r>
                    <m:r>
                      <a:rPr lang="en-US" sz="1600" b="0" i="1" smtClean="0">
                        <a:latin typeface="Cambria Math" panose="02040503050406030204" pitchFamily="18" charset="0"/>
                      </a:rPr>
                      <m:t> [</m:t>
                    </m:r>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r>
                  <a:rPr lang="en-US" sz="1600" dirty="0"/>
                  <a:t>                                                           (11)</a:t>
                </a:r>
              </a:p>
              <a:p>
                <a:r>
                  <a:rPr lang="en-US" sz="1600" dirty="0"/>
                  <a:t>The following KKT conditions are necessary and sufficient for optimally: </a:t>
                </a:r>
                <a14:m>
                  <m:oMath xmlns:m="http://schemas.openxmlformats.org/officeDocument/2006/math">
                    <m:r>
                      <a:rPr lang="en-US" sz="1600" b="1" i="1" smtClean="0">
                        <a:latin typeface="Cambria Math" panose="02040503050406030204" pitchFamily="18" charset="0"/>
                      </a:rPr>
                      <m:t>𝑮</m:t>
                    </m:r>
                  </m:oMath>
                </a14:m>
                <a:r>
                  <a:rPr lang="en-US" sz="1600" dirty="0"/>
                  <a:t> and </a:t>
                </a:r>
                <a14:m>
                  <m:oMath xmlns:m="http://schemas.openxmlformats.org/officeDocument/2006/math">
                    <m:r>
                      <a:rPr lang="en-US" sz="1600" b="1" i="1" smtClean="0">
                        <a:latin typeface="Cambria Math" panose="02040503050406030204" pitchFamily="18" charset="0"/>
                      </a:rPr>
                      <m:t>𝑭</m:t>
                    </m:r>
                  </m:oMath>
                </a14:m>
                <a:r>
                  <a:rPr lang="en-US" sz="1600" dirty="0"/>
                  <a:t> are optimal if and only if there   is a </a:t>
                </a:r>
                <a14:m>
                  <m:oMath xmlns:m="http://schemas.openxmlformats.org/officeDocument/2006/math">
                    <m:r>
                      <a:rPr lang="en-US" sz="1600" b="0" i="1" smtClean="0">
                        <a:latin typeface="Cambria Math" panose="02040503050406030204" pitchFamily="18" charset="0"/>
                      </a:rPr>
                      <m:t>𝜇</m:t>
                    </m:r>
                  </m:oMath>
                </a14:m>
                <a:r>
                  <a:rPr lang="en-US" sz="1600" dirty="0"/>
                  <a:t> that together with </a:t>
                </a:r>
                <a14:m>
                  <m:oMath xmlns:m="http://schemas.openxmlformats.org/officeDocument/2006/math">
                    <m:r>
                      <a:rPr lang="en-US" sz="1600" b="1" i="1" smtClean="0">
                        <a:latin typeface="Cambria Math" panose="02040503050406030204" pitchFamily="18" charset="0"/>
                      </a:rPr>
                      <m:t>𝑮</m:t>
                    </m:r>
                  </m:oMath>
                </a14:m>
                <a:r>
                  <a:rPr lang="en-US" sz="1600" dirty="0"/>
                  <a:t> and </a:t>
                </a:r>
                <a14:m>
                  <m:oMath xmlns:m="http://schemas.openxmlformats.org/officeDocument/2006/math">
                    <m:r>
                      <a:rPr lang="en-US" sz="1600" b="1" i="1" smtClean="0">
                        <a:latin typeface="Cambria Math" panose="02040503050406030204" pitchFamily="18" charset="0"/>
                      </a:rPr>
                      <m:t>𝑭</m:t>
                    </m:r>
                  </m:oMath>
                </a14:m>
                <a:r>
                  <a:rPr lang="en-US" sz="1600" dirty="0"/>
                  <a:t> satisfy the conditions</a:t>
                </a:r>
              </a:p>
              <a:p>
                <a:pPr algn="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𝐺</m:t>
                        </m:r>
                      </m:sub>
                    </m:sSub>
                    <m:r>
                      <a:rPr lang="en-US" sz="1600" b="0" i="1" smtClean="0">
                        <a:latin typeface="Cambria Math" panose="02040503050406030204" pitchFamily="18" charset="0"/>
                        <a:ea typeface="Cambria Math" panose="02040503050406030204" pitchFamily="18" charset="0"/>
                      </a:rPr>
                      <m:t>𝐿</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𝑮</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𝑭</m:t>
                        </m:r>
                      </m:e>
                    </m:d>
                    <m:r>
                      <a:rPr lang="en-US" sz="1600" b="0" i="1" smtClean="0">
                        <a:latin typeface="Cambria Math" panose="02040503050406030204" pitchFamily="18" charset="0"/>
                        <a:ea typeface="Cambria Math" panose="02040503050406030204" pitchFamily="18" charset="0"/>
                      </a:rPr>
                      <m:t>=0</m:t>
                    </m:r>
                  </m:oMath>
                </a14:m>
                <a:r>
                  <a:rPr lang="en-US" sz="1600" dirty="0"/>
                  <a:t>                                                                                                                                                (12)</a:t>
                </a:r>
              </a:p>
              <a:p>
                <a:pPr algn="r"/>
                <a14:m>
                  <m:oMath xmlns:m="http://schemas.openxmlformats.org/officeDocument/2006/math">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m:t>
                        </m:r>
                      </m:e>
                      <m:sub>
                        <m:r>
                          <a:rPr lang="en-US" sz="1600" b="0" i="1" smtClean="0">
                            <a:latin typeface="Cambria Math" panose="02040503050406030204" pitchFamily="18" charset="0"/>
                          </a:rPr>
                          <m:t>𝐹</m:t>
                        </m:r>
                      </m:sub>
                    </m:sSub>
                    <m:r>
                      <a:rPr lang="en-US" sz="1600" b="0" i="1" smtClean="0">
                        <a:latin typeface="Cambria Math" panose="02040503050406030204" pitchFamily="18" charset="0"/>
                      </a:rPr>
                      <m:t>𝐿</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𝜇</m:t>
                        </m:r>
                        <m:r>
                          <a:rPr lang="en-US" sz="1600" b="0" i="1" smtClean="0">
                            <a:latin typeface="Cambria Math" panose="02040503050406030204" pitchFamily="18" charset="0"/>
                          </a:rPr>
                          <m:t>,</m:t>
                        </m:r>
                        <m:r>
                          <a:rPr lang="en-US" sz="1600" b="1" i="1" smtClean="0">
                            <a:latin typeface="Cambria Math" panose="02040503050406030204" pitchFamily="18" charset="0"/>
                          </a:rPr>
                          <m:t>𝑮</m:t>
                        </m:r>
                        <m:r>
                          <a:rPr lang="en-US" sz="1600" b="0"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=0</m:t>
                    </m:r>
                  </m:oMath>
                </a14:m>
                <a:r>
                  <a:rPr lang="en-US" sz="1600" dirty="0"/>
                  <a:t>                                                                                                                                                (13)</a:t>
                </a:r>
              </a:p>
              <a:p>
                <a:pPr algn="r"/>
                <a14:m>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≥0;   </m:t>
                    </m:r>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≤0</m:t>
                    </m:r>
                  </m:oMath>
                </a14:m>
                <a:r>
                  <a:rPr lang="en-US" sz="1600" dirty="0"/>
                  <a:t>                                                                                                                                  (14)</a:t>
                </a:r>
              </a:p>
              <a:p>
                <a:pPr algn="r"/>
                <a14:m>
                  <m:oMath xmlns:m="http://schemas.openxmlformats.org/officeDocument/2006/math">
                    <m:r>
                      <a:rPr lang="en-US" sz="1600" b="0" i="1" smtClean="0">
                        <a:latin typeface="Cambria Math" panose="02040503050406030204" pitchFamily="18" charset="0"/>
                      </a:rPr>
                      <m:t>𝜇</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e>
                    </m:d>
                    <m:r>
                      <a:rPr lang="en-US" sz="1600" b="0" i="1" smtClean="0">
                        <a:latin typeface="Cambria Math" panose="02040503050406030204" pitchFamily="18" charset="0"/>
                      </a:rPr>
                      <m:t>=0</m:t>
                    </m:r>
                  </m:oMath>
                </a14:m>
                <a:r>
                  <a:rPr lang="en-US" sz="1600" dirty="0"/>
                  <a:t>                                                                                                                                         (15)</a:t>
                </a:r>
              </a:p>
              <a:p>
                <a:r>
                  <a:rPr lang="en-US" sz="1600" dirty="0"/>
                  <a:t>Using (11) in (12) and (13), we get the following relations between </a:t>
                </a:r>
                <a14:m>
                  <m:oMath xmlns:m="http://schemas.openxmlformats.org/officeDocument/2006/math">
                    <m:r>
                      <a:rPr lang="en-US" sz="1600" b="1" i="1" smtClean="0">
                        <a:latin typeface="Cambria Math" panose="02040503050406030204" pitchFamily="18" charset="0"/>
                      </a:rPr>
                      <m:t>𝑮</m:t>
                    </m:r>
                  </m:oMath>
                </a14:m>
                <a:r>
                  <a:rPr lang="en-US" sz="1600" dirty="0"/>
                  <a:t> and </a:t>
                </a:r>
                <a14:m>
                  <m:oMath xmlns:m="http://schemas.openxmlformats.org/officeDocument/2006/math">
                    <m:r>
                      <a:rPr lang="en-US" sz="1600" b="1" i="1" smtClean="0">
                        <a:latin typeface="Cambria Math" panose="02040503050406030204" pitchFamily="18" charset="0"/>
                      </a:rPr>
                      <m:t>𝑭</m:t>
                    </m:r>
                  </m:oMath>
                </a14:m>
                <a:r>
                  <a:rPr lang="en-US" sz="1600" dirty="0"/>
                  <a:t>, respectively:</a:t>
                </a:r>
              </a:p>
              <a:p>
                <a:pPr algn="r"/>
                <a14:m>
                  <m:oMath xmlns:m="http://schemas.openxmlformats.org/officeDocument/2006/math">
                    <m:r>
                      <a:rPr lang="en-US" sz="1600" b="1" i="1" smtClean="0">
                        <a:latin typeface="Cambria Math" panose="02040503050406030204" pitchFamily="18" charset="0"/>
                      </a:rPr>
                      <m:t>𝑯𝑭</m:t>
                    </m:r>
                    <m:r>
                      <a:rPr lang="en-US" sz="1600" b="0" i="1" smtClean="0">
                        <a:latin typeface="Cambria Math" panose="02040503050406030204" pitchFamily="18" charset="0"/>
                      </a:rPr>
                      <m:t>=</m:t>
                    </m:r>
                    <m:r>
                      <a:rPr lang="en-US" sz="1600" b="1" i="1" smtClean="0">
                        <a:latin typeface="Cambria Math" panose="02040503050406030204" pitchFamily="18" charset="0"/>
                      </a:rPr>
                      <m:t>𝑯𝑭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𝒏𝒏</m:t>
                        </m:r>
                      </m:sub>
                    </m:sSub>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0" i="1" smtClean="0">
                            <a:latin typeface="Cambria Math" panose="02040503050406030204" pitchFamily="18" charset="0"/>
                          </a:rPr>
                          <m:t>∗</m:t>
                        </m:r>
                      </m:sup>
                    </m:sSup>
                  </m:oMath>
                </a14:m>
                <a:r>
                  <a:rPr lang="en-US" sz="1600" b="0" dirty="0"/>
                  <a:t>                                                                                                                                 (16)</a:t>
                </a:r>
              </a:p>
              <a:p>
                <a:pPr algn="r"/>
                <a14:m>
                  <m:oMath xmlns:m="http://schemas.openxmlformats.org/officeDocument/2006/math">
                    <m:r>
                      <a:rPr lang="en-US" sz="1600" b="1" i="1" smtClean="0">
                        <a:latin typeface="Cambria Math" panose="02040503050406030204" pitchFamily="18" charset="0"/>
                      </a:rPr>
                      <m:t>𝑾𝑮𝑯</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0" i="1" smtClean="0">
                            <a:latin typeface="Cambria Math" panose="02040503050406030204" pitchFamily="18" charset="0"/>
                          </a:rPr>
                          <m:t>∗</m:t>
                        </m:r>
                      </m:sup>
                    </m:sSup>
                    <m:r>
                      <a:rPr lang="en-US" sz="1600" b="1" i="1" smtClean="0">
                        <a:latin typeface="Cambria Math" panose="02040503050406030204" pitchFamily="18" charset="0"/>
                      </a:rPr>
                      <m:t>𝑾𝑮𝑯</m:t>
                    </m:r>
                    <m:r>
                      <a:rPr lang="en-US" sz="1600" b="0" i="1" smtClean="0">
                        <a:latin typeface="Cambria Math" panose="02040503050406030204" pitchFamily="18" charset="0"/>
                      </a:rPr>
                      <m:t>+</m:t>
                    </m:r>
                    <m:r>
                      <a:rPr lang="en-US" sz="1600" b="0" i="1" smtClean="0">
                        <a:latin typeface="Cambria Math" panose="02040503050406030204" pitchFamily="18" charset="0"/>
                      </a:rPr>
                      <m:t>𝜇</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oMath>
                </a14:m>
                <a:r>
                  <a:rPr lang="en-US" sz="1600" dirty="0"/>
                  <a:t>                                                                                                                              (17)</a:t>
                </a:r>
              </a:p>
              <a:p>
                <a:r>
                  <a:rPr lang="en-US" sz="1600" dirty="0"/>
                  <a:t>To obtain (16) and (17), we have used the fact that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𝑨𝑿𝑩</m:t>
                                </m:r>
                              </m:e>
                            </m:d>
                          </m:e>
                        </m:d>
                      </m:num>
                      <m:den>
                        <m:r>
                          <a:rPr lang="en-US" sz="1600" b="0" i="1" smtClean="0">
                            <a:latin typeface="Cambria Math" panose="02040503050406030204" pitchFamily="18" charset="0"/>
                          </a:rPr>
                          <m:t>𝜕</m:t>
                        </m:r>
                        <m:r>
                          <a:rPr lang="en-US" sz="1600" b="1" i="1" smtClean="0">
                            <a:latin typeface="Cambria Math" panose="02040503050406030204" pitchFamily="18" charset="0"/>
                          </a:rPr>
                          <m:t>𝑿</m:t>
                        </m:r>
                      </m:den>
                    </m:f>
                    <m:r>
                      <a:rPr lang="en-US" sz="1600" b="0" i="1" smtClean="0">
                        <a:latin typeface="Cambria Math" panose="02040503050406030204" pitchFamily="18" charset="0"/>
                      </a:rPr>
                      <m:t>=</m:t>
                    </m:r>
                    <m:r>
                      <a:rPr lang="en-US" sz="1600" b="1" i="1" smtClean="0">
                        <a:latin typeface="Cambria Math" panose="02040503050406030204" pitchFamily="18" charset="0"/>
                      </a:rPr>
                      <m:t>𝑩𝑨</m:t>
                    </m:r>
                  </m:oMath>
                </a14:m>
                <a:r>
                  <a:rPr lang="en-US" sz="1600" dirty="0"/>
                  <a:t> and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𝑡𝑟</m:t>
                            </m:r>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𝑨</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𝑿</m:t>
                                    </m:r>
                                  </m:e>
                                  <m:sup>
                                    <m:r>
                                      <a:rPr lang="en-US" sz="1600" b="1" i="1" smtClean="0">
                                        <a:latin typeface="Cambria Math" panose="02040503050406030204" pitchFamily="18" charset="0"/>
                                      </a:rPr>
                                      <m:t>∗</m:t>
                                    </m:r>
                                  </m:sup>
                                </m:sSup>
                                <m:r>
                                  <a:rPr lang="en-US" sz="1600" b="1" i="1" smtClean="0">
                                    <a:latin typeface="Cambria Math" panose="02040503050406030204" pitchFamily="18" charset="0"/>
                                  </a:rPr>
                                  <m:t>𝑩</m:t>
                                </m:r>
                              </m:e>
                            </m:d>
                          </m:e>
                        </m:d>
                      </m:num>
                      <m:den>
                        <m:r>
                          <a:rPr lang="en-US" sz="1600" b="0" i="1" smtClean="0">
                            <a:latin typeface="Cambria Math" panose="02040503050406030204" pitchFamily="18" charset="0"/>
                          </a:rPr>
                          <m:t>𝜕</m:t>
                        </m:r>
                        <m:r>
                          <a:rPr lang="en-US" sz="1600" b="1" i="1" smtClean="0">
                            <a:latin typeface="Cambria Math" panose="02040503050406030204" pitchFamily="18" charset="0"/>
                          </a:rPr>
                          <m:t>𝑿</m:t>
                        </m:r>
                      </m:den>
                    </m:f>
                    <m:r>
                      <a:rPr lang="en-US" sz="1600" b="0" i="1" smtClean="0">
                        <a:latin typeface="Cambria Math" panose="02040503050406030204" pitchFamily="18" charset="0"/>
                      </a:rPr>
                      <m:t>=0</m:t>
                    </m:r>
                  </m:oMath>
                </a14:m>
                <a:endParaRPr lang="en-US" sz="1600" dirty="0"/>
              </a:p>
            </p:txBody>
          </p:sp>
        </mc:Choice>
        <mc:Fallback xmlns="">
          <p:sp>
            <p:nvSpPr>
              <p:cNvPr id="3" name="Content Placeholder 2">
                <a:extLst>
                  <a:ext uri="{FF2B5EF4-FFF2-40B4-BE49-F238E27FC236}">
                    <a16:creationId xmlns:a16="http://schemas.microsoft.com/office/drawing/2014/main" id="{EF871EC9-39BC-AD0F-5B0B-FCC5B303DAE8}"/>
                  </a:ext>
                </a:extLst>
              </p:cNvPr>
              <p:cNvSpPr>
                <a:spLocks noGrp="1" noRot="1" noChangeAspect="1" noMove="1" noResize="1" noEditPoints="1" noAdjustHandles="1" noChangeArrowheads="1" noChangeShapeType="1" noTextEdit="1"/>
              </p:cNvSpPr>
              <p:nvPr>
                <p:ph idx="1"/>
              </p:nvPr>
            </p:nvSpPr>
            <p:spPr>
              <a:xfrm>
                <a:off x="838200" y="1649691"/>
                <a:ext cx="10515600" cy="4960834"/>
              </a:xfrm>
              <a:blipFill>
                <a:blip r:embed="rId2"/>
                <a:stretch>
                  <a:fillRect l="-232" t="-984"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0F04ED-86EB-FE84-7EB6-8D33DE2A6038}"/>
              </a:ext>
            </a:extLst>
          </p:cNvPr>
          <p:cNvSpPr>
            <a:spLocks noGrp="1"/>
          </p:cNvSpPr>
          <p:nvPr>
            <p:ph type="sldNum" sz="quarter" idx="12"/>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A439D109-9F59-4B0B-8E20-D6D3A384B1F1}" type="slidenum">
              <a:rPr kumimoji="0" lang="ko-KR" altLang="en-US" sz="14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13</a:t>
            </a:fld>
            <a:endParaRPr kumimoji="0" lang="ko-KR" altLang="en-US" sz="14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45563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E0B2-CBB8-1C59-F390-33623AAE3B8B}"/>
              </a:ext>
            </a:extLst>
          </p:cNvPr>
          <p:cNvSpPr>
            <a:spLocks noGrp="1"/>
          </p:cNvSpPr>
          <p:nvPr>
            <p:ph type="title"/>
          </p:nvPr>
        </p:nvSpPr>
        <p:spPr/>
        <p:txBody>
          <a:bodyPr/>
          <a:lstStyle/>
          <a:p>
            <a:r>
              <a:rPr lang="en-US" dirty="0">
                <a:latin typeface="Arial"/>
                <a:cs typeface="Arial"/>
              </a:rPr>
              <a:t>Optimum Precoder and Decoder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D05C05-EC5A-F540-EA6D-EFF288D11BEB}"/>
                  </a:ext>
                </a:extLst>
              </p:cNvPr>
              <p:cNvSpPr>
                <a:spLocks noGrp="1"/>
              </p:cNvSpPr>
              <p:nvPr>
                <p:ph idx="1"/>
              </p:nvPr>
            </p:nvSpPr>
            <p:spPr/>
            <p:txBody>
              <a:bodyPr vert="horz" lIns="91440" tIns="45720" rIns="91440" bIns="45720" rtlCol="0" anchor="t">
                <a:noAutofit/>
              </a:bodyPr>
              <a:lstStyle/>
              <a:p>
                <a:r>
                  <a:rPr lang="en-US" sz="1600" dirty="0">
                    <a:latin typeface="Arial"/>
                    <a:cs typeface="Arial"/>
                  </a:rPr>
                  <a:t>We solve (16) and (17) to derive the optimum precoder and decoder</a:t>
                </a:r>
              </a:p>
              <a:p>
                <a:r>
                  <a:rPr lang="en-US" sz="1600" dirty="0">
                    <a:latin typeface="Arial"/>
                    <a:cs typeface="Arial"/>
                  </a:rPr>
                  <a:t>Let us define eigenvalue decomposition (EVD)</a:t>
                </a:r>
              </a:p>
              <a:p>
                <a:pPr algn="r"/>
                <a14:m>
                  <m:oMath xmlns:m="http://schemas.openxmlformats.org/officeDocument/2006/math">
                    <m:sSup>
                      <m:sSupPr>
                        <m:ctrlPr>
                          <a:rPr lang="en-GB" sz="1600" b="1" i="1" smtClean="0">
                            <a:latin typeface="Cambria Math" panose="02040503050406030204" pitchFamily="18" charset="0"/>
                            <a:cs typeface="Arial"/>
                          </a:rPr>
                        </m:ctrlPr>
                      </m:sSupPr>
                      <m:e>
                        <m:r>
                          <a:rPr lang="en-GB" sz="1600" b="1" i="1" smtClean="0">
                            <a:latin typeface="Cambria Math" panose="02040503050406030204" pitchFamily="18" charset="0"/>
                            <a:cs typeface="Arial"/>
                          </a:rPr>
                          <m:t>𝑯</m:t>
                        </m:r>
                      </m:e>
                      <m:sup>
                        <m:r>
                          <a:rPr lang="en-GB" sz="1600" b="1" i="1" smtClean="0">
                            <a:latin typeface="Cambria Math" panose="02040503050406030204" pitchFamily="18" charset="0"/>
                            <a:cs typeface="Arial"/>
                          </a:rPr>
                          <m:t>∗</m:t>
                        </m:r>
                      </m:sup>
                    </m:sSup>
                    <m:sSubSup>
                      <m:sSubSupPr>
                        <m:ctrlPr>
                          <a:rPr lang="en-GB" sz="1600" b="1" i="1" smtClean="0">
                            <a:latin typeface="Cambria Math" panose="02040503050406030204" pitchFamily="18" charset="0"/>
                            <a:cs typeface="Arial"/>
                          </a:rPr>
                        </m:ctrlPr>
                      </m:sSubSupPr>
                      <m:e>
                        <m:r>
                          <a:rPr lang="en-GB" sz="1600" b="1" i="1" smtClean="0">
                            <a:latin typeface="Cambria Math" panose="02040503050406030204" pitchFamily="18" charset="0"/>
                            <a:cs typeface="Arial"/>
                          </a:rPr>
                          <m:t>𝑹</m:t>
                        </m:r>
                      </m:e>
                      <m:sub>
                        <m:r>
                          <a:rPr lang="en-GB" sz="1600" b="1" i="1" smtClean="0">
                            <a:latin typeface="Cambria Math" panose="02040503050406030204" pitchFamily="18" charset="0"/>
                            <a:cs typeface="Arial"/>
                          </a:rPr>
                          <m:t>𝒏𝒏</m:t>
                        </m:r>
                      </m:sub>
                      <m:sup>
                        <m:r>
                          <a:rPr lang="en-GB" sz="1600" b="1" i="1" smtClean="0">
                            <a:latin typeface="Cambria Math" panose="02040503050406030204" pitchFamily="18" charset="0"/>
                            <a:cs typeface="Arial"/>
                          </a:rPr>
                          <m:t>−</m:t>
                        </m:r>
                        <m:r>
                          <a:rPr lang="en-GB" sz="1600" b="1" i="1" smtClean="0">
                            <a:latin typeface="Cambria Math" panose="02040503050406030204" pitchFamily="18" charset="0"/>
                            <a:cs typeface="Arial"/>
                          </a:rPr>
                          <m:t>𝟏</m:t>
                        </m:r>
                      </m:sup>
                    </m:sSubSup>
                    <m:r>
                      <a:rPr lang="en-GB" sz="1600" b="1" i="1" smtClean="0">
                        <a:latin typeface="Cambria Math" panose="02040503050406030204" pitchFamily="18" charset="0"/>
                        <a:cs typeface="Arial"/>
                      </a:rPr>
                      <m:t>𝑯</m:t>
                    </m:r>
                    <m:r>
                      <a:rPr lang="en-GB" sz="1600" b="0" i="1" smtClean="0">
                        <a:latin typeface="Cambria Math" panose="02040503050406030204" pitchFamily="18" charset="0"/>
                        <a:cs typeface="Arial"/>
                      </a:rPr>
                      <m:t>=</m:t>
                    </m:r>
                    <m:d>
                      <m:dPr>
                        <m:ctrlPr>
                          <a:rPr lang="en-GB" sz="1600" b="0" i="1" smtClean="0">
                            <a:latin typeface="Cambria Math" panose="02040503050406030204" pitchFamily="18" charset="0"/>
                            <a:cs typeface="Arial"/>
                          </a:rPr>
                        </m:ctrlPr>
                      </m:dPr>
                      <m:e>
                        <m:r>
                          <a:rPr lang="en-GB" sz="1600" b="1" i="1" smtClean="0">
                            <a:latin typeface="Cambria Math" panose="02040503050406030204" pitchFamily="18" charset="0"/>
                            <a:cs typeface="Arial"/>
                          </a:rPr>
                          <m:t>𝑽</m:t>
                        </m:r>
                        <m:r>
                          <a:rPr lang="en-GB" sz="1600" b="1" i="1" smtClean="0">
                            <a:latin typeface="Cambria Math" panose="02040503050406030204" pitchFamily="18" charset="0"/>
                            <a:cs typeface="Arial"/>
                          </a:rPr>
                          <m:t>   </m:t>
                        </m:r>
                        <m:acc>
                          <m:accPr>
                            <m:chr m:val="̃"/>
                            <m:ctrlPr>
                              <a:rPr lang="en-GB" sz="1600" b="0" i="1" smtClean="0">
                                <a:latin typeface="Cambria Math" panose="02040503050406030204" pitchFamily="18" charset="0"/>
                                <a:cs typeface="Arial"/>
                              </a:rPr>
                            </m:ctrlPr>
                          </m:accPr>
                          <m:e>
                            <m:r>
                              <a:rPr lang="en-GB" sz="1600" b="1" i="1" smtClean="0">
                                <a:latin typeface="Cambria Math" panose="02040503050406030204" pitchFamily="18" charset="0"/>
                                <a:cs typeface="Arial"/>
                              </a:rPr>
                              <m:t>𝑽</m:t>
                            </m:r>
                          </m:e>
                        </m:acc>
                      </m:e>
                    </m:d>
                    <m:r>
                      <a:rPr lang="en-GB" sz="1600" b="0" i="1" smtClean="0">
                        <a:latin typeface="Cambria Math" panose="02040503050406030204" pitchFamily="18" charset="0"/>
                        <a:cs typeface="Arial"/>
                      </a:rPr>
                      <m:t> </m:t>
                    </m:r>
                    <m:d>
                      <m:dPr>
                        <m:ctrlPr>
                          <a:rPr lang="en-GB" sz="1600" b="0" i="1" smtClean="0">
                            <a:latin typeface="Cambria Math" panose="02040503050406030204" pitchFamily="18" charset="0"/>
                            <a:cs typeface="Arial"/>
                          </a:rPr>
                        </m:ctrlPr>
                      </m:dPr>
                      <m:e>
                        <m:m>
                          <m:mPr>
                            <m:mcs>
                              <m:mc>
                                <m:mcPr>
                                  <m:count m:val="2"/>
                                  <m:mcJc m:val="center"/>
                                </m:mcPr>
                              </m:mc>
                            </m:mcs>
                            <m:ctrlPr>
                              <a:rPr lang="en-GB" sz="1600" b="0" i="1" smtClean="0">
                                <a:latin typeface="Cambria Math" panose="02040503050406030204" pitchFamily="18" charset="0"/>
                                <a:cs typeface="Arial"/>
                              </a:rPr>
                            </m:ctrlPr>
                          </m:mPr>
                          <m:mr>
                            <m:e>
                              <m:r>
                                <a:rPr lang="en-GB" sz="1600" b="1" i="1">
                                  <a:solidFill>
                                    <a:prstClr val="black"/>
                                  </a:solidFill>
                                  <a:latin typeface="Cambria Math" panose="02040503050406030204" pitchFamily="18" charset="0"/>
                                  <a:cs typeface="Arial"/>
                                </a:rPr>
                                <m:t>Ʌ</m:t>
                              </m:r>
                            </m:e>
                            <m:e>
                              <m:r>
                                <a:rPr lang="en-GB" sz="1600" b="0" i="1" smtClean="0">
                                  <a:latin typeface="Cambria Math" panose="02040503050406030204" pitchFamily="18" charset="0"/>
                                  <a:cs typeface="Arial"/>
                                </a:rPr>
                                <m:t>0</m:t>
                              </m:r>
                            </m:e>
                          </m:mr>
                          <m:mr>
                            <m:e>
                              <m:r>
                                <a:rPr lang="en-GB" sz="1600" b="0" i="1" smtClean="0">
                                  <a:latin typeface="Cambria Math" panose="02040503050406030204" pitchFamily="18" charset="0"/>
                                  <a:cs typeface="Arial"/>
                                </a:rPr>
                                <m:t>0</m:t>
                              </m:r>
                            </m:e>
                            <m:e>
                              <m:acc>
                                <m:accPr>
                                  <m:chr m:val="̃"/>
                                  <m:ctrlPr>
                                    <a:rPr lang="en-GB" sz="1600" b="0" i="1" smtClean="0">
                                      <a:solidFill>
                                        <a:prstClr val="black"/>
                                      </a:solidFill>
                                      <a:latin typeface="Cambria Math" panose="02040503050406030204" pitchFamily="18" charset="0"/>
                                      <a:cs typeface="Arial"/>
                                    </a:rPr>
                                  </m:ctrlPr>
                                </m:accPr>
                                <m:e>
                                  <m:r>
                                    <a:rPr lang="en-GB" sz="1600" b="1" i="1">
                                      <a:solidFill>
                                        <a:prstClr val="black"/>
                                      </a:solidFill>
                                      <a:latin typeface="Cambria Math" panose="02040503050406030204" pitchFamily="18" charset="0"/>
                                      <a:cs typeface="Arial"/>
                                    </a:rPr>
                                    <m:t>Ʌ</m:t>
                                  </m:r>
                                </m:e>
                              </m:acc>
                            </m:e>
                          </m:mr>
                        </m:m>
                      </m:e>
                    </m:d>
                    <m:r>
                      <a:rPr lang="en-GB" sz="1600" b="0" i="1" smtClean="0">
                        <a:latin typeface="Cambria Math" panose="02040503050406030204" pitchFamily="18" charset="0"/>
                        <a:cs typeface="Arial"/>
                      </a:rPr>
                      <m:t> </m:t>
                    </m:r>
                    <m:sSup>
                      <m:sSupPr>
                        <m:ctrlPr>
                          <a:rPr lang="en-GB" sz="1600" b="0" i="1" smtClean="0">
                            <a:latin typeface="Cambria Math" panose="02040503050406030204" pitchFamily="18" charset="0"/>
                            <a:cs typeface="Arial"/>
                          </a:rPr>
                        </m:ctrlPr>
                      </m:sSupPr>
                      <m:e>
                        <m:d>
                          <m:dPr>
                            <m:ctrlPr>
                              <a:rPr lang="en-GB" sz="1600" b="0" i="1" smtClean="0">
                                <a:latin typeface="Cambria Math" panose="02040503050406030204" pitchFamily="18" charset="0"/>
                                <a:cs typeface="Arial"/>
                              </a:rPr>
                            </m:ctrlPr>
                          </m:dPr>
                          <m:e>
                            <m:r>
                              <a:rPr lang="en-GB" sz="1600" b="1" i="1" smtClean="0">
                                <a:latin typeface="Cambria Math" panose="02040503050406030204" pitchFamily="18" charset="0"/>
                                <a:cs typeface="Arial"/>
                              </a:rPr>
                              <m:t>𝑽</m:t>
                            </m:r>
                            <m:r>
                              <a:rPr lang="en-GB" sz="1600" b="1" i="1" smtClean="0">
                                <a:latin typeface="Cambria Math" panose="02040503050406030204" pitchFamily="18" charset="0"/>
                                <a:cs typeface="Arial"/>
                              </a:rPr>
                              <m:t>  </m:t>
                            </m:r>
                            <m:acc>
                              <m:accPr>
                                <m:chr m:val="̅"/>
                                <m:ctrlPr>
                                  <a:rPr lang="en-GB" sz="1600" b="1" i="1" smtClean="0">
                                    <a:latin typeface="Cambria Math" panose="02040503050406030204" pitchFamily="18" charset="0"/>
                                    <a:cs typeface="Arial"/>
                                  </a:rPr>
                                </m:ctrlPr>
                              </m:accPr>
                              <m:e>
                                <m:r>
                                  <a:rPr lang="en-GB" sz="1600" b="1" i="1" smtClean="0">
                                    <a:latin typeface="Cambria Math" panose="02040503050406030204" pitchFamily="18" charset="0"/>
                                    <a:cs typeface="Arial"/>
                                  </a:rPr>
                                  <m:t>𝑽</m:t>
                                </m:r>
                              </m:e>
                            </m:acc>
                          </m:e>
                        </m:d>
                      </m:e>
                      <m:sup>
                        <m:r>
                          <a:rPr lang="en-GB" sz="1600" b="0" i="1" smtClean="0">
                            <a:latin typeface="Cambria Math" panose="02040503050406030204" pitchFamily="18" charset="0"/>
                            <a:cs typeface="Arial"/>
                          </a:rPr>
                          <m:t>∗</m:t>
                        </m:r>
                      </m:sup>
                    </m:sSup>
                    <m:r>
                      <a:rPr lang="en-GB" sz="1600" b="0" i="1" smtClean="0">
                        <a:latin typeface="Cambria Math" panose="02040503050406030204" pitchFamily="18" charset="0"/>
                        <a:cs typeface="Arial"/>
                      </a:rPr>
                      <m:t> </m:t>
                    </m:r>
                  </m:oMath>
                </a14:m>
                <a:r>
                  <a:rPr lang="en-US" sz="1600" dirty="0">
                    <a:latin typeface="Arial"/>
                    <a:cs typeface="Arial"/>
                  </a:rPr>
                  <a:t>                                                                                   (18)</a:t>
                </a:r>
              </a:p>
              <a:p>
                <a14:m>
                  <m:oMath xmlns:m="http://schemas.openxmlformats.org/officeDocument/2006/math">
                    <m:r>
                      <a:rPr lang="en-GB" sz="1600" b="1" i="1" smtClean="0">
                        <a:latin typeface="Cambria Math" panose="02040503050406030204" pitchFamily="18" charset="0"/>
                        <a:cs typeface="Arial"/>
                      </a:rPr>
                      <m:t>𝑽</m:t>
                    </m:r>
                    <m:r>
                      <a:rPr lang="en-GB" sz="1600" b="0" i="1" smtClean="0">
                        <a:latin typeface="Cambria Math" panose="02040503050406030204" pitchFamily="18" charset="0"/>
                        <a:cs typeface="Arial"/>
                      </a:rPr>
                      <m:t>=</m:t>
                    </m:r>
                    <m:sSub>
                      <m:sSubPr>
                        <m:ctrlPr>
                          <a:rPr lang="en-GB" sz="1600" b="0" i="1" smtClean="0">
                            <a:latin typeface="Cambria Math" panose="02040503050406030204" pitchFamily="18" charset="0"/>
                            <a:cs typeface="Arial"/>
                          </a:rPr>
                        </m:ctrlPr>
                      </m:sSubPr>
                      <m:e>
                        <m:r>
                          <a:rPr lang="en-GB" sz="1600" b="0" i="1" smtClean="0">
                            <a:latin typeface="Cambria Math" panose="02040503050406030204" pitchFamily="18" charset="0"/>
                            <a:cs typeface="Arial"/>
                          </a:rPr>
                          <m:t>𝑀</m:t>
                        </m:r>
                      </m:e>
                      <m:sub>
                        <m:r>
                          <a:rPr lang="en-GB" sz="1600" b="0" i="1" smtClean="0">
                            <a:latin typeface="Cambria Math" panose="02040503050406030204" pitchFamily="18" charset="0"/>
                            <a:cs typeface="Arial"/>
                          </a:rPr>
                          <m:t>𝑇</m:t>
                        </m:r>
                      </m:sub>
                    </m:sSub>
                    <m:r>
                      <a:rPr lang="en-GB" sz="1600" b="0" i="1" smtClean="0">
                        <a:latin typeface="Cambria Math" panose="02040503050406030204" pitchFamily="18" charset="0"/>
                        <a:cs typeface="Arial"/>
                      </a:rPr>
                      <m:t> ∗</m:t>
                    </m:r>
                    <m:r>
                      <a:rPr lang="en-GB" sz="1600" b="0" i="1" smtClean="0">
                        <a:latin typeface="Cambria Math" panose="02040503050406030204" pitchFamily="18" charset="0"/>
                        <a:cs typeface="Arial"/>
                      </a:rPr>
                      <m:t>𝐵</m:t>
                    </m:r>
                  </m:oMath>
                </a14:m>
                <a:r>
                  <a:rPr lang="en-US" sz="1600" dirty="0">
                    <a:latin typeface="Arial"/>
                    <a:cs typeface="Arial"/>
                  </a:rPr>
                  <a:t> orthogonal matrix </a:t>
                </a:r>
              </a:p>
              <a:p>
                <a14:m>
                  <m:oMath xmlns:m="http://schemas.openxmlformats.org/officeDocument/2006/math">
                    <m:r>
                      <a:rPr lang="en-GB" sz="1600" b="0" i="1" smtClean="0">
                        <a:latin typeface="Cambria Math" panose="02040503050406030204" pitchFamily="18" charset="0"/>
                        <a:cs typeface="Arial"/>
                      </a:rPr>
                      <m:t> </m:t>
                    </m:r>
                    <m:r>
                      <a:rPr lang="en-GB" sz="1600" b="1" i="1" smtClean="0">
                        <a:latin typeface="Cambria Math" panose="02040503050406030204" pitchFamily="18" charset="0"/>
                        <a:cs typeface="Arial"/>
                      </a:rPr>
                      <m:t>𝑽</m:t>
                    </m:r>
                  </m:oMath>
                </a14:m>
                <a:r>
                  <a:rPr lang="en-US" sz="1600" dirty="0">
                    <a:latin typeface="Arial"/>
                    <a:cs typeface="Arial"/>
                  </a:rPr>
                  <a:t> forms a basis for the range space of </a:t>
                </a:r>
                <a14:m>
                  <m:oMath xmlns:m="http://schemas.openxmlformats.org/officeDocument/2006/math">
                    <m:sSup>
                      <m:sSupPr>
                        <m:ctrlPr>
                          <a:rPr lang="en-GB" sz="1600" b="1" i="1">
                            <a:latin typeface="Cambria Math" panose="02040503050406030204" pitchFamily="18" charset="0"/>
                            <a:cs typeface="Arial"/>
                          </a:rPr>
                        </m:ctrlPr>
                      </m:sSupPr>
                      <m:e>
                        <m:r>
                          <a:rPr lang="en-GB" sz="1600" b="1" i="1">
                            <a:latin typeface="Cambria Math" panose="02040503050406030204" pitchFamily="18" charset="0"/>
                            <a:cs typeface="Arial"/>
                          </a:rPr>
                          <m:t>𝑯</m:t>
                        </m:r>
                      </m:e>
                      <m:sup>
                        <m:r>
                          <a:rPr lang="en-GB" sz="1600" b="1" i="1">
                            <a:latin typeface="Cambria Math" panose="02040503050406030204" pitchFamily="18" charset="0"/>
                            <a:cs typeface="Arial"/>
                          </a:rPr>
                          <m:t>∗</m:t>
                        </m:r>
                      </m:sup>
                    </m:sSup>
                    <m:sSubSup>
                      <m:sSubSupPr>
                        <m:ctrlPr>
                          <a:rPr lang="en-GB" sz="1600" b="1" i="1">
                            <a:latin typeface="Cambria Math" panose="02040503050406030204" pitchFamily="18" charset="0"/>
                            <a:cs typeface="Arial"/>
                          </a:rPr>
                        </m:ctrlPr>
                      </m:sSubSupPr>
                      <m:e>
                        <m:r>
                          <a:rPr lang="en-GB" sz="1600" b="1" i="1">
                            <a:latin typeface="Cambria Math" panose="02040503050406030204" pitchFamily="18" charset="0"/>
                            <a:cs typeface="Arial"/>
                          </a:rPr>
                          <m:t>𝑹</m:t>
                        </m:r>
                      </m:e>
                      <m:sub>
                        <m:r>
                          <a:rPr lang="en-GB" sz="1600" b="1" i="1">
                            <a:latin typeface="Cambria Math" panose="02040503050406030204" pitchFamily="18" charset="0"/>
                            <a:cs typeface="Arial"/>
                          </a:rPr>
                          <m:t>𝒏𝒏</m:t>
                        </m:r>
                      </m:sub>
                      <m:sup>
                        <m:r>
                          <a:rPr lang="en-GB" sz="1600" b="1" i="1">
                            <a:latin typeface="Cambria Math" panose="02040503050406030204" pitchFamily="18" charset="0"/>
                            <a:cs typeface="Arial"/>
                          </a:rPr>
                          <m:t>−</m:t>
                        </m:r>
                        <m:r>
                          <a:rPr lang="en-GB" sz="1600" b="1" i="1">
                            <a:latin typeface="Cambria Math" panose="02040503050406030204" pitchFamily="18" charset="0"/>
                            <a:cs typeface="Arial"/>
                          </a:rPr>
                          <m:t>𝟏</m:t>
                        </m:r>
                      </m:sup>
                    </m:sSubSup>
                    <m:r>
                      <a:rPr lang="en-GB" sz="1600" b="1" i="1">
                        <a:latin typeface="Cambria Math" panose="02040503050406030204" pitchFamily="18" charset="0"/>
                        <a:cs typeface="Arial"/>
                      </a:rPr>
                      <m:t>𝑯</m:t>
                    </m:r>
                  </m:oMath>
                </a14:m>
                <a:endParaRPr lang="en-US" sz="1600" dirty="0">
                  <a:latin typeface="Arial"/>
                  <a:cs typeface="Arial"/>
                </a:endParaRPr>
              </a:p>
              <a:p>
                <a14:m>
                  <m:oMath xmlns:m="http://schemas.openxmlformats.org/officeDocument/2006/math">
                    <m:r>
                      <a:rPr lang="en-GB" sz="1600" b="0" i="1" smtClean="0">
                        <a:solidFill>
                          <a:prstClr val="black"/>
                        </a:solidFill>
                        <a:latin typeface="Cambria Math" panose="02040503050406030204" pitchFamily="18" charset="0"/>
                        <a:cs typeface="Arial"/>
                      </a:rPr>
                      <m:t>Ʌ</m:t>
                    </m:r>
                  </m:oMath>
                </a14:m>
                <a:r>
                  <a:rPr lang="en-US" sz="1600" dirty="0">
                    <a:latin typeface="Arial"/>
                    <a:cs typeface="Arial"/>
                  </a:rPr>
                  <a:t> = diagonal matrix containing the </a:t>
                </a:r>
                <a14:m>
                  <m:oMath xmlns:m="http://schemas.openxmlformats.org/officeDocument/2006/math">
                    <m:r>
                      <a:rPr lang="en-GB" sz="1600" b="0" i="1" smtClean="0">
                        <a:latin typeface="Cambria Math" panose="02040503050406030204" pitchFamily="18" charset="0"/>
                        <a:cs typeface="Arial"/>
                      </a:rPr>
                      <m:t>𝐵</m:t>
                    </m:r>
                  </m:oMath>
                </a14:m>
                <a:r>
                  <a:rPr lang="en-US" sz="1600" dirty="0">
                    <a:latin typeface="Arial"/>
                    <a:cs typeface="Arial"/>
                  </a:rPr>
                  <a:t> nonzero eigenvalues arranged in a decreasing order</a:t>
                </a:r>
              </a:p>
              <a:p>
                <a14:m>
                  <m:oMath xmlns:m="http://schemas.openxmlformats.org/officeDocument/2006/math">
                    <m:acc>
                      <m:accPr>
                        <m:chr m:val="̃"/>
                        <m:ctrlPr>
                          <a:rPr lang="en-GB" sz="1600" b="0" i="1" smtClean="0">
                            <a:solidFill>
                              <a:prstClr val="black"/>
                            </a:solidFill>
                            <a:latin typeface="Cambria Math" panose="02040503050406030204" pitchFamily="18" charset="0"/>
                            <a:cs typeface="Arial"/>
                          </a:rPr>
                        </m:ctrlPr>
                      </m:accPr>
                      <m:e>
                        <m:r>
                          <a:rPr lang="en-GB" sz="1600" b="0" i="1">
                            <a:solidFill>
                              <a:prstClr val="black"/>
                            </a:solidFill>
                            <a:latin typeface="Cambria Math" panose="02040503050406030204" pitchFamily="18" charset="0"/>
                            <a:cs typeface="Arial"/>
                          </a:rPr>
                          <m:t>Ʌ</m:t>
                        </m:r>
                      </m:e>
                    </m:acc>
                    <m:r>
                      <a:rPr lang="en-GB" sz="1600" b="0" i="1" smtClean="0">
                        <a:solidFill>
                          <a:prstClr val="black"/>
                        </a:solidFill>
                        <a:latin typeface="Cambria Math" panose="02040503050406030204" pitchFamily="18" charset="0"/>
                        <a:cs typeface="Arial"/>
                      </a:rPr>
                      <m:t>=</m:t>
                    </m:r>
                    <m:sSub>
                      <m:sSubPr>
                        <m:ctrlPr>
                          <a:rPr lang="en-GB" sz="1600" b="0" i="1" smtClean="0">
                            <a:solidFill>
                              <a:prstClr val="black"/>
                            </a:solidFill>
                            <a:latin typeface="Cambria Math" panose="02040503050406030204" pitchFamily="18" charset="0"/>
                            <a:cs typeface="Arial"/>
                          </a:rPr>
                        </m:ctrlPr>
                      </m:sSubPr>
                      <m:e>
                        <m:r>
                          <a:rPr lang="en-GB" sz="1600" b="0" i="1" smtClean="0">
                            <a:solidFill>
                              <a:prstClr val="black"/>
                            </a:solidFill>
                            <a:latin typeface="Cambria Math" panose="02040503050406030204" pitchFamily="18" charset="0"/>
                            <a:cs typeface="Arial"/>
                          </a:rPr>
                          <m:t>𝑀</m:t>
                        </m:r>
                      </m:e>
                      <m:sub>
                        <m:r>
                          <a:rPr lang="en-GB" sz="1600" b="0" i="1" smtClean="0">
                            <a:solidFill>
                              <a:prstClr val="black"/>
                            </a:solidFill>
                            <a:latin typeface="Cambria Math" panose="02040503050406030204" pitchFamily="18" charset="0"/>
                            <a:cs typeface="Arial"/>
                          </a:rPr>
                          <m:t>𝑇</m:t>
                        </m:r>
                      </m:sub>
                    </m:sSub>
                    <m:r>
                      <a:rPr lang="en-GB" sz="1600" b="0" i="1" smtClean="0">
                        <a:solidFill>
                          <a:prstClr val="black"/>
                        </a:solidFill>
                        <a:latin typeface="Cambria Math" panose="02040503050406030204" pitchFamily="18" charset="0"/>
                        <a:cs typeface="Arial"/>
                      </a:rPr>
                      <m:t> ∗</m:t>
                    </m:r>
                    <m:d>
                      <m:dPr>
                        <m:ctrlPr>
                          <a:rPr lang="en-GB" sz="1600" b="0" i="1" smtClean="0">
                            <a:solidFill>
                              <a:prstClr val="black"/>
                            </a:solidFill>
                            <a:latin typeface="Cambria Math" panose="02040503050406030204" pitchFamily="18" charset="0"/>
                            <a:cs typeface="Arial"/>
                          </a:rPr>
                        </m:ctrlPr>
                      </m:dPr>
                      <m:e>
                        <m:sSub>
                          <m:sSubPr>
                            <m:ctrlPr>
                              <a:rPr lang="en-GB" sz="1600" b="0" i="1" smtClean="0">
                                <a:solidFill>
                                  <a:prstClr val="black"/>
                                </a:solidFill>
                                <a:latin typeface="Cambria Math" panose="02040503050406030204" pitchFamily="18" charset="0"/>
                                <a:cs typeface="Arial"/>
                              </a:rPr>
                            </m:ctrlPr>
                          </m:sSubPr>
                          <m:e>
                            <m:r>
                              <a:rPr lang="en-GB" sz="1600" b="0" i="1" smtClean="0">
                                <a:solidFill>
                                  <a:prstClr val="black"/>
                                </a:solidFill>
                                <a:latin typeface="Cambria Math" panose="02040503050406030204" pitchFamily="18" charset="0"/>
                                <a:cs typeface="Arial"/>
                              </a:rPr>
                              <m:t>𝑀</m:t>
                            </m:r>
                          </m:e>
                          <m:sub>
                            <m:r>
                              <a:rPr lang="en-GB" sz="1600" b="0" i="1" smtClean="0">
                                <a:solidFill>
                                  <a:prstClr val="black"/>
                                </a:solidFill>
                                <a:latin typeface="Cambria Math" panose="02040503050406030204" pitchFamily="18" charset="0"/>
                                <a:cs typeface="Arial"/>
                              </a:rPr>
                              <m:t>𝑇</m:t>
                            </m:r>
                          </m:sub>
                        </m:sSub>
                        <m:r>
                          <a:rPr lang="en-GB" sz="1600" b="0" i="1" smtClean="0">
                            <a:solidFill>
                              <a:prstClr val="black"/>
                            </a:solidFill>
                            <a:latin typeface="Cambria Math" panose="02040503050406030204" pitchFamily="18" charset="0"/>
                            <a:cs typeface="Arial"/>
                          </a:rPr>
                          <m:t> −</m:t>
                        </m:r>
                        <m:r>
                          <a:rPr lang="en-GB" sz="1600" b="0" i="1" smtClean="0">
                            <a:solidFill>
                              <a:prstClr val="black"/>
                            </a:solidFill>
                            <a:latin typeface="Cambria Math" panose="02040503050406030204" pitchFamily="18" charset="0"/>
                            <a:cs typeface="Arial"/>
                          </a:rPr>
                          <m:t>𝐵</m:t>
                        </m:r>
                      </m:e>
                    </m:d>
                  </m:oMath>
                </a14:m>
                <a:r>
                  <a:rPr lang="en-US" sz="1600" dirty="0">
                    <a:latin typeface="Arial"/>
                    <a:cs typeface="Arial"/>
                  </a:rPr>
                  <a:t> orthogonal matrix</a:t>
                </a:r>
              </a:p>
              <a:p>
                <a:r>
                  <a:rPr lang="en-US" sz="1600" dirty="0">
                    <a:latin typeface="Arial"/>
                    <a:cs typeface="Arial"/>
                  </a:rPr>
                  <a:t> </a:t>
                </a:r>
                <a14:m>
                  <m:oMath xmlns:m="http://schemas.openxmlformats.org/officeDocument/2006/math">
                    <m:acc>
                      <m:accPr>
                        <m:chr m:val="̃"/>
                        <m:ctrlPr>
                          <a:rPr lang="en-GB" sz="1600" b="1" i="1" smtClean="0">
                            <a:solidFill>
                              <a:prstClr val="black"/>
                            </a:solidFill>
                            <a:latin typeface="Cambria Math" panose="02040503050406030204" pitchFamily="18" charset="0"/>
                            <a:cs typeface="Arial"/>
                          </a:rPr>
                        </m:ctrlPr>
                      </m:accPr>
                      <m:e>
                        <m:r>
                          <a:rPr lang="en-GB" sz="1600" b="1" i="1">
                            <a:solidFill>
                              <a:prstClr val="black"/>
                            </a:solidFill>
                            <a:latin typeface="Cambria Math" panose="02040503050406030204" pitchFamily="18" charset="0"/>
                            <a:cs typeface="Arial"/>
                          </a:rPr>
                          <m:t>Ʌ</m:t>
                        </m:r>
                      </m:e>
                    </m:acc>
                  </m:oMath>
                </a14:m>
                <a:r>
                  <a:rPr lang="en-US" sz="1600" dirty="0">
                    <a:latin typeface="Arial"/>
                    <a:cs typeface="Arial"/>
                  </a:rPr>
                  <a:t> constitutes a basis for the null space of </a:t>
                </a:r>
                <a14:m>
                  <m:oMath xmlns:m="http://schemas.openxmlformats.org/officeDocument/2006/math">
                    <m:sSup>
                      <m:sSupPr>
                        <m:ctrlPr>
                          <a:rPr lang="en-GB" sz="1600" b="1" i="1" smtClean="0">
                            <a:latin typeface="Cambria Math" panose="02040503050406030204" pitchFamily="18" charset="0"/>
                            <a:cs typeface="Arial"/>
                          </a:rPr>
                        </m:ctrlPr>
                      </m:sSupPr>
                      <m:e>
                        <m:r>
                          <a:rPr lang="en-GB" sz="1600" b="1" i="1" smtClean="0">
                            <a:latin typeface="Cambria Math" panose="02040503050406030204" pitchFamily="18" charset="0"/>
                            <a:cs typeface="Arial"/>
                          </a:rPr>
                          <m:t>𝑯</m:t>
                        </m:r>
                      </m:e>
                      <m:sup>
                        <m:r>
                          <a:rPr lang="en-GB" sz="1600" b="1" i="1" smtClean="0">
                            <a:latin typeface="Cambria Math" panose="02040503050406030204" pitchFamily="18" charset="0"/>
                            <a:cs typeface="Arial"/>
                          </a:rPr>
                          <m:t>∗</m:t>
                        </m:r>
                      </m:sup>
                    </m:sSup>
                    <m:sSubSup>
                      <m:sSubSupPr>
                        <m:ctrlPr>
                          <a:rPr lang="en-GB" sz="1600" b="1" i="1" smtClean="0">
                            <a:latin typeface="Cambria Math" panose="02040503050406030204" pitchFamily="18" charset="0"/>
                            <a:cs typeface="Arial"/>
                          </a:rPr>
                        </m:ctrlPr>
                      </m:sSubSupPr>
                      <m:e>
                        <m:r>
                          <a:rPr lang="en-GB" sz="1600" b="1" i="1" smtClean="0">
                            <a:latin typeface="Cambria Math" panose="02040503050406030204" pitchFamily="18" charset="0"/>
                            <a:cs typeface="Arial"/>
                          </a:rPr>
                          <m:t>𝑹</m:t>
                        </m:r>
                      </m:e>
                      <m:sub>
                        <m:r>
                          <a:rPr lang="en-GB" sz="1600" b="1" i="1" smtClean="0">
                            <a:latin typeface="Cambria Math" panose="02040503050406030204" pitchFamily="18" charset="0"/>
                            <a:cs typeface="Arial"/>
                          </a:rPr>
                          <m:t>𝒏𝒏</m:t>
                        </m:r>
                      </m:sub>
                      <m:sup>
                        <m:r>
                          <a:rPr lang="en-GB" sz="1600" b="1" i="1" smtClean="0">
                            <a:latin typeface="Cambria Math" panose="02040503050406030204" pitchFamily="18" charset="0"/>
                            <a:cs typeface="Arial"/>
                          </a:rPr>
                          <m:t>−</m:t>
                        </m:r>
                        <m:r>
                          <a:rPr lang="en-GB" sz="1600" b="1" i="1" smtClean="0">
                            <a:latin typeface="Cambria Math" panose="02040503050406030204" pitchFamily="18" charset="0"/>
                            <a:cs typeface="Arial"/>
                          </a:rPr>
                          <m:t>𝟏</m:t>
                        </m:r>
                      </m:sup>
                    </m:sSubSup>
                    <m:r>
                      <a:rPr lang="en-GB" sz="1600" b="1" i="1" smtClean="0">
                        <a:latin typeface="Cambria Math" panose="02040503050406030204" pitchFamily="18" charset="0"/>
                        <a:cs typeface="Arial"/>
                      </a:rPr>
                      <m:t>𝑯</m:t>
                    </m:r>
                  </m:oMath>
                </a14:m>
                <a:endParaRPr lang="en-US" sz="1600" b="1" dirty="0">
                  <a:latin typeface="Arial"/>
                  <a:cs typeface="Arial"/>
                </a:endParaRPr>
              </a:p>
              <a:p>
                <a:r>
                  <a:rPr lang="en-US" sz="1600" dirty="0">
                    <a:latin typeface="Arial"/>
                    <a:cs typeface="Arial"/>
                  </a:rPr>
                  <a:t>Note that rank</a:t>
                </a:r>
                <a14:m>
                  <m:oMath xmlns:m="http://schemas.openxmlformats.org/officeDocument/2006/math">
                    <m:d>
                      <m:dPr>
                        <m:ctrlPr>
                          <a:rPr lang="en-GB" sz="1600" b="0" i="1" smtClean="0">
                            <a:latin typeface="Cambria Math" panose="02040503050406030204" pitchFamily="18" charset="0"/>
                            <a:cs typeface="Arial"/>
                          </a:rPr>
                        </m:ctrlPr>
                      </m:dPr>
                      <m:e>
                        <m:r>
                          <a:rPr lang="en-GB" sz="1600" b="1" i="1" smtClean="0">
                            <a:latin typeface="Cambria Math" panose="02040503050406030204" pitchFamily="18" charset="0"/>
                            <a:cs typeface="Arial"/>
                          </a:rPr>
                          <m:t>𝑯</m:t>
                        </m:r>
                      </m:e>
                    </m:d>
                    <m:r>
                      <a:rPr lang="en-GB" sz="1600" b="0" i="1" smtClean="0">
                        <a:latin typeface="Cambria Math" panose="02040503050406030204" pitchFamily="18" charset="0"/>
                        <a:cs typeface="Arial"/>
                      </a:rPr>
                      <m:t>=</m:t>
                    </m:r>
                    <m:r>
                      <a:rPr lang="en-GB" sz="1600" b="0" i="1" smtClean="0">
                        <a:latin typeface="Cambria Math" panose="02040503050406030204" pitchFamily="18" charset="0"/>
                        <a:cs typeface="Arial"/>
                      </a:rPr>
                      <m:t>𝐵</m:t>
                    </m:r>
                  </m:oMath>
                </a14:m>
                <a:endParaRPr lang="en-US" dirty="0">
                  <a:latin typeface="Arial"/>
                  <a:cs typeface="Arial"/>
                </a:endParaRPr>
              </a:p>
              <a:p>
                <a:endParaRPr lang="en-US" dirty="0">
                  <a:latin typeface="Arial"/>
                  <a:cs typeface="Arial"/>
                </a:endParaRPr>
              </a:p>
              <a:p>
                <a:endParaRPr lang="en-US" dirty="0">
                  <a:latin typeface="Arial"/>
                  <a:cs typeface="Arial"/>
                </a:endParaRPr>
              </a:p>
              <a:p>
                <a:pPr marL="0" indent="0">
                  <a:buNone/>
                </a:pPr>
                <a:endParaRPr lang="en-US" dirty="0">
                  <a:latin typeface="Arial"/>
                  <a:cs typeface="Arial"/>
                </a:endParaRPr>
              </a:p>
              <a:p>
                <a:endParaRPr lang="en-US" dirty="0"/>
              </a:p>
            </p:txBody>
          </p:sp>
        </mc:Choice>
        <mc:Fallback xmlns="">
          <p:sp>
            <p:nvSpPr>
              <p:cNvPr id="3" name="Content Placeholder 2">
                <a:extLst>
                  <a:ext uri="{FF2B5EF4-FFF2-40B4-BE49-F238E27FC236}">
                    <a16:creationId xmlns:a16="http://schemas.microsoft.com/office/drawing/2014/main" id="{7FD05C05-EC5A-F540-EA6D-EFF288D11BEB}"/>
                  </a:ext>
                </a:extLst>
              </p:cNvPr>
              <p:cNvSpPr>
                <a:spLocks noGrp="1" noRot="1" noChangeAspect="1" noMove="1" noResize="1" noEditPoints="1" noAdjustHandles="1" noChangeArrowheads="1" noChangeShapeType="1" noTextEdit="1"/>
              </p:cNvSpPr>
              <p:nvPr>
                <p:ph idx="1"/>
              </p:nvPr>
            </p:nvSpPr>
            <p:spPr>
              <a:blipFill>
                <a:blip r:embed="rId2"/>
                <a:stretch>
                  <a:fillRect l="-232" t="-943"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A3FB64-13AB-1FED-6F0C-BED13AA1C9CF}"/>
              </a:ext>
            </a:extLst>
          </p:cNvPr>
          <p:cNvSpPr>
            <a:spLocks noGrp="1"/>
          </p:cNvSpPr>
          <p:nvPr>
            <p:ph type="sldNum" sz="quarter" idx="12"/>
          </p:nvPr>
        </p:nvSpPr>
        <p:spPr/>
        <p:txBody>
          <a:bodyPr/>
          <a:lstStyle/>
          <a:p>
            <a:fld id="{A439D109-9F59-4B0B-8E20-D6D3A384B1F1}" type="slidenum">
              <a:rPr lang="ko-KR" altLang="en-US" smtClean="0"/>
              <a:t>14</a:t>
            </a:fld>
            <a:endParaRPr lang="ko-KR" altLang="en-US"/>
          </a:p>
        </p:txBody>
      </p:sp>
    </p:spTree>
    <p:extLst>
      <p:ext uri="{BB962C8B-B14F-4D97-AF65-F5344CB8AC3E}">
        <p14:creationId xmlns:p14="http://schemas.microsoft.com/office/powerpoint/2010/main" val="4142794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AF94-4CFA-9578-98A4-FB1E093A1ADB}"/>
              </a:ext>
            </a:extLst>
          </p:cNvPr>
          <p:cNvSpPr>
            <a:spLocks noGrp="1"/>
          </p:cNvSpPr>
          <p:nvPr>
            <p:ph type="title"/>
          </p:nvPr>
        </p:nvSpPr>
        <p:spPr/>
        <p:txBody>
          <a:bodyPr/>
          <a:lstStyle/>
          <a:p>
            <a:r>
              <a:rPr lang="en-US" dirty="0">
                <a:latin typeface="Arial"/>
                <a:cs typeface="Arial"/>
              </a:rPr>
              <a:t>Optimum Precoder and Decoder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AAD58B-0CFC-70EA-8030-D285111DEEC5}"/>
                  </a:ext>
                </a:extLst>
              </p:cNvPr>
              <p:cNvSpPr>
                <a:spLocks noGrp="1"/>
              </p:cNvSpPr>
              <p:nvPr>
                <p:ph idx="1"/>
              </p:nvPr>
            </p:nvSpPr>
            <p:spPr/>
            <p:txBody>
              <a:bodyPr/>
              <a:lstStyle/>
              <a:p>
                <a:r>
                  <a:rPr lang="en-GB" sz="1600" dirty="0"/>
                  <a:t>Lemma 1: The optimum </a:t>
                </a:r>
                <a14:m>
                  <m:oMath xmlns:m="http://schemas.openxmlformats.org/officeDocument/2006/math">
                    <m:r>
                      <a:rPr lang="en-GB" sz="1600" b="0" i="1" smtClean="0">
                        <a:latin typeface="Cambria Math" panose="02040503050406030204" pitchFamily="18" charset="0"/>
                      </a:rPr>
                      <m:t>𝐹</m:t>
                    </m:r>
                  </m:oMath>
                </a14:m>
                <a:r>
                  <a:rPr lang="en-US" sz="1600" dirty="0"/>
                  <a:t> and </a:t>
                </a:r>
                <a14:m>
                  <m:oMath xmlns:m="http://schemas.openxmlformats.org/officeDocument/2006/math">
                    <m:r>
                      <a:rPr lang="en-GB" sz="1600" b="0" i="1" smtClean="0">
                        <a:latin typeface="Cambria Math" panose="02040503050406030204" pitchFamily="18" charset="0"/>
                      </a:rPr>
                      <m:t>𝐺</m:t>
                    </m:r>
                  </m:oMath>
                </a14:m>
                <a:r>
                  <a:rPr lang="en-US" sz="1600" dirty="0"/>
                  <a:t> matrices  can be assumed to have the following structure without any loss of   generality</a:t>
                </a:r>
              </a:p>
              <a:p>
                <a14:m>
                  <m:oMath xmlns:m="http://schemas.openxmlformats.org/officeDocument/2006/math">
                    <m:r>
                      <a:rPr lang="en-GB" sz="1600" b="1" i="1" smtClean="0">
                        <a:latin typeface="Cambria Math" panose="02040503050406030204" pitchFamily="18" charset="0"/>
                      </a:rPr>
                      <m:t>𝑭</m:t>
                    </m:r>
                    <m:r>
                      <a:rPr lang="en-GB" sz="1600" b="0" i="1" smtClean="0">
                        <a:latin typeface="Cambria Math" panose="02040503050406030204" pitchFamily="18" charset="0"/>
                      </a:rPr>
                      <m:t>=</m:t>
                    </m:r>
                    <m:r>
                      <a:rPr lang="en-GB" sz="1600" b="1" i="1" smtClean="0">
                        <a:latin typeface="Cambria Math" panose="02040503050406030204" pitchFamily="18" charset="0"/>
                      </a:rPr>
                      <m:t>𝑽</m:t>
                    </m:r>
                    <m:r>
                      <a:rPr lang="en-GB" sz="1600" b="1" i="1" smtClean="0">
                        <a:latin typeface="Cambria Math" panose="02040503050406030204" pitchFamily="18" charset="0"/>
                      </a:rPr>
                      <m:t> </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oMath>
                </a14:m>
                <a:r>
                  <a:rPr lang="en-US" sz="1600" dirty="0"/>
                  <a:t>                                                                                                                                                            (19)</a:t>
                </a:r>
              </a:p>
              <a:p>
                <a14:m>
                  <m:oMath xmlns:m="http://schemas.openxmlformats.org/officeDocument/2006/math">
                    <m:r>
                      <a:rPr lang="en-GB" sz="1600" b="1" i="1" smtClean="0">
                        <a:latin typeface="Cambria Math" panose="02040503050406030204" pitchFamily="18" charset="0"/>
                      </a:rPr>
                      <m:t>𝑮</m:t>
                    </m:r>
                    <m:r>
                      <a:rPr lang="en-GB" sz="1600" b="0" i="1" smtClean="0">
                        <a:latin typeface="Cambria Math" panose="02040503050406030204" pitchFamily="18" charset="0"/>
                      </a:rPr>
                      <m:t>=</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𝒈</m:t>
                        </m:r>
                      </m:sub>
                    </m:sSub>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𝑽</m:t>
                        </m:r>
                      </m:e>
                      <m:sup>
                        <m:r>
                          <a:rPr lang="en-GB" sz="1600" b="1" i="1" smtClean="0">
                            <a:latin typeface="Cambria Math" panose="02040503050406030204" pitchFamily="18" charset="0"/>
                          </a:rPr>
                          <m:t>∗</m:t>
                        </m:r>
                      </m:sup>
                    </m:sSup>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𝑯</m:t>
                        </m:r>
                      </m:e>
                      <m:sup>
                        <m:r>
                          <a:rPr lang="en-GB" sz="1600" b="1" i="1" smtClean="0">
                            <a:latin typeface="Cambria Math" panose="02040503050406030204" pitchFamily="18" charset="0"/>
                          </a:rPr>
                          <m:t>∗</m:t>
                        </m:r>
                      </m:sup>
                    </m:sSup>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r>
                          <a:rPr lang="en-GB" sz="1600" b="1" i="1" smtClean="0">
                            <a:latin typeface="Cambria Math" panose="02040503050406030204" pitchFamily="18" charset="0"/>
                          </a:rPr>
                          <m:t>𝟏</m:t>
                        </m:r>
                      </m:sup>
                    </m:sSubSup>
                  </m:oMath>
                </a14:m>
                <a:r>
                  <a:rPr lang="en-US" sz="1600" dirty="0"/>
                  <a:t>                                                                                                                                                (20)</a:t>
                </a:r>
              </a:p>
              <a:p>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oMath>
                </a14:m>
                <a:r>
                  <a:rPr lang="en-US" sz="1600" dirty="0"/>
                  <a:t> and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𝒈</m:t>
                        </m:r>
                      </m:sub>
                    </m:sSub>
                  </m:oMath>
                </a14:m>
                <a:r>
                  <a:rPr lang="en-US" sz="1600" dirty="0"/>
                  <a:t> are </a:t>
                </a:r>
                <a14:m>
                  <m:oMath xmlns:m="http://schemas.openxmlformats.org/officeDocument/2006/math">
                    <m:r>
                      <a:rPr lang="en-GB" sz="1600" b="0" i="1" smtClean="0">
                        <a:latin typeface="Cambria Math" panose="02040503050406030204" pitchFamily="18" charset="0"/>
                      </a:rPr>
                      <m:t>𝐵</m:t>
                    </m:r>
                    <m:r>
                      <a:rPr lang="en-GB" sz="1600" b="0" i="1" smtClean="0">
                        <a:latin typeface="Cambria Math" panose="02040503050406030204" pitchFamily="18" charset="0"/>
                      </a:rPr>
                      <m:t> ∗</m:t>
                    </m:r>
                    <m:r>
                      <a:rPr lang="en-GB" sz="1600" b="0" i="1" smtClean="0">
                        <a:latin typeface="Cambria Math" panose="02040503050406030204" pitchFamily="18" charset="0"/>
                      </a:rPr>
                      <m:t>𝐵</m:t>
                    </m:r>
                  </m:oMath>
                </a14:m>
                <a:r>
                  <a:rPr lang="en-US" sz="1600" dirty="0"/>
                  <a:t> matrices .</a:t>
                </a:r>
              </a:p>
              <a:p>
                <a:r>
                  <a:rPr lang="en-US" sz="1600" dirty="0">
                    <a:solidFill>
                      <a:srgbClr val="0000FF"/>
                    </a:solidFill>
                  </a:rPr>
                  <a:t>A. Proof of Lemma 1</a:t>
                </a:r>
              </a:p>
              <a:p>
                <a:r>
                  <a:rPr lang="en-US" sz="1600" dirty="0"/>
                  <a:t>Consider </a:t>
                </a:r>
                <a14:m>
                  <m:oMath xmlns:m="http://schemas.openxmlformats.org/officeDocument/2006/math">
                    <m:r>
                      <a:rPr lang="en-GB" sz="1600" b="1" i="1" smtClean="0">
                        <a:latin typeface="Cambria Math" panose="02040503050406030204" pitchFamily="18" charset="0"/>
                      </a:rPr>
                      <m:t>𝑭</m:t>
                    </m:r>
                  </m:oMath>
                </a14:m>
                <a:r>
                  <a:rPr lang="en-US" sz="1600" dirty="0"/>
                  <a:t> and </a:t>
                </a:r>
                <a14:m>
                  <m:oMath xmlns:m="http://schemas.openxmlformats.org/officeDocument/2006/math">
                    <m:r>
                      <a:rPr lang="en-GB" sz="1600" b="1" i="1" smtClean="0">
                        <a:latin typeface="Cambria Math" panose="02040503050406030204" pitchFamily="18" charset="0"/>
                      </a:rPr>
                      <m:t>𝑮</m:t>
                    </m:r>
                    <m:r>
                      <a:rPr lang="en-GB" sz="1600" b="1" i="1" smtClean="0">
                        <a:latin typeface="Cambria Math" panose="02040503050406030204" pitchFamily="18" charset="0"/>
                      </a:rPr>
                      <m:t>=</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𝑮</m:t>
                        </m:r>
                      </m:e>
                    </m:acc>
                    <m:sSubSup>
                      <m:sSubSupPr>
                        <m:ctrlPr>
                          <a:rPr lang="en-GB" sz="1600" b="1" i="1" dirty="0" smtClean="0">
                            <a:latin typeface="Cambria Math" panose="02040503050406030204" pitchFamily="18" charset="0"/>
                          </a:rPr>
                        </m:ctrlPr>
                      </m:sSubSupPr>
                      <m:e>
                        <m:r>
                          <a:rPr lang="en-GB" sz="1600" b="1" i="1" dirty="0" smtClean="0">
                            <a:latin typeface="Cambria Math" panose="02040503050406030204" pitchFamily="18" charset="0"/>
                          </a:rPr>
                          <m:t>𝑹</m:t>
                        </m:r>
                      </m:e>
                      <m:sub>
                        <m:r>
                          <a:rPr lang="en-GB" sz="1600" b="1" i="1" dirty="0" smtClean="0">
                            <a:latin typeface="Cambria Math" panose="02040503050406030204" pitchFamily="18" charset="0"/>
                          </a:rPr>
                          <m:t>𝒏𝒏</m:t>
                        </m:r>
                      </m:sub>
                      <m:sup>
                        <m:r>
                          <a:rPr lang="en-GB" sz="1600" b="1" i="1" dirty="0" smtClean="0">
                            <a:latin typeface="Cambria Math" panose="02040503050406030204" pitchFamily="18" charset="0"/>
                          </a:rPr>
                          <m:t>−</m:t>
                        </m:r>
                        <m:f>
                          <m:fPr>
                            <m:ctrlPr>
                              <a:rPr lang="en-GB" sz="1600" b="1" i="1" dirty="0" smtClean="0">
                                <a:latin typeface="Cambria Math" panose="02040503050406030204" pitchFamily="18" charset="0"/>
                              </a:rPr>
                            </m:ctrlPr>
                          </m:fPr>
                          <m:num>
                            <m:r>
                              <a:rPr lang="en-GB" sz="1600" b="1" i="1" dirty="0" smtClean="0">
                                <a:latin typeface="Cambria Math" panose="02040503050406030204" pitchFamily="18" charset="0"/>
                              </a:rPr>
                              <m:t>𝟏</m:t>
                            </m:r>
                          </m:num>
                          <m:den>
                            <m:r>
                              <a:rPr lang="en-GB" sz="1600" b="1" i="1" dirty="0" smtClean="0">
                                <a:latin typeface="Cambria Math" panose="02040503050406030204" pitchFamily="18" charset="0"/>
                              </a:rPr>
                              <m:t>𝟐</m:t>
                            </m:r>
                          </m:den>
                        </m:f>
                      </m:sup>
                    </m:sSubSup>
                  </m:oMath>
                </a14:m>
                <a:endParaRPr lang="en-US" sz="1600" b="1" dirty="0"/>
              </a:p>
              <a:p>
                <a:pPr algn="r"/>
                <a14:m>
                  <m:oMath xmlns:m="http://schemas.openxmlformats.org/officeDocument/2006/math">
                    <m:r>
                      <a:rPr lang="en-GB" sz="1600" b="1" i="1" smtClean="0">
                        <a:latin typeface="Cambria Math" panose="02040503050406030204" pitchFamily="18" charset="0"/>
                      </a:rPr>
                      <m:t>𝑭</m:t>
                    </m:r>
                    <m:r>
                      <a:rPr lang="en-GB" sz="1600" b="1" i="1" smtClean="0">
                        <a:latin typeface="Cambria Math" panose="02040503050406030204" pitchFamily="18" charset="0"/>
                      </a:rPr>
                      <m:t>=</m:t>
                    </m:r>
                    <m:r>
                      <a:rPr lang="en-GB" sz="1600" b="1" i="1" smtClean="0">
                        <a:latin typeface="Cambria Math" panose="02040503050406030204" pitchFamily="18" charset="0"/>
                      </a:rPr>
                      <m:t>𝑽</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r>
                      <a:rPr lang="en-GB" sz="1600" b="1" i="1" smtClean="0">
                        <a:latin typeface="Cambria Math" panose="02040503050406030204" pitchFamily="18" charset="0"/>
                      </a:rPr>
                      <m:t>+</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𝑽</m:t>
                        </m:r>
                      </m:e>
                    </m:acc>
                    <m:sSub>
                      <m:sSubPr>
                        <m:ctrlPr>
                          <a:rPr lang="en-GB" sz="1600" b="1" i="1" dirty="0" smtClean="0">
                            <a:latin typeface="Cambria Math" panose="02040503050406030204" pitchFamily="18" charset="0"/>
                          </a:rPr>
                        </m:ctrlPr>
                      </m:sSubPr>
                      <m:e>
                        <m:acc>
                          <m:accPr>
                            <m:chr m:val="̃"/>
                            <m:ctrlPr>
                              <a:rPr lang="en-GB" sz="1600" b="1" i="1" dirty="0" smtClean="0">
                                <a:latin typeface="Cambria Math" panose="02040503050406030204" pitchFamily="18" charset="0"/>
                              </a:rPr>
                            </m:ctrlPr>
                          </m:accPr>
                          <m:e>
                            <m:r>
                              <a:rPr lang="en-GB" sz="1600" b="1" i="1" dirty="0" smtClean="0">
                                <a:latin typeface="Cambria Math" panose="02040503050406030204" pitchFamily="18" charset="0"/>
                              </a:rPr>
                              <m:t>𝝓</m:t>
                            </m:r>
                          </m:e>
                        </m:acc>
                      </m:e>
                      <m:sub>
                        <m:r>
                          <a:rPr lang="en-GB" sz="1600" b="1" i="1" dirty="0" smtClean="0">
                            <a:latin typeface="Cambria Math" panose="02040503050406030204" pitchFamily="18" charset="0"/>
                          </a:rPr>
                          <m:t>𝒇</m:t>
                        </m:r>
                      </m:sub>
                    </m:sSub>
                    <m:r>
                      <a:rPr lang="en-GB" sz="1600" b="1" i="1" dirty="0" smtClean="0">
                        <a:latin typeface="Cambria Math" panose="02040503050406030204" pitchFamily="18" charset="0"/>
                      </a:rPr>
                      <m:t>=</m:t>
                    </m:r>
                    <m:sSub>
                      <m:sSubPr>
                        <m:ctrlPr>
                          <a:rPr lang="en-GB" sz="1600" b="1" i="1" dirty="0" smtClean="0">
                            <a:latin typeface="Cambria Math" panose="02040503050406030204" pitchFamily="18" charset="0"/>
                          </a:rPr>
                        </m:ctrlPr>
                      </m:sSubPr>
                      <m:e>
                        <m:r>
                          <a:rPr lang="en-GB" sz="1600" b="1" i="1" dirty="0" smtClean="0">
                            <a:latin typeface="Cambria Math" panose="02040503050406030204" pitchFamily="18" charset="0"/>
                          </a:rPr>
                          <m:t>𝑭</m:t>
                        </m:r>
                      </m:e>
                      <m:sub>
                        <m:r>
                          <a:rPr lang="en-GB" sz="1600" b="1" i="1" dirty="0" smtClean="0">
                            <a:latin typeface="Cambria Math" panose="02040503050406030204" pitchFamily="18" charset="0"/>
                          </a:rPr>
                          <m:t>||</m:t>
                        </m:r>
                      </m:sub>
                    </m:sSub>
                    <m:r>
                      <a:rPr lang="en-GB" sz="1600" b="1" i="1" dirty="0" smtClean="0">
                        <a:latin typeface="Cambria Math" panose="02040503050406030204" pitchFamily="18" charset="0"/>
                      </a:rPr>
                      <m:t>+</m:t>
                    </m:r>
                    <m:r>
                      <a:rPr lang="en-GB" sz="1600" b="1" i="1" dirty="0" smtClean="0">
                        <a:latin typeface="Cambria Math" panose="02040503050406030204" pitchFamily="18" charset="0"/>
                      </a:rPr>
                      <m:t>𝑭</m:t>
                    </m:r>
                    <m:r>
                      <a:rPr lang="en-GB" sz="1600" b="1" i="1" dirty="0" smtClean="0">
                        <a:latin typeface="Cambria Math" panose="02040503050406030204" pitchFamily="18" charset="0"/>
                      </a:rPr>
                      <m:t>̝</m:t>
                    </m:r>
                  </m:oMath>
                </a14:m>
                <a:r>
                  <a:rPr lang="en-US" sz="1600" b="1" dirty="0"/>
                  <a:t>                                                                                                                                  </a:t>
                </a:r>
                <a:r>
                  <a:rPr lang="en-US" sz="1600" dirty="0"/>
                  <a:t>(39)</a:t>
                </a:r>
              </a:p>
              <a:p>
                <a14:m>
                  <m:oMath xmlns:m="http://schemas.openxmlformats.org/officeDocument/2006/math">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𝑮</m:t>
                        </m:r>
                      </m:e>
                    </m:acc>
                    <m:r>
                      <a:rPr lang="en-GB" sz="1600" b="1" i="1" dirty="0" smtClean="0">
                        <a:latin typeface="Cambria Math" panose="02040503050406030204" pitchFamily="18" charset="0"/>
                      </a:rPr>
                      <m:t>=</m:t>
                    </m:r>
                    <m:sSub>
                      <m:sSubPr>
                        <m:ctrlPr>
                          <a:rPr lang="en-GB" sz="1600" b="1" i="1" dirty="0" smtClean="0">
                            <a:latin typeface="Cambria Math" panose="02040503050406030204" pitchFamily="18" charset="0"/>
                          </a:rPr>
                        </m:ctrlPr>
                      </m:sSubPr>
                      <m:e>
                        <m:r>
                          <a:rPr lang="en-GB" sz="1600" b="1" i="1" dirty="0" smtClean="0">
                            <a:latin typeface="Cambria Math" panose="02040503050406030204" pitchFamily="18" charset="0"/>
                          </a:rPr>
                          <m:t>𝝓</m:t>
                        </m:r>
                      </m:e>
                      <m:sub>
                        <m:r>
                          <a:rPr lang="en-GB" sz="1600" b="1" i="1" dirty="0" smtClean="0">
                            <a:latin typeface="Cambria Math" panose="02040503050406030204" pitchFamily="18" charset="0"/>
                          </a:rPr>
                          <m:t>𝒈</m:t>
                        </m:r>
                      </m:sub>
                    </m:sSub>
                    <m:r>
                      <a:rPr lang="en-GB" sz="1600" b="1" i="1" dirty="0" smtClean="0">
                        <a:latin typeface="Cambria Math" panose="02040503050406030204" pitchFamily="18" charset="0"/>
                      </a:rPr>
                      <m:t> </m:t>
                    </m:r>
                    <m:sSup>
                      <m:sSupPr>
                        <m:ctrlPr>
                          <a:rPr lang="en-GB" sz="1600" b="1" i="1" dirty="0" smtClean="0">
                            <a:latin typeface="Cambria Math" panose="02040503050406030204" pitchFamily="18" charset="0"/>
                          </a:rPr>
                        </m:ctrlPr>
                      </m:sSupPr>
                      <m:e>
                        <m:r>
                          <a:rPr lang="en-GB" sz="1600" b="1" i="1" dirty="0" smtClean="0">
                            <a:latin typeface="Cambria Math" panose="02040503050406030204" pitchFamily="18" charset="0"/>
                          </a:rPr>
                          <m:t>𝑽</m:t>
                        </m:r>
                      </m:e>
                      <m:sup>
                        <m:r>
                          <a:rPr lang="en-GB" sz="1600" b="1" i="1" dirty="0" smtClean="0">
                            <a:latin typeface="Cambria Math" panose="02040503050406030204" pitchFamily="18" charset="0"/>
                          </a:rPr>
                          <m:t>∗</m:t>
                        </m:r>
                      </m:sup>
                    </m:sSup>
                    <m:r>
                      <a:rPr lang="en-GB" sz="1600" b="1" i="1" dirty="0" smtClean="0">
                        <a:latin typeface="Cambria Math" panose="02040503050406030204" pitchFamily="18" charset="0"/>
                      </a:rPr>
                      <m:t> </m:t>
                    </m:r>
                    <m:sSup>
                      <m:sSupPr>
                        <m:ctrlPr>
                          <a:rPr lang="en-GB" sz="1600" b="1" i="1" dirty="0" smtClean="0">
                            <a:latin typeface="Cambria Math" panose="02040503050406030204" pitchFamily="18" charset="0"/>
                          </a:rPr>
                        </m:ctrlPr>
                      </m:sSupPr>
                      <m:e>
                        <m:r>
                          <a:rPr lang="en-GB" sz="1600" b="1" i="1" dirty="0" smtClean="0">
                            <a:latin typeface="Cambria Math" panose="02040503050406030204" pitchFamily="18" charset="0"/>
                          </a:rPr>
                          <m:t>𝑯</m:t>
                        </m:r>
                      </m:e>
                      <m:sup>
                        <m:r>
                          <a:rPr lang="en-GB" sz="1600" b="1" i="1" dirty="0" smtClean="0">
                            <a:latin typeface="Cambria Math" panose="02040503050406030204" pitchFamily="18" charset="0"/>
                          </a:rPr>
                          <m:t>∗</m:t>
                        </m:r>
                      </m:sup>
                    </m:sSup>
                    <m:r>
                      <a:rPr lang="en-GB" sz="1600" b="1" i="1" dirty="0" smtClean="0">
                        <a:latin typeface="Cambria Math" panose="02040503050406030204" pitchFamily="18" charset="0"/>
                      </a:rPr>
                      <m:t> </m:t>
                    </m:r>
                    <m:sSubSup>
                      <m:sSubSupPr>
                        <m:ctrlPr>
                          <a:rPr lang="en-GB" sz="1600" b="1" i="1" dirty="0" smtClean="0">
                            <a:latin typeface="Cambria Math" panose="02040503050406030204" pitchFamily="18" charset="0"/>
                          </a:rPr>
                        </m:ctrlPr>
                      </m:sSubSupPr>
                      <m:e>
                        <m:r>
                          <a:rPr lang="en-GB" sz="1600" b="1" i="1" dirty="0" smtClean="0">
                            <a:latin typeface="Cambria Math" panose="02040503050406030204" pitchFamily="18" charset="0"/>
                          </a:rPr>
                          <m:t>𝑹</m:t>
                        </m:r>
                      </m:e>
                      <m:sub>
                        <m:r>
                          <a:rPr lang="en-GB" sz="1600" b="1" i="1" dirty="0" smtClean="0">
                            <a:latin typeface="Cambria Math" panose="02040503050406030204" pitchFamily="18" charset="0"/>
                          </a:rPr>
                          <m:t>𝒏𝒏</m:t>
                        </m:r>
                      </m:sub>
                      <m:sup>
                        <m:r>
                          <a:rPr lang="en-GB" sz="1600" b="1" i="1" dirty="0" smtClean="0">
                            <a:latin typeface="Cambria Math" panose="02040503050406030204" pitchFamily="18" charset="0"/>
                          </a:rPr>
                          <m:t>−</m:t>
                        </m:r>
                        <m:r>
                          <a:rPr lang="en-GB" sz="1600" b="1" i="1" dirty="0" smtClean="0">
                            <a:latin typeface="Cambria Math" panose="02040503050406030204" pitchFamily="18" charset="0"/>
                          </a:rPr>
                          <m:t>𝟏</m:t>
                        </m:r>
                        <m:r>
                          <a:rPr lang="en-GB" sz="1600" b="1" i="1" dirty="0" smtClean="0">
                            <a:latin typeface="Cambria Math" panose="02040503050406030204" pitchFamily="18" charset="0"/>
                          </a:rPr>
                          <m:t>/</m:t>
                        </m:r>
                        <m:r>
                          <a:rPr lang="en-GB" sz="1600" b="1" i="1" dirty="0" smtClean="0">
                            <a:latin typeface="Cambria Math" panose="02040503050406030204" pitchFamily="18" charset="0"/>
                          </a:rPr>
                          <m:t>𝟐</m:t>
                        </m:r>
                      </m:sup>
                    </m:sSubSup>
                    <m:r>
                      <a:rPr lang="en-GB" sz="1600" b="1" i="1" dirty="0" smtClean="0">
                        <a:latin typeface="Cambria Math" panose="02040503050406030204" pitchFamily="18" charset="0"/>
                      </a:rPr>
                      <m:t>+</m:t>
                    </m:r>
                    <m:sSub>
                      <m:sSubPr>
                        <m:ctrlPr>
                          <a:rPr lang="en-GB" sz="1600" b="1" i="1" dirty="0" smtClean="0">
                            <a:latin typeface="Cambria Math" panose="02040503050406030204" pitchFamily="18" charset="0"/>
                          </a:rPr>
                        </m:ctrlPr>
                      </m:sSubPr>
                      <m:e>
                        <m:acc>
                          <m:accPr>
                            <m:chr m:val="̃"/>
                            <m:ctrlPr>
                              <a:rPr lang="en-GB" sz="1600" b="1" i="1" dirty="0" smtClean="0">
                                <a:latin typeface="Cambria Math" panose="02040503050406030204" pitchFamily="18" charset="0"/>
                              </a:rPr>
                            </m:ctrlPr>
                          </m:accPr>
                          <m:e>
                            <m:r>
                              <a:rPr lang="en-GB" sz="1600" b="1" i="1" dirty="0" smtClean="0">
                                <a:latin typeface="Cambria Math" panose="02040503050406030204" pitchFamily="18" charset="0"/>
                              </a:rPr>
                              <m:t>𝝓</m:t>
                            </m:r>
                          </m:e>
                        </m:acc>
                      </m:e>
                      <m:sub>
                        <m:r>
                          <a:rPr lang="en-GB" sz="1600" b="1" i="1" dirty="0" smtClean="0">
                            <a:latin typeface="Cambria Math" panose="02040503050406030204" pitchFamily="18" charset="0"/>
                          </a:rPr>
                          <m:t>𝒈</m:t>
                        </m:r>
                      </m:sub>
                    </m:sSub>
                    <m:sSup>
                      <m:sSupPr>
                        <m:ctrlPr>
                          <a:rPr lang="en-GB" sz="1600" b="1" i="1" dirty="0" smtClean="0">
                            <a:latin typeface="Cambria Math" panose="02040503050406030204" pitchFamily="18" charset="0"/>
                          </a:rPr>
                        </m:ctrlPr>
                      </m:sSupPr>
                      <m:e>
                        <m:acc>
                          <m:accPr>
                            <m:chr m:val="̃"/>
                            <m:ctrlPr>
                              <a:rPr lang="en-GB" sz="1600" b="1" i="1" dirty="0" smtClean="0">
                                <a:latin typeface="Cambria Math" panose="02040503050406030204" pitchFamily="18" charset="0"/>
                              </a:rPr>
                            </m:ctrlPr>
                          </m:accPr>
                          <m:e>
                            <m:r>
                              <a:rPr lang="en-GB" sz="1600" b="1" i="1" dirty="0" smtClean="0">
                                <a:latin typeface="Cambria Math" panose="02040503050406030204" pitchFamily="18" charset="0"/>
                              </a:rPr>
                              <m:t>𝑽</m:t>
                            </m:r>
                          </m:e>
                        </m:acc>
                      </m:e>
                      <m:sup>
                        <m:r>
                          <a:rPr lang="en-GB" sz="1600" b="1" i="1" dirty="0" smtClean="0">
                            <a:latin typeface="Cambria Math" panose="02040503050406030204" pitchFamily="18" charset="0"/>
                          </a:rPr>
                          <m:t>∗</m:t>
                        </m:r>
                      </m:sup>
                    </m:sSup>
                  </m:oMath>
                </a14:m>
                <a:endParaRPr lang="en-GB" sz="1600" b="1" dirty="0"/>
              </a:p>
              <a:p>
                <a:pPr algn="r"/>
                <a14:m>
                  <m:oMath xmlns:m="http://schemas.openxmlformats.org/officeDocument/2006/math">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𝑯</m:t>
                        </m:r>
                      </m:e>
                      <m:sup>
                        <m:r>
                          <a:rPr lang="en-GB" sz="1600" b="1" i="1" smtClean="0">
                            <a:latin typeface="Cambria Math" panose="02040503050406030204" pitchFamily="18" charset="0"/>
                          </a:rPr>
                          <m:t>∗</m:t>
                        </m:r>
                      </m:sup>
                    </m:sSup>
                    <m:r>
                      <a:rPr lang="en-GB" sz="1600" b="1" i="1" smtClean="0">
                        <a:latin typeface="Cambria Math" panose="02040503050406030204" pitchFamily="18" charset="0"/>
                      </a:rPr>
                      <m:t> </m:t>
                    </m:r>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d>
                          <m:dPr>
                            <m:ctrlPr>
                              <a:rPr lang="en-GB" sz="1600" b="1" i="1" smtClean="0">
                                <a:latin typeface="Cambria Math" panose="02040503050406030204" pitchFamily="18" charset="0"/>
                              </a:rPr>
                            </m:ctrlPr>
                          </m:dPr>
                          <m:e>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e>
                        </m:d>
                      </m:sup>
                    </m:sSubSup>
                    <m:r>
                      <a:rPr lang="en-GB" sz="1600" b="1" i="1" smtClean="0">
                        <a:latin typeface="Cambria Math" panose="02040503050406030204" pitchFamily="18" charset="0"/>
                      </a:rPr>
                      <m:t>=</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𝑮</m:t>
                        </m:r>
                      </m:e>
                      <m:sub>
                        <m:r>
                          <a:rPr lang="en-GB" sz="1600" b="1" i="1" smtClean="0">
                            <a:latin typeface="Cambria Math" panose="02040503050406030204" pitchFamily="18" charset="0"/>
                          </a:rPr>
                          <m:t>||</m:t>
                        </m:r>
                      </m:sub>
                    </m:sSub>
                    <m:r>
                      <a:rPr lang="en-GB" sz="1600" b="1" i="1" smtClean="0">
                        <a:latin typeface="Cambria Math" panose="02040503050406030204" pitchFamily="18" charset="0"/>
                      </a:rPr>
                      <m:t>+</m:t>
                    </m:r>
                    <m:r>
                      <a:rPr lang="en-GB" sz="1600" b="1" i="1" smtClean="0">
                        <a:latin typeface="Cambria Math" panose="02040503050406030204" pitchFamily="18" charset="0"/>
                      </a:rPr>
                      <m:t>𝑮</m:t>
                    </m:r>
                    <m:r>
                      <a:rPr lang="en-GB" sz="1600" b="1" i="1" smtClean="0">
                        <a:latin typeface="Cambria Math" panose="02040503050406030204" pitchFamily="18" charset="0"/>
                      </a:rPr>
                      <m:t>̝̝</m:t>
                    </m:r>
                  </m:oMath>
                </a14:m>
                <a:r>
                  <a:rPr lang="en-GB" sz="1600" b="1" dirty="0"/>
                  <a:t>                                                                                                                                             </a:t>
                </a:r>
                <a:r>
                  <a:rPr lang="en-GB" sz="1600" dirty="0"/>
                  <a:t>(40)</a:t>
                </a:r>
              </a:p>
              <a:p>
                <a:endParaRPr lang="en-GB" b="1" dirty="0"/>
              </a:p>
              <a:p>
                <a:endParaRPr lang="en-GB" b="1" dirty="0"/>
              </a:p>
            </p:txBody>
          </p:sp>
        </mc:Choice>
        <mc:Fallback xmlns="">
          <p:sp>
            <p:nvSpPr>
              <p:cNvPr id="3" name="Content Placeholder 2">
                <a:extLst>
                  <a:ext uri="{FF2B5EF4-FFF2-40B4-BE49-F238E27FC236}">
                    <a16:creationId xmlns:a16="http://schemas.microsoft.com/office/drawing/2014/main" id="{56AAD58B-0CFC-70EA-8030-D285111DEEC5}"/>
                  </a:ext>
                </a:extLst>
              </p:cNvPr>
              <p:cNvSpPr>
                <a:spLocks noGrp="1" noRot="1" noChangeAspect="1" noMove="1" noResize="1" noEditPoints="1" noAdjustHandles="1" noChangeArrowheads="1" noChangeShapeType="1" noTextEdit="1"/>
              </p:cNvSpPr>
              <p:nvPr>
                <p:ph idx="1"/>
              </p:nvPr>
            </p:nvSpPr>
            <p:spPr>
              <a:blipFill>
                <a:blip r:embed="rId2"/>
                <a:stretch>
                  <a:fillRect l="-232" t="-943"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952C8F3-5397-0D15-B376-915948F2567C}"/>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169370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CD81-DCE2-2D10-11CC-8740CE0854EA}"/>
              </a:ext>
            </a:extLst>
          </p:cNvPr>
          <p:cNvSpPr>
            <a:spLocks noGrp="1"/>
          </p:cNvSpPr>
          <p:nvPr>
            <p:ph type="title"/>
          </p:nvPr>
        </p:nvSpPr>
        <p:spPr/>
        <p:txBody>
          <a:bodyPr/>
          <a:lstStyle/>
          <a:p>
            <a:r>
              <a:rPr lang="en-US" dirty="0">
                <a:latin typeface="Arial"/>
                <a:cs typeface="Arial"/>
              </a:rPr>
              <a:t>Optimum Precoder and Decoder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D1AD47-99D5-4B98-E2F6-06CCC2B642D7}"/>
                  </a:ext>
                </a:extLst>
              </p:cNvPr>
              <p:cNvSpPr>
                <a:spLocks noGrp="1"/>
              </p:cNvSpPr>
              <p:nvPr>
                <p:ph idx="1"/>
              </p:nvPr>
            </p:nvSpPr>
            <p:spPr/>
            <p:txBody>
              <a:bodyPr/>
              <a:lstStyle/>
              <a:p>
                <a:r>
                  <a:rPr lang="en-GB" sz="1600" dirty="0"/>
                  <a:t>Where </a:t>
                </a:r>
                <a14:m>
                  <m:oMath xmlns:m="http://schemas.openxmlformats.org/officeDocument/2006/math">
                    <m:sSub>
                      <m:sSubPr>
                        <m:ctrlPr>
                          <a:rPr lang="en-GB" sz="1600" b="0" i="1" smtClean="0">
                            <a:latin typeface="Cambria Math" panose="02040503050406030204" pitchFamily="18" charset="0"/>
                          </a:rPr>
                        </m:ctrlPr>
                      </m:sSubPr>
                      <m:e>
                        <m:r>
                          <a:rPr lang="en-GB" sz="1600" b="1" i="1" smtClean="0">
                            <a:latin typeface="Cambria Math" panose="02040503050406030204" pitchFamily="18" charset="0"/>
                          </a:rPr>
                          <m:t>𝑭</m:t>
                        </m:r>
                      </m:e>
                      <m:sub>
                        <m:r>
                          <a:rPr lang="en-GB" sz="1600" b="0" i="1" smtClean="0">
                            <a:latin typeface="Cambria Math" panose="02040503050406030204" pitchFamily="18" charset="0"/>
                          </a:rPr>
                          <m:t>||</m:t>
                        </m:r>
                      </m:sub>
                    </m:sSub>
                  </m:oMath>
                </a14:m>
                <a:r>
                  <a:rPr lang="en-GB" sz="1600" b="0" dirty="0"/>
                  <a:t> and </a:t>
                </a:r>
                <a14:m>
                  <m:oMath xmlns:m="http://schemas.openxmlformats.org/officeDocument/2006/math">
                    <m:sSub>
                      <m:sSubPr>
                        <m:ctrlPr>
                          <a:rPr lang="en-GB" sz="1600" b="0" i="1" smtClean="0">
                            <a:latin typeface="Cambria Math" panose="02040503050406030204" pitchFamily="18" charset="0"/>
                          </a:rPr>
                        </m:ctrlPr>
                      </m:sSubPr>
                      <m:e>
                        <m:r>
                          <a:rPr lang="en-GB" sz="1600" b="1" i="1" smtClean="0">
                            <a:latin typeface="Cambria Math" panose="02040503050406030204" pitchFamily="18" charset="0"/>
                          </a:rPr>
                          <m:t>𝑮</m:t>
                        </m:r>
                      </m:e>
                      <m:sub>
                        <m:r>
                          <a:rPr lang="en-GB" sz="1600" b="0" i="1" smtClean="0">
                            <a:latin typeface="Cambria Math" panose="02040503050406030204" pitchFamily="18" charset="0"/>
                          </a:rPr>
                          <m:t>||</m:t>
                        </m:r>
                      </m:sub>
                    </m:sSub>
                  </m:oMath>
                </a14:m>
                <a:r>
                  <a:rPr lang="en-GB" sz="1600" b="0" dirty="0"/>
                  <a:t> are each in the range space of </a:t>
                </a:r>
                <a14:m>
                  <m:oMath xmlns:m="http://schemas.openxmlformats.org/officeDocument/2006/math">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r>
                          <a:rPr lang="en-GB" sz="1600" b="1" i="1" smtClean="0">
                            <a:latin typeface="Cambria Math" panose="02040503050406030204" pitchFamily="18" charset="0"/>
                          </a:rPr>
                          <m:t>𝟏</m:t>
                        </m:r>
                        <m:r>
                          <a:rPr lang="en-GB" sz="1600" b="1" i="1" smtClean="0">
                            <a:latin typeface="Cambria Math" panose="02040503050406030204" pitchFamily="18" charset="0"/>
                          </a:rPr>
                          <m:t>/</m:t>
                        </m:r>
                        <m:r>
                          <a:rPr lang="en-GB" sz="1600" b="1" i="1" smtClean="0">
                            <a:latin typeface="Cambria Math" panose="02040503050406030204" pitchFamily="18" charset="0"/>
                          </a:rPr>
                          <m:t>𝟐</m:t>
                        </m:r>
                      </m:sup>
                    </m:sSubSup>
                    <m:r>
                      <a:rPr lang="en-GB" sz="1600" b="1" i="1" smtClean="0">
                        <a:latin typeface="Cambria Math" panose="02040503050406030204" pitchFamily="18" charset="0"/>
                      </a:rPr>
                      <m:t>𝑯</m:t>
                    </m:r>
                  </m:oMath>
                </a14:m>
                <a:endParaRPr lang="en-GB" sz="1600" b="1" dirty="0"/>
              </a:p>
              <a:p>
                <a:r>
                  <a:rPr lang="en-GB" sz="1600" b="0" dirty="0"/>
                  <a:t> and </a:t>
                </a:r>
                <a14:m>
                  <m:oMath xmlns:m="http://schemas.openxmlformats.org/officeDocument/2006/math">
                    <m:r>
                      <a:rPr lang="en-GB" sz="1600" b="1" i="1" smtClean="0">
                        <a:latin typeface="Cambria Math" panose="02040503050406030204" pitchFamily="18" charset="0"/>
                      </a:rPr>
                      <m:t>𝑭</m:t>
                    </m:r>
                    <m:r>
                      <a:rPr lang="en-GB" sz="1600" b="0" i="1" smtClean="0">
                        <a:latin typeface="Cambria Math" panose="02040503050406030204" pitchFamily="18" charset="0"/>
                      </a:rPr>
                      <m:t>̝</m:t>
                    </m:r>
                  </m:oMath>
                </a14:m>
                <a:r>
                  <a:rPr lang="en-GB" sz="1600" b="0" dirty="0"/>
                  <a:t> and </a:t>
                </a:r>
                <a14:m>
                  <m:oMath xmlns:m="http://schemas.openxmlformats.org/officeDocument/2006/math">
                    <m:r>
                      <a:rPr lang="en-GB" sz="1600" b="1" i="1" smtClean="0">
                        <a:latin typeface="Cambria Math" panose="02040503050406030204" pitchFamily="18" charset="0"/>
                      </a:rPr>
                      <m:t>𝑮</m:t>
                    </m:r>
                    <m:r>
                      <a:rPr lang="en-GB" sz="1600" b="1" i="1" smtClean="0">
                        <a:latin typeface="Cambria Math" panose="02040503050406030204" pitchFamily="18" charset="0"/>
                      </a:rPr>
                      <m:t>̝</m:t>
                    </m:r>
                    <m:r>
                      <a:rPr lang="en-GB" sz="1600" b="0" i="1" smtClean="0">
                        <a:latin typeface="Cambria Math" panose="02040503050406030204" pitchFamily="18" charset="0"/>
                      </a:rPr>
                      <m:t>̝</m:t>
                    </m:r>
                  </m:oMath>
                </a14:m>
                <a:r>
                  <a:rPr lang="en-GB" sz="1600" b="0" dirty="0"/>
                  <a:t> are each in the null space of </a:t>
                </a:r>
                <a14:m>
                  <m:oMath xmlns:m="http://schemas.openxmlformats.org/officeDocument/2006/math">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m:t>
                            </m:r>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bSup>
                    <m:r>
                      <a:rPr lang="en-GB" sz="1600" b="1" i="1" smtClean="0">
                        <a:latin typeface="Cambria Math" panose="02040503050406030204" pitchFamily="18" charset="0"/>
                      </a:rPr>
                      <m:t>𝑯</m:t>
                    </m:r>
                  </m:oMath>
                </a14:m>
                <a:endParaRPr lang="en-GB" sz="1600" b="1" dirty="0"/>
              </a:p>
              <a:p>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oMath>
                </a14:m>
                <a:r>
                  <a:rPr lang="en-GB" sz="1600" b="1" dirty="0"/>
                  <a:t> </a:t>
                </a:r>
                <a:r>
                  <a:rPr lang="en-GB" sz="1600" b="0" dirty="0"/>
                  <a:t>is any </a:t>
                </a:r>
                <a14:m>
                  <m:oMath xmlns:m="http://schemas.openxmlformats.org/officeDocument/2006/math">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𝑀</m:t>
                            </m:r>
                          </m:e>
                          <m:sub>
                            <m:r>
                              <a:rPr lang="en-GB" sz="1600" b="0" i="1" smtClean="0">
                                <a:latin typeface="Cambria Math" panose="02040503050406030204" pitchFamily="18" charset="0"/>
                              </a:rPr>
                              <m:t>𝑇</m:t>
                            </m:r>
                          </m:sub>
                        </m:sSub>
                        <m:r>
                          <a:rPr lang="en-GB" sz="1600" b="0" i="1" smtClean="0">
                            <a:latin typeface="Cambria Math" panose="02040503050406030204" pitchFamily="18" charset="0"/>
                          </a:rPr>
                          <m:t> −</m:t>
                        </m:r>
                        <m:r>
                          <a:rPr lang="en-GB" sz="1600" b="0" i="1" smtClean="0">
                            <a:latin typeface="Cambria Math" panose="02040503050406030204" pitchFamily="18" charset="0"/>
                          </a:rPr>
                          <m:t>𝐵</m:t>
                        </m:r>
                      </m:e>
                    </m:d>
                    <m:r>
                      <a:rPr lang="en-GB" sz="1600" b="0" i="1" smtClean="0">
                        <a:latin typeface="Cambria Math" panose="02040503050406030204" pitchFamily="18" charset="0"/>
                      </a:rPr>
                      <m:t>∗</m:t>
                    </m:r>
                    <m:r>
                      <a:rPr lang="en-GB" sz="1600" b="0" i="1" smtClean="0">
                        <a:latin typeface="Cambria Math" panose="02040503050406030204" pitchFamily="18" charset="0"/>
                      </a:rPr>
                      <m:t>𝐵</m:t>
                    </m:r>
                  </m:oMath>
                </a14:m>
                <a:r>
                  <a:rPr lang="en-GB" sz="1600" b="0" dirty="0"/>
                  <a:t> matrix</a:t>
                </a:r>
              </a:p>
              <a:p>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𝒈</m:t>
                        </m:r>
                      </m:sub>
                    </m:sSub>
                  </m:oMath>
                </a14:m>
                <a:r>
                  <a:rPr lang="en-GB" sz="1600" b="1" dirty="0"/>
                  <a:t> </a:t>
                </a:r>
                <a:r>
                  <a:rPr lang="en-GB" sz="1600" b="0" dirty="0"/>
                  <a:t>is any </a:t>
                </a:r>
                <a14:m>
                  <m:oMath xmlns:m="http://schemas.openxmlformats.org/officeDocument/2006/math">
                    <m:r>
                      <a:rPr lang="en-GB" sz="1600" b="0" i="1" smtClean="0">
                        <a:latin typeface="Cambria Math" panose="02040503050406030204" pitchFamily="18" charset="0"/>
                      </a:rPr>
                      <m:t>𝐵</m:t>
                    </m:r>
                    <m:r>
                      <a:rPr lang="en-GB" sz="1600" b="0" i="1" smtClean="0">
                        <a:latin typeface="Cambria Math" panose="02040503050406030204" pitchFamily="18" charset="0"/>
                      </a:rPr>
                      <m:t> ∗</m:t>
                    </m:r>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𝑀</m:t>
                            </m:r>
                          </m:e>
                          <m:sub>
                            <m:r>
                              <a:rPr lang="en-GB" sz="1600" b="0" i="1" smtClean="0">
                                <a:latin typeface="Cambria Math" panose="02040503050406030204" pitchFamily="18" charset="0"/>
                              </a:rPr>
                              <m:t>𝑇</m:t>
                            </m:r>
                          </m:sub>
                        </m:sSub>
                        <m:r>
                          <a:rPr lang="en-GB" sz="1600" b="0" i="1" smtClean="0">
                            <a:latin typeface="Cambria Math" panose="02040503050406030204" pitchFamily="18" charset="0"/>
                          </a:rPr>
                          <m:t> −</m:t>
                        </m:r>
                        <m:r>
                          <a:rPr lang="en-GB" sz="1600" b="0" i="1" smtClean="0">
                            <a:latin typeface="Cambria Math" panose="02040503050406030204" pitchFamily="18" charset="0"/>
                          </a:rPr>
                          <m:t>𝐵</m:t>
                        </m:r>
                      </m:e>
                    </m:d>
                  </m:oMath>
                </a14:m>
                <a:r>
                  <a:rPr lang="en-GB" sz="1600" b="0" dirty="0"/>
                  <a:t> matrix</a:t>
                </a:r>
              </a:p>
              <a:p>
                <a:r>
                  <a:rPr lang="en-GB" sz="1600" b="0" dirty="0"/>
                  <a:t>Above decomposition for </a:t>
                </a:r>
                <a14:m>
                  <m:oMath xmlns:m="http://schemas.openxmlformats.org/officeDocument/2006/math">
                    <m:r>
                      <a:rPr lang="en-GB" sz="1600" b="1" i="1" smtClean="0">
                        <a:latin typeface="Cambria Math" panose="02040503050406030204" pitchFamily="18" charset="0"/>
                      </a:rPr>
                      <m:t>𝑮</m:t>
                    </m:r>
                  </m:oMath>
                </a14:m>
                <a:r>
                  <a:rPr lang="en-GB" sz="1600" b="0" dirty="0"/>
                  <a:t> is valid since </a:t>
                </a:r>
                <a14:m>
                  <m:oMath xmlns:m="http://schemas.openxmlformats.org/officeDocument/2006/math">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bSup>
                  </m:oMath>
                </a14:m>
                <a:r>
                  <a:rPr lang="en-GB" sz="1600" b="0" dirty="0"/>
                  <a:t> is squared and full rank</a:t>
                </a:r>
              </a:p>
              <a:p>
                <a:r>
                  <a:rPr lang="en-GB" sz="1600" dirty="0"/>
                  <a:t>Imposes no restrictions in our search for optimal </a:t>
                </a:r>
                <a14:m>
                  <m:oMath xmlns:m="http://schemas.openxmlformats.org/officeDocument/2006/math">
                    <m:r>
                      <a:rPr lang="en-GB" sz="1600" b="1" i="1" smtClean="0">
                        <a:latin typeface="Cambria Math" panose="02040503050406030204" pitchFamily="18" charset="0"/>
                      </a:rPr>
                      <m:t>𝑮</m:t>
                    </m:r>
                  </m:oMath>
                </a14:m>
                <a:endParaRPr lang="en-GB" sz="1600" b="1" dirty="0"/>
              </a:p>
              <a:p>
                <a:r>
                  <a:rPr lang="en-GB" sz="1600" dirty="0"/>
                  <a:t>Furthermore, we have</a:t>
                </a:r>
              </a:p>
              <a:p>
                <a:pPr algn="r"/>
                <a14:m>
                  <m:oMath xmlns:m="http://schemas.openxmlformats.org/officeDocument/2006/math">
                    <m:sSup>
                      <m:sSupPr>
                        <m:ctrlPr>
                          <a:rPr lang="en-GB" sz="1600" b="0" i="1" smtClean="0">
                            <a:latin typeface="Cambria Math" panose="02040503050406030204" pitchFamily="18" charset="0"/>
                          </a:rPr>
                        </m:ctrlPr>
                      </m:sSupPr>
                      <m:e>
                        <m:acc>
                          <m:accPr>
                            <m:chr m:val="̝"/>
                            <m:ctrlPr>
                              <a:rPr lang="en-GB" sz="1600" b="0" i="1" smtClean="0">
                                <a:latin typeface="Cambria Math" panose="02040503050406030204" pitchFamily="18" charset="0"/>
                              </a:rPr>
                            </m:ctrlPr>
                          </m:accPr>
                          <m:e>
                            <m:r>
                              <a:rPr lang="en-GB" sz="1600" b="1" i="1" smtClean="0">
                                <a:latin typeface="Cambria Math" panose="02040503050406030204" pitchFamily="18" charset="0"/>
                              </a:rPr>
                              <m:t>𝑭</m:t>
                            </m:r>
                          </m:e>
                        </m:acc>
                      </m:e>
                      <m:sup>
                        <m:r>
                          <a:rPr lang="en-GB" sz="1600" b="0" i="1" smtClean="0">
                            <a:latin typeface="Cambria Math" panose="02040503050406030204" pitchFamily="18" charset="0"/>
                          </a:rPr>
                          <m:t>∗</m:t>
                        </m:r>
                      </m:sup>
                    </m:sSup>
                    <m:sSub>
                      <m:sSubPr>
                        <m:ctrlPr>
                          <a:rPr lang="en-GB" sz="1600" i="1">
                            <a:latin typeface="Cambria Math" panose="02040503050406030204" pitchFamily="18" charset="0"/>
                          </a:rPr>
                        </m:ctrlPr>
                      </m:sSubPr>
                      <m:e>
                        <m:r>
                          <a:rPr lang="en-GB" sz="1600" b="1" i="1">
                            <a:latin typeface="Cambria Math" panose="02040503050406030204" pitchFamily="18" charset="0"/>
                          </a:rPr>
                          <m:t>𝑭</m:t>
                        </m:r>
                      </m:e>
                      <m:sub>
                        <m:r>
                          <a:rPr lang="en-GB" sz="1600" i="1">
                            <a:latin typeface="Cambria Math" panose="02040503050406030204" pitchFamily="18" charset="0"/>
                          </a:rPr>
                          <m:t>||</m:t>
                        </m:r>
                      </m:sub>
                    </m:sSub>
                    <m:r>
                      <a:rPr lang="en-GB" sz="1600" b="0" i="1" smtClean="0">
                        <a:latin typeface="Cambria Math" panose="02040503050406030204" pitchFamily="18" charset="0"/>
                      </a:rPr>
                      <m:t>=</m:t>
                    </m:r>
                    <m:r>
                      <a:rPr lang="en-GB" sz="1600" b="0" i="1" smtClean="0">
                        <a:latin typeface="Cambria Math" panose="02040503050406030204" pitchFamily="18" charset="0"/>
                      </a:rPr>
                      <m:t>0</m:t>
                    </m:r>
                    <m:r>
                      <a:rPr lang="en-GB" sz="1600" b="0" i="1" smtClean="0">
                        <a:latin typeface="Cambria Math" panose="02040503050406030204" pitchFamily="18" charset="0"/>
                      </a:rPr>
                      <m:t>,</m:t>
                    </m:r>
                  </m:oMath>
                </a14:m>
                <a:r>
                  <a:rPr lang="en-GB" sz="1600" dirty="0"/>
                  <a:t> </a:t>
                </a:r>
                <a14:m>
                  <m:oMath xmlns:m="http://schemas.openxmlformats.org/officeDocument/2006/math">
                    <m:sSub>
                      <m:sSubPr>
                        <m:ctrlPr>
                          <a:rPr lang="en-GB" sz="1600" i="1">
                            <a:latin typeface="Cambria Math" panose="02040503050406030204" pitchFamily="18" charset="0"/>
                          </a:rPr>
                        </m:ctrlPr>
                      </m:sSubPr>
                      <m:e>
                        <m:r>
                          <a:rPr lang="en-GB" sz="1600" b="1" i="1">
                            <a:latin typeface="Cambria Math" panose="02040503050406030204" pitchFamily="18" charset="0"/>
                          </a:rPr>
                          <m:t>𝑭</m:t>
                        </m:r>
                      </m:e>
                      <m:sub>
                        <m:r>
                          <a:rPr lang="en-GB" sz="1600" i="1">
                            <a:latin typeface="Cambria Math" panose="02040503050406030204" pitchFamily="18" charset="0"/>
                          </a:rPr>
                          <m:t>||</m:t>
                        </m:r>
                      </m:sub>
                    </m:sSub>
                    <m:sSup>
                      <m:sSupPr>
                        <m:ctrlPr>
                          <a:rPr lang="en-GB" sz="1600" i="1">
                            <a:latin typeface="Cambria Math" panose="02040503050406030204" pitchFamily="18" charset="0"/>
                          </a:rPr>
                        </m:ctrlPr>
                      </m:sSupPr>
                      <m:e>
                        <m:acc>
                          <m:accPr>
                            <m:chr m:val="̝"/>
                            <m:ctrlPr>
                              <a:rPr lang="en-GB" sz="1600" i="1">
                                <a:latin typeface="Cambria Math" panose="02040503050406030204" pitchFamily="18" charset="0"/>
                              </a:rPr>
                            </m:ctrlPr>
                          </m:accPr>
                          <m:e>
                            <m:r>
                              <a:rPr lang="en-GB" sz="1600" b="1" i="1">
                                <a:latin typeface="Cambria Math" panose="02040503050406030204" pitchFamily="18" charset="0"/>
                              </a:rPr>
                              <m:t>𝑭</m:t>
                            </m:r>
                          </m:e>
                        </m:acc>
                      </m:e>
                      <m:sup>
                        <m:r>
                          <a:rPr lang="en-GB" sz="1600" i="1">
                            <a:latin typeface="Cambria Math" panose="02040503050406030204" pitchFamily="18" charset="0"/>
                          </a:rPr>
                          <m:t>∗</m:t>
                        </m:r>
                      </m:sup>
                    </m:sSup>
                    <m:r>
                      <a:rPr lang="en-GB" sz="1600" b="0" i="1" smtClean="0">
                        <a:latin typeface="Cambria Math" panose="02040503050406030204" pitchFamily="18" charset="0"/>
                      </a:rPr>
                      <m:t>=</m:t>
                    </m:r>
                    <m:r>
                      <a:rPr lang="en-GB" sz="1600" b="0" i="1" smtClean="0">
                        <a:latin typeface="Cambria Math" panose="02040503050406030204" pitchFamily="18" charset="0"/>
                      </a:rPr>
                      <m:t>0</m:t>
                    </m:r>
                    <m:r>
                      <a:rPr lang="en-GB" sz="1600" b="0" i="1" smtClean="0">
                        <a:latin typeface="Cambria Math" panose="02040503050406030204" pitchFamily="18" charset="0"/>
                      </a:rPr>
                      <m:t>, </m:t>
                    </m:r>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f>
                          <m:fPr>
                            <m:ctrlPr>
                              <a:rPr lang="en-GB" sz="1600" b="1" i="1">
                                <a:latin typeface="Cambria Math" panose="02040503050406030204" pitchFamily="18" charset="0"/>
                              </a:rPr>
                            </m:ctrlPr>
                          </m:fPr>
                          <m:num>
                            <m:r>
                              <a:rPr lang="en-GB" sz="1600" b="1" i="1">
                                <a:latin typeface="Cambria Math" panose="02040503050406030204" pitchFamily="18" charset="0"/>
                              </a:rPr>
                              <m:t>−</m:t>
                            </m:r>
                            <m:r>
                              <a:rPr lang="en-GB" sz="1600" b="1" i="1">
                                <a:latin typeface="Cambria Math" panose="02040503050406030204" pitchFamily="18" charset="0"/>
                              </a:rPr>
                              <m:t>𝟏</m:t>
                            </m:r>
                          </m:num>
                          <m:den>
                            <m:r>
                              <a:rPr lang="en-GB" sz="1600" b="1" i="1">
                                <a:latin typeface="Cambria Math" panose="02040503050406030204" pitchFamily="18" charset="0"/>
                              </a:rPr>
                              <m:t>𝟐</m:t>
                            </m:r>
                          </m:den>
                        </m:f>
                      </m:sup>
                    </m:sSubSup>
                    <m:r>
                      <a:rPr lang="en-GB" sz="1600" b="1" i="1">
                        <a:latin typeface="Cambria Math" panose="02040503050406030204" pitchFamily="18" charset="0"/>
                      </a:rPr>
                      <m:t>𝑯</m:t>
                    </m:r>
                    <m:acc>
                      <m:accPr>
                        <m:chr m:val="̝"/>
                        <m:ctrlPr>
                          <a:rPr lang="en-GB" sz="1600" b="1" i="1">
                            <a:latin typeface="Cambria Math" panose="02040503050406030204" pitchFamily="18" charset="0"/>
                          </a:rPr>
                        </m:ctrlPr>
                      </m:accPr>
                      <m:e>
                        <m:r>
                          <a:rPr lang="en-GB" sz="1600" b="1" i="1">
                            <a:latin typeface="Cambria Math" panose="02040503050406030204" pitchFamily="18" charset="0"/>
                          </a:rPr>
                          <m:t>𝑭</m:t>
                        </m:r>
                      </m:e>
                    </m:acc>
                    <m:r>
                      <a:rPr lang="en-GB" sz="1600" b="1" i="1" dirty="0" smtClean="0">
                        <a:latin typeface="Cambria Math" panose="02040503050406030204" pitchFamily="18" charset="0"/>
                      </a:rPr>
                      <m:t>=</m:t>
                    </m:r>
                    <m:r>
                      <a:rPr lang="en-GB" sz="1600" b="0" i="1" dirty="0" smtClean="0">
                        <a:latin typeface="Cambria Math" panose="02040503050406030204" pitchFamily="18" charset="0"/>
                      </a:rPr>
                      <m:t>0</m:t>
                    </m:r>
                  </m:oMath>
                </a14:m>
                <a:r>
                  <a:rPr lang="en-GB" sz="1600" b="1" dirty="0"/>
                  <a:t>                                                                                                                        </a:t>
                </a:r>
                <a:r>
                  <a:rPr lang="en-GB" sz="1600" dirty="0"/>
                  <a:t>(41)</a:t>
                </a:r>
              </a:p>
              <a:p>
                <a:pPr algn="r"/>
                <a14:m>
                  <m:oMath xmlns:m="http://schemas.openxmlformats.org/officeDocument/2006/math">
                    <m:r>
                      <a:rPr lang="en-GB" sz="1600" b="1" i="1" smtClean="0">
                        <a:latin typeface="Cambria Math" panose="02040503050406030204" pitchFamily="18" charset="0"/>
                      </a:rPr>
                      <m:t>𝑮</m:t>
                    </m:r>
                    <m:r>
                      <a:rPr lang="en-GB" sz="1600" b="1" i="1" smtClean="0">
                        <a:latin typeface="Cambria Math" panose="02040503050406030204" pitchFamily="18" charset="0"/>
                      </a:rPr>
                      <m:t>̝</m:t>
                    </m:r>
                    <m:r>
                      <a:rPr lang="en-GB" sz="1600" b="0" i="1" smtClean="0">
                        <a:latin typeface="Cambria Math" panose="02040503050406030204" pitchFamily="18" charset="0"/>
                      </a:rPr>
                      <m:t>̝</m:t>
                    </m:r>
                    <m:sSubSup>
                      <m:sSubSupPr>
                        <m:ctrlPr>
                          <a:rPr lang="en-GB" sz="1600" b="1" i="1" smtClean="0">
                            <a:latin typeface="Cambria Math" panose="02040503050406030204" pitchFamily="18" charset="0"/>
                          </a:rPr>
                        </m:ctrlPr>
                      </m:sSubSupPr>
                      <m:e>
                        <m:r>
                          <a:rPr lang="en-GB" sz="1600" b="1" i="1">
                            <a:latin typeface="Cambria Math" panose="02040503050406030204" pitchFamily="18" charset="0"/>
                          </a:rPr>
                          <m:t>𝑮</m:t>
                        </m:r>
                      </m:e>
                      <m:sub>
                        <m:r>
                          <a:rPr lang="en-GB" sz="1600" i="1">
                            <a:latin typeface="Cambria Math" panose="02040503050406030204" pitchFamily="18" charset="0"/>
                          </a:rPr>
                          <m:t>||</m:t>
                        </m:r>
                      </m:sub>
                      <m:sup>
                        <m:r>
                          <a:rPr lang="en-GB" sz="1600" b="1" i="1" smtClean="0">
                            <a:latin typeface="Cambria Math" panose="02040503050406030204" pitchFamily="18" charset="0"/>
                          </a:rPr>
                          <m:t>∗</m:t>
                        </m:r>
                      </m:sup>
                    </m:sSubSup>
                  </m:oMath>
                </a14:m>
                <a:r>
                  <a:rPr lang="en-GB" sz="1600" dirty="0"/>
                  <a:t>=</a:t>
                </a:r>
                <a14:m>
                  <m:oMath xmlns:m="http://schemas.openxmlformats.org/officeDocument/2006/math">
                    <m:r>
                      <a:rPr lang="en-GB" sz="1600" b="0" i="1" dirty="0" smtClean="0">
                        <a:latin typeface="Cambria Math" panose="02040503050406030204" pitchFamily="18" charset="0"/>
                      </a:rPr>
                      <m:t>0</m:t>
                    </m:r>
                  </m:oMath>
                </a14:m>
                <a:r>
                  <a:rPr lang="en-GB" sz="1600" dirty="0"/>
                  <a:t>, </a:t>
                </a:r>
                <a14:m>
                  <m:oMath xmlns:m="http://schemas.openxmlformats.org/officeDocument/2006/math">
                    <m:sSub>
                      <m:sSubPr>
                        <m:ctrlPr>
                          <a:rPr lang="en-GB" sz="1600" i="1">
                            <a:latin typeface="Cambria Math" panose="02040503050406030204" pitchFamily="18" charset="0"/>
                          </a:rPr>
                        </m:ctrlPr>
                      </m:sSubPr>
                      <m:e>
                        <m:r>
                          <a:rPr lang="en-GB" sz="1600" b="1" i="1">
                            <a:latin typeface="Cambria Math" panose="02040503050406030204" pitchFamily="18" charset="0"/>
                          </a:rPr>
                          <m:t>𝑮</m:t>
                        </m:r>
                      </m:e>
                      <m:sub>
                        <m:r>
                          <a:rPr lang="en-GB" sz="1600" i="1">
                            <a:latin typeface="Cambria Math" panose="02040503050406030204" pitchFamily="18" charset="0"/>
                          </a:rPr>
                          <m:t>||</m:t>
                        </m:r>
                      </m:sub>
                    </m:sSub>
                  </m:oMath>
                </a14:m>
                <a:r>
                  <a:rPr lang="en-GB" sz="1600" b="1" dirty="0"/>
                  <a:t> </a:t>
                </a:r>
                <a14:m>
                  <m:oMath xmlns:m="http://schemas.openxmlformats.org/officeDocument/2006/math">
                    <m:sSup>
                      <m:sSupPr>
                        <m:ctrlPr>
                          <a:rPr lang="en-GB" sz="1600" b="0" i="1" dirty="0" smtClean="0">
                            <a:latin typeface="Cambria Math" panose="02040503050406030204" pitchFamily="18" charset="0"/>
                          </a:rPr>
                        </m:ctrlPr>
                      </m:sSupPr>
                      <m:e>
                        <m:acc>
                          <m:accPr>
                            <m:chr m:val="̝"/>
                            <m:ctrlPr>
                              <a:rPr lang="en-GB" sz="1600" b="1" i="1" dirty="0" smtClean="0">
                                <a:latin typeface="Cambria Math" panose="02040503050406030204" pitchFamily="18" charset="0"/>
                              </a:rPr>
                            </m:ctrlPr>
                          </m:accPr>
                          <m:e>
                            <m:r>
                              <a:rPr lang="en-GB" sz="1600" b="1" i="1" dirty="0" smtClean="0">
                                <a:latin typeface="Cambria Math" panose="02040503050406030204" pitchFamily="18" charset="0"/>
                              </a:rPr>
                              <m:t>𝑮</m:t>
                            </m:r>
                          </m:e>
                        </m:acc>
                      </m:e>
                      <m:sup>
                        <m:r>
                          <a:rPr lang="en-GB" sz="1600" b="0" i="1" dirty="0" smtClean="0">
                            <a:latin typeface="Cambria Math" panose="02040503050406030204" pitchFamily="18" charset="0"/>
                          </a:rPr>
                          <m:t>∗</m:t>
                        </m:r>
                      </m:sup>
                    </m:sSup>
                    <m:r>
                      <a:rPr lang="en-GB" sz="1600" b="0" i="1" dirty="0" smtClean="0">
                        <a:latin typeface="Cambria Math" panose="02040503050406030204" pitchFamily="18" charset="0"/>
                      </a:rPr>
                      <m:t>=</m:t>
                    </m:r>
                    <m:r>
                      <a:rPr lang="en-GB" sz="1600" b="0" i="1" dirty="0" smtClean="0">
                        <a:latin typeface="Cambria Math" panose="02040503050406030204" pitchFamily="18" charset="0"/>
                      </a:rPr>
                      <m:t>0</m:t>
                    </m:r>
                    <m:r>
                      <a:rPr lang="en-GB" sz="1600" b="0" i="1" dirty="0" smtClean="0">
                        <a:latin typeface="Cambria Math" panose="02040503050406030204" pitchFamily="18" charset="0"/>
                      </a:rPr>
                      <m:t>,</m:t>
                    </m:r>
                  </m:oMath>
                </a14:m>
                <a:r>
                  <a:rPr lang="en-GB" sz="1600" dirty="0"/>
                  <a:t> </a:t>
                </a:r>
                <a14:m>
                  <m:oMath xmlns:m="http://schemas.openxmlformats.org/officeDocument/2006/math">
                    <m:acc>
                      <m:accPr>
                        <m:chr m:val="̝"/>
                        <m:ctrlPr>
                          <a:rPr lang="en-GB" sz="1600" b="1" i="1">
                            <a:latin typeface="Cambria Math" panose="02040503050406030204" pitchFamily="18" charset="0"/>
                          </a:rPr>
                        </m:ctrlPr>
                      </m:accPr>
                      <m:e>
                        <m:r>
                          <a:rPr lang="en-GB" sz="1600" b="1" i="1">
                            <a:latin typeface="Cambria Math" panose="02040503050406030204" pitchFamily="18" charset="0"/>
                          </a:rPr>
                          <m:t>𝑮</m:t>
                        </m:r>
                      </m:e>
                    </m:acc>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f>
                          <m:fPr>
                            <m:ctrlPr>
                              <a:rPr lang="en-GB" sz="1600" b="1" i="1">
                                <a:latin typeface="Cambria Math" panose="02040503050406030204" pitchFamily="18" charset="0"/>
                              </a:rPr>
                            </m:ctrlPr>
                          </m:fPr>
                          <m:num>
                            <m:r>
                              <a:rPr lang="en-GB" sz="1600" b="1" i="1">
                                <a:latin typeface="Cambria Math" panose="02040503050406030204" pitchFamily="18" charset="0"/>
                              </a:rPr>
                              <m:t>−</m:t>
                            </m:r>
                            <m:r>
                              <a:rPr lang="en-GB" sz="1600" b="1" i="1">
                                <a:latin typeface="Cambria Math" panose="02040503050406030204" pitchFamily="18" charset="0"/>
                              </a:rPr>
                              <m:t>𝟏</m:t>
                            </m:r>
                          </m:num>
                          <m:den>
                            <m:r>
                              <a:rPr lang="en-GB" sz="1600" b="1" i="1">
                                <a:latin typeface="Cambria Math" panose="02040503050406030204" pitchFamily="18" charset="0"/>
                              </a:rPr>
                              <m:t>𝟐</m:t>
                            </m:r>
                          </m:den>
                        </m:f>
                      </m:sup>
                    </m:sSubSup>
                    <m:r>
                      <a:rPr lang="en-GB" sz="1600" b="1" i="1">
                        <a:latin typeface="Cambria Math" panose="02040503050406030204" pitchFamily="18" charset="0"/>
                      </a:rPr>
                      <m:t>𝑯</m:t>
                    </m:r>
                    <m:r>
                      <a:rPr lang="en-GB" sz="1600" b="1" i="1" smtClean="0">
                        <a:latin typeface="Cambria Math" panose="02040503050406030204" pitchFamily="18" charset="0"/>
                      </a:rPr>
                      <m:t>=</m:t>
                    </m:r>
                    <m:r>
                      <a:rPr lang="en-GB" sz="1600" b="0" i="1" smtClean="0">
                        <a:latin typeface="Cambria Math" panose="02040503050406030204" pitchFamily="18" charset="0"/>
                      </a:rPr>
                      <m:t>0</m:t>
                    </m:r>
                  </m:oMath>
                </a14:m>
                <a:r>
                  <a:rPr lang="en-GB" sz="1600" b="1" dirty="0"/>
                  <a:t>                                                                                                                          </a:t>
                </a:r>
                <a:r>
                  <a:rPr lang="en-GB" sz="1600" dirty="0"/>
                  <a:t>(42)</a:t>
                </a:r>
              </a:p>
              <a:p>
                <a:endParaRPr lang="en-GB" sz="1600" dirty="0"/>
              </a:p>
              <a:p>
                <a:endParaRPr lang="en-GB" dirty="0"/>
              </a:p>
              <a:p>
                <a:endParaRPr lang="en-GB" dirty="0"/>
              </a:p>
              <a:p>
                <a:endParaRPr lang="en-GB" dirty="0"/>
              </a:p>
              <a:p>
                <a:endParaRPr lang="en-GB" b="0" dirty="0"/>
              </a:p>
              <a:p>
                <a:endParaRPr lang="en-US" dirty="0"/>
              </a:p>
            </p:txBody>
          </p:sp>
        </mc:Choice>
        <mc:Fallback xmlns="">
          <p:sp>
            <p:nvSpPr>
              <p:cNvPr id="3" name="Content Placeholder 2">
                <a:extLst>
                  <a:ext uri="{FF2B5EF4-FFF2-40B4-BE49-F238E27FC236}">
                    <a16:creationId xmlns:a16="http://schemas.microsoft.com/office/drawing/2014/main" id="{8BD1AD47-99D5-4B98-E2F6-06CCC2B642D7}"/>
                  </a:ext>
                </a:extLst>
              </p:cNvPr>
              <p:cNvSpPr>
                <a:spLocks noGrp="1" noRot="1" noChangeAspect="1" noMove="1" noResize="1" noEditPoints="1" noAdjustHandles="1" noChangeArrowheads="1" noChangeShapeType="1" noTextEdit="1"/>
              </p:cNvSpPr>
              <p:nvPr>
                <p:ph idx="1"/>
              </p:nvPr>
            </p:nvSpPr>
            <p:spPr>
              <a:blipFill>
                <a:blip r:embed="rId2"/>
                <a:stretch>
                  <a:fillRect l="-232" t="-404"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98041F1-196B-DFDC-B2BB-70EEA92967E2}"/>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182689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C1A7-5912-A85E-9850-F13D8E1F35CE}"/>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B863F2-EF23-AE4E-15E4-59BEF7110FDD}"/>
                  </a:ext>
                </a:extLst>
              </p:cNvPr>
              <p:cNvSpPr>
                <a:spLocks noGrp="1"/>
              </p:cNvSpPr>
              <p:nvPr>
                <p:ph idx="1"/>
              </p:nvPr>
            </p:nvSpPr>
            <p:spPr/>
            <p:txBody>
              <a:bodyPr/>
              <a:lstStyle/>
              <a:p>
                <a:r>
                  <a:rPr lang="en-GB" sz="1600" dirty="0"/>
                  <a:t>Substituting the pair </a:t>
                </a:r>
                <a14:m>
                  <m:oMath xmlns:m="http://schemas.openxmlformats.org/officeDocument/2006/math">
                    <m:r>
                      <a:rPr lang="en-GB" sz="1600" b="0" i="1" smtClean="0">
                        <a:latin typeface="Cambria Math" panose="02040503050406030204" pitchFamily="18" charset="0"/>
                      </a:rPr>
                      <m:t>(</m:t>
                    </m:r>
                    <m:r>
                      <a:rPr lang="en-GB" sz="1600" b="1" i="1" smtClean="0">
                        <a:latin typeface="Cambria Math" panose="02040503050406030204" pitchFamily="18" charset="0"/>
                      </a:rPr>
                      <m:t>𝑮</m:t>
                    </m:r>
                    <m:sSup>
                      <m:sSupPr>
                        <m:ctrlPr>
                          <a:rPr lang="en-GB" sz="1600" b="1" i="1" smtClean="0">
                            <a:latin typeface="Cambria Math" panose="02040503050406030204" pitchFamily="18" charset="0"/>
                          </a:rPr>
                        </m:ctrlPr>
                      </m:sSupPr>
                      <m:e>
                        <m:sSub>
                          <m:sSubPr>
                            <m:ctrlPr>
                              <a:rPr lang="en-GB" sz="1600" b="1" i="1" dirty="0" smtClean="0">
                                <a:latin typeface="Cambria Math" panose="02040503050406030204" pitchFamily="18" charset="0"/>
                              </a:rPr>
                            </m:ctrlPr>
                          </m:sSub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𝑹</m:t>
                                </m:r>
                              </m:e>
                            </m:acc>
                          </m:e>
                          <m:sub>
                            <m:r>
                              <a:rPr lang="en-GB" sz="1600" b="1" i="1" dirty="0" smtClean="0">
                                <a:latin typeface="Cambria Math" panose="02040503050406030204" pitchFamily="18" charset="0"/>
                              </a:rPr>
                              <m:t>𝒏𝒏</m:t>
                            </m:r>
                          </m:sub>
                        </m:sSub>
                      </m:e>
                      <m: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p>
                    <m:r>
                      <a:rPr lang="en-GB" sz="1600" b="1" i="1" smtClean="0">
                        <a:latin typeface="Cambria Math" panose="02040503050406030204" pitchFamily="18" charset="0"/>
                      </a:rPr>
                      <m:t>, </m:t>
                    </m:r>
                    <m:r>
                      <a:rPr lang="en-GB" sz="1600" b="1" i="1" smtClean="0">
                        <a:latin typeface="Cambria Math" panose="02040503050406030204" pitchFamily="18" charset="0"/>
                      </a:rPr>
                      <m:t>𝑭</m:t>
                    </m:r>
                    <m:r>
                      <a:rPr lang="en-GB" sz="1600" b="0" i="1" smtClean="0">
                        <a:latin typeface="Cambria Math" panose="02040503050406030204" pitchFamily="18" charset="0"/>
                      </a:rPr>
                      <m:t>)</m:t>
                    </m:r>
                  </m:oMath>
                </a14:m>
                <a:r>
                  <a:rPr lang="en-GB" sz="1600" b="0" dirty="0"/>
                  <a:t> into (16) and (17), respectively we get</a:t>
                </a:r>
              </a:p>
              <a:p>
                <a:pPr algn="r"/>
                <a14:m>
                  <m:oMath xmlns:m="http://schemas.openxmlformats.org/officeDocument/2006/math">
                    <m:r>
                      <a:rPr lang="en-GB" sz="1600" b="1" i="1" smtClean="0">
                        <a:latin typeface="Cambria Math" panose="02040503050406030204" pitchFamily="18" charset="0"/>
                      </a:rPr>
                      <m:t>𝑯𝑭</m:t>
                    </m:r>
                    <m:r>
                      <a:rPr lang="en-GB" sz="1600" b="1" i="1" smtClean="0">
                        <a:latin typeface="Cambria Math" panose="02040503050406030204" pitchFamily="18" charset="0"/>
                      </a:rPr>
                      <m:t>=</m:t>
                    </m:r>
                    <m:r>
                      <a:rPr lang="en-GB" sz="1600" b="1" i="1" smtClean="0">
                        <a:latin typeface="Cambria Math" panose="02040503050406030204" pitchFamily="18" charset="0"/>
                      </a:rPr>
                      <m:t>𝑯𝑭</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𝑭</m:t>
                        </m:r>
                      </m:e>
                      <m:sup>
                        <m:r>
                          <a:rPr lang="en-GB" sz="1600" b="1" i="1" smtClean="0">
                            <a:latin typeface="Cambria Math" panose="02040503050406030204" pitchFamily="18" charset="0"/>
                          </a:rPr>
                          <m:t>∗</m:t>
                        </m:r>
                      </m:sup>
                    </m:sSup>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𝑯</m:t>
                        </m:r>
                      </m:e>
                      <m:sup>
                        <m:r>
                          <a:rPr lang="en-GB" sz="1600" b="1" i="1" smtClean="0">
                            <a:latin typeface="Cambria Math" panose="02040503050406030204" pitchFamily="18" charset="0"/>
                          </a:rPr>
                          <m:t>∗</m:t>
                        </m:r>
                      </m:sup>
                    </m:sSup>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r>
                          <a:rPr lang="en-GB" sz="1600" b="1" i="1" smtClean="0">
                            <a:latin typeface="Cambria Math" panose="02040503050406030204" pitchFamily="18" charset="0"/>
                          </a:rPr>
                          <m:t>𝟏</m:t>
                        </m:r>
                        <m:r>
                          <a:rPr lang="en-GB" sz="1600" b="1" i="1" smtClean="0">
                            <a:latin typeface="Cambria Math" panose="02040503050406030204" pitchFamily="18" charset="0"/>
                          </a:rPr>
                          <m:t>/</m:t>
                        </m:r>
                        <m:r>
                          <a:rPr lang="en-GB" sz="1600" b="1" i="1" smtClean="0">
                            <a:latin typeface="Cambria Math" panose="02040503050406030204" pitchFamily="18" charset="0"/>
                          </a:rPr>
                          <m:t>𝟐</m:t>
                        </m:r>
                      </m:sup>
                    </m:sSubSup>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𝑮</m:t>
                        </m:r>
                        <m:r>
                          <a:rPr lang="en-GB" sz="1600" b="1" i="1" smtClean="0">
                            <a:latin typeface="Cambria Math" panose="02040503050406030204" pitchFamily="18" charset="0"/>
                          </a:rPr>
                          <m:t> ̅</m:t>
                        </m:r>
                      </m:e>
                      <m:sup>
                        <m:r>
                          <a:rPr lang="en-GB" sz="1600" b="1" i="1" smtClean="0">
                            <a:latin typeface="Cambria Math" panose="02040503050406030204" pitchFamily="18" charset="0"/>
                          </a:rPr>
                          <m:t>∗</m:t>
                        </m:r>
                      </m:sup>
                    </m:sSup>
                    <m:r>
                      <a:rPr lang="en-GB" sz="1600" b="1" i="1" smtClean="0">
                        <a:latin typeface="Cambria Math" panose="02040503050406030204" pitchFamily="18" charset="0"/>
                      </a:rPr>
                      <m:t>+</m:t>
                    </m:r>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bSup>
                    <m:sSup>
                      <m:sSupPr>
                        <m:ctrlPr>
                          <a:rPr lang="en-GB" sz="1600" b="1" i="1" smtClean="0">
                            <a:latin typeface="Cambria Math" panose="02040503050406030204" pitchFamily="18" charset="0"/>
                          </a:rPr>
                        </m:ctrlPr>
                      </m:sSup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𝑮</m:t>
                            </m:r>
                          </m:e>
                        </m:acc>
                      </m:e>
                      <m:sup>
                        <m:r>
                          <a:rPr lang="en-GB" sz="1600" b="1" i="1" smtClean="0">
                            <a:latin typeface="Cambria Math" panose="02040503050406030204" pitchFamily="18" charset="0"/>
                          </a:rPr>
                          <m:t>∗</m:t>
                        </m:r>
                      </m:sup>
                    </m:sSup>
                  </m:oMath>
                </a14:m>
                <a:r>
                  <a:rPr lang="en-GB" sz="1600" b="0" dirty="0"/>
                  <a:t>                                                                                                                       (43)</a:t>
                </a:r>
              </a:p>
              <a:p>
                <a:pPr algn="r"/>
                <a14:m>
                  <m:oMath xmlns:m="http://schemas.openxmlformats.org/officeDocument/2006/math">
                    <m:r>
                      <a:rPr lang="en-GB" sz="1600" b="1" i="1" smtClean="0">
                        <a:latin typeface="Cambria Math" panose="02040503050406030204" pitchFamily="18" charset="0"/>
                      </a:rPr>
                      <m:t>𝑾𝑮</m:t>
                    </m:r>
                    <m:sSubSup>
                      <m:sSubSupPr>
                        <m:ctrlPr>
                          <a:rPr lang="en-GB" sz="1600" b="1" i="1" smtClean="0">
                            <a:latin typeface="Cambria Math" panose="02040503050406030204" pitchFamily="18" charset="0"/>
                          </a:rPr>
                        </m:ctrlPr>
                      </m:sSubSup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𝑹</m:t>
                            </m:r>
                          </m:e>
                        </m:acc>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bSup>
                    <m:r>
                      <a:rPr lang="en-GB" sz="1600" b="1" i="1" smtClean="0">
                        <a:latin typeface="Cambria Math" panose="02040503050406030204" pitchFamily="18" charset="0"/>
                      </a:rPr>
                      <m:t> </m:t>
                    </m:r>
                    <m:r>
                      <a:rPr lang="en-GB" sz="1600" b="1" i="1" smtClean="0">
                        <a:latin typeface="Cambria Math" panose="02040503050406030204" pitchFamily="18" charset="0"/>
                      </a:rPr>
                      <m:t>𝑯</m:t>
                    </m:r>
                    <m:r>
                      <a:rPr lang="en-GB" sz="1600" b="0" i="1" smtClean="0">
                        <a:latin typeface="Cambria Math" panose="02040503050406030204" pitchFamily="18" charset="0"/>
                      </a:rPr>
                      <m:t>=</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𝑭</m:t>
                        </m:r>
                      </m:e>
                      <m:sup>
                        <m:r>
                          <a:rPr lang="en-GB" sz="1600" b="1" i="1" smtClean="0">
                            <a:latin typeface="Cambria Math" panose="02040503050406030204" pitchFamily="18" charset="0"/>
                          </a:rPr>
                          <m:t>∗</m:t>
                        </m:r>
                      </m:sup>
                    </m:sSup>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𝑯</m:t>
                        </m:r>
                      </m:e>
                      <m:sup>
                        <m:r>
                          <a:rPr lang="en-GB" sz="1600" b="1" i="1" smtClean="0">
                            <a:latin typeface="Cambria Math" panose="02040503050406030204" pitchFamily="18" charset="0"/>
                          </a:rPr>
                          <m:t>∗</m:t>
                        </m:r>
                      </m:sup>
                    </m:sSup>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d>
                          <m:dPr>
                            <m:ctrlPr>
                              <a:rPr lang="en-GB" sz="1600" b="1" i="1" smtClean="0">
                                <a:latin typeface="Cambria Math" panose="02040503050406030204" pitchFamily="18" charset="0"/>
                              </a:rPr>
                            </m:ctrlPr>
                          </m:dPr>
                          <m:e>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e>
                        </m:d>
                      </m:sup>
                    </m:sSubSup>
                    <m:sSup>
                      <m:sSupPr>
                        <m:ctrlPr>
                          <a:rPr lang="en-GB" sz="1600" b="1" i="1" smtClean="0">
                            <a:latin typeface="Cambria Math" panose="02040503050406030204" pitchFamily="18" charset="0"/>
                          </a:rPr>
                        </m:ctrlPr>
                      </m:sSup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𝑮</m:t>
                            </m:r>
                          </m:e>
                        </m:acc>
                      </m:e>
                      <m:sup>
                        <m:r>
                          <a:rPr lang="en-GB" sz="1600" b="1" i="1" smtClean="0">
                            <a:latin typeface="Cambria Math" panose="02040503050406030204" pitchFamily="18" charset="0"/>
                          </a:rPr>
                          <m:t>∗</m:t>
                        </m:r>
                      </m:sup>
                    </m:sSup>
                    <m:r>
                      <a:rPr lang="en-GB" sz="1600" b="1" i="1" smtClean="0">
                        <a:latin typeface="Cambria Math" panose="02040503050406030204" pitchFamily="18" charset="0"/>
                      </a:rPr>
                      <m:t>𝑾</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𝑮</m:t>
                        </m:r>
                      </m:e>
                    </m:acc>
                    <m:sSubSup>
                      <m:sSubSupPr>
                        <m:ctrlPr>
                          <a:rPr lang="en-GB" sz="1600" b="1" i="1" dirty="0" smtClean="0">
                            <a:latin typeface="Cambria Math" panose="02040503050406030204" pitchFamily="18" charset="0"/>
                          </a:rPr>
                        </m:ctrlPr>
                      </m:sSubSupPr>
                      <m:e>
                        <m:r>
                          <a:rPr lang="en-GB" sz="1600" b="1" i="1" dirty="0" smtClean="0">
                            <a:latin typeface="Cambria Math" panose="02040503050406030204" pitchFamily="18" charset="0"/>
                          </a:rPr>
                          <m:t>𝑹</m:t>
                        </m:r>
                      </m:e>
                      <m:sub>
                        <m:r>
                          <a:rPr lang="en-GB" sz="1600" b="1" i="1" dirty="0" smtClean="0">
                            <a:latin typeface="Cambria Math" panose="02040503050406030204" pitchFamily="18" charset="0"/>
                          </a:rPr>
                          <m:t>𝒏𝒏</m:t>
                        </m:r>
                      </m:sub>
                      <m:sup>
                        <m:r>
                          <a:rPr lang="en-GB" sz="1600" b="1" i="1" dirty="0" smtClean="0">
                            <a:latin typeface="Cambria Math" panose="02040503050406030204" pitchFamily="18" charset="0"/>
                          </a:rPr>
                          <m:t>−</m:t>
                        </m:r>
                        <m:d>
                          <m:dPr>
                            <m:ctrlPr>
                              <a:rPr lang="en-GB" sz="1600" b="1" i="1" dirty="0" smtClean="0">
                                <a:latin typeface="Cambria Math" panose="02040503050406030204" pitchFamily="18" charset="0"/>
                              </a:rPr>
                            </m:ctrlPr>
                          </m:dPr>
                          <m:e>
                            <m:f>
                              <m:fPr>
                                <m:ctrlPr>
                                  <a:rPr lang="en-GB" sz="1600" b="1" i="1" dirty="0" smtClean="0">
                                    <a:latin typeface="Cambria Math" panose="02040503050406030204" pitchFamily="18" charset="0"/>
                                  </a:rPr>
                                </m:ctrlPr>
                              </m:fPr>
                              <m:num>
                                <m:r>
                                  <a:rPr lang="en-GB" sz="1600" b="1" i="1" dirty="0" smtClean="0">
                                    <a:latin typeface="Cambria Math" panose="02040503050406030204" pitchFamily="18" charset="0"/>
                                  </a:rPr>
                                  <m:t>𝟏</m:t>
                                </m:r>
                              </m:num>
                              <m:den>
                                <m:r>
                                  <a:rPr lang="en-GB" sz="1600" b="1" i="1" dirty="0" smtClean="0">
                                    <a:latin typeface="Cambria Math" panose="02040503050406030204" pitchFamily="18" charset="0"/>
                                  </a:rPr>
                                  <m:t>𝟐</m:t>
                                </m:r>
                              </m:den>
                            </m:f>
                          </m:e>
                        </m:d>
                      </m:sup>
                    </m:sSubSup>
                    <m:r>
                      <a:rPr lang="en-GB" sz="1600" b="1" i="1" dirty="0" smtClean="0">
                        <a:latin typeface="Cambria Math" panose="02040503050406030204" pitchFamily="18" charset="0"/>
                      </a:rPr>
                      <m:t>𝑯</m:t>
                    </m:r>
                    <m:r>
                      <a:rPr lang="en-GB" sz="1600" b="0" i="1" dirty="0" smtClean="0">
                        <a:latin typeface="Cambria Math" panose="02040503050406030204" pitchFamily="18" charset="0"/>
                      </a:rPr>
                      <m:t>+</m:t>
                    </m:r>
                    <m:r>
                      <a:rPr lang="en-GB" sz="1600" b="0" i="1" dirty="0" smtClean="0">
                        <a:latin typeface="Cambria Math" panose="02040503050406030204" pitchFamily="18" charset="0"/>
                      </a:rPr>
                      <m:t>𝜇</m:t>
                    </m:r>
                    <m:sSup>
                      <m:sSupPr>
                        <m:ctrlPr>
                          <a:rPr lang="en-GB" sz="1600" b="1" i="1" dirty="0" smtClean="0">
                            <a:latin typeface="Cambria Math" panose="02040503050406030204" pitchFamily="18" charset="0"/>
                          </a:rPr>
                        </m:ctrlPr>
                      </m:sSupPr>
                      <m:e>
                        <m:r>
                          <a:rPr lang="en-GB" sz="1600" b="1" i="1" dirty="0" smtClean="0">
                            <a:latin typeface="Cambria Math" panose="02040503050406030204" pitchFamily="18" charset="0"/>
                          </a:rPr>
                          <m:t>𝑭</m:t>
                        </m:r>
                      </m:e>
                      <m:sup>
                        <m:r>
                          <a:rPr lang="en-GB" sz="1600" b="1" i="1" dirty="0" smtClean="0">
                            <a:latin typeface="Cambria Math" panose="02040503050406030204" pitchFamily="18" charset="0"/>
                          </a:rPr>
                          <m:t>∗</m:t>
                        </m:r>
                      </m:sup>
                    </m:sSup>
                  </m:oMath>
                </a14:m>
                <a:r>
                  <a:rPr lang="en-GB" sz="1600" b="0" dirty="0"/>
                  <a:t>                                                                                                    (44)</a:t>
                </a:r>
              </a:p>
              <a:p>
                <a:r>
                  <a:rPr lang="en-US" sz="1600" dirty="0"/>
                  <a:t>Remultiply (43) by </a:t>
                </a:r>
                <a14:m>
                  <m:oMath xmlns:m="http://schemas.openxmlformats.org/officeDocument/2006/math">
                    <m:acc>
                      <m:accPr>
                        <m:chr m:val="̝"/>
                        <m:ctrlPr>
                          <a:rPr lang="en-GB" sz="1600" b="1" i="1" smtClean="0">
                            <a:latin typeface="Cambria Math" panose="02040503050406030204" pitchFamily="18" charset="0"/>
                          </a:rPr>
                        </m:ctrlPr>
                      </m:accPr>
                      <m:e>
                        <m:r>
                          <a:rPr lang="en-GB" sz="1600" b="1" i="1">
                            <a:latin typeface="Cambria Math" panose="02040503050406030204" pitchFamily="18" charset="0"/>
                          </a:rPr>
                          <m:t>𝑮</m:t>
                        </m:r>
                      </m:e>
                    </m:acc>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f>
                          <m:fPr>
                            <m:ctrlPr>
                              <a:rPr lang="en-GB" sz="1600" b="1" i="1">
                                <a:latin typeface="Cambria Math" panose="02040503050406030204" pitchFamily="18" charset="0"/>
                              </a:rPr>
                            </m:ctrlPr>
                          </m:fPr>
                          <m:num>
                            <m:r>
                              <a:rPr lang="en-GB" sz="1600" b="1" i="1">
                                <a:latin typeface="Cambria Math" panose="02040503050406030204" pitchFamily="18" charset="0"/>
                              </a:rPr>
                              <m:t>−</m:t>
                            </m:r>
                            <m:r>
                              <a:rPr lang="en-GB" sz="1600" b="1" i="1">
                                <a:latin typeface="Cambria Math" panose="02040503050406030204" pitchFamily="18" charset="0"/>
                              </a:rPr>
                              <m:t>𝟏</m:t>
                            </m:r>
                          </m:num>
                          <m:den>
                            <m:r>
                              <a:rPr lang="en-GB" sz="1600" b="1" i="1">
                                <a:latin typeface="Cambria Math" panose="02040503050406030204" pitchFamily="18" charset="0"/>
                              </a:rPr>
                              <m:t>𝟐</m:t>
                            </m:r>
                          </m:den>
                        </m:f>
                      </m:sup>
                    </m:sSubSup>
                  </m:oMath>
                </a14:m>
                <a:r>
                  <a:rPr lang="en-US" sz="1600" dirty="0"/>
                  <a:t> and use (42) to get </a:t>
                </a:r>
                <a14:m>
                  <m:oMath xmlns:m="http://schemas.openxmlformats.org/officeDocument/2006/math">
                    <m:acc>
                      <m:accPr>
                        <m:chr m:val="̝"/>
                        <m:ctrlPr>
                          <a:rPr lang="en-GB" sz="1600" b="1" i="1" smtClean="0">
                            <a:latin typeface="Cambria Math" panose="02040503050406030204" pitchFamily="18" charset="0"/>
                          </a:rPr>
                        </m:ctrlPr>
                      </m:accPr>
                      <m:e>
                        <m:r>
                          <a:rPr lang="en-GB" sz="1600" b="1" i="1">
                            <a:latin typeface="Cambria Math" panose="02040503050406030204" pitchFamily="18" charset="0"/>
                          </a:rPr>
                          <m:t>𝑮</m:t>
                        </m:r>
                      </m:e>
                    </m:acc>
                    <m:sSup>
                      <m:sSupPr>
                        <m:ctrlPr>
                          <a:rPr lang="en-GB" sz="1600" b="1" i="1" dirty="0" smtClean="0">
                            <a:latin typeface="Cambria Math" panose="02040503050406030204" pitchFamily="18" charset="0"/>
                          </a:rPr>
                        </m:ctrlPr>
                      </m:sSupPr>
                      <m:e>
                        <m:acc>
                          <m:accPr>
                            <m:chr m:val="̅"/>
                            <m:ctrlPr>
                              <a:rPr lang="en-GB" sz="1600" b="1" i="1" dirty="0" smtClean="0">
                                <a:latin typeface="Cambria Math" panose="02040503050406030204" pitchFamily="18" charset="0"/>
                              </a:rPr>
                            </m:ctrlPr>
                          </m:accPr>
                          <m:e>
                            <m:r>
                              <a:rPr lang="en-GB" sz="1600" b="1" i="1" dirty="0" smtClean="0">
                                <a:latin typeface="Cambria Math" panose="02040503050406030204" pitchFamily="18" charset="0"/>
                              </a:rPr>
                              <m:t>𝑮</m:t>
                            </m:r>
                          </m:e>
                        </m:acc>
                      </m:e>
                      <m:sup>
                        <m:r>
                          <a:rPr lang="en-GB" sz="1600" b="1" i="1" dirty="0" smtClean="0">
                            <a:latin typeface="Cambria Math" panose="02040503050406030204" pitchFamily="18" charset="0"/>
                          </a:rPr>
                          <m:t>∗</m:t>
                        </m:r>
                      </m:sup>
                    </m:sSup>
                    <m:r>
                      <a:rPr lang="en-GB" sz="1600" b="1" i="1" dirty="0" smtClean="0">
                        <a:latin typeface="Cambria Math" panose="02040503050406030204" pitchFamily="18" charset="0"/>
                      </a:rPr>
                      <m:t>=</m:t>
                    </m:r>
                    <m:r>
                      <a:rPr lang="en-GB" sz="1600" b="0" i="1" dirty="0" smtClean="0">
                        <a:latin typeface="Cambria Math" panose="02040503050406030204" pitchFamily="18" charset="0"/>
                      </a:rPr>
                      <m:t>0</m:t>
                    </m:r>
                    <m:r>
                      <a:rPr lang="en-GB" sz="1600" b="0" i="1" dirty="0" smtClean="0">
                        <a:latin typeface="Cambria Math" panose="02040503050406030204" pitchFamily="18" charset="0"/>
                      </a:rPr>
                      <m:t>⇒</m:t>
                    </m:r>
                    <m:acc>
                      <m:accPr>
                        <m:chr m:val="̅"/>
                        <m:ctrlPr>
                          <a:rPr lang="en-GB" sz="1600" b="1" i="1" dirty="0" smtClean="0">
                            <a:latin typeface="Cambria Math" panose="02040503050406030204" pitchFamily="18" charset="0"/>
                          </a:rPr>
                        </m:ctrlPr>
                      </m:accPr>
                      <m:e>
                        <m:acc>
                          <m:accPr>
                            <m:chr m:val="̝"/>
                            <m:ctrlPr>
                              <a:rPr lang="en-GB" sz="1600" b="1" i="1">
                                <a:latin typeface="Cambria Math" panose="02040503050406030204" pitchFamily="18" charset="0"/>
                              </a:rPr>
                            </m:ctrlPr>
                          </m:accPr>
                          <m:e>
                            <m:r>
                              <a:rPr lang="en-GB" sz="1600" b="1" i="1">
                                <a:latin typeface="Cambria Math" panose="02040503050406030204" pitchFamily="18" charset="0"/>
                              </a:rPr>
                              <m:t>𝑮</m:t>
                            </m:r>
                          </m:e>
                        </m:acc>
                      </m:e>
                    </m:acc>
                    <m:sSup>
                      <m:sSupPr>
                        <m:ctrlPr>
                          <a:rPr lang="en-GB" sz="1600" b="1" i="1" dirty="0">
                            <a:latin typeface="Cambria Math" panose="02040503050406030204" pitchFamily="18" charset="0"/>
                          </a:rPr>
                        </m:ctrlPr>
                      </m:sSupPr>
                      <m:e>
                        <m:acc>
                          <m:accPr>
                            <m:chr m:val="̅"/>
                            <m:ctrlPr>
                              <a:rPr lang="en-GB" sz="1600" b="1" i="1" dirty="0">
                                <a:latin typeface="Cambria Math" panose="02040503050406030204" pitchFamily="18" charset="0"/>
                              </a:rPr>
                            </m:ctrlPr>
                          </m:accPr>
                          <m:e>
                            <m:r>
                              <a:rPr lang="en-GB" sz="1600" b="1" i="1" dirty="0">
                                <a:latin typeface="Cambria Math" panose="02040503050406030204" pitchFamily="18" charset="0"/>
                              </a:rPr>
                              <m:t>𝑮</m:t>
                            </m:r>
                          </m:e>
                        </m:acc>
                      </m:e>
                      <m:sup>
                        <m:r>
                          <a:rPr lang="en-GB" sz="1600" b="1" i="1" dirty="0">
                            <a:latin typeface="Cambria Math" panose="02040503050406030204" pitchFamily="18" charset="0"/>
                          </a:rPr>
                          <m:t>∗</m:t>
                        </m:r>
                      </m:sup>
                    </m:sSup>
                    <m:r>
                      <a:rPr lang="en-GB" sz="1600" b="1" i="1" dirty="0" smtClean="0">
                        <a:latin typeface="Cambria Math" panose="02040503050406030204" pitchFamily="18" charset="0"/>
                      </a:rPr>
                      <m:t>=</m:t>
                    </m:r>
                    <m:r>
                      <a:rPr lang="en-GB" sz="1600" b="0" i="1" dirty="0" smtClean="0">
                        <a:latin typeface="Cambria Math" panose="02040503050406030204" pitchFamily="18" charset="0"/>
                      </a:rPr>
                      <m:t>0</m:t>
                    </m:r>
                    <m:r>
                      <a:rPr lang="en-GB" sz="1600" b="0" i="1" dirty="0" smtClean="0">
                        <a:latin typeface="Cambria Math" panose="02040503050406030204" pitchFamily="18" charset="0"/>
                      </a:rPr>
                      <m:t>⇒</m:t>
                    </m:r>
                    <m:acc>
                      <m:accPr>
                        <m:chr m:val="̅"/>
                        <m:ctrlPr>
                          <a:rPr lang="en-GB" sz="1600" b="1" i="1" dirty="0">
                            <a:latin typeface="Cambria Math" panose="02040503050406030204" pitchFamily="18" charset="0"/>
                          </a:rPr>
                        </m:ctrlPr>
                      </m:accPr>
                      <m:e>
                        <m:acc>
                          <m:accPr>
                            <m:chr m:val="̝"/>
                            <m:ctrlPr>
                              <a:rPr lang="en-GB" sz="1600" b="1" i="1">
                                <a:latin typeface="Cambria Math" panose="02040503050406030204" pitchFamily="18" charset="0"/>
                              </a:rPr>
                            </m:ctrlPr>
                          </m:accPr>
                          <m:e>
                            <m:r>
                              <a:rPr lang="en-GB" sz="1600" b="1" i="1">
                                <a:latin typeface="Cambria Math" panose="02040503050406030204" pitchFamily="18" charset="0"/>
                              </a:rPr>
                              <m:t>𝑮</m:t>
                            </m:r>
                          </m:e>
                        </m:acc>
                      </m:e>
                    </m:acc>
                    <m:r>
                      <a:rPr lang="en-GB" sz="1600" b="1" i="1" smtClean="0">
                        <a:latin typeface="Cambria Math" panose="02040503050406030204" pitchFamily="18" charset="0"/>
                      </a:rPr>
                      <m:t>=</m:t>
                    </m:r>
                    <m:r>
                      <a:rPr lang="en-GB" sz="1600" b="0" i="1" smtClean="0">
                        <a:latin typeface="Cambria Math" panose="02040503050406030204" pitchFamily="18" charset="0"/>
                      </a:rPr>
                      <m:t>0</m:t>
                    </m:r>
                  </m:oMath>
                </a14:m>
                <a:endParaRPr lang="en-US" sz="1600" dirty="0"/>
              </a:p>
              <a:p>
                <a:r>
                  <a:rPr lang="en-US" sz="1600" dirty="0"/>
                  <a:t>Post-multiply (44) by </a:t>
                </a:r>
                <a14:m>
                  <m:oMath xmlns:m="http://schemas.openxmlformats.org/officeDocument/2006/math">
                    <m:r>
                      <a:rPr lang="en-GB" sz="1600" b="0" i="1" smtClean="0">
                        <a:latin typeface="Cambria Math" panose="02040503050406030204" pitchFamily="18" charset="0"/>
                      </a:rPr>
                      <m:t>𝐹</m:t>
                    </m:r>
                    <m:r>
                      <a:rPr lang="en-GB" sz="1600" b="0" i="1" smtClean="0">
                        <a:latin typeface="Cambria Math" panose="02040503050406030204" pitchFamily="18" charset="0"/>
                      </a:rPr>
                      <m:t>̝</m:t>
                    </m:r>
                  </m:oMath>
                </a14:m>
                <a:r>
                  <a:rPr lang="en-US" sz="1600" dirty="0"/>
                  <a:t> and use (41) to get </a:t>
                </a:r>
                <a14:m>
                  <m:oMath xmlns:m="http://schemas.openxmlformats.org/officeDocument/2006/math">
                    <m:sSup>
                      <m:sSupPr>
                        <m:ctrlPr>
                          <a:rPr lang="en-GB" sz="1600" b="1" i="1" smtClean="0">
                            <a:latin typeface="Cambria Math" panose="02040503050406030204" pitchFamily="18" charset="0"/>
                          </a:rPr>
                        </m:ctrlPr>
                      </m:sSup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𝑭</m:t>
                            </m:r>
                          </m:e>
                        </m:acc>
                      </m:e>
                      <m:sup>
                        <m:r>
                          <a:rPr lang="en-GB" sz="1600" b="1" i="1" smtClean="0">
                            <a:latin typeface="Cambria Math" panose="02040503050406030204" pitchFamily="18" charset="0"/>
                          </a:rPr>
                          <m:t>∗</m:t>
                        </m:r>
                      </m:sup>
                    </m:sSup>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𝑭</m:t>
                        </m:r>
                      </m:e>
                    </m:acc>
                    <m:r>
                      <a:rPr lang="en-GB" sz="1600" b="0" i="1" smtClean="0">
                        <a:latin typeface="Cambria Math" panose="02040503050406030204" pitchFamily="18" charset="0"/>
                      </a:rPr>
                      <m:t>=</m:t>
                    </m:r>
                    <m:r>
                      <a:rPr lang="en-GB" sz="1600" b="0" i="1" smtClean="0">
                        <a:latin typeface="Cambria Math" panose="02040503050406030204" pitchFamily="18" charset="0"/>
                      </a:rPr>
                      <m:t>0</m:t>
                    </m:r>
                    <m:r>
                      <a:rPr lang="en-GB" sz="1600" b="0" i="1" smtClean="0">
                        <a:latin typeface="Cambria Math" panose="02040503050406030204" pitchFamily="18" charset="0"/>
                      </a:rPr>
                      <m:t>⇒</m:t>
                    </m:r>
                    <m:acc>
                      <m:accPr>
                        <m:chr m:val="̝"/>
                        <m:ctrlPr>
                          <a:rPr lang="en-GB" sz="1600" b="0" i="1" dirty="0" smtClean="0">
                            <a:latin typeface="Cambria Math" panose="02040503050406030204" pitchFamily="18" charset="0"/>
                          </a:rPr>
                        </m:ctrlPr>
                      </m:acc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𝑭</m:t>
                            </m:r>
                          </m:e>
                        </m:acc>
                      </m:e>
                    </m:acc>
                    <m:r>
                      <a:rPr lang="en-GB" sz="1600" b="0" i="1" dirty="0" smtClean="0">
                        <a:latin typeface="Cambria Math" panose="02040503050406030204" pitchFamily="18" charset="0"/>
                      </a:rPr>
                      <m:t>=</m:t>
                    </m:r>
                    <m:r>
                      <a:rPr lang="en-GB" sz="1600" b="0" i="1" dirty="0" smtClean="0">
                        <a:latin typeface="Cambria Math" panose="02040503050406030204" pitchFamily="18" charset="0"/>
                      </a:rPr>
                      <m:t>0</m:t>
                    </m:r>
                    <m:r>
                      <a:rPr lang="en-GB" sz="1600" b="0" i="1" dirty="0" smtClean="0">
                        <a:latin typeface="Cambria Math" panose="02040503050406030204" pitchFamily="18" charset="0"/>
                      </a:rPr>
                      <m:t>.</m:t>
                    </m:r>
                  </m:oMath>
                </a14:m>
                <a:endParaRPr lang="en-GB" sz="1600" b="0" dirty="0"/>
              </a:p>
              <a:p>
                <a:r>
                  <a:rPr lang="en-US" sz="1600" dirty="0"/>
                  <a:t>Using </a:t>
                </a:r>
                <a14:m>
                  <m:oMath xmlns:m="http://schemas.openxmlformats.org/officeDocument/2006/math">
                    <m:acc>
                      <m:accPr>
                        <m:chr m:val="̝"/>
                        <m:ctrlPr>
                          <a:rPr lang="en-GB" sz="1600" b="0" i="1" dirty="0" smtClean="0">
                            <a:latin typeface="Cambria Math" panose="02040503050406030204" pitchFamily="18" charset="0"/>
                          </a:rPr>
                        </m:ctrlPr>
                      </m:acc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𝑭</m:t>
                            </m:r>
                          </m:e>
                        </m:acc>
                      </m:e>
                    </m:acc>
                    <m:r>
                      <a:rPr lang="en-GB" sz="1600" b="0" i="1" smtClean="0">
                        <a:latin typeface="Cambria Math" panose="02040503050406030204" pitchFamily="18" charset="0"/>
                      </a:rPr>
                      <m:t>=</m:t>
                    </m:r>
                    <m:acc>
                      <m:accPr>
                        <m:chr m:val="̅"/>
                        <m:ctrlPr>
                          <a:rPr lang="en-GB" sz="1600" b="1" i="1" dirty="0">
                            <a:latin typeface="Cambria Math" panose="02040503050406030204" pitchFamily="18" charset="0"/>
                          </a:rPr>
                        </m:ctrlPr>
                      </m:accPr>
                      <m:e>
                        <m:acc>
                          <m:accPr>
                            <m:chr m:val="̝"/>
                            <m:ctrlPr>
                              <a:rPr lang="en-GB" sz="1600" b="1" i="1">
                                <a:latin typeface="Cambria Math" panose="02040503050406030204" pitchFamily="18" charset="0"/>
                              </a:rPr>
                            </m:ctrlPr>
                          </m:accPr>
                          <m:e>
                            <m:r>
                              <a:rPr lang="en-GB" sz="1600" b="1" i="1">
                                <a:latin typeface="Cambria Math" panose="02040503050406030204" pitchFamily="18" charset="0"/>
                              </a:rPr>
                              <m:t>𝑮</m:t>
                            </m:r>
                          </m:e>
                        </m:acc>
                      </m:e>
                    </m:acc>
                    <m:r>
                      <a:rPr lang="en-GB" sz="1600" b="1" i="1" smtClean="0">
                        <a:latin typeface="Cambria Math" panose="02040503050406030204" pitchFamily="18" charset="0"/>
                      </a:rPr>
                      <m:t>=</m:t>
                    </m:r>
                    <m:r>
                      <a:rPr lang="en-GB" sz="1600" b="0" i="1" smtClean="0">
                        <a:latin typeface="Cambria Math" panose="02040503050406030204" pitchFamily="18" charset="0"/>
                      </a:rPr>
                      <m:t>0</m:t>
                    </m:r>
                  </m:oMath>
                </a14:m>
                <a:r>
                  <a:rPr lang="en-US" sz="1600" dirty="0"/>
                  <a:t> in (39) and (40), we achieve the desired result</a:t>
                </a:r>
                <a:r>
                  <a:rPr lang="en-US" dirty="0"/>
                  <a:t>.</a:t>
                </a:r>
              </a:p>
            </p:txBody>
          </p:sp>
        </mc:Choice>
        <mc:Fallback xmlns="">
          <p:sp>
            <p:nvSpPr>
              <p:cNvPr id="3" name="Content Placeholder 2">
                <a:extLst>
                  <a:ext uri="{FF2B5EF4-FFF2-40B4-BE49-F238E27FC236}">
                    <a16:creationId xmlns:a16="http://schemas.microsoft.com/office/drawing/2014/main" id="{17B863F2-EF23-AE4E-15E4-59BEF7110FDD}"/>
                  </a:ext>
                </a:extLst>
              </p:cNvPr>
              <p:cNvSpPr>
                <a:spLocks noGrp="1" noRot="1" noChangeAspect="1" noMove="1" noResize="1" noEditPoints="1" noAdjustHandles="1" noChangeArrowheads="1" noChangeShapeType="1" noTextEdit="1"/>
              </p:cNvSpPr>
              <p:nvPr>
                <p:ph idx="1"/>
              </p:nvPr>
            </p:nvSpPr>
            <p:spPr>
              <a:blipFill>
                <a:blip r:embed="rId2"/>
                <a:stretch>
                  <a:fillRect l="-232"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8CCA351-DDD6-119D-5CE1-224024A83A03}"/>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spTree>
    <p:extLst>
      <p:ext uri="{BB962C8B-B14F-4D97-AF65-F5344CB8AC3E}">
        <p14:creationId xmlns:p14="http://schemas.microsoft.com/office/powerpoint/2010/main" val="3551400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DDA6-972B-2236-4ECE-D1C665AF47B8}"/>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CFEE15-BC5C-5B16-F1E9-C2C8C1B1D9BC}"/>
                  </a:ext>
                </a:extLst>
              </p:cNvPr>
              <p:cNvSpPr>
                <a:spLocks noGrp="1"/>
              </p:cNvSpPr>
              <p:nvPr>
                <p:ph idx="1"/>
              </p:nvPr>
            </p:nvSpPr>
            <p:spPr>
              <a:xfrm>
                <a:off x="838200" y="1649691"/>
                <a:ext cx="10515600" cy="4893722"/>
              </a:xfrm>
            </p:spPr>
            <p:txBody>
              <a:bodyPr/>
              <a:lstStyle/>
              <a:p>
                <a:r>
                  <a:rPr lang="en-GB" sz="1600" dirty="0">
                    <a:solidFill>
                      <a:srgbClr val="0000FF"/>
                    </a:solidFill>
                  </a:rPr>
                  <a:t>Lemma 2:</a:t>
                </a:r>
                <a:r>
                  <a:rPr lang="en-GB" sz="1600" dirty="0"/>
                  <a:t> The matrices </a:t>
                </a:r>
                <a14:m>
                  <m:oMath xmlns:m="http://schemas.openxmlformats.org/officeDocument/2006/math">
                    <m:sSub>
                      <m:sSubPr>
                        <m:ctrlPr>
                          <a:rPr lang="en-GB" sz="1600" b="0"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0" i="1" smtClean="0">
                            <a:latin typeface="Cambria Math" panose="02040503050406030204" pitchFamily="18" charset="0"/>
                          </a:rPr>
                          <m:t>𝑓</m:t>
                        </m:r>
                      </m:sub>
                    </m:sSub>
                  </m:oMath>
                </a14:m>
                <a:r>
                  <a:rPr lang="en-US" sz="1600" dirty="0"/>
                  <a:t> and </a:t>
                </a:r>
                <a14:m>
                  <m:oMath xmlns:m="http://schemas.openxmlformats.org/officeDocument/2006/math">
                    <m:sSub>
                      <m:sSubPr>
                        <m:ctrlPr>
                          <a:rPr lang="en-GB" sz="1600" b="0"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0" i="1" smtClean="0">
                            <a:latin typeface="Cambria Math" panose="02040503050406030204" pitchFamily="18" charset="0"/>
                          </a:rPr>
                          <m:t>𝑔</m:t>
                        </m:r>
                      </m:sub>
                    </m:sSub>
                  </m:oMath>
                </a14:m>
                <a:r>
                  <a:rPr lang="en-US" sz="1600" dirty="0"/>
                  <a:t> in lemma 1 are diagonal with non-negative elements  on the diagonal.              Hence, the optimum precoder and decoder diagonalize </a:t>
                </a:r>
                <a14:m>
                  <m:oMath xmlns:m="http://schemas.openxmlformats.org/officeDocument/2006/math">
                    <m:r>
                      <a:rPr lang="en-GB" sz="1600" b="1" i="1" smtClean="0">
                        <a:latin typeface="Cambria Math" panose="02040503050406030204" pitchFamily="18" charset="0"/>
                      </a:rPr>
                      <m:t>𝑯</m:t>
                    </m:r>
                  </m:oMath>
                </a14:m>
                <a:r>
                  <a:rPr lang="en-US" sz="1600" dirty="0"/>
                  <a:t> into eigen subchannels for any set of error weights.    More exactly, we have </a:t>
                </a:r>
                <a14:m>
                  <m:oMath xmlns:m="http://schemas.openxmlformats.org/officeDocument/2006/math">
                    <m:r>
                      <a:rPr lang="en-GB" sz="1600" b="1" i="1" smtClean="0">
                        <a:latin typeface="Cambria Math" panose="02040503050406030204" pitchFamily="18" charset="0"/>
                      </a:rPr>
                      <m:t>𝑮𝑯𝑭</m:t>
                    </m:r>
                    <m:r>
                      <a:rPr lang="en-GB" sz="1600" b="1" i="1" smtClean="0">
                        <a:latin typeface="Cambria Math" panose="02040503050406030204" pitchFamily="18" charset="0"/>
                      </a:rPr>
                      <m:t>=</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oMath>
                </a14:m>
                <a:r>
                  <a:rPr lang="en-US" sz="1600" dirty="0"/>
                  <a:t>.</a:t>
                </a:r>
              </a:p>
              <a:p>
                <a:r>
                  <a:rPr lang="en-US" sz="1600" dirty="0">
                    <a:solidFill>
                      <a:srgbClr val="0000FF"/>
                    </a:solidFill>
                  </a:rPr>
                  <a:t>B. Proof of Lemma 2</a:t>
                </a:r>
              </a:p>
              <a:p>
                <a:r>
                  <a:rPr lang="en-US" sz="1600" dirty="0"/>
                  <a:t>Premultiplying (16) by </a:t>
                </a:r>
                <a:r>
                  <a:rPr lang="en-US" sz="1600" b="1" dirty="0"/>
                  <a:t>G</a:t>
                </a:r>
                <a:r>
                  <a:rPr lang="en-US" sz="1600" dirty="0"/>
                  <a:t> and post-multiplying (17) by </a:t>
                </a:r>
                <a:r>
                  <a:rPr lang="en-US" sz="1600" b="1" dirty="0"/>
                  <a:t>F</a:t>
                </a:r>
              </a:p>
              <a:p>
                <a14:m>
                  <m:oMath xmlns:m="http://schemas.openxmlformats.org/officeDocument/2006/math">
                    <m:r>
                      <m:rPr>
                        <m:nor/>
                      </m:rPr>
                      <a:rPr lang="en-US" sz="1600" b="1" dirty="0"/>
                      <m:t>G</m:t>
                    </m:r>
                    <m:r>
                      <a:rPr lang="en-US" sz="1600" b="1" i="1" smtClean="0">
                        <a:latin typeface="Cambria Math" panose="02040503050406030204" pitchFamily="18" charset="0"/>
                      </a:rPr>
                      <m:t>𝑯𝑭</m:t>
                    </m:r>
                    <m:r>
                      <a:rPr lang="en-US" sz="1600" b="0" i="1" smtClean="0">
                        <a:latin typeface="Cambria Math" panose="02040503050406030204" pitchFamily="18" charset="0"/>
                      </a:rPr>
                      <m:t>=</m:t>
                    </m:r>
                    <m:r>
                      <m:rPr>
                        <m:nor/>
                      </m:rPr>
                      <a:rPr lang="en-US" sz="1600" b="1" dirty="0"/>
                      <m:t>G</m:t>
                    </m:r>
                    <m:r>
                      <a:rPr lang="en-US" sz="1600" b="1" i="1" smtClean="0">
                        <a:latin typeface="Cambria Math" panose="02040503050406030204" pitchFamily="18" charset="0"/>
                      </a:rPr>
                      <m:t>𝑯𝑭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m:rPr>
                            <m:nor/>
                          </m:rPr>
                          <a:rPr lang="en-US" sz="1600" b="1" dirty="0"/>
                          <m:t>G</m:t>
                        </m:r>
                        <m:r>
                          <a:rPr lang="en-US" sz="1600" b="1" i="1" smtClean="0">
                            <a:latin typeface="Cambria Math" panose="02040503050406030204" pitchFamily="18" charset="0"/>
                          </a:rPr>
                          <m:t>𝑹</m:t>
                        </m:r>
                      </m:e>
                      <m:sub>
                        <m:r>
                          <a:rPr lang="en-US" sz="1600" b="1" i="1" smtClean="0">
                            <a:latin typeface="Cambria Math" panose="02040503050406030204" pitchFamily="18" charset="0"/>
                          </a:rPr>
                          <m:t>𝒏𝒏</m:t>
                        </m:r>
                      </m:sub>
                    </m:sSub>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0" i="1" smtClean="0">
                            <a:latin typeface="Cambria Math" panose="02040503050406030204" pitchFamily="18" charset="0"/>
                          </a:rPr>
                          <m:t>∗</m:t>
                        </m:r>
                      </m:sup>
                    </m:sSup>
                  </m:oMath>
                </a14:m>
                <a:endParaRPr lang="en-US" sz="1600" b="1" dirty="0"/>
              </a:p>
              <a:p>
                <a14:m>
                  <m:oMath xmlns:m="http://schemas.openxmlformats.org/officeDocument/2006/math">
                    <m:r>
                      <a:rPr lang="en-US" sz="1600" b="1" i="1" smtClean="0">
                        <a:latin typeface="Cambria Math" panose="02040503050406030204" pitchFamily="18" charset="0"/>
                      </a:rPr>
                      <m:t>𝑾𝑮𝑯</m:t>
                    </m:r>
                    <m:r>
                      <m:rPr>
                        <m:nor/>
                      </m:rPr>
                      <a:rPr lang="en-US" sz="1600" b="1" dirty="0"/>
                      <m:t>F</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0" i="1" smtClean="0">
                            <a:latin typeface="Cambria Math" panose="02040503050406030204" pitchFamily="18" charset="0"/>
                          </a:rPr>
                          <m:t>∗</m:t>
                        </m:r>
                      </m:sup>
                    </m:sSup>
                    <m:r>
                      <a:rPr lang="en-US" sz="1600" b="1" i="1" smtClean="0">
                        <a:latin typeface="Cambria Math" panose="02040503050406030204" pitchFamily="18" charset="0"/>
                      </a:rPr>
                      <m:t>𝑾𝑮𝑯</m:t>
                    </m:r>
                    <m:r>
                      <m:rPr>
                        <m:nor/>
                      </m:rPr>
                      <a:rPr lang="en-US" sz="1600" b="1" dirty="0"/>
                      <m:t>F</m:t>
                    </m:r>
                    <m:r>
                      <a:rPr lang="en-US" sz="1600" b="0" i="1" smtClean="0">
                        <a:latin typeface="Cambria Math" panose="02040503050406030204" pitchFamily="18" charset="0"/>
                      </a:rPr>
                      <m:t>+</m:t>
                    </m:r>
                    <m:r>
                      <a:rPr lang="en-US" sz="1600" b="0" i="1" smtClean="0">
                        <a:latin typeface="Cambria Math" panose="02040503050406030204" pitchFamily="18" charset="0"/>
                      </a:rPr>
                      <m:t>𝜇</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r>
                      <m:rPr>
                        <m:nor/>
                      </m:rPr>
                      <a:rPr lang="en-US" sz="1600" b="1" dirty="0"/>
                      <m:t>F</m:t>
                    </m:r>
                  </m:oMath>
                </a14:m>
                <a:endParaRPr lang="en-US" sz="1600" b="1" dirty="0"/>
              </a:p>
              <a:p>
                <a:r>
                  <a:rPr lang="en-US" sz="1600" dirty="0"/>
                  <a:t>Substituting the value </a:t>
                </a:r>
                <a14:m>
                  <m:oMath xmlns:m="http://schemas.openxmlformats.org/officeDocument/2006/math">
                    <m:r>
                      <a:rPr lang="en-US" sz="1600" b="1" i="1" smtClean="0">
                        <a:latin typeface="Cambria Math" panose="02040503050406030204" pitchFamily="18" charset="0"/>
                      </a:rPr>
                      <m:t>𝑭</m:t>
                    </m:r>
                  </m:oMath>
                </a14:m>
                <a:r>
                  <a:rPr lang="en-US" sz="1600" dirty="0"/>
                  <a:t> and </a:t>
                </a:r>
                <a14:m>
                  <m:oMath xmlns:m="http://schemas.openxmlformats.org/officeDocument/2006/math">
                    <m:r>
                      <a:rPr lang="en-US" sz="1600" b="1" i="1" smtClean="0">
                        <a:latin typeface="Cambria Math" panose="02040503050406030204" pitchFamily="18" charset="0"/>
                      </a:rPr>
                      <m:t>𝑮</m:t>
                    </m:r>
                  </m:oMath>
                </a14:m>
                <a:r>
                  <a:rPr lang="en-US" sz="1600" dirty="0"/>
                  <a:t> from </a:t>
                </a:r>
                <a:r>
                  <a:rPr lang="en-US" sz="1600" dirty="0">
                    <a:solidFill>
                      <a:srgbClr val="0000FF"/>
                    </a:solidFill>
                  </a:rPr>
                  <a:t>lemma 1</a:t>
                </a:r>
              </a:p>
              <a:p>
                <a14:m>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r>
                          <a:rPr lang="en-GB" sz="1600" b="1" i="1">
                            <a:latin typeface="Cambria Math" panose="02040503050406030204" pitchFamily="18" charset="0"/>
                          </a:rPr>
                          <m:t>−</m:t>
                        </m:r>
                        <m:r>
                          <a:rPr lang="en-GB" sz="1600" b="1" i="1">
                            <a:latin typeface="Cambria Math" panose="02040503050406030204" pitchFamily="18" charset="0"/>
                          </a:rPr>
                          <m:t>𝟏</m:t>
                        </m:r>
                      </m:sup>
                    </m:sSubSup>
                    <m:r>
                      <a:rPr lang="en-US" sz="1600" b="1" i="1" smtClean="0">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r>
                      <a:rPr lang="en-US" sz="1600" b="0" i="1" smtClean="0">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r>
                      <a:rPr lang="en-US" sz="1600" b="1" i="1" smtClean="0">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sSup>
                      <m:sSupPr>
                        <m:ctrlPr>
                          <a:rPr lang="en-US" sz="1600" b="1" i="1" smtClean="0">
                            <a:latin typeface="Cambria Math" panose="02040503050406030204" pitchFamily="18" charset="0"/>
                          </a:rPr>
                        </m:ctrlPr>
                      </m:sSupPr>
                      <m:e>
                        <m:d>
                          <m:dPr>
                            <m:ctrlPr>
                              <a:rPr lang="en-US" sz="1600" b="1" i="1" smtClean="0">
                                <a:latin typeface="Cambria Math" panose="02040503050406030204" pitchFamily="18" charset="0"/>
                              </a:rPr>
                            </m:ctrlPr>
                          </m:dPr>
                          <m:e>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e>
                        </m:d>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d>
                          <m:dPr>
                            <m:ctrlPr>
                              <a:rPr lang="en-US" sz="1600" b="1" i="1" smtClean="0">
                                <a:latin typeface="Cambria Math" panose="02040503050406030204" pitchFamily="18" charset="0"/>
                              </a:rPr>
                            </m:ctrlPr>
                          </m:dPr>
                          <m:e>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e>
                        </m:d>
                      </m:e>
                      <m:sup>
                        <m:r>
                          <a:rPr lang="en-US" sz="1600" b="1" i="1" smtClean="0">
                            <a:latin typeface="Cambria Math" panose="02040503050406030204" pitchFamily="18" charset="0"/>
                          </a:rPr>
                          <m:t>∗</m:t>
                        </m:r>
                      </m:sup>
                    </m:sSup>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r>
                          <a:rPr lang="en-US" sz="1600" b="1" i="1" smtClean="0">
                            <a:latin typeface="Cambria Math" panose="02040503050406030204" pitchFamily="18" charset="0"/>
                          </a:rPr>
                          <m:t>𝑹</m:t>
                        </m:r>
                      </m:e>
                      <m:sub>
                        <m:r>
                          <a:rPr lang="en-US" sz="1600" b="1" i="1" smtClean="0">
                            <a:latin typeface="Cambria Math" panose="02040503050406030204" pitchFamily="18" charset="0"/>
                          </a:rPr>
                          <m:t>𝒏𝒏</m:t>
                        </m:r>
                      </m:sub>
                    </m:sSub>
                    <m:sSup>
                      <m:sSupPr>
                        <m:ctrlPr>
                          <a:rPr lang="en-US" sz="1600" b="0" i="1" smtClean="0">
                            <a:latin typeface="Cambria Math" panose="02040503050406030204" pitchFamily="18" charset="0"/>
                          </a:rPr>
                        </m:ctrlPr>
                      </m:sSupPr>
                      <m:e>
                        <m:sSub>
                          <m:sSubPr>
                            <m:ctrlPr>
                              <a:rPr lang="en-GB" sz="1600" b="1" i="1">
                                <a:latin typeface="Cambria Math" panose="02040503050406030204" pitchFamily="18" charset="0"/>
                              </a:rPr>
                            </m:ctrlPr>
                          </m:sSubPr>
                          <m:e>
                            <m:r>
                              <a:rPr lang="en-US" sz="1600" b="1" i="1" smtClean="0">
                                <a:latin typeface="Cambria Math" panose="02040503050406030204" pitchFamily="18" charset="0"/>
                              </a:rPr>
                              <m:t>(</m:t>
                            </m:r>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r>
                          <a:rPr lang="en-US" sz="1600" b="1" i="1" smtClean="0">
                            <a:latin typeface="Cambria Math" panose="02040503050406030204" pitchFamily="18" charset="0"/>
                          </a:rPr>
                          <m:t>)</m:t>
                        </m:r>
                      </m:e>
                      <m:sup>
                        <m:r>
                          <a:rPr lang="en-US" sz="1600" b="0" i="1" smtClean="0">
                            <a:latin typeface="Cambria Math" panose="02040503050406030204" pitchFamily="18" charset="0"/>
                          </a:rPr>
                          <m:t>∗</m:t>
                        </m:r>
                      </m:sup>
                    </m:sSup>
                  </m:oMath>
                </a14:m>
                <a:endParaRPr lang="en-US" sz="1600" b="1" dirty="0"/>
              </a:p>
              <a:p>
                <a14:m>
                  <m:oMath xmlns:m="http://schemas.openxmlformats.org/officeDocument/2006/math">
                    <m:r>
                      <a:rPr lang="en-US" sz="1600" b="1" i="1">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r>
                      <a:rPr lang="en-US" sz="1600" b="1" i="1">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1" i="1" smtClean="0">
                            <a:latin typeface="Cambria Math" panose="02040503050406030204" pitchFamily="18" charset="0"/>
                          </a:rPr>
                          <m:t>∗</m:t>
                        </m:r>
                      </m:sup>
                    </m:sSup>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𝑹</m:t>
                        </m:r>
                      </m:e>
                      <m:sub>
                        <m:r>
                          <a:rPr lang="en-US" sz="1600" b="0" i="1" smtClean="0">
                            <a:latin typeface="Cambria Math" panose="02040503050406030204" pitchFamily="18" charset="0"/>
                          </a:rPr>
                          <m:t>𝑛𝑛</m:t>
                        </m:r>
                      </m:sub>
                      <m:sup>
                        <m:r>
                          <a:rPr lang="en-US" sz="1600" b="1" i="1" smtClean="0">
                            <a:latin typeface="Cambria Math" panose="02040503050406030204" pitchFamily="18" charset="0"/>
                          </a:rPr>
                          <m:t>−</m:t>
                        </m:r>
                        <m:r>
                          <a:rPr lang="en-US" sz="1600" b="0" i="1" smtClean="0">
                            <a:latin typeface="Cambria Math" panose="02040503050406030204" pitchFamily="18" charset="0"/>
                          </a:rPr>
                          <m:t>1</m:t>
                        </m:r>
                      </m:sup>
                    </m:sSubSup>
                    <m:r>
                      <a:rPr lang="en-US" sz="1600" b="1" i="1" smtClean="0">
                        <a:latin typeface="Cambria Math" panose="02040503050406030204" pitchFamily="18" charset="0"/>
                      </a:rPr>
                      <m:t>𝑯𝑽</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r>
                          <a:rPr lang="en-US" sz="1600" b="1" i="1" smtClean="0">
                            <a:latin typeface="Cambria Math" panose="02040503050406030204" pitchFamily="18" charset="0"/>
                          </a:rPr>
                          <m:t>𝑹</m:t>
                        </m:r>
                      </m:e>
                      <m:sub>
                        <m:r>
                          <a:rPr lang="en-US" sz="1600" b="0" i="1" smtClean="0">
                            <a:latin typeface="Cambria Math" panose="02040503050406030204" pitchFamily="18" charset="0"/>
                          </a:rPr>
                          <m:t>𝑛𝑛</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𝑹</m:t>
                        </m:r>
                      </m:e>
                      <m:sub>
                        <m:r>
                          <a:rPr lang="en-US" sz="1600" b="0" i="1" smtClean="0">
                            <a:latin typeface="Cambria Math" panose="02040503050406030204" pitchFamily="18" charset="0"/>
                          </a:rPr>
                          <m:t>𝑛𝑛</m:t>
                        </m:r>
                      </m:sub>
                      <m:sup>
                        <m:r>
                          <a:rPr lang="en-US" sz="1600" b="1" i="1" smtClean="0">
                            <a:latin typeface="Cambria Math" panose="02040503050406030204" pitchFamily="18" charset="0"/>
                          </a:rPr>
                          <m:t>−</m:t>
                        </m:r>
                        <m:r>
                          <a:rPr lang="en-US" sz="1600" b="0" i="1" smtClean="0">
                            <a:latin typeface="Cambria Math" panose="02040503050406030204" pitchFamily="18" charset="0"/>
                          </a:rPr>
                          <m:t>1</m:t>
                        </m:r>
                      </m:sup>
                    </m:sSubSup>
                    <m:r>
                      <a:rPr lang="en-US" sz="1600" b="1" i="1" smtClean="0">
                        <a:latin typeface="Cambria Math" panose="02040503050406030204" pitchFamily="18" charset="0"/>
                      </a:rPr>
                      <m:t> </m:t>
                    </m:r>
                    <m:r>
                      <a:rPr lang="en-US" sz="1600" b="1" i="1" smtClean="0">
                        <a:latin typeface="Cambria Math" panose="02040503050406030204" pitchFamily="18" charset="0"/>
                      </a:rPr>
                      <m:t>𝑯𝑽</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oMath>
                </a14:m>
                <a:endParaRPr lang="en-US" sz="1600" b="1" dirty="0"/>
              </a:p>
              <a:p>
                <a:pPr algn="r"/>
                <a14:m>
                  <m:oMath xmlns:m="http://schemas.openxmlformats.org/officeDocument/2006/math">
                    <m:r>
                      <a:rPr lang="en-US" sz="1600" b="1" i="1" smtClean="0">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i="1">
                            <a:latin typeface="Cambria Math" panose="02040503050406030204" pitchFamily="18" charset="0"/>
                          </a:rPr>
                          <m:t>𝑛𝑛</m:t>
                        </m:r>
                      </m:sub>
                      <m:sup>
                        <m:r>
                          <a:rPr lang="en-GB" sz="1600" b="1" i="1">
                            <a:latin typeface="Cambria Math" panose="02040503050406030204" pitchFamily="18" charset="0"/>
                          </a:rPr>
                          <m:t>−</m:t>
                        </m:r>
                        <m:r>
                          <a:rPr lang="en-GB" sz="1600" i="1">
                            <a:latin typeface="Cambria Math" panose="02040503050406030204" pitchFamily="18" charset="0"/>
                          </a:rPr>
                          <m:t>1</m:t>
                        </m:r>
                      </m:sup>
                    </m:sSubSup>
                    <m:r>
                      <a:rPr lang="en-US" sz="1600" b="1" i="1">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𝒇</m:t>
                        </m:r>
                      </m:sub>
                      <m:sup>
                        <m:r>
                          <a:rPr lang="en-US" sz="1600" b="1" i="1">
                            <a:latin typeface="Cambria Math" panose="02040503050406030204" pitchFamily="18" charset="0"/>
                          </a:rPr>
                          <m:t>∗</m:t>
                        </m:r>
                      </m:sup>
                    </m:sSubSup>
                    <m:sSup>
                      <m:sSupPr>
                        <m:ctrlPr>
                          <a:rPr lang="en-US" sz="1600" b="1" i="1">
                            <a:latin typeface="Cambria Math" panose="02040503050406030204" pitchFamily="18" charset="0"/>
                          </a:rPr>
                        </m:ctrlPr>
                      </m:sSupPr>
                      <m:e>
                        <m:r>
                          <a:rPr lang="en-US" sz="1600" b="1" i="1">
                            <a:latin typeface="Cambria Math" panose="02040503050406030204" pitchFamily="18" charset="0"/>
                          </a:rPr>
                          <m:t>𝑽</m:t>
                        </m:r>
                      </m:e>
                      <m:sup>
                        <m:r>
                          <a:rPr lang="en-US" sz="1600" b="1" i="1">
                            <a:latin typeface="Cambria Math" panose="02040503050406030204" pitchFamily="18" charset="0"/>
                          </a:rPr>
                          <m:t>∗</m:t>
                        </m:r>
                      </m:sup>
                    </m:sSup>
                    <m:sSup>
                      <m:sSupPr>
                        <m:ctrlPr>
                          <a:rPr lang="en-US" sz="1600" b="1" i="1">
                            <a:latin typeface="Cambria Math" panose="02040503050406030204" pitchFamily="18" charset="0"/>
                          </a:rPr>
                        </m:ctrlPr>
                      </m:sSupPr>
                      <m:e>
                        <m:r>
                          <a:rPr lang="en-US" sz="1600" b="1" i="1">
                            <a:latin typeface="Cambria Math" panose="02040503050406030204" pitchFamily="18" charset="0"/>
                          </a:rPr>
                          <m:t>𝑯</m:t>
                        </m:r>
                      </m:e>
                      <m:sup>
                        <m:r>
                          <a:rPr lang="en-US" sz="1600" b="1" i="1">
                            <a:latin typeface="Cambria Math" panose="02040503050406030204" pitchFamily="18" charset="0"/>
                          </a:rPr>
                          <m:t>∗</m:t>
                        </m:r>
                      </m:sup>
                    </m:sSup>
                    <m:sSubSup>
                      <m:sSubSupPr>
                        <m:ctrlPr>
                          <a:rPr lang="en-US" sz="1600" b="1" i="1">
                            <a:latin typeface="Cambria Math" panose="02040503050406030204" pitchFamily="18" charset="0"/>
                          </a:rPr>
                        </m:ctrlPr>
                      </m:sSubSupPr>
                      <m:e>
                        <m:r>
                          <a:rPr lang="en-US" sz="1600" b="1" i="1">
                            <a:latin typeface="Cambria Math" panose="02040503050406030204" pitchFamily="18" charset="0"/>
                          </a:rPr>
                          <m:t>𝑹</m:t>
                        </m:r>
                      </m:e>
                      <m:sub>
                        <m:r>
                          <a:rPr lang="en-US" sz="1600" i="1">
                            <a:latin typeface="Cambria Math" panose="02040503050406030204" pitchFamily="18" charset="0"/>
                          </a:rPr>
                          <m:t>𝑛𝑛</m:t>
                        </m:r>
                      </m:sub>
                      <m:sup>
                        <m:r>
                          <a:rPr lang="en-US" sz="1600" b="1" i="1">
                            <a:latin typeface="Cambria Math" panose="02040503050406030204" pitchFamily="18" charset="0"/>
                          </a:rPr>
                          <m:t>−</m:t>
                        </m:r>
                        <m:r>
                          <a:rPr lang="en-US" sz="1600" i="1">
                            <a:latin typeface="Cambria Math" panose="02040503050406030204" pitchFamily="18" charset="0"/>
                          </a:rPr>
                          <m:t>1</m:t>
                        </m:r>
                      </m:sup>
                    </m:sSubSup>
                    <m:r>
                      <a:rPr lang="en-US" sz="1600" b="1" i="1">
                        <a:latin typeface="Cambria Math" panose="02040503050406030204" pitchFamily="18" charset="0"/>
                      </a:rPr>
                      <m:t>𝑯𝑽</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𝒈</m:t>
                        </m:r>
                      </m:sub>
                      <m:sup>
                        <m:r>
                          <a:rPr lang="en-US" sz="1600" b="1" i="1">
                            <a:latin typeface="Cambria Math" panose="02040503050406030204" pitchFamily="18" charset="0"/>
                          </a:rPr>
                          <m:t>∗</m:t>
                        </m:r>
                      </m:sup>
                    </m:sSubSup>
                    <m:r>
                      <a:rPr lang="en-US" sz="1600" b="1" i="1" smtClean="0">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i="1">
                            <a:latin typeface="Cambria Math" panose="02040503050406030204" pitchFamily="18" charset="0"/>
                          </a:rPr>
                          <m:t>𝑛𝑛</m:t>
                        </m:r>
                      </m:sub>
                      <m:sup>
                        <m:r>
                          <a:rPr lang="en-GB" sz="1600" b="1" i="1">
                            <a:latin typeface="Cambria Math" panose="02040503050406030204" pitchFamily="18" charset="0"/>
                          </a:rPr>
                          <m:t>−</m:t>
                        </m:r>
                        <m:r>
                          <a:rPr lang="en-GB" sz="1600" i="1">
                            <a:latin typeface="Cambria Math" panose="02040503050406030204" pitchFamily="18" charset="0"/>
                          </a:rPr>
                          <m:t>1</m:t>
                        </m:r>
                      </m:sup>
                    </m:sSubSup>
                    <m:r>
                      <a:rPr lang="en-US" sz="1600" b="1" i="1">
                        <a:latin typeface="Cambria Math" panose="02040503050406030204" pitchFamily="18" charset="0"/>
                      </a:rPr>
                      <m:t>𝑯𝑽</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𝒈</m:t>
                        </m:r>
                      </m:sub>
                      <m:sup>
                        <m:r>
                          <a:rPr lang="en-US" sz="1600" b="1" i="1">
                            <a:latin typeface="Cambria Math" panose="02040503050406030204" pitchFamily="18" charset="0"/>
                          </a:rPr>
                          <m:t>∗</m:t>
                        </m:r>
                      </m:sup>
                    </m:sSubSup>
                  </m:oMath>
                </a14:m>
                <a:r>
                  <a:rPr lang="en-US" sz="1600" b="1" dirty="0"/>
                  <a:t>                                                                             </a:t>
                </a:r>
                <a:r>
                  <a:rPr lang="en-US" sz="1600" dirty="0"/>
                  <a:t>(45)</a:t>
                </a:r>
                <a:endParaRPr lang="en-US" sz="1600" b="1" dirty="0"/>
              </a:p>
              <a:p>
                <a14:m>
                  <m:oMath xmlns:m="http://schemas.openxmlformats.org/officeDocument/2006/math">
                    <m:r>
                      <a:rPr lang="en-US" sz="1600" b="1" i="1" smtClean="0">
                        <a:latin typeface="Cambria Math" panose="02040503050406030204" pitchFamily="18" charset="0"/>
                      </a:rPr>
                      <m:t>𝑾</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r>
                          <a:rPr lang="en-GB" sz="1600" b="1" i="1">
                            <a:latin typeface="Cambria Math" panose="02040503050406030204" pitchFamily="18" charset="0"/>
                          </a:rPr>
                          <m:t>−</m:t>
                        </m:r>
                        <m:r>
                          <a:rPr lang="en-GB" sz="1600" b="1" i="1">
                            <a:latin typeface="Cambria Math" panose="02040503050406030204" pitchFamily="18" charset="0"/>
                          </a:rPr>
                          <m:t>𝟏</m:t>
                        </m:r>
                      </m:sup>
                    </m:sSubSup>
                    <m:r>
                      <a:rPr lang="en-US" sz="1600" b="1" i="1" smtClean="0">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1" i="1" smtClean="0">
                                <a:latin typeface="Cambria Math" panose="02040503050406030204" pitchFamily="18" charset="0"/>
                              </a:rPr>
                            </m:ctrlPr>
                          </m:dPr>
                          <m:e>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e>
                        </m:d>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d>
                          <m:dPr>
                            <m:ctrlPr>
                              <a:rPr lang="en-US" sz="1600" b="1" i="1" smtClean="0">
                                <a:latin typeface="Cambria Math" panose="02040503050406030204" pitchFamily="18" charset="0"/>
                              </a:rPr>
                            </m:ctrlPr>
                          </m:dPr>
                          <m:e>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e>
                        </m:d>
                      </m:e>
                      <m:sup>
                        <m:r>
                          <a:rPr lang="en-US" sz="1600" b="0" i="1" smtClean="0">
                            <a:latin typeface="Cambria Math" panose="02040503050406030204" pitchFamily="18" charset="0"/>
                          </a:rPr>
                          <m:t>∗</m:t>
                        </m:r>
                      </m:sup>
                    </m:sSup>
                    <m:r>
                      <a:rPr lang="en-US" sz="1600" b="1" i="1" smtClean="0">
                        <a:latin typeface="Cambria Math" panose="02040503050406030204" pitchFamily="18" charset="0"/>
                      </a:rPr>
                      <m:t>𝑾</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r>
                          <a:rPr lang="en-GB" sz="1600" b="1" i="1">
                            <a:latin typeface="Cambria Math" panose="02040503050406030204" pitchFamily="18" charset="0"/>
                          </a:rPr>
                          <m:t>−</m:t>
                        </m:r>
                        <m:r>
                          <a:rPr lang="en-GB" sz="1600" b="1" i="1">
                            <a:latin typeface="Cambria Math" panose="02040503050406030204" pitchFamily="18" charset="0"/>
                          </a:rPr>
                          <m:t>𝟏</m:t>
                        </m:r>
                      </m:sup>
                    </m:sSubSup>
                    <m:r>
                      <a:rPr lang="en-US" sz="1600" b="1" i="1" smtClean="0">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r>
                      <a:rPr lang="en-US" sz="1600" b="0" i="1" smtClean="0">
                        <a:latin typeface="Cambria Math" panose="02040503050406030204" pitchFamily="18" charset="0"/>
                      </a:rPr>
                      <m:t>+</m:t>
                    </m:r>
                    <m:r>
                      <a:rPr lang="en-US" sz="1600" b="0" i="1" smtClean="0">
                        <a:latin typeface="Cambria Math" panose="02040503050406030204" pitchFamily="18" charset="0"/>
                      </a:rPr>
                      <m:t>𝜇</m:t>
                    </m:r>
                    <m:sSup>
                      <m:sSupPr>
                        <m:ctrlPr>
                          <a:rPr lang="en-US" sz="1600" b="1" i="1" smtClean="0">
                            <a:latin typeface="Cambria Math" panose="02040503050406030204" pitchFamily="18" charset="0"/>
                          </a:rPr>
                        </m:ctrlPr>
                      </m:sSupPr>
                      <m:e>
                        <m:d>
                          <m:dPr>
                            <m:ctrlPr>
                              <a:rPr lang="en-US" sz="1600" b="1" i="1" smtClean="0">
                                <a:latin typeface="Cambria Math" panose="02040503050406030204" pitchFamily="18" charset="0"/>
                              </a:rPr>
                            </m:ctrlPr>
                          </m:dPr>
                          <m:e>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e>
                        </m:d>
                      </m:e>
                      <m:sup>
                        <m:r>
                          <a:rPr lang="en-US" sz="1600" b="1" i="1" smtClean="0">
                            <a:latin typeface="Cambria Math" panose="02040503050406030204" pitchFamily="18" charset="0"/>
                          </a:rPr>
                          <m:t>∗</m:t>
                        </m:r>
                      </m:sup>
                    </m:sSup>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oMath>
                </a14:m>
                <a:endParaRPr lang="en-US" sz="1600" b="1" dirty="0"/>
              </a:p>
              <a:p>
                <a:pPr algn="r"/>
                <a14:m>
                  <m:oMath xmlns:m="http://schemas.openxmlformats.org/officeDocument/2006/math">
                    <m:r>
                      <a:rPr lang="en-US" sz="1600" b="1"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1" i="1" smtClean="0">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i="1">
                            <a:latin typeface="Cambria Math" panose="02040503050406030204" pitchFamily="18" charset="0"/>
                          </a:rPr>
                          <m:t>𝑛𝑛</m:t>
                        </m:r>
                      </m:sub>
                      <m:sup>
                        <m:r>
                          <a:rPr lang="en-GB" sz="1600" b="1" i="1">
                            <a:latin typeface="Cambria Math" panose="02040503050406030204" pitchFamily="18" charset="0"/>
                          </a:rPr>
                          <m:t>−</m:t>
                        </m:r>
                        <m:r>
                          <a:rPr lang="en-GB" sz="1600" i="1">
                            <a:latin typeface="Cambria Math" panose="02040503050406030204" pitchFamily="18" charset="0"/>
                          </a:rPr>
                          <m:t>1</m:t>
                        </m:r>
                      </m:sup>
                    </m:sSubSup>
                    <m:r>
                      <a:rPr lang="en-US" sz="1600" b="1" i="1" smtClean="0">
                        <a:latin typeface="Cambria Math" panose="02040503050406030204" pitchFamily="18" charset="0"/>
                      </a:rPr>
                      <m:t>𝑯𝑽</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a:latin typeface="Cambria Math" panose="02040503050406030204" pitchFamily="18" charset="0"/>
                      </a:rPr>
                      <m:t>𝑾</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r>
                          <a:rPr lang="en-GB" sz="1600" b="1" i="1">
                            <a:latin typeface="Cambria Math" panose="02040503050406030204" pitchFamily="18" charset="0"/>
                          </a:rPr>
                          <m:t>−</m:t>
                        </m:r>
                        <m:r>
                          <a:rPr lang="en-GB" sz="1600" b="1" i="1">
                            <a:latin typeface="Cambria Math" panose="02040503050406030204" pitchFamily="18" charset="0"/>
                          </a:rPr>
                          <m:t>𝟏</m:t>
                        </m:r>
                      </m:sup>
                    </m:sSubSup>
                    <m:r>
                      <a:rPr lang="en-US" sz="1600" b="1" i="1">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r>
                      <a:rPr lang="en-US" sz="1600" b="1" i="1" smtClean="0">
                        <a:latin typeface="Cambria Math" panose="02040503050406030204" pitchFamily="18" charset="0"/>
                      </a:rPr>
                      <m:t>+</m:t>
                    </m:r>
                    <m:r>
                      <a:rPr lang="en-US" sz="1600" b="0" i="1" smtClean="0">
                        <a:latin typeface="Cambria Math" panose="02040503050406030204" pitchFamily="18" charset="0"/>
                      </a:rPr>
                      <m:t>𝜇</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r>
                      <a:rPr lang="en-US" sz="1600" b="1" i="1" smtClean="0">
                        <a:latin typeface="Cambria Math" panose="02040503050406030204" pitchFamily="18" charset="0"/>
                      </a:rPr>
                      <m:t>𝑽</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oMath>
                </a14:m>
                <a:r>
                  <a:rPr lang="en-US" sz="1600" b="1" dirty="0"/>
                  <a:t>                                                                                     </a:t>
                </a:r>
                <a:r>
                  <a:rPr lang="en-US" sz="1600" dirty="0"/>
                  <a:t>(46)</a:t>
                </a:r>
                <a:endParaRPr lang="en-US" sz="1600" b="1" dirty="0"/>
              </a:p>
              <a:p>
                <a:endParaRPr lang="en-US" sz="1600" dirty="0"/>
              </a:p>
              <a:p>
                <a:endParaRPr lang="en-US" sz="1600" dirty="0"/>
              </a:p>
              <a:p>
                <a:endParaRPr lang="en-US" sz="1600" b="1" dirty="0"/>
              </a:p>
              <a:p>
                <a:endParaRPr lang="en-US" sz="1600" b="1" dirty="0"/>
              </a:p>
              <a:p>
                <a:endParaRPr lang="en-US" sz="1600" b="1" dirty="0"/>
              </a:p>
              <a:p>
                <a:endParaRPr lang="en-US" dirty="0"/>
              </a:p>
            </p:txBody>
          </p:sp>
        </mc:Choice>
        <mc:Fallback xmlns="">
          <p:sp>
            <p:nvSpPr>
              <p:cNvPr id="3" name="Content Placeholder 2">
                <a:extLst>
                  <a:ext uri="{FF2B5EF4-FFF2-40B4-BE49-F238E27FC236}">
                    <a16:creationId xmlns:a16="http://schemas.microsoft.com/office/drawing/2014/main" id="{B8CFEE15-BC5C-5B16-F1E9-C2C8C1B1D9BC}"/>
                  </a:ext>
                </a:extLst>
              </p:cNvPr>
              <p:cNvSpPr>
                <a:spLocks noGrp="1" noRot="1" noChangeAspect="1" noMove="1" noResize="1" noEditPoints="1" noAdjustHandles="1" noChangeArrowheads="1" noChangeShapeType="1" noTextEdit="1"/>
              </p:cNvSpPr>
              <p:nvPr>
                <p:ph idx="1"/>
              </p:nvPr>
            </p:nvSpPr>
            <p:spPr>
              <a:xfrm>
                <a:off x="838200" y="1649691"/>
                <a:ext cx="10515600" cy="4893722"/>
              </a:xfrm>
              <a:blipFill>
                <a:blip r:embed="rId2"/>
                <a:stretch>
                  <a:fillRect l="-232" t="-748" r="-19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46F7EFB-1065-8E0C-3059-64C4EABC8365}"/>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553702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95E2-6DD1-F690-5B5A-3886C7258422}"/>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56A66A-606A-A735-A070-C03912F09F5F}"/>
                  </a:ext>
                </a:extLst>
              </p:cNvPr>
              <p:cNvSpPr>
                <a:spLocks noGrp="1"/>
              </p:cNvSpPr>
              <p:nvPr>
                <p:ph idx="1"/>
              </p:nvPr>
            </p:nvSpPr>
            <p:spPr/>
            <p:txBody>
              <a:bodyPr/>
              <a:lstStyle/>
              <a:p>
                <a:r>
                  <a:rPr lang="en-US" sz="1600" dirty="0"/>
                  <a:t>Using EVD of </a:t>
                </a:r>
                <a14:m>
                  <m:oMath xmlns:m="http://schemas.openxmlformats.org/officeDocument/2006/math">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0" i="1" smtClean="0">
                            <a:latin typeface="Cambria Math" panose="02040503050406030204" pitchFamily="18" charset="0"/>
                          </a:rPr>
                          <m:t>∗</m:t>
                        </m:r>
                      </m:sup>
                    </m:sSup>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𝑹</m:t>
                        </m:r>
                      </m:e>
                      <m:sub>
                        <m:r>
                          <a:rPr lang="en-US" sz="1600" b="0" i="1" smtClean="0">
                            <a:latin typeface="Cambria Math" panose="02040503050406030204" pitchFamily="18" charset="0"/>
                          </a:rPr>
                          <m:t>𝑛𝑛</m:t>
                        </m:r>
                      </m:sub>
                      <m:sup>
                        <m:r>
                          <a:rPr lang="en-US" sz="1600" b="0" i="1" smtClean="0">
                            <a:latin typeface="Cambria Math" panose="02040503050406030204" pitchFamily="18" charset="0"/>
                          </a:rPr>
                          <m:t>−1</m:t>
                        </m:r>
                      </m:sup>
                    </m:sSubSup>
                    <m:r>
                      <a:rPr lang="en-US" sz="1600" b="1" i="1" smtClean="0">
                        <a:latin typeface="Cambria Math" panose="02040503050406030204" pitchFamily="18" charset="0"/>
                      </a:rPr>
                      <m:t>𝑯</m:t>
                    </m:r>
                  </m:oMath>
                </a14:m>
                <a:r>
                  <a:rPr lang="en-US" sz="1600" dirty="0"/>
                  <a:t> from (45) we can write</a:t>
                </a:r>
              </a:p>
              <a:p>
                <a14:m>
                  <m:oMath xmlns:m="http://schemas.openxmlformats.org/officeDocument/2006/math">
                    <m:sSub>
                      <m:sSubPr>
                        <m:ctrlPr>
                          <a:rPr lang="en-GB" sz="1600" b="1" i="1" smtClean="0">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r>
                          <a:rPr lang="en-GB" sz="1600" b="1" i="1">
                            <a:latin typeface="Cambria Math" panose="02040503050406030204" pitchFamily="18" charset="0"/>
                          </a:rPr>
                          <m:t>−</m:t>
                        </m:r>
                        <m:r>
                          <a:rPr lang="en-GB" sz="1600" b="1" i="1">
                            <a:latin typeface="Cambria Math" panose="02040503050406030204" pitchFamily="18" charset="0"/>
                          </a:rPr>
                          <m:t>𝟏</m:t>
                        </m:r>
                      </m:sup>
                    </m:sSubSup>
                    <m:r>
                      <a:rPr lang="en-US" sz="1600" b="1" i="1" smtClean="0">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r>
                      <a:rPr lang="en-US" sz="1600" b="1" i="1" smtClean="0">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i="1">
                            <a:latin typeface="Cambria Math" panose="02040503050406030204" pitchFamily="18" charset="0"/>
                          </a:rPr>
                          <m:t>𝑛𝑛</m:t>
                        </m:r>
                      </m:sub>
                      <m:sup>
                        <m:r>
                          <a:rPr lang="en-GB" sz="1600" b="1" i="1">
                            <a:latin typeface="Cambria Math" panose="02040503050406030204" pitchFamily="18" charset="0"/>
                          </a:rPr>
                          <m:t>−</m:t>
                        </m:r>
                        <m:r>
                          <a:rPr lang="en-GB" sz="1600" i="1">
                            <a:latin typeface="Cambria Math" panose="02040503050406030204" pitchFamily="18" charset="0"/>
                          </a:rPr>
                          <m:t>1</m:t>
                        </m:r>
                      </m:sup>
                    </m:sSubSup>
                    <m:r>
                      <a:rPr lang="en-US" sz="1600" b="1" i="1">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𝒇</m:t>
                        </m:r>
                      </m:sub>
                      <m:sup>
                        <m:r>
                          <a:rPr lang="en-US" sz="1600" b="1" i="1">
                            <a:latin typeface="Cambria Math" panose="02040503050406030204" pitchFamily="18" charset="0"/>
                          </a:rPr>
                          <m:t>∗</m:t>
                        </m:r>
                      </m:sup>
                    </m:sSubSup>
                    <m:sSup>
                      <m:sSupPr>
                        <m:ctrlPr>
                          <a:rPr lang="en-US" sz="1600" b="1" i="1">
                            <a:latin typeface="Cambria Math" panose="02040503050406030204" pitchFamily="18" charset="0"/>
                          </a:rPr>
                        </m:ctrlPr>
                      </m:sSupPr>
                      <m:e>
                        <m:r>
                          <a:rPr lang="en-US" sz="1600" b="1" i="1">
                            <a:latin typeface="Cambria Math" panose="02040503050406030204" pitchFamily="18" charset="0"/>
                          </a:rPr>
                          <m:t>𝑽</m:t>
                        </m:r>
                      </m:e>
                      <m:sup>
                        <m:r>
                          <a:rPr lang="en-US" sz="1600" b="1" i="1">
                            <a:latin typeface="Cambria Math" panose="02040503050406030204" pitchFamily="18" charset="0"/>
                          </a:rPr>
                          <m:t>∗</m:t>
                        </m:r>
                      </m:sup>
                    </m:sSup>
                    <m:sSup>
                      <m:sSupPr>
                        <m:ctrlPr>
                          <a:rPr lang="en-US" sz="1600" b="1" i="1">
                            <a:latin typeface="Cambria Math" panose="02040503050406030204" pitchFamily="18" charset="0"/>
                          </a:rPr>
                        </m:ctrlPr>
                      </m:sSupPr>
                      <m:e>
                        <m:r>
                          <a:rPr lang="en-US" sz="1600" b="1" i="1">
                            <a:latin typeface="Cambria Math" panose="02040503050406030204" pitchFamily="18" charset="0"/>
                          </a:rPr>
                          <m:t>𝑯</m:t>
                        </m:r>
                      </m:e>
                      <m:sup>
                        <m:r>
                          <a:rPr lang="en-US" sz="1600" b="1" i="1">
                            <a:latin typeface="Cambria Math" panose="02040503050406030204" pitchFamily="18" charset="0"/>
                          </a:rPr>
                          <m:t>∗</m:t>
                        </m:r>
                      </m:sup>
                    </m:sSup>
                    <m:sSubSup>
                      <m:sSubSupPr>
                        <m:ctrlPr>
                          <a:rPr lang="en-US" sz="1600" b="1" i="1">
                            <a:latin typeface="Cambria Math" panose="02040503050406030204" pitchFamily="18" charset="0"/>
                          </a:rPr>
                        </m:ctrlPr>
                      </m:sSubSupPr>
                      <m:e>
                        <m:r>
                          <a:rPr lang="en-US" sz="1600" b="1" i="1">
                            <a:latin typeface="Cambria Math" panose="02040503050406030204" pitchFamily="18" charset="0"/>
                          </a:rPr>
                          <m:t>𝑹</m:t>
                        </m:r>
                      </m:e>
                      <m:sub>
                        <m:r>
                          <a:rPr lang="en-US" sz="1600" i="1">
                            <a:latin typeface="Cambria Math" panose="02040503050406030204" pitchFamily="18" charset="0"/>
                          </a:rPr>
                          <m:t>𝑛𝑛</m:t>
                        </m:r>
                      </m:sub>
                      <m:sup>
                        <m:r>
                          <a:rPr lang="en-US" sz="1600" b="1" i="1">
                            <a:latin typeface="Cambria Math" panose="02040503050406030204" pitchFamily="18" charset="0"/>
                          </a:rPr>
                          <m:t>−</m:t>
                        </m:r>
                        <m:r>
                          <a:rPr lang="en-US" sz="1600" i="1">
                            <a:latin typeface="Cambria Math" panose="02040503050406030204" pitchFamily="18" charset="0"/>
                          </a:rPr>
                          <m:t>1</m:t>
                        </m:r>
                      </m:sup>
                    </m:sSubSup>
                    <m:r>
                      <a:rPr lang="en-US" sz="1600" b="1" i="1">
                        <a:latin typeface="Cambria Math" panose="02040503050406030204" pitchFamily="18" charset="0"/>
                      </a:rPr>
                      <m:t>𝑯𝑽</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𝒈</m:t>
                        </m:r>
                      </m:sub>
                      <m:sup>
                        <m:r>
                          <a:rPr lang="en-US" sz="1600" b="1" i="1">
                            <a:latin typeface="Cambria Math" panose="02040503050406030204" pitchFamily="18" charset="0"/>
                          </a:rPr>
                          <m:t>∗</m:t>
                        </m:r>
                      </m:sup>
                    </m:sSubSup>
                    <m:r>
                      <a:rPr lang="en-US" sz="1600" b="1" i="1">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i="1">
                            <a:latin typeface="Cambria Math" panose="02040503050406030204" pitchFamily="18" charset="0"/>
                          </a:rPr>
                          <m:t>𝑛𝑛</m:t>
                        </m:r>
                      </m:sub>
                      <m:sup>
                        <m:r>
                          <a:rPr lang="en-GB" sz="1600" b="1" i="1">
                            <a:latin typeface="Cambria Math" panose="02040503050406030204" pitchFamily="18" charset="0"/>
                          </a:rPr>
                          <m:t>−</m:t>
                        </m:r>
                        <m:r>
                          <a:rPr lang="en-GB" sz="1600" i="1">
                            <a:latin typeface="Cambria Math" panose="02040503050406030204" pitchFamily="18" charset="0"/>
                          </a:rPr>
                          <m:t>1</m:t>
                        </m:r>
                      </m:sup>
                    </m:sSubSup>
                    <m:r>
                      <a:rPr lang="en-US" sz="1600" b="1" i="1">
                        <a:latin typeface="Cambria Math" panose="02040503050406030204" pitchFamily="18" charset="0"/>
                      </a:rPr>
                      <m:t>𝑯𝑽</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𝒈</m:t>
                        </m:r>
                      </m:sub>
                      <m:sup>
                        <m:r>
                          <a:rPr lang="en-US" sz="1600" b="1" i="1">
                            <a:latin typeface="Cambria Math" panose="02040503050406030204" pitchFamily="18" charset="0"/>
                          </a:rPr>
                          <m:t>∗</m:t>
                        </m:r>
                      </m:sup>
                    </m:sSubSup>
                  </m:oMath>
                </a14:m>
                <a:endParaRPr lang="en-US" sz="1600"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GB" sz="1600" i="1">
                                <a:latin typeface="Cambria Math" panose="02040503050406030204" pitchFamily="18" charset="0"/>
                                <a:cs typeface="Arial"/>
                              </a:rPr>
                            </m:ctrlPr>
                          </m:accPr>
                          <m:e>
                            <m:r>
                              <a:rPr lang="en-GB" sz="1600" b="1" i="1">
                                <a:latin typeface="Cambria Math" panose="02040503050406030204" pitchFamily="18" charset="0"/>
                                <a:cs typeface="Arial"/>
                              </a:rPr>
                              <m:t>𝑽</m:t>
                            </m:r>
                          </m:e>
                        </m:acc>
                      </m:e>
                    </m:d>
                    <m:r>
                      <a:rPr lang="en-GB" sz="1600" i="1">
                        <a:latin typeface="Cambria Math" panose="02040503050406030204" pitchFamily="18" charset="0"/>
                        <a:cs typeface="Arial"/>
                      </a:rPr>
                      <m:t> </m:t>
                    </m:r>
                    <m:d>
                      <m:dPr>
                        <m:ctrlPr>
                          <a:rPr lang="en-GB" sz="1600" i="1">
                            <a:latin typeface="Cambria Math" panose="02040503050406030204" pitchFamily="18" charset="0"/>
                            <a:cs typeface="Arial"/>
                          </a:rPr>
                        </m:ctrlPr>
                      </m:dPr>
                      <m:e>
                        <m:m>
                          <m:mPr>
                            <m:mcs>
                              <m:mc>
                                <m:mcPr>
                                  <m:count m:val="2"/>
                                  <m:mcJc m:val="center"/>
                                </m:mcPr>
                              </m:mc>
                            </m:mcs>
                            <m:ctrlPr>
                              <a:rPr lang="en-GB" sz="1600" i="1">
                                <a:latin typeface="Cambria Math" panose="02040503050406030204" pitchFamily="18" charset="0"/>
                                <a:cs typeface="Arial"/>
                              </a:rPr>
                            </m:ctrlPr>
                          </m:mPr>
                          <m:mr>
                            <m:e>
                              <m:r>
                                <a:rPr lang="en-GB" sz="1600" b="0" i="1">
                                  <a:solidFill>
                                    <a:prstClr val="black"/>
                                  </a:solidFill>
                                  <a:latin typeface="Cambria Math" panose="02040503050406030204" pitchFamily="18" charset="0"/>
                                  <a:cs typeface="Arial"/>
                                </a:rPr>
                                <m:t>Ʌ</m:t>
                              </m:r>
                            </m:e>
                            <m:e>
                              <m:r>
                                <a:rPr lang="en-GB" sz="1600" i="1">
                                  <a:latin typeface="Cambria Math" panose="02040503050406030204" pitchFamily="18" charset="0"/>
                                  <a:cs typeface="Arial"/>
                                </a:rPr>
                                <m:t>0</m:t>
                              </m:r>
                            </m:e>
                          </m:mr>
                          <m:mr>
                            <m:e>
                              <m:r>
                                <a:rPr lang="en-GB" sz="1600" i="1">
                                  <a:latin typeface="Cambria Math" panose="02040503050406030204" pitchFamily="18" charset="0"/>
                                  <a:cs typeface="Arial"/>
                                </a:rPr>
                                <m:t>0</m:t>
                              </m:r>
                            </m:e>
                            <m:e>
                              <m:acc>
                                <m:accPr>
                                  <m:chr m:val="̃"/>
                                  <m:ctrlPr>
                                    <a:rPr lang="en-GB" sz="1600" i="1">
                                      <a:solidFill>
                                        <a:prstClr val="black"/>
                                      </a:solidFill>
                                      <a:latin typeface="Cambria Math" panose="02040503050406030204" pitchFamily="18" charset="0"/>
                                      <a:cs typeface="Arial"/>
                                    </a:rPr>
                                  </m:ctrlPr>
                                </m:accPr>
                                <m:e>
                                  <m:r>
                                    <a:rPr lang="en-GB" sz="1600" b="0" i="1">
                                      <a:solidFill>
                                        <a:prstClr val="black"/>
                                      </a:solidFill>
                                      <a:latin typeface="Cambria Math" panose="02040503050406030204" pitchFamily="18" charset="0"/>
                                      <a:cs typeface="Arial"/>
                                    </a:rPr>
                                    <m:t>Ʌ</m:t>
                                  </m:r>
                                </m:e>
                              </m:acc>
                            </m:e>
                          </m:mr>
                        </m:m>
                      </m:e>
                    </m:d>
                    <m:r>
                      <a:rPr lang="en-GB" sz="1600" i="1">
                        <a:latin typeface="Cambria Math" panose="02040503050406030204" pitchFamily="18" charset="0"/>
                        <a:cs typeface="Arial"/>
                      </a:rPr>
                      <m:t> </m:t>
                    </m:r>
                    <m:sSup>
                      <m:sSupPr>
                        <m:ctrlPr>
                          <a:rPr lang="en-GB" sz="1600" i="1">
                            <a:latin typeface="Cambria Math" panose="02040503050406030204" pitchFamily="18" charset="0"/>
                            <a:cs typeface="Arial"/>
                          </a:rPr>
                        </m:ctrlPr>
                      </m:sSupPr>
                      <m:e>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US" sz="1600" b="0" i="1" smtClean="0">
                                    <a:latin typeface="Cambria Math" panose="02040503050406030204" pitchFamily="18" charset="0"/>
                                    <a:cs typeface="Arial"/>
                                  </a:rPr>
                                </m:ctrlPr>
                              </m:accPr>
                              <m:e>
                                <m:r>
                                  <a:rPr lang="en-US" sz="1600" b="1" i="1" smtClean="0">
                                    <a:latin typeface="Cambria Math" panose="02040503050406030204" pitchFamily="18" charset="0"/>
                                    <a:cs typeface="Arial"/>
                                  </a:rPr>
                                  <m:t>𝑽</m:t>
                                </m:r>
                              </m:e>
                            </m:acc>
                          </m:e>
                        </m:d>
                      </m:e>
                      <m:sup>
                        <m:r>
                          <a:rPr lang="en-GB" sz="1600" i="1">
                            <a:latin typeface="Cambria Math" panose="02040503050406030204" pitchFamily="18" charset="0"/>
                            <a:cs typeface="Arial"/>
                          </a:rPr>
                          <m:t>∗</m:t>
                        </m:r>
                      </m:sup>
                    </m:sSup>
                    <m:sSub>
                      <m:sSubPr>
                        <m:ctrlPr>
                          <a:rPr lang="en-US" sz="1600" b="1" i="1" smtClean="0">
                            <a:latin typeface="Cambria Math" panose="02040503050406030204" pitchFamily="18" charset="0"/>
                            <a:cs typeface="Arial"/>
                          </a:rPr>
                        </m:ctrlPr>
                      </m:sSubPr>
                      <m:e>
                        <m:r>
                          <a:rPr lang="en-US" sz="1600" b="1" i="1" smtClean="0">
                            <a:latin typeface="Cambria Math" panose="02040503050406030204" pitchFamily="18" charset="0"/>
                            <a:cs typeface="Arial"/>
                          </a:rPr>
                          <m:t>𝑽</m:t>
                        </m:r>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𝒇</m:t>
                        </m:r>
                      </m:sub>
                    </m:sSub>
                    <m:r>
                      <a:rPr lang="en-US" sz="1600" b="0" i="1" smtClean="0">
                        <a:latin typeface="Cambria Math" panose="02040503050406030204" pitchFamily="18" charset="0"/>
                        <a:cs typeface="Arial"/>
                      </a:rPr>
                      <m:t>=</m:t>
                    </m:r>
                    <m:sSub>
                      <m:sSubPr>
                        <m:ctrlPr>
                          <a:rPr lang="en-US" sz="1600" b="1" i="1" smtClean="0">
                            <a:latin typeface="Cambria Math" panose="02040503050406030204" pitchFamily="18" charset="0"/>
                            <a:cs typeface="Arial"/>
                          </a:rPr>
                        </m:ctrlPr>
                      </m:sSub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𝒈</m:t>
                        </m:r>
                      </m:sub>
                    </m:sSub>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𝑽</m:t>
                        </m:r>
                      </m:e>
                      <m:sup>
                        <m:r>
                          <a:rPr lang="en-US" sz="1600" b="1" i="1" smtClean="0">
                            <a:latin typeface="Cambria Math" panose="02040503050406030204" pitchFamily="18" charset="0"/>
                            <a:cs typeface="Arial"/>
                          </a:rPr>
                          <m:t>∗</m:t>
                        </m:r>
                      </m:sup>
                    </m:sSup>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GB" sz="1600" i="1">
                                <a:latin typeface="Cambria Math" panose="02040503050406030204" pitchFamily="18" charset="0"/>
                                <a:cs typeface="Arial"/>
                              </a:rPr>
                            </m:ctrlPr>
                          </m:accPr>
                          <m:e>
                            <m:r>
                              <a:rPr lang="en-GB" sz="1600" b="1" i="1">
                                <a:latin typeface="Cambria Math" panose="02040503050406030204" pitchFamily="18" charset="0"/>
                                <a:cs typeface="Arial"/>
                              </a:rPr>
                              <m:t>𝑽</m:t>
                            </m:r>
                          </m:e>
                        </m:acc>
                      </m:e>
                    </m:d>
                    <m:r>
                      <a:rPr lang="en-GB" sz="1600" i="1">
                        <a:latin typeface="Cambria Math" panose="02040503050406030204" pitchFamily="18" charset="0"/>
                        <a:cs typeface="Arial"/>
                      </a:rPr>
                      <m:t> </m:t>
                    </m:r>
                    <m:d>
                      <m:dPr>
                        <m:ctrlPr>
                          <a:rPr lang="en-GB" sz="1600" i="1">
                            <a:latin typeface="Cambria Math" panose="02040503050406030204" pitchFamily="18" charset="0"/>
                            <a:cs typeface="Arial"/>
                          </a:rPr>
                        </m:ctrlPr>
                      </m:dPr>
                      <m:e>
                        <m:m>
                          <m:mPr>
                            <m:mcs>
                              <m:mc>
                                <m:mcPr>
                                  <m:count m:val="2"/>
                                  <m:mcJc m:val="center"/>
                                </m:mcPr>
                              </m:mc>
                            </m:mcs>
                            <m:ctrlPr>
                              <a:rPr lang="en-GB" sz="1600" i="1">
                                <a:latin typeface="Cambria Math" panose="02040503050406030204" pitchFamily="18" charset="0"/>
                                <a:cs typeface="Arial"/>
                              </a:rPr>
                            </m:ctrlPr>
                          </m:mPr>
                          <m:mr>
                            <m:e>
                              <m:r>
                                <a:rPr lang="en-GB" sz="1600" b="0" i="1">
                                  <a:solidFill>
                                    <a:prstClr val="black"/>
                                  </a:solidFill>
                                  <a:latin typeface="Cambria Math" panose="02040503050406030204" pitchFamily="18" charset="0"/>
                                  <a:cs typeface="Arial"/>
                                </a:rPr>
                                <m:t>Ʌ</m:t>
                              </m:r>
                            </m:e>
                            <m:e>
                              <m:r>
                                <a:rPr lang="en-GB" sz="1600" i="1">
                                  <a:latin typeface="Cambria Math" panose="02040503050406030204" pitchFamily="18" charset="0"/>
                                  <a:cs typeface="Arial"/>
                                </a:rPr>
                                <m:t>0</m:t>
                              </m:r>
                            </m:e>
                          </m:mr>
                          <m:mr>
                            <m:e>
                              <m:r>
                                <a:rPr lang="en-GB" sz="1600" i="1">
                                  <a:latin typeface="Cambria Math" panose="02040503050406030204" pitchFamily="18" charset="0"/>
                                  <a:cs typeface="Arial"/>
                                </a:rPr>
                                <m:t>0</m:t>
                              </m:r>
                            </m:e>
                            <m:e>
                              <m:acc>
                                <m:accPr>
                                  <m:chr m:val="̃"/>
                                  <m:ctrlPr>
                                    <a:rPr lang="en-GB" sz="1600" i="1">
                                      <a:solidFill>
                                        <a:prstClr val="black"/>
                                      </a:solidFill>
                                      <a:latin typeface="Cambria Math" panose="02040503050406030204" pitchFamily="18" charset="0"/>
                                      <a:cs typeface="Arial"/>
                                    </a:rPr>
                                  </m:ctrlPr>
                                </m:accPr>
                                <m:e>
                                  <m:r>
                                    <a:rPr lang="en-GB" sz="1600" b="0" i="1">
                                      <a:solidFill>
                                        <a:prstClr val="black"/>
                                      </a:solidFill>
                                      <a:latin typeface="Cambria Math" panose="02040503050406030204" pitchFamily="18" charset="0"/>
                                      <a:cs typeface="Arial"/>
                                    </a:rPr>
                                    <m:t>Ʌ</m:t>
                                  </m:r>
                                </m:e>
                              </m:acc>
                            </m:e>
                          </m:mr>
                        </m:m>
                      </m:e>
                    </m:d>
                    <m:r>
                      <a:rPr lang="en-GB" sz="1600" i="1">
                        <a:latin typeface="Cambria Math" panose="02040503050406030204" pitchFamily="18" charset="0"/>
                        <a:cs typeface="Arial"/>
                      </a:rPr>
                      <m:t> </m:t>
                    </m:r>
                    <m:sSup>
                      <m:sSupPr>
                        <m:ctrlPr>
                          <a:rPr lang="en-GB" sz="1600" i="1">
                            <a:latin typeface="Cambria Math" panose="02040503050406030204" pitchFamily="18" charset="0"/>
                            <a:cs typeface="Arial"/>
                          </a:rPr>
                        </m:ctrlPr>
                      </m:sSupPr>
                      <m:e>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US" sz="1600" i="1">
                                    <a:latin typeface="Cambria Math" panose="02040503050406030204" pitchFamily="18" charset="0"/>
                                    <a:cs typeface="Arial"/>
                                  </a:rPr>
                                </m:ctrlPr>
                              </m:accPr>
                              <m:e>
                                <m:r>
                                  <a:rPr lang="en-US" sz="1600" b="1" i="1">
                                    <a:latin typeface="Cambria Math" panose="02040503050406030204" pitchFamily="18" charset="0"/>
                                    <a:cs typeface="Arial"/>
                                  </a:rPr>
                                  <m:t>𝑽</m:t>
                                </m:r>
                              </m:e>
                            </m:acc>
                          </m:e>
                        </m:d>
                      </m:e>
                      <m:sup>
                        <m:r>
                          <a:rPr lang="en-GB" sz="1600" i="1">
                            <a:latin typeface="Cambria Math" panose="02040503050406030204" pitchFamily="18" charset="0"/>
                            <a:cs typeface="Arial"/>
                          </a:rPr>
                          <m:t>∗</m:t>
                        </m:r>
                      </m:sup>
                    </m:sSup>
                    <m:r>
                      <a:rPr lang="en-US" sz="1600" b="1" i="1" smtClean="0">
                        <a:latin typeface="Cambria Math" panose="02040503050406030204" pitchFamily="18" charset="0"/>
                        <a:cs typeface="Arial"/>
                      </a:rPr>
                      <m:t>𝑽</m:t>
                    </m:r>
                    <m:sSub>
                      <m:sSubPr>
                        <m:ctrlPr>
                          <a:rPr lang="en-US" sz="1600" b="1" i="1" smtClean="0">
                            <a:latin typeface="Cambria Math" panose="02040503050406030204" pitchFamily="18" charset="0"/>
                            <a:cs typeface="Arial"/>
                          </a:rPr>
                        </m:ctrlPr>
                      </m:sSub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𝒇</m:t>
                        </m:r>
                      </m:sub>
                    </m:sSub>
                    <m:sSubSup>
                      <m:sSubSupPr>
                        <m:ctrlPr>
                          <a:rPr lang="en-US" sz="1600" b="1" i="1" smtClean="0">
                            <a:latin typeface="Cambria Math" panose="02040503050406030204" pitchFamily="18" charset="0"/>
                            <a:cs typeface="Arial"/>
                          </a:rPr>
                        </m:ctrlPr>
                      </m:sSubSup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𝒇</m:t>
                        </m:r>
                      </m:sub>
                      <m:sup>
                        <m:r>
                          <a:rPr lang="en-US" sz="1600" b="1" i="1" smtClean="0">
                            <a:latin typeface="Cambria Math" panose="02040503050406030204" pitchFamily="18" charset="0"/>
                            <a:cs typeface="Arial"/>
                          </a:rPr>
                          <m:t>∗</m:t>
                        </m:r>
                      </m:sup>
                    </m:sSubSup>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𝑽</m:t>
                        </m:r>
                      </m:e>
                      <m:sup>
                        <m:r>
                          <a:rPr lang="en-US" sz="1600" b="1" i="1" smtClean="0">
                            <a:latin typeface="Cambria Math" panose="02040503050406030204" pitchFamily="18" charset="0"/>
                            <a:cs typeface="Arial"/>
                          </a:rPr>
                          <m:t>∗</m:t>
                        </m:r>
                      </m:sup>
                    </m:sSup>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GB" sz="1600" i="1">
                                <a:latin typeface="Cambria Math" panose="02040503050406030204" pitchFamily="18" charset="0"/>
                                <a:cs typeface="Arial"/>
                              </a:rPr>
                            </m:ctrlPr>
                          </m:accPr>
                          <m:e>
                            <m:r>
                              <a:rPr lang="en-GB" sz="1600" b="1" i="1">
                                <a:latin typeface="Cambria Math" panose="02040503050406030204" pitchFamily="18" charset="0"/>
                                <a:cs typeface="Arial"/>
                              </a:rPr>
                              <m:t>𝑽</m:t>
                            </m:r>
                          </m:e>
                        </m:acc>
                      </m:e>
                    </m:d>
                    <m:r>
                      <a:rPr lang="en-GB" sz="1600" i="1">
                        <a:latin typeface="Cambria Math" panose="02040503050406030204" pitchFamily="18" charset="0"/>
                        <a:cs typeface="Arial"/>
                      </a:rPr>
                      <m:t> </m:t>
                    </m:r>
                    <m:d>
                      <m:dPr>
                        <m:ctrlPr>
                          <a:rPr lang="en-GB" sz="1600" i="1">
                            <a:latin typeface="Cambria Math" panose="02040503050406030204" pitchFamily="18" charset="0"/>
                            <a:cs typeface="Arial"/>
                          </a:rPr>
                        </m:ctrlPr>
                      </m:dPr>
                      <m:e>
                        <m:m>
                          <m:mPr>
                            <m:mcs>
                              <m:mc>
                                <m:mcPr>
                                  <m:count m:val="2"/>
                                  <m:mcJc m:val="center"/>
                                </m:mcPr>
                              </m:mc>
                            </m:mcs>
                            <m:ctrlPr>
                              <a:rPr lang="en-GB" sz="1600" i="1">
                                <a:latin typeface="Cambria Math" panose="02040503050406030204" pitchFamily="18" charset="0"/>
                                <a:cs typeface="Arial"/>
                              </a:rPr>
                            </m:ctrlPr>
                          </m:mPr>
                          <m:mr>
                            <m:e>
                              <m:r>
                                <a:rPr lang="en-GB" sz="1600" b="1" i="1">
                                  <a:solidFill>
                                    <a:prstClr val="black"/>
                                  </a:solidFill>
                                  <a:latin typeface="Cambria Math" panose="02040503050406030204" pitchFamily="18" charset="0"/>
                                  <a:cs typeface="Arial"/>
                                </a:rPr>
                                <m:t>Ʌ</m:t>
                              </m:r>
                            </m:e>
                            <m:e>
                              <m:r>
                                <a:rPr lang="en-GB" sz="1600" i="1">
                                  <a:latin typeface="Cambria Math" panose="02040503050406030204" pitchFamily="18" charset="0"/>
                                  <a:cs typeface="Arial"/>
                                </a:rPr>
                                <m:t>0</m:t>
                              </m:r>
                            </m:e>
                          </m:mr>
                          <m:mr>
                            <m:e>
                              <m:r>
                                <a:rPr lang="en-GB" sz="1600" i="1">
                                  <a:latin typeface="Cambria Math" panose="02040503050406030204" pitchFamily="18" charset="0"/>
                                  <a:cs typeface="Arial"/>
                                </a:rPr>
                                <m:t>0</m:t>
                              </m:r>
                            </m:e>
                            <m:e>
                              <m:acc>
                                <m:accPr>
                                  <m:chr m:val="̃"/>
                                  <m:ctrlPr>
                                    <a:rPr lang="en-GB" sz="1600" i="1">
                                      <a:solidFill>
                                        <a:prstClr val="black"/>
                                      </a:solidFill>
                                      <a:latin typeface="Cambria Math" panose="02040503050406030204" pitchFamily="18" charset="0"/>
                                      <a:cs typeface="Arial"/>
                                    </a:rPr>
                                  </m:ctrlPr>
                                </m:accPr>
                                <m:e>
                                  <m:r>
                                    <a:rPr lang="en-GB" sz="1600" b="1" i="1">
                                      <a:solidFill>
                                        <a:prstClr val="black"/>
                                      </a:solidFill>
                                      <a:latin typeface="Cambria Math" panose="02040503050406030204" pitchFamily="18" charset="0"/>
                                      <a:cs typeface="Arial"/>
                                    </a:rPr>
                                    <m:t>Ʌ</m:t>
                                  </m:r>
                                </m:e>
                              </m:acc>
                            </m:e>
                          </m:mr>
                        </m:m>
                      </m:e>
                    </m:d>
                    <m:r>
                      <a:rPr lang="en-GB" sz="1600" i="1">
                        <a:latin typeface="Cambria Math" panose="02040503050406030204" pitchFamily="18" charset="0"/>
                        <a:cs typeface="Arial"/>
                      </a:rPr>
                      <m:t> </m:t>
                    </m:r>
                    <m:sSup>
                      <m:sSupPr>
                        <m:ctrlPr>
                          <a:rPr lang="en-GB" sz="1600" i="1">
                            <a:latin typeface="Cambria Math" panose="02040503050406030204" pitchFamily="18" charset="0"/>
                            <a:cs typeface="Arial"/>
                          </a:rPr>
                        </m:ctrlPr>
                      </m:sSupPr>
                      <m:e>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US" sz="1600" i="1">
                                    <a:latin typeface="Cambria Math" panose="02040503050406030204" pitchFamily="18" charset="0"/>
                                    <a:cs typeface="Arial"/>
                                  </a:rPr>
                                </m:ctrlPr>
                              </m:accPr>
                              <m:e>
                                <m:r>
                                  <a:rPr lang="en-US" sz="1600" b="1" i="1">
                                    <a:latin typeface="Cambria Math" panose="02040503050406030204" pitchFamily="18" charset="0"/>
                                    <a:cs typeface="Arial"/>
                                  </a:rPr>
                                  <m:t>𝑽</m:t>
                                </m:r>
                              </m:e>
                            </m:acc>
                          </m:e>
                        </m:d>
                      </m:e>
                      <m:sup>
                        <m:r>
                          <a:rPr lang="en-GB" sz="1600" i="1">
                            <a:latin typeface="Cambria Math" panose="02040503050406030204" pitchFamily="18" charset="0"/>
                            <a:cs typeface="Arial"/>
                          </a:rPr>
                          <m:t>∗</m:t>
                        </m:r>
                      </m:sup>
                    </m:sSup>
                    <m:r>
                      <a:rPr lang="en-US" sz="1600" b="1" i="1" smtClean="0">
                        <a:latin typeface="Cambria Math" panose="02040503050406030204" pitchFamily="18" charset="0"/>
                        <a:cs typeface="Arial"/>
                      </a:rPr>
                      <m:t>𝑽</m:t>
                    </m:r>
                    <m:sSubSup>
                      <m:sSubSupPr>
                        <m:ctrlPr>
                          <a:rPr lang="en-US" sz="1600" b="1" i="1" smtClean="0">
                            <a:latin typeface="Cambria Math" panose="02040503050406030204" pitchFamily="18" charset="0"/>
                            <a:cs typeface="Arial"/>
                          </a:rPr>
                        </m:ctrlPr>
                      </m:sSubSup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𝒈</m:t>
                        </m:r>
                      </m:sub>
                      <m:sup>
                        <m:r>
                          <a:rPr lang="en-US" sz="1600" b="1" i="1" smtClean="0">
                            <a:latin typeface="Cambria Math" panose="02040503050406030204" pitchFamily="18" charset="0"/>
                            <a:cs typeface="Arial"/>
                          </a:rPr>
                          <m:t>∗</m:t>
                        </m:r>
                      </m:sup>
                    </m:sSubSup>
                    <m:r>
                      <a:rPr lang="en-US" sz="1600" b="0" i="1" smtClean="0">
                        <a:latin typeface="Cambria Math" panose="02040503050406030204" pitchFamily="18" charset="0"/>
                        <a:cs typeface="Arial"/>
                      </a:rPr>
                      <m:t>+</m:t>
                    </m:r>
                    <m:sSub>
                      <m:sSubPr>
                        <m:ctrlPr>
                          <a:rPr lang="en-US" sz="1600" b="1" i="1" smtClean="0">
                            <a:latin typeface="Cambria Math" panose="02040503050406030204" pitchFamily="18" charset="0"/>
                            <a:cs typeface="Arial"/>
                          </a:rPr>
                        </m:ctrlPr>
                      </m:sSub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𝒈</m:t>
                        </m:r>
                      </m:sub>
                    </m:sSub>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𝑽</m:t>
                        </m:r>
                      </m:e>
                      <m:sup>
                        <m:r>
                          <a:rPr lang="en-US" sz="1600" b="1" i="1" smtClean="0">
                            <a:latin typeface="Cambria Math" panose="02040503050406030204" pitchFamily="18" charset="0"/>
                            <a:cs typeface="Arial"/>
                          </a:rPr>
                          <m:t>∗</m:t>
                        </m:r>
                      </m:sup>
                    </m:sSup>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GB" sz="1600" i="1">
                                <a:latin typeface="Cambria Math" panose="02040503050406030204" pitchFamily="18" charset="0"/>
                                <a:cs typeface="Arial"/>
                              </a:rPr>
                            </m:ctrlPr>
                          </m:accPr>
                          <m:e>
                            <m:r>
                              <a:rPr lang="en-GB" sz="1600" b="1" i="1">
                                <a:latin typeface="Cambria Math" panose="02040503050406030204" pitchFamily="18" charset="0"/>
                                <a:cs typeface="Arial"/>
                              </a:rPr>
                              <m:t>𝑽</m:t>
                            </m:r>
                          </m:e>
                        </m:acc>
                      </m:e>
                    </m:d>
                    <m:r>
                      <a:rPr lang="en-GB" sz="1600" i="1">
                        <a:latin typeface="Cambria Math" panose="02040503050406030204" pitchFamily="18" charset="0"/>
                        <a:cs typeface="Arial"/>
                      </a:rPr>
                      <m:t> </m:t>
                    </m:r>
                    <m:d>
                      <m:dPr>
                        <m:ctrlPr>
                          <a:rPr lang="en-GB" sz="1600" i="1">
                            <a:latin typeface="Cambria Math" panose="02040503050406030204" pitchFamily="18" charset="0"/>
                            <a:cs typeface="Arial"/>
                          </a:rPr>
                        </m:ctrlPr>
                      </m:dPr>
                      <m:e>
                        <m:m>
                          <m:mPr>
                            <m:mcs>
                              <m:mc>
                                <m:mcPr>
                                  <m:count m:val="2"/>
                                  <m:mcJc m:val="center"/>
                                </m:mcPr>
                              </m:mc>
                            </m:mcs>
                            <m:ctrlPr>
                              <a:rPr lang="en-GB" sz="1600" i="1">
                                <a:latin typeface="Cambria Math" panose="02040503050406030204" pitchFamily="18" charset="0"/>
                                <a:cs typeface="Arial"/>
                              </a:rPr>
                            </m:ctrlPr>
                          </m:mPr>
                          <m:mr>
                            <m:e>
                              <m:r>
                                <a:rPr lang="en-GB" sz="1600" b="1" i="1">
                                  <a:solidFill>
                                    <a:prstClr val="black"/>
                                  </a:solidFill>
                                  <a:latin typeface="Cambria Math" panose="02040503050406030204" pitchFamily="18" charset="0"/>
                                  <a:cs typeface="Arial"/>
                                </a:rPr>
                                <m:t>Ʌ</m:t>
                              </m:r>
                            </m:e>
                            <m:e>
                              <m:r>
                                <a:rPr lang="en-GB" sz="1600" i="1">
                                  <a:latin typeface="Cambria Math" panose="02040503050406030204" pitchFamily="18" charset="0"/>
                                  <a:cs typeface="Arial"/>
                                </a:rPr>
                                <m:t>0</m:t>
                              </m:r>
                            </m:e>
                          </m:mr>
                          <m:mr>
                            <m:e>
                              <m:r>
                                <a:rPr lang="en-GB" sz="1600" i="1">
                                  <a:latin typeface="Cambria Math" panose="02040503050406030204" pitchFamily="18" charset="0"/>
                                  <a:cs typeface="Arial"/>
                                </a:rPr>
                                <m:t>0</m:t>
                              </m:r>
                            </m:e>
                            <m:e>
                              <m:acc>
                                <m:accPr>
                                  <m:chr m:val="̃"/>
                                  <m:ctrlPr>
                                    <a:rPr lang="en-GB" sz="1600" i="1">
                                      <a:solidFill>
                                        <a:prstClr val="black"/>
                                      </a:solidFill>
                                      <a:latin typeface="Cambria Math" panose="02040503050406030204" pitchFamily="18" charset="0"/>
                                      <a:cs typeface="Arial"/>
                                    </a:rPr>
                                  </m:ctrlPr>
                                </m:accPr>
                                <m:e>
                                  <m:r>
                                    <a:rPr lang="en-GB" sz="1600" b="1" i="1">
                                      <a:solidFill>
                                        <a:prstClr val="black"/>
                                      </a:solidFill>
                                      <a:latin typeface="Cambria Math" panose="02040503050406030204" pitchFamily="18" charset="0"/>
                                      <a:cs typeface="Arial"/>
                                    </a:rPr>
                                    <m:t>Ʌ</m:t>
                                  </m:r>
                                </m:e>
                              </m:acc>
                            </m:e>
                          </m:mr>
                        </m:m>
                      </m:e>
                    </m:d>
                    <m:r>
                      <a:rPr lang="en-GB" sz="1600" i="1">
                        <a:latin typeface="Cambria Math" panose="02040503050406030204" pitchFamily="18" charset="0"/>
                        <a:cs typeface="Arial"/>
                      </a:rPr>
                      <m:t> </m:t>
                    </m:r>
                    <m:sSup>
                      <m:sSupPr>
                        <m:ctrlPr>
                          <a:rPr lang="en-GB" sz="1600" i="1">
                            <a:latin typeface="Cambria Math" panose="02040503050406030204" pitchFamily="18" charset="0"/>
                            <a:cs typeface="Arial"/>
                          </a:rPr>
                        </m:ctrlPr>
                      </m:sSupPr>
                      <m:e>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US" sz="1600" i="1">
                                    <a:latin typeface="Cambria Math" panose="02040503050406030204" pitchFamily="18" charset="0"/>
                                    <a:cs typeface="Arial"/>
                                  </a:rPr>
                                </m:ctrlPr>
                              </m:accPr>
                              <m:e>
                                <m:r>
                                  <a:rPr lang="en-US" sz="1600" b="1" i="1">
                                    <a:latin typeface="Cambria Math" panose="02040503050406030204" pitchFamily="18" charset="0"/>
                                    <a:cs typeface="Arial"/>
                                  </a:rPr>
                                  <m:t>𝑽</m:t>
                                </m:r>
                              </m:e>
                            </m:acc>
                          </m:e>
                        </m:d>
                      </m:e>
                      <m:sup>
                        <m:r>
                          <a:rPr lang="en-GB" sz="1600" i="1">
                            <a:latin typeface="Cambria Math" panose="02040503050406030204" pitchFamily="18" charset="0"/>
                            <a:cs typeface="Arial"/>
                          </a:rPr>
                          <m:t>∗</m:t>
                        </m:r>
                      </m:sup>
                    </m:sSup>
                    <m:r>
                      <a:rPr lang="en-US" sz="1600" b="1" i="1" smtClean="0">
                        <a:latin typeface="Cambria Math" panose="02040503050406030204" pitchFamily="18" charset="0"/>
                        <a:cs typeface="Arial"/>
                      </a:rPr>
                      <m:t>𝑽</m:t>
                    </m:r>
                    <m:sSubSup>
                      <m:sSubSupPr>
                        <m:ctrlPr>
                          <a:rPr lang="en-US" sz="1600" b="1" i="1" smtClean="0">
                            <a:latin typeface="Cambria Math" panose="02040503050406030204" pitchFamily="18" charset="0"/>
                            <a:cs typeface="Arial"/>
                          </a:rPr>
                        </m:ctrlPr>
                      </m:sSubSup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𝒈</m:t>
                        </m:r>
                      </m:sub>
                      <m:sup>
                        <m:r>
                          <a:rPr lang="en-US" sz="1600" b="1" i="1" smtClean="0">
                            <a:latin typeface="Cambria Math" panose="02040503050406030204" pitchFamily="18" charset="0"/>
                            <a:cs typeface="Arial"/>
                          </a:rPr>
                          <m:t>∗</m:t>
                        </m:r>
                      </m:sup>
                    </m:sSubSup>
                  </m:oMath>
                </a14:m>
                <a:endParaRPr lang="en-US" sz="1600" b="1" dirty="0">
                  <a:cs typeface="Arial"/>
                </a:endParaRPr>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𝑽</m:t>
                        </m:r>
                        <m:r>
                          <a:rPr lang="en-US" sz="1600" b="1" i="0" smtClean="0">
                            <a:latin typeface="Cambria Math" panose="02040503050406030204" pitchFamily="18" charset="0"/>
                          </a:rPr>
                          <m:t>𝚲</m:t>
                        </m:r>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𝐕</m:t>
                            </m:r>
                          </m:e>
                          <m:sup>
                            <m:r>
                              <a:rPr lang="en-US" sz="1600" b="1" i="0" smtClean="0">
                                <a:latin typeface="Cambria Math" panose="02040503050406030204" pitchFamily="18" charset="0"/>
                              </a:rPr>
                              <m:t>∗</m:t>
                            </m:r>
                          </m:sup>
                        </m:sSup>
                        <m:r>
                          <a:rPr lang="en-US" sz="1600" b="1" i="1" smtClean="0">
                            <a:latin typeface="Cambria Math" panose="02040503050406030204" pitchFamily="18" charset="0"/>
                          </a:rPr>
                          <m:t>+</m:t>
                        </m:r>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𝑽</m:t>
                            </m:r>
                          </m:e>
                        </m:acc>
                        <m:acc>
                          <m:accPr>
                            <m:chr m:val="̃"/>
                            <m:ctrlPr>
                              <a:rPr lang="en-US" sz="1600" b="1" i="1" smtClean="0">
                                <a:latin typeface="Cambria Math" panose="02040503050406030204" pitchFamily="18" charset="0"/>
                              </a:rPr>
                            </m:ctrlPr>
                          </m:accPr>
                          <m:e>
                            <m:r>
                              <a:rPr lang="en-US" sz="1600" b="1" i="1">
                                <a:latin typeface="Cambria Math" panose="02040503050406030204" pitchFamily="18" charset="0"/>
                              </a:rPr>
                              <m:t>𝚲</m:t>
                            </m:r>
                          </m:e>
                        </m:acc>
                        <m:sSup>
                          <m:sSupPr>
                            <m:ctrlPr>
                              <a:rPr lang="en-US" sz="1600" b="1" i="1" dirty="0" smtClean="0">
                                <a:latin typeface="Cambria Math" panose="02040503050406030204" pitchFamily="18" charset="0"/>
                              </a:rPr>
                            </m:ctrlPr>
                          </m:sSup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𝑽</m:t>
                                </m:r>
                              </m:e>
                            </m:acc>
                          </m:e>
                          <m:sup>
                            <m:r>
                              <a:rPr lang="en-US" sz="1600" b="1" i="1" dirty="0" smtClean="0">
                                <a:latin typeface="Cambria Math" panose="02040503050406030204" pitchFamily="18" charset="0"/>
                              </a:rPr>
                              <m:t>∗</m:t>
                            </m:r>
                          </m:sup>
                        </m:sSup>
                      </m:e>
                    </m:d>
                    <m:r>
                      <a:rPr lang="en-US" sz="1600" b="1" i="1" smtClean="0">
                        <a:latin typeface="Cambria Math" panose="02040503050406030204" pitchFamily="18" charset="0"/>
                      </a:rPr>
                      <m:t>𝑽</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0"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1" i="1">
                            <a:latin typeface="Cambria Math" panose="02040503050406030204" pitchFamily="18" charset="0"/>
                          </a:rPr>
                          <m:t>𝑽</m:t>
                        </m:r>
                        <m:r>
                          <a:rPr lang="en-US" sz="1600" b="1" i="1">
                            <a:latin typeface="Cambria Math" panose="02040503050406030204" pitchFamily="18" charset="0"/>
                          </a:rPr>
                          <m:t>𝚲</m:t>
                        </m:r>
                        <m:sSup>
                          <m:sSupPr>
                            <m:ctrlPr>
                              <a:rPr lang="en-US" sz="1600" b="1" i="1">
                                <a:latin typeface="Cambria Math" panose="02040503050406030204" pitchFamily="18" charset="0"/>
                              </a:rPr>
                            </m:ctrlPr>
                          </m:sSupPr>
                          <m:e>
                            <m:r>
                              <a:rPr lang="en-US" sz="1600" b="1" i="1">
                                <a:latin typeface="Cambria Math" panose="02040503050406030204" pitchFamily="18" charset="0"/>
                              </a:rPr>
                              <m:t>𝑽</m:t>
                            </m:r>
                          </m:e>
                          <m:sup>
                            <m:r>
                              <a:rPr lang="en-US" sz="1600" b="1">
                                <a:latin typeface="Cambria Math" panose="02040503050406030204" pitchFamily="18" charset="0"/>
                              </a:rPr>
                              <m:t>∗</m:t>
                            </m:r>
                          </m:sup>
                        </m:sSup>
                        <m:r>
                          <a:rPr lang="en-US" sz="1600" i="1">
                            <a:latin typeface="Cambria Math" panose="02040503050406030204" pitchFamily="18" charset="0"/>
                          </a:rPr>
                          <m:t>+</m:t>
                        </m:r>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a:latin typeface="Cambria Math" panose="02040503050406030204" pitchFamily="18" charset="0"/>
                              </a:rPr>
                              <m:t>𝚲</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e>
                    </m:d>
                    <m:r>
                      <a:rPr lang="en-US" sz="1600" b="1" i="1" smtClean="0">
                        <a:latin typeface="Cambria Math" panose="02040503050406030204" pitchFamily="18" charset="0"/>
                      </a:rPr>
                      <m:t>𝑽</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1" i="1">
                            <a:latin typeface="Cambria Math" panose="02040503050406030204" pitchFamily="18" charset="0"/>
                          </a:rPr>
                          <m:t>𝑽</m:t>
                        </m:r>
                        <m:r>
                          <a:rPr lang="en-US" sz="1600" b="1" i="1">
                            <a:latin typeface="Cambria Math" panose="02040503050406030204" pitchFamily="18" charset="0"/>
                          </a:rPr>
                          <m:t>𝚲</m:t>
                        </m:r>
                        <m:sSup>
                          <m:sSupPr>
                            <m:ctrlPr>
                              <a:rPr lang="en-US" sz="1600" b="1" i="1">
                                <a:latin typeface="Cambria Math" panose="02040503050406030204" pitchFamily="18" charset="0"/>
                              </a:rPr>
                            </m:ctrlPr>
                          </m:sSupPr>
                          <m:e>
                            <m:r>
                              <a:rPr lang="en-US" sz="1600" b="1" i="1">
                                <a:latin typeface="Cambria Math" panose="02040503050406030204" pitchFamily="18" charset="0"/>
                              </a:rPr>
                              <m:t>𝑽</m:t>
                            </m:r>
                          </m:e>
                          <m:sup>
                            <m:r>
                              <a:rPr lang="en-US" sz="1600" b="1">
                                <a:latin typeface="Cambria Math" panose="02040503050406030204" pitchFamily="18" charset="0"/>
                              </a:rPr>
                              <m:t>∗</m:t>
                            </m:r>
                          </m:sup>
                        </m:sSup>
                        <m:r>
                          <a:rPr lang="en-US" sz="1600" i="1">
                            <a:latin typeface="Cambria Math" panose="02040503050406030204" pitchFamily="18" charset="0"/>
                          </a:rPr>
                          <m:t>+</m:t>
                        </m:r>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a:latin typeface="Cambria Math" panose="02040503050406030204" pitchFamily="18" charset="0"/>
                              </a:rPr>
                              <m:t>𝚲</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e>
                    </m:d>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1" i="1">
                            <a:latin typeface="Cambria Math" panose="02040503050406030204" pitchFamily="18" charset="0"/>
                          </a:rPr>
                          <m:t>𝑽</m:t>
                        </m:r>
                        <m:r>
                          <a:rPr lang="en-US" sz="1600" b="1" i="1">
                            <a:latin typeface="Cambria Math" panose="02040503050406030204" pitchFamily="18" charset="0"/>
                          </a:rPr>
                          <m:t>𝚲</m:t>
                        </m:r>
                        <m:sSup>
                          <m:sSupPr>
                            <m:ctrlPr>
                              <a:rPr lang="en-US" sz="1600" b="1" i="1">
                                <a:latin typeface="Cambria Math" panose="02040503050406030204" pitchFamily="18" charset="0"/>
                              </a:rPr>
                            </m:ctrlPr>
                          </m:sSupPr>
                          <m:e>
                            <m:r>
                              <a:rPr lang="en-US" sz="1600" b="1" i="1">
                                <a:latin typeface="Cambria Math" panose="02040503050406030204" pitchFamily="18" charset="0"/>
                              </a:rPr>
                              <m:t>𝑽</m:t>
                            </m:r>
                          </m:e>
                          <m:sup>
                            <m:r>
                              <a:rPr lang="en-US" sz="1600" b="1">
                                <a:latin typeface="Cambria Math" panose="02040503050406030204" pitchFamily="18" charset="0"/>
                              </a:rPr>
                              <m:t>∗</m:t>
                            </m:r>
                          </m:sup>
                        </m:sSup>
                        <m:r>
                          <a:rPr lang="en-US" sz="1600" i="1">
                            <a:latin typeface="Cambria Math" panose="02040503050406030204" pitchFamily="18" charset="0"/>
                          </a:rPr>
                          <m:t>+</m:t>
                        </m:r>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a:latin typeface="Cambria Math" panose="02040503050406030204" pitchFamily="18" charset="0"/>
                              </a:rPr>
                              <m:t>𝚲</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e>
                    </m:d>
                    <m:r>
                      <a:rPr lang="en-US" sz="1600" b="1" i="1" smtClean="0">
                        <a:latin typeface="Cambria Math" panose="02040503050406030204" pitchFamily="18" charset="0"/>
                      </a:rPr>
                      <m:t>𝑽</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oMath>
                </a14:m>
                <a:endParaRPr lang="en-US" sz="1600" b="1"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d>
                      <m:dPr>
                        <m:ctrlPr>
                          <a:rPr lang="en-US" sz="1600" b="0" i="1" smtClean="0">
                            <a:latin typeface="Cambria Math" panose="02040503050406030204" pitchFamily="18" charset="0"/>
                          </a:rPr>
                        </m:ctrlPr>
                      </m:dPr>
                      <m:e>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r>
                          <a:rPr lang="en-US" sz="1600" b="1" i="1" smtClean="0">
                            <a:latin typeface="Cambria Math" panose="02040503050406030204" pitchFamily="18" charset="0"/>
                          </a:rPr>
                          <m:t>𝑽</m:t>
                        </m:r>
                        <m:r>
                          <a:rPr lang="en-US" sz="1600" b="1" i="0" smtClean="0">
                            <a:latin typeface="Cambria Math" panose="02040503050406030204" pitchFamily="18" charset="0"/>
                          </a:rPr>
                          <m:t>𝚲</m:t>
                        </m:r>
                        <m:r>
                          <a:rPr lang="en-US" sz="1600" b="1" i="1" smtClean="0">
                            <a:latin typeface="Cambria Math" panose="02040503050406030204" pitchFamily="18" charset="0"/>
                          </a:rPr>
                          <m:t> </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r>
                          <a:rPr lang="en-US" sz="1600" b="1" i="1" smtClean="0">
                            <a:latin typeface="Cambria Math" panose="02040503050406030204" pitchFamily="18" charset="0"/>
                          </a:rPr>
                          <m:t>𝑽</m:t>
                        </m:r>
                        <m:r>
                          <a:rPr lang="en-US" sz="1600" b="1" i="1" smtClean="0">
                            <a:latin typeface="Cambria Math" panose="02040503050406030204" pitchFamily="18" charset="0"/>
                          </a:rPr>
                          <m:t>+</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a:latin typeface="Cambria Math" panose="02040503050406030204" pitchFamily="18" charset="0"/>
                              </a:rPr>
                              <m:t>𝚲</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r>
                          <a:rPr lang="en-US" sz="1600" b="1" i="1" dirty="0" smtClean="0">
                            <a:latin typeface="Cambria Math" panose="02040503050406030204" pitchFamily="18" charset="0"/>
                          </a:rPr>
                          <m:t>𝑽</m:t>
                        </m:r>
                      </m:e>
                    </m:d>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𝒇</m:t>
                        </m:r>
                      </m:sub>
                    </m:sSub>
                    <m:r>
                      <a:rPr lang="en-US" sz="1600" b="0"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𝒈</m:t>
                        </m:r>
                      </m:sub>
                    </m:sSub>
                    <m:d>
                      <m:dPr>
                        <m:ctrlPr>
                          <a:rPr lang="en-US" sz="1600" b="1" i="1" dirty="0" smtClean="0">
                            <a:latin typeface="Cambria Math" panose="02040503050406030204" pitchFamily="18" charset="0"/>
                          </a:rPr>
                        </m:ctrlPr>
                      </m:dPr>
                      <m:e>
                        <m:sSup>
                          <m:sSupPr>
                            <m:ctrlPr>
                              <a:rPr lang="en-US" sz="1600" b="1" i="1" dirty="0" smtClean="0">
                                <a:latin typeface="Cambria Math" panose="02040503050406030204" pitchFamily="18" charset="0"/>
                              </a:rPr>
                            </m:ctrlPr>
                          </m:sSupPr>
                          <m:e>
                            <m:r>
                              <a:rPr lang="en-US" sz="1600" b="1" i="1" dirty="0" smtClean="0">
                                <a:latin typeface="Cambria Math" panose="02040503050406030204" pitchFamily="18" charset="0"/>
                              </a:rPr>
                              <m:t>𝑽</m:t>
                            </m:r>
                          </m:e>
                          <m:sup>
                            <m:r>
                              <a:rPr lang="en-US" sz="1600" b="1" i="1" dirty="0" smtClean="0">
                                <a:latin typeface="Cambria Math" panose="02040503050406030204" pitchFamily="18" charset="0"/>
                              </a:rPr>
                              <m:t>∗</m:t>
                            </m:r>
                          </m:sup>
                        </m:sSup>
                        <m:r>
                          <a:rPr lang="en-US" sz="1600" b="1" i="1" dirty="0" smtClean="0">
                            <a:latin typeface="Cambria Math" panose="02040503050406030204" pitchFamily="18" charset="0"/>
                          </a:rPr>
                          <m:t>𝑽</m:t>
                        </m:r>
                        <m:r>
                          <a:rPr lang="en-US" sz="1600" b="1" i="0" dirty="0" smtClean="0">
                            <a:latin typeface="Cambria Math" panose="02040503050406030204" pitchFamily="18" charset="0"/>
                          </a:rPr>
                          <m:t>𝚲</m:t>
                        </m:r>
                        <m:sSup>
                          <m:sSupPr>
                            <m:ctrlPr>
                              <a:rPr lang="en-US" sz="1600" b="1" i="1" dirty="0" smtClean="0">
                                <a:latin typeface="Cambria Math" panose="02040503050406030204" pitchFamily="18" charset="0"/>
                              </a:rPr>
                            </m:ctrlPr>
                          </m:sSupPr>
                          <m:e>
                            <m:r>
                              <a:rPr lang="en-US" sz="1600" b="1" i="1" dirty="0" smtClean="0">
                                <a:latin typeface="Cambria Math" panose="02040503050406030204" pitchFamily="18" charset="0"/>
                              </a:rPr>
                              <m:t>𝑽</m:t>
                            </m:r>
                          </m:e>
                          <m:sup>
                            <m:r>
                              <a:rPr lang="en-US" sz="1600" b="1" i="1" dirty="0" smtClean="0">
                                <a:latin typeface="Cambria Math" panose="02040503050406030204" pitchFamily="18" charset="0"/>
                              </a:rPr>
                              <m:t>∗</m:t>
                            </m:r>
                          </m:sup>
                        </m:sSup>
                        <m:r>
                          <a:rPr lang="en-US" sz="1600" b="1" i="1" dirty="0" smtClean="0">
                            <a:latin typeface="Cambria Math" panose="02040503050406030204" pitchFamily="18" charset="0"/>
                          </a:rPr>
                          <m:t>𝑽</m:t>
                        </m:r>
                        <m:r>
                          <a:rPr lang="en-US" sz="1600" b="1" i="1" dirty="0" smtClean="0">
                            <a:latin typeface="Cambria Math" panose="02040503050406030204" pitchFamily="18" charset="0"/>
                          </a:rPr>
                          <m:t>+</m:t>
                        </m:r>
                        <m:sSup>
                          <m:sSupPr>
                            <m:ctrlPr>
                              <a:rPr lang="en-US" sz="1600" b="1" i="1" dirty="0" smtClean="0">
                                <a:latin typeface="Cambria Math" panose="02040503050406030204" pitchFamily="18" charset="0"/>
                              </a:rPr>
                            </m:ctrlPr>
                          </m:sSupPr>
                          <m:e>
                            <m:r>
                              <a:rPr lang="en-US" sz="1600" b="1" i="1" dirty="0" smtClean="0">
                                <a:latin typeface="Cambria Math" panose="02040503050406030204" pitchFamily="18" charset="0"/>
                              </a:rPr>
                              <m:t>𝑽</m:t>
                            </m:r>
                          </m:e>
                          <m:sup>
                            <m:r>
                              <a:rPr lang="en-US" sz="1600" b="1" i="1" dirty="0" smtClean="0">
                                <a:latin typeface="Cambria Math" panose="02040503050406030204" pitchFamily="18" charset="0"/>
                              </a:rPr>
                              <m:t>∗</m:t>
                            </m:r>
                          </m:sup>
                        </m:sSup>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smtClean="0">
                                <a:latin typeface="Cambria Math" panose="02040503050406030204" pitchFamily="18" charset="0"/>
                              </a:rPr>
                              <m:t>𝜦</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r>
                          <a:rPr lang="en-US" sz="1600" b="1" i="1" dirty="0" smtClean="0">
                            <a:latin typeface="Cambria Math" panose="02040503050406030204" pitchFamily="18" charset="0"/>
                          </a:rPr>
                          <m:t>𝑽</m:t>
                        </m:r>
                      </m:e>
                    </m:d>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𝒇</m:t>
                        </m:r>
                      </m:sub>
                    </m:sSub>
                    <m:sSubSup>
                      <m:sSubSupPr>
                        <m:ctrlPr>
                          <a:rPr lang="en-US" sz="1600" b="1" i="1" dirty="0" smtClean="0">
                            <a:latin typeface="Cambria Math" panose="02040503050406030204" pitchFamily="18" charset="0"/>
                          </a:rPr>
                        </m:ctrlPr>
                      </m:sSubSup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𝒇</m:t>
                        </m:r>
                      </m:sub>
                      <m:sup>
                        <m:r>
                          <a:rPr lang="en-US" sz="1600" b="1" i="1" dirty="0" smtClean="0">
                            <a:latin typeface="Cambria Math" panose="02040503050406030204" pitchFamily="18" charset="0"/>
                          </a:rPr>
                          <m:t>∗</m:t>
                        </m:r>
                      </m:sup>
                    </m:sSubSup>
                    <m:d>
                      <m:dPr>
                        <m:ctrlPr>
                          <a:rPr lang="en-US" sz="1600" b="1" i="1" dirty="0" smtClean="0">
                            <a:latin typeface="Cambria Math" panose="02040503050406030204" pitchFamily="18" charset="0"/>
                          </a:rPr>
                        </m:ctrlPr>
                      </m:dPr>
                      <m:e>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r>
                          <a:rPr lang="en-US" sz="1600" b="1" i="1" dirty="0">
                            <a:latin typeface="Cambria Math" panose="02040503050406030204" pitchFamily="18" charset="0"/>
                          </a:rPr>
                          <m:t>𝑽</m:t>
                        </m:r>
                        <m:r>
                          <a:rPr lang="en-US" sz="1600" b="1" i="1" dirty="0" smtClean="0">
                            <a:latin typeface="Cambria Math" panose="02040503050406030204" pitchFamily="18" charset="0"/>
                          </a:rPr>
                          <m:t>𝚲</m:t>
                        </m:r>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r>
                          <a:rPr lang="en-US" sz="1600" b="1" i="1" dirty="0">
                            <a:latin typeface="Cambria Math" panose="02040503050406030204" pitchFamily="18" charset="0"/>
                          </a:rPr>
                          <m:t>𝑽</m:t>
                        </m:r>
                        <m:r>
                          <a:rPr lang="en-US" sz="1600" b="1" i="1" dirty="0">
                            <a:latin typeface="Cambria Math" panose="02040503050406030204" pitchFamily="18" charset="0"/>
                          </a:rPr>
                          <m:t>+</m:t>
                        </m:r>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smtClean="0">
                                <a:latin typeface="Cambria Math" panose="02040503050406030204" pitchFamily="18" charset="0"/>
                              </a:rPr>
                              <m:t>𝜦</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r>
                          <a:rPr lang="en-US" sz="1600" b="1" i="1" dirty="0" smtClean="0">
                            <a:latin typeface="Cambria Math" panose="02040503050406030204" pitchFamily="18" charset="0"/>
                          </a:rPr>
                          <m:t>𝑽</m:t>
                        </m:r>
                      </m:e>
                    </m:d>
                    <m:sSubSup>
                      <m:sSubSupPr>
                        <m:ctrlPr>
                          <a:rPr lang="en-US" sz="1600" b="1" i="1" dirty="0" smtClean="0">
                            <a:latin typeface="Cambria Math" panose="02040503050406030204" pitchFamily="18" charset="0"/>
                          </a:rPr>
                        </m:ctrlPr>
                      </m:sSubSup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𝒈</m:t>
                        </m:r>
                      </m:sub>
                      <m:sup>
                        <m:r>
                          <a:rPr lang="en-US" sz="1600" b="1" i="1" dirty="0" smtClean="0">
                            <a:latin typeface="Cambria Math" panose="02040503050406030204" pitchFamily="18" charset="0"/>
                          </a:rPr>
                          <m:t>∗</m:t>
                        </m:r>
                      </m:sup>
                    </m:sSubSup>
                    <m:r>
                      <a:rPr lang="en-US" sz="1600" b="1"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𝒈</m:t>
                        </m:r>
                      </m:sub>
                    </m:sSub>
                    <m:d>
                      <m:dPr>
                        <m:ctrlPr>
                          <a:rPr lang="en-US" sz="1600" b="1" i="1" dirty="0" smtClean="0">
                            <a:latin typeface="Cambria Math" panose="02040503050406030204" pitchFamily="18" charset="0"/>
                          </a:rPr>
                        </m:ctrlPr>
                      </m:dPr>
                      <m:e>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r>
                          <a:rPr lang="en-US" sz="1600" b="1" i="1" dirty="0">
                            <a:latin typeface="Cambria Math" panose="02040503050406030204" pitchFamily="18" charset="0"/>
                          </a:rPr>
                          <m:t>𝑽</m:t>
                        </m:r>
                        <m:r>
                          <a:rPr lang="en-US" sz="1600" b="1" i="1" dirty="0" smtClean="0">
                            <a:latin typeface="Cambria Math" panose="02040503050406030204" pitchFamily="18" charset="0"/>
                          </a:rPr>
                          <m:t>𝚲</m:t>
                        </m:r>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r>
                          <a:rPr lang="en-US" sz="1600" b="1" i="1" dirty="0">
                            <a:latin typeface="Cambria Math" panose="02040503050406030204" pitchFamily="18" charset="0"/>
                          </a:rPr>
                          <m:t>𝑽</m:t>
                        </m:r>
                        <m:r>
                          <a:rPr lang="en-US" sz="1600" b="1" i="1" dirty="0">
                            <a:latin typeface="Cambria Math" panose="02040503050406030204" pitchFamily="18" charset="0"/>
                          </a:rPr>
                          <m:t>+</m:t>
                        </m:r>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smtClean="0">
                                <a:latin typeface="Cambria Math" panose="02040503050406030204" pitchFamily="18" charset="0"/>
                              </a:rPr>
                              <m:t>𝜦</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r>
                          <a:rPr lang="en-US" sz="1600" b="1" i="1" dirty="0" smtClean="0">
                            <a:latin typeface="Cambria Math" panose="02040503050406030204" pitchFamily="18" charset="0"/>
                          </a:rPr>
                          <m:t>𝑽</m:t>
                        </m:r>
                      </m:e>
                    </m:d>
                    <m:sSubSup>
                      <m:sSubSupPr>
                        <m:ctrlPr>
                          <a:rPr lang="en-US" sz="1600" b="1" i="1" dirty="0" smtClean="0">
                            <a:latin typeface="Cambria Math" panose="02040503050406030204" pitchFamily="18" charset="0"/>
                          </a:rPr>
                        </m:ctrlPr>
                      </m:sSubSup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𝒈</m:t>
                        </m:r>
                      </m:sub>
                      <m:sup>
                        <m:r>
                          <a:rPr lang="en-US" sz="1600" b="1" i="1" dirty="0" smtClean="0">
                            <a:latin typeface="Cambria Math" panose="02040503050406030204" pitchFamily="18" charset="0"/>
                          </a:rPr>
                          <m:t>∗</m:t>
                        </m:r>
                      </m:sup>
                    </m:sSubSup>
                  </m:oMath>
                </a14:m>
                <a:endParaRPr lang="en-US" sz="1600" b="1" dirty="0"/>
              </a:p>
              <a:p>
                <a:pPr algn="r"/>
                <a14:m>
                  <m:oMath xmlns:m="http://schemas.openxmlformats.org/officeDocument/2006/math">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oMath>
                </a14:m>
                <a:r>
                  <a:rPr lang="en-US" sz="1600" b="1" dirty="0"/>
                  <a:t>                                                                                                               </a:t>
                </a:r>
                <a:r>
                  <a:rPr lang="en-US" sz="1600" dirty="0"/>
                  <a:t>(47)</a:t>
                </a:r>
              </a:p>
              <a:p>
                <a:r>
                  <a:rPr lang="en-US" sz="1600" dirty="0"/>
                  <a:t>Similarly, we apply EVD on (46) we can write </a:t>
                </a:r>
              </a:p>
              <a:p>
                <a:pPr algn="r"/>
                <a14:m>
                  <m:oMath xmlns:m="http://schemas.openxmlformats.org/officeDocument/2006/math">
                    <m:r>
                      <a:rPr lang="en-US" sz="1600" b="1" i="1" smtClean="0">
                        <a:latin typeface="Cambria Math" panose="02040503050406030204" pitchFamily="18" charset="0"/>
                      </a:rPr>
                      <m:t>𝑾</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0"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𝑾</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r>
                      <a:rPr lang="en-US" sz="1600" b="1" i="1" smtClean="0">
                        <a:latin typeface="Cambria Math" panose="02040503050406030204" pitchFamily="18" charset="0"/>
                      </a:rPr>
                      <m:t>𝝁</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oMath>
                </a14:m>
                <a:r>
                  <a:rPr lang="en-US" sz="1600" b="1" dirty="0"/>
                  <a:t>                                                                                                             </a:t>
                </a:r>
                <a:r>
                  <a:rPr lang="en-US" sz="1600" dirty="0"/>
                  <a:t>(48)</a:t>
                </a:r>
              </a:p>
              <a:p>
                <a:r>
                  <a:rPr lang="en-US" sz="1600" dirty="0"/>
                  <a:t>If we observe equation (47)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oMath>
                </a14:m>
                <a:r>
                  <a:rPr lang="en-US" sz="1600" dirty="0"/>
                  <a:t> must be Hermitian since other terms in the equation is Hermitian .</a:t>
                </a:r>
              </a:p>
              <a:p>
                <a:r>
                  <a:rPr lang="en-US" sz="1600" dirty="0"/>
                  <a:t>Using the same argument in (48), </a:t>
                </a:r>
                <a14:m>
                  <m:oMath xmlns:m="http://schemas.openxmlformats.org/officeDocument/2006/math">
                    <m:r>
                      <a:rPr lang="en-US" sz="1600" b="1" i="1" smtClean="0">
                        <a:latin typeface="Cambria Math" panose="02040503050406030204" pitchFamily="18" charset="0"/>
                      </a:rPr>
                      <m:t>𝑾</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oMath>
                </a14:m>
                <a:r>
                  <a:rPr lang="en-US" sz="1600" dirty="0"/>
                  <a:t> should be Hermitian </a:t>
                </a:r>
              </a:p>
              <a:p>
                <a:r>
                  <a:rPr lang="en-US" sz="1600" dirty="0"/>
                  <a:t>But since </a:t>
                </a:r>
                <a14:m>
                  <m:oMath xmlns:m="http://schemas.openxmlformats.org/officeDocument/2006/math">
                    <m:r>
                      <a:rPr lang="en-US" sz="1600" b="1" i="1" smtClean="0">
                        <a:latin typeface="Cambria Math" panose="02040503050406030204" pitchFamily="18" charset="0"/>
                      </a:rPr>
                      <m:t>𝑾</m:t>
                    </m:r>
                  </m:oMath>
                </a14:m>
                <a:r>
                  <a:rPr lang="en-US" sz="1600" dirty="0"/>
                  <a:t> is a diagonal </a:t>
                </a:r>
                <a14:m>
                  <m:oMath xmlns:m="http://schemas.openxmlformats.org/officeDocument/2006/math">
                    <m:r>
                      <a:rPr lang="en-US" sz="1600" b="0" i="1" smtClean="0">
                        <a:latin typeface="Cambria Math" panose="02040503050406030204" pitchFamily="18" charset="0"/>
                      </a:rPr>
                      <m:t>⇒</m:t>
                    </m:r>
                  </m:oMath>
                </a14:m>
                <a:r>
                  <a:rPr lang="en-US" sz="1600" dirty="0"/>
                  <a:t> </a:t>
                </a:r>
                <a14:m>
                  <m:oMath xmlns:m="http://schemas.openxmlformats.org/officeDocument/2006/math">
                    <m:r>
                      <a:rPr lang="en-US" sz="1600" b="1" i="1">
                        <a:latin typeface="Cambria Math" panose="02040503050406030204" pitchFamily="18" charset="0"/>
                      </a:rPr>
                      <m:t>𝑾</m:t>
                    </m:r>
                    <m:sSub>
                      <m:sSubPr>
                        <m:ctrlPr>
                          <a:rPr lang="en-US" sz="1600" b="1" i="1">
                            <a:latin typeface="Cambria Math" panose="02040503050406030204" pitchFamily="18" charset="0"/>
                          </a:rPr>
                        </m:ctrlPr>
                      </m:sSubPr>
                      <m:e>
                        <m:r>
                          <a:rPr lang="en-US" sz="1600" b="1" i="1">
                            <a:latin typeface="Cambria Math" panose="02040503050406030204" pitchFamily="18" charset="0"/>
                          </a:rPr>
                          <m:t>𝝓</m:t>
                        </m:r>
                      </m:e>
                      <m:sub>
                        <m:r>
                          <a:rPr lang="en-US" sz="1600" b="1" i="1">
                            <a:latin typeface="Cambria Math" panose="02040503050406030204" pitchFamily="18" charset="0"/>
                          </a:rPr>
                          <m:t>𝒈</m:t>
                        </m:r>
                      </m:sub>
                    </m:sSub>
                    <m:r>
                      <a:rPr lang="en-US" sz="1600" b="1">
                        <a:latin typeface="Cambria Math" panose="02040503050406030204" pitchFamily="18" charset="0"/>
                      </a:rPr>
                      <m:t>𝚲</m:t>
                    </m:r>
                    <m:sSub>
                      <m:sSubPr>
                        <m:ctrlPr>
                          <a:rPr lang="en-US" sz="1600" b="1" i="1">
                            <a:latin typeface="Cambria Math" panose="02040503050406030204" pitchFamily="18" charset="0"/>
                          </a:rPr>
                        </m:ctrlPr>
                      </m:sSubPr>
                      <m:e>
                        <m:r>
                          <a:rPr lang="en-US" sz="1600" b="1" i="1">
                            <a:latin typeface="Cambria Math" panose="02040503050406030204" pitchFamily="18" charset="0"/>
                          </a:rPr>
                          <m:t>𝝓</m:t>
                        </m:r>
                      </m:e>
                      <m:sub>
                        <m:r>
                          <a:rPr lang="en-US" sz="1600" b="1" i="1">
                            <a:latin typeface="Cambria Math" panose="02040503050406030204" pitchFamily="18" charset="0"/>
                          </a:rPr>
                          <m:t>𝒇</m:t>
                        </m:r>
                      </m:sub>
                    </m:sSub>
                  </m:oMath>
                </a14:m>
                <a:r>
                  <a:rPr lang="en-US" sz="1600" dirty="0"/>
                  <a:t> must a real diagonal</a:t>
                </a:r>
              </a:p>
              <a:p>
                <a:endParaRPr lang="en-US" sz="1600" dirty="0"/>
              </a:p>
              <a:p>
                <a:endParaRPr lang="en-US" sz="1600" b="1" dirty="0"/>
              </a:p>
              <a:p>
                <a:endParaRPr lang="en-US" sz="1600" dirty="0"/>
              </a:p>
              <a:p>
                <a:endParaRPr lang="en-US" sz="1600" dirty="0"/>
              </a:p>
            </p:txBody>
          </p:sp>
        </mc:Choice>
        <mc:Fallback xmlns="">
          <p:sp>
            <p:nvSpPr>
              <p:cNvPr id="3" name="Content Placeholder 2">
                <a:extLst>
                  <a:ext uri="{FF2B5EF4-FFF2-40B4-BE49-F238E27FC236}">
                    <a16:creationId xmlns:a16="http://schemas.microsoft.com/office/drawing/2014/main" id="{7156A66A-606A-A735-A070-C03912F09F5F}"/>
                  </a:ext>
                </a:extLst>
              </p:cNvPr>
              <p:cNvSpPr>
                <a:spLocks noGrp="1" noRot="1" noChangeAspect="1" noMove="1" noResize="1" noEditPoints="1" noAdjustHandles="1" noChangeArrowheads="1" noChangeShapeType="1" noTextEdit="1"/>
              </p:cNvSpPr>
              <p:nvPr>
                <p:ph idx="1"/>
              </p:nvPr>
            </p:nvSpPr>
            <p:spPr>
              <a:blipFill>
                <a:blip r:embed="rId2"/>
                <a:stretch>
                  <a:fillRect l="-232" t="-943" r="-290" b="-83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1C4D785-EEE1-F841-0D4B-B732E1D1AF5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97494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9A45-87B0-C45B-BA8F-DD0F2EA61649}"/>
              </a:ext>
            </a:extLst>
          </p:cNvPr>
          <p:cNvSpPr>
            <a:spLocks noGrp="1"/>
          </p:cNvSpPr>
          <p:nvPr>
            <p:ph type="title"/>
          </p:nvPr>
        </p:nvSpPr>
        <p:spPr/>
        <p:txBody>
          <a:bodyPr/>
          <a:lstStyle/>
          <a:p>
            <a:r>
              <a:rPr lang="en-US" sz="2400" dirty="0"/>
              <a:t>Abstract</a:t>
            </a:r>
          </a:p>
        </p:txBody>
      </p:sp>
      <p:sp>
        <p:nvSpPr>
          <p:cNvPr id="3" name="Content Placeholder 2">
            <a:extLst>
              <a:ext uri="{FF2B5EF4-FFF2-40B4-BE49-F238E27FC236}">
                <a16:creationId xmlns:a16="http://schemas.microsoft.com/office/drawing/2014/main" id="{09904AFA-FB5A-72AF-DE5F-7EBEE8DF666C}"/>
              </a:ext>
            </a:extLst>
          </p:cNvPr>
          <p:cNvSpPr>
            <a:spLocks noGrp="1"/>
          </p:cNvSpPr>
          <p:nvPr>
            <p:ph idx="1"/>
          </p:nvPr>
        </p:nvSpPr>
        <p:spPr/>
        <p:txBody>
          <a:bodyPr/>
          <a:lstStyle/>
          <a:p>
            <a:r>
              <a:rPr lang="en-US" sz="1600" dirty="0"/>
              <a:t>Overview: </a:t>
            </a:r>
          </a:p>
          <a:p>
            <a:pPr lvl="1"/>
            <a:r>
              <a:rPr lang="en-US" sz="1400" dirty="0"/>
              <a:t>Goal: Design optimum linear precoder and decoder for MIMO channels with possible delay spread. </a:t>
            </a:r>
          </a:p>
          <a:p>
            <a:pPr lvl="1"/>
            <a:r>
              <a:rPr lang="en-US" sz="1400" dirty="0"/>
              <a:t>Criterion: Weighted minimum mean-squared error (MMSE) under a transmit power constraint. </a:t>
            </a:r>
          </a:p>
          <a:p>
            <a:r>
              <a:rPr lang="en-US" sz="1600" dirty="0"/>
              <a:t>Key Results: </a:t>
            </a:r>
          </a:p>
          <a:p>
            <a:r>
              <a:rPr lang="en-US" sz="1600" dirty="0"/>
              <a:t>Channel Diagonalization: </a:t>
            </a:r>
          </a:p>
          <a:p>
            <a:pPr lvl="1"/>
            <a:r>
              <a:rPr lang="en-US" sz="1400" dirty="0"/>
              <a:t>Optimum precoder and decoder diagonalize the MIMO channel into eigen subchannels. </a:t>
            </a:r>
          </a:p>
          <a:p>
            <a:pPr lvl="1"/>
            <a:r>
              <a:rPr lang="en-US" sz="1400" dirty="0"/>
              <a:t>Works for any set of error weights. </a:t>
            </a:r>
          </a:p>
          <a:p>
            <a:r>
              <a:rPr lang="en-US" sz="1600" dirty="0"/>
              <a:t>Design Variations Based on Error Weights:</a:t>
            </a:r>
          </a:p>
          <a:p>
            <a:pPr lvl="1"/>
            <a:r>
              <a:rPr lang="en-US" sz="1400" dirty="0"/>
              <a:t> Maximum Information Rate (max-IR) Design </a:t>
            </a:r>
          </a:p>
          <a:p>
            <a:pPr lvl="1"/>
            <a:r>
              <a:rPr lang="en-US" sz="1400" dirty="0"/>
              <a:t>QoS-Based Design: Achieve specific SNR targets across subchannels. </a:t>
            </a:r>
          </a:p>
          <a:p>
            <a:pPr lvl="1"/>
            <a:r>
              <a:rPr lang="en-US" sz="1400" dirty="0"/>
              <a:t>Unweighted MMSE and Equal-Error Design: For fixed-rate systems.</a:t>
            </a:r>
          </a:p>
          <a:p>
            <a:r>
              <a:rPr lang="en-US" sz="1600" dirty="0"/>
              <a:t> Benefits:</a:t>
            </a:r>
          </a:p>
          <a:p>
            <a:r>
              <a:rPr lang="en-US" sz="1600" dirty="0"/>
              <a:t> Enhanced System Performance: </a:t>
            </a:r>
          </a:p>
          <a:p>
            <a:pPr lvl="1"/>
            <a:r>
              <a:rPr lang="en-US" sz="1400" dirty="0"/>
              <a:t>Specialized designs provide flexibility in maximizing information rate and meeting quality-of-service (QoS) requirements.</a:t>
            </a:r>
          </a:p>
        </p:txBody>
      </p:sp>
      <p:sp>
        <p:nvSpPr>
          <p:cNvPr id="4" name="Slide Number Placeholder 3">
            <a:extLst>
              <a:ext uri="{FF2B5EF4-FFF2-40B4-BE49-F238E27FC236}">
                <a16:creationId xmlns:a16="http://schemas.microsoft.com/office/drawing/2014/main" id="{DF07F5C9-E11D-36A4-5EAC-21ECC0BA682F}"/>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310431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0A85-2A7F-1047-9FA4-5520AF539AE6}"/>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1A3041-0BA4-5B2C-3033-E70B89C7902B}"/>
                  </a:ext>
                </a:extLst>
              </p:cNvPr>
              <p:cNvSpPr>
                <a:spLocks noGrp="1"/>
              </p:cNvSpPr>
              <p:nvPr>
                <p:ph idx="1"/>
              </p:nvPr>
            </p:nvSpPr>
            <p:spPr>
              <a:xfrm>
                <a:off x="838200" y="1649691"/>
                <a:ext cx="10515600" cy="4721748"/>
              </a:xfrm>
            </p:spPr>
            <p:txBody>
              <a:bodyPr/>
              <a:lstStyle/>
              <a:p>
                <a:r>
                  <a:rPr lang="en-US" sz="1600" dirty="0"/>
                  <a:t>Considering </a:t>
                </a:r>
                <a14:m>
                  <m:oMath xmlns:m="http://schemas.openxmlformats.org/officeDocument/2006/math">
                    <m:r>
                      <a:rPr lang="en-US" sz="1600" b="1" i="1" smtClean="0">
                        <a:latin typeface="Cambria Math" panose="02040503050406030204" pitchFamily="18" charset="0"/>
                      </a:rPr>
                      <m:t>𝑾</m:t>
                    </m:r>
                  </m:oMath>
                </a14:m>
                <a:r>
                  <a:rPr lang="en-US" sz="1600" dirty="0"/>
                  <a:t> has distinct diagonal elements</a:t>
                </a:r>
              </a:p>
              <a:p>
                <a:r>
                  <a:rPr lang="en-US" sz="1600" dirty="0"/>
                  <a:t>When </a:t>
                </a:r>
                <a:r>
                  <a:rPr lang="en-US" sz="1600" b="1" dirty="0"/>
                  <a:t>W</a:t>
                </a:r>
                <a:r>
                  <a:rPr lang="en-US" sz="1600" dirty="0"/>
                  <a:t> is repeated diagonal elements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𝑖𝑖</m:t>
                        </m:r>
                      </m:sub>
                    </m:sSub>
                  </m:oMath>
                </a14:m>
                <a:endParaRPr lang="en-US" sz="1600" dirty="0"/>
              </a:p>
              <a:p>
                <a:r>
                  <a:rPr lang="en-US" sz="1600" dirty="0"/>
                  <a:t>We can consider </a:t>
                </a:r>
                <a14:m>
                  <m:oMath xmlns:m="http://schemas.openxmlformats.org/officeDocument/2006/math">
                    <m:acc>
                      <m:accPr>
                        <m:chr m:val="̃"/>
                        <m:ctrlPr>
                          <a:rPr lang="en-US" sz="1600" b="0" i="1" smtClean="0">
                            <a:latin typeface="Cambria Math" panose="02040503050406030204" pitchFamily="18" charset="0"/>
                          </a:rPr>
                        </m:ctrlPr>
                      </m:accPr>
                      <m:e>
                        <m:r>
                          <a:rPr lang="en-US" sz="1600" b="1" i="1" smtClean="0">
                            <a:latin typeface="Cambria Math" panose="02040503050406030204" pitchFamily="18" charset="0"/>
                          </a:rPr>
                          <m:t>𝑾</m:t>
                        </m:r>
                      </m:e>
                    </m:acc>
                    <m:r>
                      <a:rPr lang="en-US" sz="1600" b="0" i="1" dirty="0" smtClean="0">
                        <a:latin typeface="Cambria Math" panose="02040503050406030204" pitchFamily="18" charset="0"/>
                      </a:rPr>
                      <m:t>=</m:t>
                    </m:r>
                    <m:r>
                      <a:rPr lang="en-US" sz="1600" b="1" i="1" dirty="0" smtClean="0">
                        <a:latin typeface="Cambria Math" panose="02040503050406030204" pitchFamily="18" charset="0"/>
                      </a:rPr>
                      <m:t>𝑾</m:t>
                    </m:r>
                    <m:r>
                      <a:rPr lang="en-US" sz="1600" b="0" i="1" dirty="0" smtClean="0">
                        <a:latin typeface="Cambria Math" panose="02040503050406030204" pitchFamily="18" charset="0"/>
                      </a:rPr>
                      <m:t>+ </m:t>
                    </m:r>
                    <m:sSub>
                      <m:sSubPr>
                        <m:ctrlPr>
                          <a:rPr lang="en-US" sz="1600" i="1" dirty="0" smtClean="0">
                            <a:latin typeface="Cambria Math" panose="02040503050406030204" pitchFamily="18" charset="0"/>
                            <a:ea typeface="Cambria Math" panose="02040503050406030204" pitchFamily="18" charset="0"/>
                          </a:rPr>
                        </m:ctrlPr>
                      </m:sSubPr>
                      <m:e>
                        <m:r>
                          <a:rPr lang="en-US" sz="1600" b="0" i="1" dirty="0" smtClean="0">
                            <a:latin typeface="Cambria Math" panose="02040503050406030204" pitchFamily="18" charset="0"/>
                            <a:ea typeface="Cambria Math" panose="02040503050406030204" pitchFamily="18" charset="0"/>
                          </a:rPr>
                          <m:t>∆</m:t>
                        </m:r>
                      </m:e>
                      <m:sub>
                        <m:r>
                          <a:rPr lang="en-US" sz="1600" b="1" i="1" dirty="0" smtClean="0">
                            <a:latin typeface="Cambria Math" panose="02040503050406030204" pitchFamily="18" charset="0"/>
                            <a:ea typeface="Cambria Math" panose="02040503050406030204" pitchFamily="18" charset="0"/>
                          </a:rPr>
                          <m:t>𝑾</m:t>
                        </m:r>
                      </m:sub>
                    </m:sSub>
                  </m:oMath>
                </a14:m>
                <a:r>
                  <a:rPr lang="en-US" sz="1600" dirty="0"/>
                  <a:t> where </a:t>
                </a:r>
                <a14:m>
                  <m:oMath xmlns:m="http://schemas.openxmlformats.org/officeDocument/2006/math">
                    <m:r>
                      <a:rPr lang="en-US" sz="1600" b="1" i="1" dirty="0">
                        <a:latin typeface="Cambria Math" panose="02040503050406030204" pitchFamily="18" charset="0"/>
                        <a:ea typeface="Cambria Math" panose="02040503050406030204" pitchFamily="18" charset="0"/>
                      </a:rPr>
                      <m:t>∆</m:t>
                    </m:r>
                  </m:oMath>
                </a14:m>
                <a:r>
                  <a:rPr lang="en-US" sz="1600" dirty="0"/>
                  <a:t> is perturbation matrix that ensures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𝑖𝑖</m:t>
                        </m:r>
                      </m:sub>
                    </m:sSub>
                  </m:oMath>
                </a14:m>
                <a:r>
                  <a:rPr lang="en-US" sz="1600" dirty="0"/>
                  <a:t> are distinct.</a:t>
                </a:r>
              </a:p>
              <a:p>
                <a:r>
                  <a:rPr lang="en-US" sz="1600" dirty="0"/>
                  <a:t>Again consider (16) and (17) we can say that </a:t>
                </a:r>
                <a14:m>
                  <m:oMath xmlns:m="http://schemas.openxmlformats.org/officeDocument/2006/math">
                    <m:r>
                      <a:rPr lang="en-US" sz="1600" b="1" i="1" smtClean="0">
                        <a:latin typeface="Cambria Math" panose="02040503050406030204" pitchFamily="18" charset="0"/>
                      </a:rPr>
                      <m:t>𝑮</m:t>
                    </m:r>
                  </m:oMath>
                </a14:m>
                <a:r>
                  <a:rPr lang="en-US" sz="1600" dirty="0"/>
                  <a:t> and </a:t>
                </a:r>
                <a14:m>
                  <m:oMath xmlns:m="http://schemas.openxmlformats.org/officeDocument/2006/math">
                    <m:r>
                      <a:rPr lang="en-US" sz="1600" b="1" i="1" smtClean="0">
                        <a:latin typeface="Cambria Math" panose="02040503050406030204" pitchFamily="18" charset="0"/>
                      </a:rPr>
                      <m:t>𝑭</m:t>
                    </m:r>
                  </m:oMath>
                </a14:m>
                <a:r>
                  <a:rPr lang="en-US" sz="1600" dirty="0"/>
                  <a:t> are continuous functions of </a:t>
                </a:r>
                <a14:m>
                  <m:oMath xmlns:m="http://schemas.openxmlformats.org/officeDocument/2006/math">
                    <m:r>
                      <a:rPr lang="en-US" sz="1600" b="1" i="1" smtClean="0">
                        <a:latin typeface="Cambria Math" panose="02040503050406030204" pitchFamily="18" charset="0"/>
                      </a:rPr>
                      <m:t>𝑾</m:t>
                    </m:r>
                  </m:oMath>
                </a14:m>
                <a:endParaRPr lang="en-US" sz="1600" b="1" dirty="0"/>
              </a:p>
              <a:p>
                <a:r>
                  <a:rPr lang="en-US" sz="1600" dirty="0"/>
                  <a:t>Hence, </a:t>
                </a:r>
                <a14:m>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lim</m:t>
                            </m:r>
                          </m:e>
                          <m:lim>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m:t>
                                </m:r>
                              </m:e>
                              <m:sub>
                                <m:r>
                                  <a:rPr lang="en-US" sz="1600" b="1" i="1" smtClean="0">
                                    <a:latin typeface="Cambria Math" panose="02040503050406030204" pitchFamily="18" charset="0"/>
                                    <a:ea typeface="Cambria Math" panose="02040503050406030204" pitchFamily="18" charset="0"/>
                                  </a:rPr>
                                  <m:t>𝑾</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m:t>
                            </m:r>
                          </m:lim>
                        </m:limLow>
                      </m:fName>
                      <m:e>
                        <m:r>
                          <a:rPr lang="en-US" sz="1600" b="1" i="1" smtClean="0">
                            <a:latin typeface="Cambria Math" panose="02040503050406030204" pitchFamily="18" charset="0"/>
                          </a:rPr>
                          <m:t>𝑮</m:t>
                        </m:r>
                        <m:d>
                          <m:dPr>
                            <m:ctrlPr>
                              <a:rPr lang="en-US" sz="1600" b="0" i="1" smtClean="0">
                                <a:latin typeface="Cambria Math" panose="02040503050406030204" pitchFamily="18" charset="0"/>
                              </a:rPr>
                            </m:ctrlPr>
                          </m:dPr>
                          <m:e>
                            <m:acc>
                              <m:accPr>
                                <m:chr m:val="̃"/>
                                <m:ctrlPr>
                                  <a:rPr lang="en-US" sz="1600" b="0" i="1" smtClean="0">
                                    <a:latin typeface="Cambria Math" panose="02040503050406030204" pitchFamily="18" charset="0"/>
                                  </a:rPr>
                                </m:ctrlPr>
                              </m:accPr>
                              <m:e>
                                <m:r>
                                  <a:rPr lang="en-US" sz="1600" b="1" i="1" smtClean="0">
                                    <a:latin typeface="Cambria Math" panose="02040503050406030204" pitchFamily="18" charset="0"/>
                                  </a:rPr>
                                  <m:t>𝑾</m:t>
                                </m:r>
                              </m:e>
                            </m:acc>
                          </m:e>
                        </m:d>
                        <m:r>
                          <a:rPr lang="en-US" sz="1600" b="0" i="1" smtClean="0">
                            <a:latin typeface="Cambria Math" panose="02040503050406030204" pitchFamily="18" charset="0"/>
                          </a:rPr>
                          <m:t>=</m:t>
                        </m:r>
                        <m:r>
                          <a:rPr lang="en-US" sz="1600" b="1" i="1" smtClean="0">
                            <a:latin typeface="Cambria Math" panose="02040503050406030204" pitchFamily="18" charset="0"/>
                          </a:rPr>
                          <m:t>𝑮</m:t>
                        </m:r>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𝑾</m:t>
                            </m:r>
                          </m:e>
                        </m:d>
                      </m:e>
                    </m:func>
                  </m:oMath>
                </a14:m>
                <a:r>
                  <a:rPr lang="en-US" sz="1600" dirty="0"/>
                  <a:t> and similarly for </a:t>
                </a:r>
                <a14:m>
                  <m:oMath xmlns:m="http://schemas.openxmlformats.org/officeDocument/2006/math">
                    <m:r>
                      <a:rPr lang="en-US" sz="1600" b="1" i="1" smtClean="0">
                        <a:latin typeface="Cambria Math" panose="02040503050406030204" pitchFamily="18" charset="0"/>
                      </a:rPr>
                      <m:t>𝑭</m:t>
                    </m:r>
                  </m:oMath>
                </a14:m>
                <a:endParaRPr lang="en-US" sz="1600" b="1" dirty="0"/>
              </a:p>
              <a:p>
                <a:r>
                  <a:rPr lang="en-US" sz="1600" dirty="0"/>
                  <a:t>This means that we can take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oMath>
                </a14:m>
                <a:r>
                  <a:rPr lang="en-US" sz="1600" dirty="0"/>
                  <a:t> to be real diagonal for any </a:t>
                </a:r>
                <a14:m>
                  <m:oMath xmlns:m="http://schemas.openxmlformats.org/officeDocument/2006/math">
                    <m:r>
                      <a:rPr lang="en-US" sz="1600" b="1" i="1" smtClean="0">
                        <a:latin typeface="Cambria Math" panose="02040503050406030204" pitchFamily="18" charset="0"/>
                      </a:rPr>
                      <m:t>𝑾</m:t>
                    </m:r>
                  </m:oMath>
                </a14:m>
                <a:endParaRPr lang="en-US" sz="1600" b="1" dirty="0"/>
              </a:p>
              <a:p>
                <a:r>
                  <a:rPr lang="en-US" sz="1600" dirty="0"/>
                  <a:t>Note that the case of </a:t>
                </a:r>
                <a14:m>
                  <m:oMath xmlns:m="http://schemas.openxmlformats.org/officeDocument/2006/math">
                    <m:r>
                      <a:rPr lang="en-US" sz="1600" b="1" i="1" smtClean="0">
                        <a:latin typeface="Cambria Math" panose="02040503050406030204" pitchFamily="18" charset="0"/>
                      </a:rPr>
                      <m:t>𝑾</m:t>
                    </m:r>
                    <m:r>
                      <a:rPr lang="en-US" sz="1600" b="1" i="1" smtClean="0">
                        <a:latin typeface="Cambria Math" panose="02040503050406030204" pitchFamily="18" charset="0"/>
                      </a:rPr>
                      <m:t>=</m:t>
                    </m:r>
                    <m:r>
                      <a:rPr lang="en-US" sz="1600" b="1" i="1" smtClean="0">
                        <a:latin typeface="Cambria Math" panose="02040503050406030204" pitchFamily="18" charset="0"/>
                      </a:rPr>
                      <m:t>𝑰</m:t>
                    </m:r>
                  </m:oMath>
                </a14:m>
                <a:r>
                  <a:rPr lang="en-US" sz="1600" b="1" dirty="0"/>
                  <a:t> </a:t>
                </a:r>
                <a:r>
                  <a:rPr lang="en-US" sz="1600" dirty="0"/>
                  <a:t>has been well studied at others literature</a:t>
                </a:r>
              </a:p>
              <a:p>
                <a:r>
                  <a:rPr lang="en-US" sz="1600" dirty="0"/>
                  <a:t>Where the fact that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oMath>
                </a14:m>
                <a:r>
                  <a:rPr lang="en-US" sz="1600" dirty="0"/>
                  <a:t> is diagonal was shown to be true</a:t>
                </a:r>
              </a:p>
              <a:p>
                <a:r>
                  <a:rPr lang="en-US" sz="1600" dirty="0"/>
                  <a:t>Now we use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r>
                      <a:rPr lang="en-US" sz="1600" b="0" i="1" smtClean="0">
                        <a:latin typeface="Cambria Math" panose="02040503050406030204" pitchFamily="18" charset="0"/>
                      </a:rPr>
                      <m:t>,</m:t>
                    </m:r>
                  </m:oMath>
                </a14:m>
                <a:r>
                  <a:rPr lang="en-US" sz="1600" dirty="0"/>
                  <a:t> etc. to denote real-valued diagonal matrices of appropriate dimensions</a:t>
                </a:r>
              </a:p>
              <a:p>
                <a:pPr algn="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oMath>
                </a14:m>
                <a:r>
                  <a:rPr lang="en-US" sz="1600" dirty="0"/>
                  <a:t>                                                                                                                                                     (49)</a:t>
                </a:r>
              </a:p>
              <a:p>
                <a:r>
                  <a:rPr lang="en-US" sz="1600" dirty="0"/>
                  <a:t>From (47) and (48)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r>
                      <a:rPr lang="en-US" sz="1600" b="1"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oMath>
                </a14:m>
                <a:endParaRPr lang="en-US" sz="1600" b="0" dirty="0"/>
              </a:p>
              <a:p>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oMath>
                </a14:m>
                <a:r>
                  <a:rPr lang="en-US" sz="1600" b="0" dirty="0"/>
                  <a:t> or equivalently</a:t>
                </a:r>
              </a:p>
              <a:p>
                <a:pPr algn="r"/>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2</m:t>
                        </m:r>
                      </m:sup>
                    </m:s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r>
                          <a:rPr lang="en-US"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2</m:t>
                        </m:r>
                      </m:sup>
                    </m:sSubSup>
                  </m:oMath>
                </a14:m>
                <a:r>
                  <a:rPr lang="en-US" sz="1600" b="0" dirty="0"/>
                  <a:t>                                                                                                                                             (50)</a:t>
                </a:r>
              </a:p>
              <a:p>
                <a:endParaRPr lang="en-US" sz="1600" b="0" dirty="0"/>
              </a:p>
              <a:p>
                <a:endParaRPr lang="en-US" sz="1600" dirty="0"/>
              </a:p>
              <a:p>
                <a:endParaRPr lang="en-US" sz="1600" dirty="0"/>
              </a:p>
              <a:p>
                <a:endParaRPr lang="en-US" sz="1600" dirty="0"/>
              </a:p>
            </p:txBody>
          </p:sp>
        </mc:Choice>
        <mc:Fallback xmlns="">
          <p:sp>
            <p:nvSpPr>
              <p:cNvPr id="3" name="Content Placeholder 2">
                <a:extLst>
                  <a:ext uri="{FF2B5EF4-FFF2-40B4-BE49-F238E27FC236}">
                    <a16:creationId xmlns:a16="http://schemas.microsoft.com/office/drawing/2014/main" id="{F01A3041-0BA4-5B2C-3033-E70B89C7902B}"/>
                  </a:ext>
                </a:extLst>
              </p:cNvPr>
              <p:cNvSpPr>
                <a:spLocks noGrp="1" noRot="1" noChangeAspect="1" noMove="1" noResize="1" noEditPoints="1" noAdjustHandles="1" noChangeArrowheads="1" noChangeShapeType="1" noTextEdit="1"/>
              </p:cNvSpPr>
              <p:nvPr>
                <p:ph idx="1"/>
              </p:nvPr>
            </p:nvSpPr>
            <p:spPr>
              <a:xfrm>
                <a:off x="838200" y="1649691"/>
                <a:ext cx="10515600" cy="4721748"/>
              </a:xfrm>
              <a:blipFill>
                <a:blip r:embed="rId2"/>
                <a:stretch>
                  <a:fillRect l="-232" t="-904" r="-290" b="-20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F5F6D4B-5856-91B7-DF4C-3594E8BC4178}"/>
              </a:ext>
            </a:extLst>
          </p:cNvPr>
          <p:cNvSpPr>
            <a:spLocks noGrp="1"/>
          </p:cNvSpPr>
          <p:nvPr>
            <p:ph type="sldNum" sz="quarter" idx="12"/>
          </p:nvPr>
        </p:nvSpPr>
        <p:spPr/>
        <p:txBody>
          <a:bodyPr/>
          <a:lstStyle/>
          <a:p>
            <a:fld id="{A439D109-9F59-4B0B-8E20-D6D3A384B1F1}" type="slidenum">
              <a:rPr lang="ko-KR" altLang="en-US" smtClean="0"/>
              <a:t>20</a:t>
            </a:fld>
            <a:endParaRPr lang="ko-KR" altLang="en-US" dirty="0"/>
          </a:p>
        </p:txBody>
      </p:sp>
    </p:spTree>
    <p:extLst>
      <p:ext uri="{BB962C8B-B14F-4D97-AF65-F5344CB8AC3E}">
        <p14:creationId xmlns:p14="http://schemas.microsoft.com/office/powerpoint/2010/main" val="291370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8B68-2E33-591C-5961-82DF80EB9399}"/>
              </a:ext>
            </a:extLst>
          </p:cNvPr>
          <p:cNvSpPr>
            <a:spLocks noGrp="1"/>
          </p:cNvSpPr>
          <p:nvPr>
            <p:ph type="title"/>
          </p:nvPr>
        </p:nvSpPr>
        <p:spPr/>
        <p:txBody>
          <a:bodyPr/>
          <a:lstStyle/>
          <a:p>
            <a:r>
              <a:rPr lang="en-US" dirty="0"/>
              <a:t>Optimum Precoder and Decoder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7F8302-D1D7-2C02-BB07-B660E92BC7C1}"/>
                  </a:ext>
                </a:extLst>
              </p:cNvPr>
              <p:cNvSpPr>
                <a:spLocks noGrp="1"/>
              </p:cNvSpPr>
              <p:nvPr>
                <p:ph idx="1"/>
              </p:nvPr>
            </p:nvSpPr>
            <p:spPr/>
            <p:txBody>
              <a:bodyPr/>
              <a:lstStyle/>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oMath>
                </a14:m>
                <a:endParaRPr lang="en-US" sz="1600"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𝑽</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𝒈</m:t>
                        </m:r>
                      </m:sub>
                    </m:sSub>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oMath>
                </a14:m>
                <a:endParaRPr lang="en-US" sz="1600" b="1"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oMath>
                </a14:m>
                <a:endParaRPr lang="en-US" sz="1600" b="1"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oMath>
                </a14:m>
                <a:endParaRPr lang="en-US" sz="1600" b="1"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up>
                        <m:r>
                          <a:rPr lang="en-US" sz="1600" b="1" i="0" smtClean="0">
                            <a:latin typeface="Cambria Math" panose="02040503050406030204" pitchFamily="18" charset="0"/>
                          </a:rPr>
                          <m:t>∗</m:t>
                        </m:r>
                      </m:sup>
                    </m:sSubSup>
                    <m:r>
                      <a:rPr lang="en-US" sz="1600" b="1" i="0"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𝐃</m:t>
                        </m:r>
                      </m:e>
                      <m:sub>
                        <m:r>
                          <a:rPr lang="en-US" sz="1600" b="1" i="0" smtClean="0">
                            <a:latin typeface="Cambria Math" panose="02040503050406030204" pitchFamily="18" charset="0"/>
                          </a:rPr>
                          <m:t>𝟐</m:t>
                        </m:r>
                      </m:sub>
                    </m:sSub>
                  </m:oMath>
                </a14:m>
                <a:endParaRPr lang="en-US" sz="1600" b="1" dirty="0"/>
              </a:p>
              <a:p>
                <a:r>
                  <a:rPr lang="en-US" sz="1600" dirty="0"/>
                  <a:t>After taking square root of both sides</a:t>
                </a:r>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𝚲</m:t>
                        </m:r>
                      </m:e>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oMath>
                </a14:m>
                <a:endParaRPr lang="en-US" sz="1600" b="1"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r>
                      <a:rPr lang="en-US" sz="1600" b="1"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m:t>
                            </m:r>
                          </m:num>
                          <m:den>
                            <m:r>
                              <a:rPr lang="en-US" sz="1600" b="1" i="1" smtClean="0">
                                <a:latin typeface="Cambria Math" panose="02040503050406030204" pitchFamily="18" charset="0"/>
                              </a:rPr>
                              <m:t>𝟐</m:t>
                            </m:r>
                          </m:den>
                        </m:f>
                      </m:sup>
                    </m:sSubSup>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1"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oMath>
                </a14:m>
                <a:endParaRPr lang="en-US" sz="1600" b="1" dirty="0"/>
              </a:p>
              <a:p>
                <a:r>
                  <a:rPr lang="en-US" sz="1600" dirty="0"/>
                  <a:t>Using the SVD relationship for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𝑔</m:t>
                        </m:r>
                      </m:sub>
                    </m:sSub>
                  </m:oMath>
                </a14:m>
                <a:endParaRPr lang="en-US" sz="1600" dirty="0"/>
              </a:p>
              <a:p>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1"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m:t>
                    </m:r>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1"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oMath>
                </a14:m>
                <a:endParaRPr lang="en-US" sz="1600" b="1" dirty="0"/>
              </a:p>
            </p:txBody>
          </p:sp>
        </mc:Choice>
        <mc:Fallback xmlns="">
          <p:sp>
            <p:nvSpPr>
              <p:cNvPr id="3" name="Content Placeholder 2">
                <a:extLst>
                  <a:ext uri="{FF2B5EF4-FFF2-40B4-BE49-F238E27FC236}">
                    <a16:creationId xmlns:a16="http://schemas.microsoft.com/office/drawing/2014/main" id="{127F8302-D1D7-2C02-BB07-B660E92BC7C1}"/>
                  </a:ext>
                </a:extLst>
              </p:cNvPr>
              <p:cNvSpPr>
                <a:spLocks noGrp="1" noRot="1" noChangeAspect="1" noMove="1" noResize="1" noEditPoints="1" noAdjustHandles="1" noChangeArrowheads="1" noChangeShapeType="1" noTextEdit="1"/>
              </p:cNvSpPr>
              <p:nvPr>
                <p:ph idx="1"/>
              </p:nvPr>
            </p:nvSpPr>
            <p:spPr>
              <a:blipFill>
                <a:blip r:embed="rId2"/>
                <a:stretch>
                  <a:fillRect l="-232" t="-53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0D9556-F89C-FEB7-1B1B-671008ADB12A}"/>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7304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2940-9777-88A0-ADD7-09D799F1CA5E}"/>
              </a:ext>
            </a:extLst>
          </p:cNvPr>
          <p:cNvSpPr>
            <a:spLocks noGrp="1"/>
          </p:cNvSpPr>
          <p:nvPr>
            <p:ph type="title"/>
          </p:nvPr>
        </p:nvSpPr>
        <p:spPr/>
        <p:txBody>
          <a:bodyPr/>
          <a:lstStyle/>
          <a:p>
            <a:r>
              <a:rPr lang="en-US" dirty="0"/>
              <a:t>Optimum Precoder and Decoder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88F0-F8ED-60A8-E6EC-8B2E90035AB4}"/>
                  </a:ext>
                </a:extLst>
              </p:cNvPr>
              <p:cNvSpPr>
                <a:spLocks noGrp="1"/>
              </p:cNvSpPr>
              <p:nvPr>
                <p:ph idx="1"/>
              </p:nvPr>
            </p:nvSpPr>
            <p:spPr/>
            <p:txBody>
              <a:bodyPr/>
              <a:lstStyle/>
              <a:p>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oMath>
                </a14:m>
                <a:endParaRPr lang="en-US" sz="1600" b="1" dirty="0"/>
              </a:p>
              <a:p>
                <a14:m>
                  <m:oMath xmlns:m="http://schemas.openxmlformats.org/officeDocument/2006/math">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Sub>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𝚺</m:t>
                        </m:r>
                      </m:e>
                      <m:sup>
                        <m:r>
                          <a:rPr lang="en-US" sz="1600" b="1" i="1" smtClean="0">
                            <a:latin typeface="Cambria Math" panose="02040503050406030204" pitchFamily="18" charset="0"/>
                          </a:rPr>
                          <m:t>∗</m:t>
                        </m:r>
                      </m:sup>
                    </m:sSup>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r>
                      <a:rPr lang="en-US" sz="1600" b="1" i="0" smtClean="0">
                        <a:latin typeface="Cambria Math" panose="02040503050406030204" pitchFamily="18" charset="0"/>
                      </a:rPr>
                      <m:t>𝚺</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oMath>
                </a14:m>
                <a:endParaRPr lang="en-US" sz="1600" b="1" dirty="0"/>
              </a:p>
              <a:p>
                <a14:m>
                  <m:oMath xmlns:m="http://schemas.openxmlformats.org/officeDocument/2006/math">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Sub>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𝚺</m:t>
                        </m:r>
                      </m:e>
                      <m:sup>
                        <m:r>
                          <a:rPr lang="en-US" sz="1600" b="1" i="1" smtClean="0">
                            <a:latin typeface="Cambria Math" panose="02040503050406030204" pitchFamily="18" charset="0"/>
                          </a:rPr>
                          <m:t>∗</m:t>
                        </m:r>
                      </m:sup>
                    </m:sSup>
                    <m:r>
                      <a:rPr lang="en-US" sz="1600" b="1" i="0" smtClean="0">
                        <a:latin typeface="Cambria Math" panose="02040503050406030204" pitchFamily="18" charset="0"/>
                      </a:rPr>
                      <m:t>𝚺</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oMath>
                </a14:m>
                <a:endParaRPr lang="en-US" sz="1600" b="1" dirty="0"/>
              </a:p>
              <a:p>
                <a14:m>
                  <m:oMath xmlns:m="http://schemas.openxmlformats.org/officeDocument/2006/math">
                    <m:r>
                      <a:rPr lang="en-US" sz="1600" b="1"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0" smtClean="0">
                            <a:latin typeface="Cambria Math" panose="02040503050406030204" pitchFamily="18" charset="0"/>
                          </a:rPr>
                          <m:t>𝐟</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Sub>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oMath>
                </a14:m>
                <a:endParaRPr lang="en-US" sz="1600" b="1" dirty="0"/>
              </a:p>
              <a:p>
                <a:r>
                  <a:rPr lang="en-US" sz="1600" b="0" dirty="0"/>
                  <a:t>Taking square root of both sides</a:t>
                </a:r>
              </a:p>
              <a:p>
                <a14:m>
                  <m:oMath xmlns:m="http://schemas.openxmlformats.org/officeDocument/2006/math">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𝒇</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r>
                      <a:rPr lang="en-US" sz="1600" b="1"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oMath>
                </a14:m>
                <a:endParaRPr lang="en-US" sz="1600" b="1" dirty="0"/>
              </a:p>
              <a:p>
                <a:r>
                  <a:rPr lang="en-US" sz="1600" dirty="0"/>
                  <a:t>Using SVD we can write </a:t>
                </a:r>
              </a:p>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 </m:t>
                    </m:r>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0" smtClean="0">
                            <a:latin typeface="Cambria Math" panose="02040503050406030204" pitchFamily="18" charset="0"/>
                          </a:rPr>
                          <m:t>𝐟</m:t>
                        </m:r>
                      </m:sub>
                      <m:sup>
                        <m:f>
                          <m:fPr>
                            <m:ctrlPr>
                              <a:rPr lang="en-US" sz="1600" i="1" smtClean="0">
                                <a:latin typeface="Cambria Math" panose="02040503050406030204" pitchFamily="18" charset="0"/>
                              </a:rPr>
                            </m:ctrlPr>
                          </m:fPr>
                          <m:num>
                            <m:r>
                              <a:rPr lang="en-US" sz="1600" b="0" i="0" smtClean="0">
                                <a:latin typeface="Cambria Math" panose="02040503050406030204" pitchFamily="18" charset="0"/>
                              </a:rPr>
                              <m:t>1</m:t>
                            </m:r>
                          </m:num>
                          <m:den>
                            <m:r>
                              <a:rPr lang="en-US" sz="1600" b="0" i="0" smtClean="0">
                                <a:latin typeface="Cambria Math" panose="02040503050406030204" pitchFamily="18" charset="0"/>
                              </a:rPr>
                              <m:t>2</m:t>
                            </m:r>
                          </m:den>
                        </m:f>
                      </m:sup>
                    </m:sSubSup>
                  </m:oMath>
                </a14:m>
                <a:endParaRPr lang="en-US" sz="1600" b="1" dirty="0"/>
              </a:p>
              <a:p>
                <a14:m>
                  <m:oMath xmlns:m="http://schemas.openxmlformats.org/officeDocument/2006/math">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sSubSup>
                      <m:sSubSupPr>
                        <m:ctrlPr>
                          <a:rPr lang="en-US" sz="1600" b="1" i="1">
                            <a:latin typeface="Cambria Math" panose="02040503050406030204" pitchFamily="18" charset="0"/>
                          </a:rPr>
                        </m:ctrlPr>
                      </m:sSubSupPr>
                      <m:e>
                        <m:r>
                          <a:rPr lang="en-US" sz="1600" b="1" i="1">
                            <a:latin typeface="Cambria Math" panose="02040503050406030204" pitchFamily="18" charset="0"/>
                          </a:rPr>
                          <m:t>𝑫</m:t>
                        </m:r>
                      </m:e>
                      <m:sub>
                        <m:r>
                          <a:rPr lang="en-US" sz="1600" b="1" i="1">
                            <a:latin typeface="Cambria Math" panose="02040503050406030204" pitchFamily="18" charset="0"/>
                          </a:rPr>
                          <m:t>𝟑</m:t>
                        </m:r>
                      </m:sub>
                      <m:sup>
                        <m:f>
                          <m:fPr>
                            <m:ctrlPr>
                              <a:rPr lang="en-US" sz="1600" i="1">
                                <a:latin typeface="Cambria Math" panose="02040503050406030204" pitchFamily="18" charset="0"/>
                              </a:rPr>
                            </m:ctrlPr>
                          </m:fPr>
                          <m:num>
                            <m:r>
                              <a:rPr lang="en-US" sz="1600" b="0" i="1">
                                <a:latin typeface="Cambria Math" panose="02040503050406030204" pitchFamily="18" charset="0"/>
                              </a:rPr>
                              <m:t>1</m:t>
                            </m:r>
                          </m:num>
                          <m:den>
                            <m:r>
                              <a:rPr lang="en-US" sz="1600" b="0" i="1">
                                <a:latin typeface="Cambria Math" panose="02040503050406030204" pitchFamily="18" charset="0"/>
                              </a:rPr>
                              <m:t>2</m:t>
                            </m:r>
                          </m:den>
                        </m:f>
                      </m:sup>
                    </m:sSubSup>
                  </m:oMath>
                </a14:m>
                <a:endParaRPr lang="en-US" sz="1600" b="1" dirty="0"/>
              </a:p>
              <a:p>
                <a:r>
                  <a:rPr lang="en-US" sz="1600" dirty="0"/>
                  <a:t>Inserting equation (50) into (49),</a:t>
                </a:r>
              </a:p>
              <a:p>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b="1"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𝚲</m:t>
                        </m:r>
                      </m:e>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oMath>
                </a14:m>
                <a:endParaRPr lang="en-US" sz="1600" b="1" dirty="0"/>
              </a:p>
              <a:p>
                <a:endParaRPr lang="en-US" sz="1600" b="0" dirty="0"/>
              </a:p>
              <a:p>
                <a:endParaRPr lang="en-US" sz="1600" dirty="0"/>
              </a:p>
            </p:txBody>
          </p:sp>
        </mc:Choice>
        <mc:Fallback xmlns="">
          <p:sp>
            <p:nvSpPr>
              <p:cNvPr id="3" name="Content Placeholder 2">
                <a:extLst>
                  <a:ext uri="{FF2B5EF4-FFF2-40B4-BE49-F238E27FC236}">
                    <a16:creationId xmlns:a16="http://schemas.microsoft.com/office/drawing/2014/main" id="{718288F0-F8ED-60A8-E6EC-8B2E90035AB4}"/>
                  </a:ext>
                </a:extLst>
              </p:cNvPr>
              <p:cNvSpPr>
                <a:spLocks noGrp="1" noRot="1" noChangeAspect="1" noMove="1" noResize="1" noEditPoints="1" noAdjustHandles="1" noChangeArrowheads="1" noChangeShapeType="1" noTextEdit="1"/>
              </p:cNvSpPr>
              <p:nvPr>
                <p:ph idx="1"/>
              </p:nvPr>
            </p:nvSpPr>
            <p:spPr>
              <a:blipFill>
                <a:blip r:embed="rId2"/>
                <a:stretch>
                  <a:fillRect l="-232" t="-53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ECE45C3-829B-C0DB-5A65-7A4CF658EE36}"/>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959140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6A6B-4E3E-56A1-97A2-964A0427B0E2}"/>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AB61C2-145A-5388-2839-CEC2C1DD0485}"/>
                  </a:ext>
                </a:extLst>
              </p:cNvPr>
              <p:cNvSpPr>
                <a:spLocks noGrp="1"/>
              </p:cNvSpPr>
              <p:nvPr>
                <p:ph idx="1"/>
              </p:nvPr>
            </p:nvSpPr>
            <p:spPr/>
            <p:txBody>
              <a:bodyPr/>
              <a:lstStyle/>
              <a:p>
                <a:r>
                  <a:rPr lang="en-US" sz="1600" dirty="0"/>
                  <a:t>In particular, (52) implies that </a:t>
                </a:r>
              </a:p>
              <a:p>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𝟒</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m:t>
                    </m:r>
                  </m:oMath>
                </a14:m>
                <a:r>
                  <a:rPr lang="en-US" sz="1600" dirty="0"/>
                  <a:t> </a:t>
                </a:r>
                <a14:m>
                  <m:oMath xmlns:m="http://schemas.openxmlformats.org/officeDocument/2006/math">
                    <m:sSubSup>
                      <m:sSubSupPr>
                        <m:ctrlPr>
                          <a:rPr lang="en-US" sz="1600" b="1" i="1" dirty="0" smtClean="0">
                            <a:latin typeface="Cambria Math" panose="02040503050406030204" pitchFamily="18" charset="0"/>
                          </a:rPr>
                        </m:ctrlPr>
                      </m:sSubSupPr>
                      <m:e>
                        <m:r>
                          <a:rPr lang="en-US" sz="1600" b="1" i="1" dirty="0" smtClean="0">
                            <a:latin typeface="Cambria Math" panose="02040503050406030204" pitchFamily="18" charset="0"/>
                          </a:rPr>
                          <m:t>𝑼</m:t>
                        </m:r>
                      </m:e>
                      <m:sub>
                        <m:r>
                          <a:rPr lang="en-US" sz="1600" b="1" i="1" dirty="0" smtClean="0">
                            <a:latin typeface="Cambria Math" panose="02040503050406030204" pitchFamily="18" charset="0"/>
                          </a:rPr>
                          <m:t>𝒇</m:t>
                        </m:r>
                      </m:sub>
                      <m:sup>
                        <m:r>
                          <a:rPr lang="en-US" sz="1600" b="1" i="1" dirty="0" smtClean="0">
                            <a:latin typeface="Cambria Math" panose="02040503050406030204" pitchFamily="18" charset="0"/>
                          </a:rPr>
                          <m:t>∗</m:t>
                        </m:r>
                      </m:sup>
                    </m:sSubSup>
                    <m:r>
                      <a:rPr lang="en-US" sz="1600" b="1" i="0" dirty="0" smtClean="0">
                        <a:latin typeface="Cambria Math" panose="02040503050406030204" pitchFamily="18" charset="0"/>
                      </a:rPr>
                      <m:t>𝚲</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𝑼</m:t>
                        </m:r>
                      </m:e>
                      <m:sub>
                        <m:r>
                          <a:rPr lang="en-US" sz="1600" b="1" i="1" dirty="0" smtClean="0">
                            <a:latin typeface="Cambria Math" panose="02040503050406030204" pitchFamily="18" charset="0"/>
                          </a:rPr>
                          <m:t>𝒇</m:t>
                        </m:r>
                      </m:sub>
                    </m:sSub>
                    <m:r>
                      <a:rPr lang="en-US" sz="1600" b="0" i="1" dirty="0" smtClean="0">
                        <a:latin typeface="Cambria Math" panose="02040503050406030204" pitchFamily="18" charset="0"/>
                      </a:rPr>
                      <m:t>=</m:t>
                    </m:r>
                    <m:sSubSup>
                      <m:sSubSupPr>
                        <m:ctrlPr>
                          <a:rPr lang="en-US" sz="1600" b="0" i="1" dirty="0" smtClean="0">
                            <a:latin typeface="Cambria Math" panose="02040503050406030204" pitchFamily="18" charset="0"/>
                          </a:rPr>
                        </m:ctrlPr>
                      </m:sSubSupPr>
                      <m:e>
                        <m:r>
                          <a:rPr lang="en-US" sz="1600" b="1" i="1" dirty="0" smtClean="0">
                            <a:latin typeface="Cambria Math" panose="02040503050406030204" pitchFamily="18" charset="0"/>
                          </a:rPr>
                          <m:t>𝑫</m:t>
                        </m:r>
                      </m:e>
                      <m:sub>
                        <m:r>
                          <a:rPr lang="en-US" sz="1600" b="1" i="1" dirty="0" smtClean="0">
                            <a:latin typeface="Cambria Math" panose="02040503050406030204" pitchFamily="18" charset="0"/>
                          </a:rPr>
                          <m:t>𝟒</m:t>
                        </m:r>
                      </m:sub>
                      <m:sup>
                        <m:r>
                          <a:rPr lang="en-US" sz="1600" b="0" i="1" dirty="0" smtClean="0">
                            <a:latin typeface="Cambria Math" panose="02040503050406030204" pitchFamily="18" charset="0"/>
                          </a:rPr>
                          <m:t>2</m:t>
                        </m:r>
                      </m:sup>
                    </m:sSubSup>
                  </m:oMath>
                </a14:m>
                <a:r>
                  <a:rPr lang="en-US" sz="1600" dirty="0"/>
                  <a:t>                                                                                                                                (53)</a:t>
                </a:r>
              </a:p>
              <a:p>
                <a:r>
                  <a:rPr lang="en-US" sz="1600" dirty="0"/>
                  <a:t>In the case the eigenvalues in </a:t>
                </a:r>
                <a14:m>
                  <m:oMath xmlns:m="http://schemas.openxmlformats.org/officeDocument/2006/math">
                    <m:r>
                      <m:rPr>
                        <m:sty m:val="p"/>
                      </m:rPr>
                      <a:rPr lang="en-US" sz="1600" b="0" i="0" smtClean="0">
                        <a:latin typeface="Cambria Math" panose="02040503050406030204" pitchFamily="18" charset="0"/>
                      </a:rPr>
                      <m:t>Λ</m:t>
                    </m:r>
                  </m:oMath>
                </a14:m>
                <a:r>
                  <a:rPr lang="en-US" sz="1600" dirty="0"/>
                  <a:t> are distinct, (53) along with (52)</a:t>
                </a:r>
              </a:p>
              <a:p>
                <a:r>
                  <a:rPr lang="en-US" sz="1600" dirty="0"/>
                  <a:t>The fact that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oMath>
                </a14:m>
                <a:r>
                  <a:rPr lang="en-US" sz="1600" dirty="0"/>
                  <a:t> are unitary give</a:t>
                </a:r>
              </a:p>
              <a:p>
                <a:pPr algn="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r>
                      <a:rPr lang="en-US" sz="1600" b="0" i="1" smtClean="0">
                        <a:latin typeface="Cambria Math" panose="02040503050406030204" pitchFamily="18" charset="0"/>
                      </a:rPr>
                      <m:t>=</m:t>
                    </m:r>
                    <m:r>
                      <a:rPr lang="en-US" sz="1600" b="0" i="1" smtClean="0">
                        <a:latin typeface="Cambria Math" panose="02040503050406030204" pitchFamily="18" charset="0"/>
                      </a:rPr>
                      <m:t>𝑑𝑖𝑎𝑔</m:t>
                    </m:r>
                    <m:d>
                      <m:dPr>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𝐽</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𝜃</m:t>
                                    </m:r>
                                  </m:e>
                                  <m:sub>
                                    <m:r>
                                      <a:rPr lang="en-US" sz="1600" b="0" i="1" smtClean="0">
                                        <a:latin typeface="Cambria Math" panose="02040503050406030204" pitchFamily="18" charset="0"/>
                                      </a:rPr>
                                      <m:t>1</m:t>
                                    </m:r>
                                  </m:sub>
                                </m:sSub>
                              </m:sup>
                            </m:sSup>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𝐽</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𝜃</m:t>
                                    </m:r>
                                  </m:e>
                                  <m:sub>
                                    <m:r>
                                      <a:rPr lang="en-US" sz="1600" b="0" i="1" smtClean="0">
                                        <a:latin typeface="Cambria Math" panose="02040503050406030204" pitchFamily="18" charset="0"/>
                                      </a:rPr>
                                      <m:t>𝑏</m:t>
                                    </m:r>
                                  </m:sub>
                                </m:sSub>
                              </m:sup>
                            </m:sSup>
                          </m:e>
                        </m:d>
                      </m:e>
                    </m:d>
                    <m:r>
                      <a:rPr lang="en-US" sz="1600" b="0" i="1" smtClean="0">
                        <a:latin typeface="Cambria Math" panose="02040503050406030204" pitchFamily="18" charset="0"/>
                      </a:rPr>
                      <m:t>=</m:t>
                    </m:r>
                    <m:r>
                      <a:rPr lang="en-US" sz="1600" b="1" i="0" smtClean="0">
                        <a:latin typeface="Cambria Math" panose="02040503050406030204" pitchFamily="18" charset="0"/>
                      </a:rPr>
                      <m:t>𝚯</m:t>
                    </m:r>
                    <m:r>
                      <a:rPr lang="en-US" sz="1600" b="0" i="0" smtClean="0">
                        <a:latin typeface="Cambria Math" panose="02040503050406030204" pitchFamily="18" charset="0"/>
                      </a:rPr>
                      <m:t> </m:t>
                    </m:r>
                  </m:oMath>
                </a14:m>
                <a:r>
                  <a:rPr lang="en-US" sz="1600" dirty="0"/>
                  <a:t>                                                                                                          (54)</a:t>
                </a:r>
              </a:p>
              <a:p>
                <a:r>
                  <a:rPr lang="en-US" sz="1600" dirty="0"/>
                  <a:t>   for </a:t>
                </a:r>
                <a14:m>
                  <m:oMath xmlns:m="http://schemas.openxmlformats.org/officeDocument/2006/math">
                    <m:sSub>
                      <m:sSubPr>
                        <m:ctrlPr>
                          <a:rPr lang="en-US" sz="1600" b="0" i="1" smtClean="0">
                            <a:latin typeface="Cambria Math" panose="02040503050406030204" pitchFamily="18" charset="0"/>
                          </a:rPr>
                        </m:ctrlPr>
                      </m:sSubPr>
                      <m:e>
                        <m:r>
                          <a:rPr lang="en-US" sz="1600" b="1" i="0" smtClean="0">
                            <a:latin typeface="Cambria Math" panose="02040503050406030204" pitchFamily="18" charset="0"/>
                          </a:rPr>
                          <m:t>𝚯</m:t>
                        </m:r>
                      </m:e>
                      <m:sub>
                        <m:r>
                          <m:rPr>
                            <m:sty m:val="p"/>
                          </m:rPr>
                          <a:rPr lang="en-US" sz="1600" b="0" i="0" smtClean="0">
                            <a:latin typeface="Cambria Math" panose="02040503050406030204" pitchFamily="18" charset="0"/>
                          </a:rPr>
                          <m:t>k</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2</m:t>
                    </m:r>
                    <m:r>
                      <a:rPr lang="en-US" sz="1600" b="0" i="1" smtClean="0">
                        <a:latin typeface="Cambria Math" panose="02040503050406030204" pitchFamily="18" charset="0"/>
                      </a:rPr>
                      <m:t>𝜋</m:t>
                    </m:r>
                    <m:r>
                      <a:rPr lang="en-US" sz="1600" b="0" i="1" smtClean="0">
                        <a:latin typeface="Cambria Math" panose="02040503050406030204" pitchFamily="18" charset="0"/>
                      </a:rPr>
                      <m:t>]</m:t>
                    </m:r>
                  </m:oMath>
                </a14:m>
                <a:endParaRPr lang="en-US" sz="1600" dirty="0"/>
              </a:p>
              <a:p>
                <a:r>
                  <a:rPr lang="en-US" sz="1600" dirty="0"/>
                  <a:t> Repeated eigenvalues in </a:t>
                </a:r>
                <a14:m>
                  <m:oMath xmlns:m="http://schemas.openxmlformats.org/officeDocument/2006/math">
                    <m:r>
                      <a:rPr lang="en-US" sz="1600" b="1" i="0" smtClean="0">
                        <a:latin typeface="Cambria Math" panose="02040503050406030204" pitchFamily="18" charset="0"/>
                      </a:rPr>
                      <m:t>𝚲</m:t>
                    </m:r>
                  </m:oMath>
                </a14:m>
                <a:r>
                  <a:rPr lang="en-US" sz="1600" dirty="0"/>
                  <a:t> can be handled by a perturbation argument like the analysis of (47) and (48) to         obtain (49)</a:t>
                </a:r>
              </a:p>
              <a:p>
                <a:r>
                  <a:rPr lang="en-US" sz="1600" dirty="0"/>
                  <a:t>Hence, We conclude </a:t>
                </a:r>
              </a:p>
              <a:p>
                <a:pPr algn="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𝚯</m:t>
                        </m:r>
                      </m:e>
                      <m:sup>
                        <m:r>
                          <a:rPr lang="en-US" sz="1600" b="0" i="1" smtClean="0">
                            <a:latin typeface="Cambria Math" panose="02040503050406030204" pitchFamily="18" charset="0"/>
                          </a:rPr>
                          <m:t>∗</m:t>
                        </m:r>
                      </m:sup>
                    </m:sSup>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0" i="1" smtClean="0">
                        <a:latin typeface="Cambria Math" panose="02040503050406030204" pitchFamily="18" charset="0"/>
                      </a:rPr>
                      <m:t>;</m:t>
                    </m:r>
                  </m:oMath>
                </a14:m>
                <a:r>
                  <a:rPr lang="en-US" sz="1600" dirty="0"/>
                  <a:t> </a:t>
                </a:r>
                <a14:m>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𝒇</m:t>
                        </m:r>
                      </m:sub>
                    </m:sSub>
                    <m:r>
                      <a:rPr lang="en-US" sz="1600" b="0" i="1" dirty="0" smtClean="0">
                        <a:latin typeface="Cambria Math" panose="02040503050406030204" pitchFamily="18" charset="0"/>
                      </a:rPr>
                      <m:t>=</m:t>
                    </m:r>
                    <m:sSubSup>
                      <m:sSubSupPr>
                        <m:ctrlPr>
                          <a:rPr lang="en-US" sz="1600" b="0" i="1" dirty="0" smtClean="0">
                            <a:latin typeface="Cambria Math" panose="02040503050406030204" pitchFamily="18" charset="0"/>
                          </a:rPr>
                        </m:ctrlPr>
                      </m:sSubSupPr>
                      <m:e>
                        <m:r>
                          <a:rPr lang="en-US" sz="1600" b="1" i="1" dirty="0" smtClean="0">
                            <a:latin typeface="Cambria Math" panose="02040503050406030204" pitchFamily="18" charset="0"/>
                          </a:rPr>
                          <m:t>𝑫</m:t>
                        </m:r>
                      </m:e>
                      <m:sub>
                        <m:r>
                          <a:rPr lang="en-US" sz="1600" b="1" i="1" dirty="0" smtClean="0">
                            <a:latin typeface="Cambria Math" panose="02040503050406030204" pitchFamily="18" charset="0"/>
                          </a:rPr>
                          <m:t>𝟑</m:t>
                        </m:r>
                      </m:sub>
                      <m:sup>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2</m:t>
                            </m:r>
                          </m:den>
                        </m:f>
                      </m:sup>
                    </m:sSubSup>
                    <m:r>
                      <a:rPr lang="en-US" sz="1600" b="1" i="0" dirty="0" smtClean="0">
                        <a:latin typeface="Cambria Math" panose="02040503050406030204" pitchFamily="18" charset="0"/>
                      </a:rPr>
                      <m:t>𝚯</m:t>
                    </m:r>
                    <m:r>
                      <a:rPr lang="en-US" sz="1600" b="1" i="0" dirty="0" smtClean="0">
                        <a:latin typeface="Cambria Math" panose="02040503050406030204" pitchFamily="18" charset="0"/>
                      </a:rPr>
                      <m:t>.</m:t>
                    </m:r>
                  </m:oMath>
                </a14:m>
                <a:r>
                  <a:rPr lang="en-US" sz="1600" b="1" dirty="0"/>
                  <a:t>                                                                                                                                </a:t>
                </a:r>
                <a:r>
                  <a:rPr lang="en-US" sz="1600" dirty="0"/>
                  <a:t>(55)</a:t>
                </a:r>
              </a:p>
              <a:p>
                <a:r>
                  <a:rPr lang="en-US" sz="1600" dirty="0"/>
                  <a:t>We also conclude </a:t>
                </a:r>
                <a14:m>
                  <m:oMath xmlns:m="http://schemas.openxmlformats.org/officeDocument/2006/math">
                    <m:r>
                      <m:rPr>
                        <m:sty m:val="p"/>
                      </m:rPr>
                      <a:rPr lang="en-US" sz="1600" b="0" i="0" smtClean="0">
                        <a:latin typeface="Cambria Math" panose="02040503050406030204" pitchFamily="18" charset="0"/>
                      </a:rPr>
                      <m:t>Θ</m:t>
                    </m:r>
                  </m:oMath>
                </a14:m>
                <a:r>
                  <a:rPr lang="en-US" sz="1600" dirty="0"/>
                  <a:t> in (55) does not affect the </a:t>
                </a:r>
                <a:r>
                  <a:rPr lang="en-US" sz="1600" dirty="0" err="1"/>
                  <a:t>Lagrangian</a:t>
                </a:r>
                <a:r>
                  <a:rPr lang="en-US" sz="1600" dirty="0"/>
                  <a:t> function in (11) in anyway.</a:t>
                </a:r>
              </a:p>
              <a:p>
                <a:r>
                  <a:rPr lang="en-US" sz="1600" dirty="0"/>
                  <a:t>Setting </a:t>
                </a:r>
                <a14:m>
                  <m:oMath xmlns:m="http://schemas.openxmlformats.org/officeDocument/2006/math">
                    <m:r>
                      <m:rPr>
                        <m:sty m:val="p"/>
                      </m:rPr>
                      <a:rPr lang="en-US" sz="1600" b="0" i="0" smtClean="0">
                        <a:latin typeface="Cambria Math" panose="02040503050406030204" pitchFamily="18" charset="0"/>
                      </a:rPr>
                      <m:t>Θ</m:t>
                    </m:r>
                    <m:r>
                      <a:rPr lang="en-US" sz="1600" b="0" i="1" smtClean="0">
                        <a:latin typeface="Cambria Math" panose="02040503050406030204" pitchFamily="18" charset="0"/>
                      </a:rPr>
                      <m:t>=</m:t>
                    </m:r>
                    <m:r>
                      <a:rPr lang="en-US" sz="1600" b="1" i="1" smtClean="0">
                        <a:latin typeface="Cambria Math" panose="02040503050406030204" pitchFamily="18" charset="0"/>
                      </a:rPr>
                      <m:t>𝑰</m:t>
                    </m:r>
                  </m:oMath>
                </a14:m>
                <a:r>
                  <a:rPr lang="en-US" sz="1600" dirty="0"/>
                  <a:t> in (55) imposes no restriction in our optimization search.</a:t>
                </a:r>
              </a:p>
              <a:p>
                <a:endParaRPr lang="en-US" sz="1600" b="1" dirty="0"/>
              </a:p>
            </p:txBody>
          </p:sp>
        </mc:Choice>
        <mc:Fallback xmlns="">
          <p:sp>
            <p:nvSpPr>
              <p:cNvPr id="3" name="Content Placeholder 2">
                <a:extLst>
                  <a:ext uri="{FF2B5EF4-FFF2-40B4-BE49-F238E27FC236}">
                    <a16:creationId xmlns:a16="http://schemas.microsoft.com/office/drawing/2014/main" id="{74AB61C2-145A-5388-2839-CEC2C1DD0485}"/>
                  </a:ext>
                </a:extLst>
              </p:cNvPr>
              <p:cNvSpPr>
                <a:spLocks noGrp="1" noRot="1" noChangeAspect="1" noMove="1" noResize="1" noEditPoints="1" noAdjustHandles="1" noChangeArrowheads="1" noChangeShapeType="1" noTextEdit="1"/>
              </p:cNvSpPr>
              <p:nvPr>
                <p:ph idx="1"/>
              </p:nvPr>
            </p:nvSpPr>
            <p:spPr>
              <a:blipFill>
                <a:blip r:embed="rId3"/>
                <a:stretch>
                  <a:fillRect l="-232" t="-943"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6757481-8279-AA2B-370F-A3E232AE99D9}"/>
              </a:ext>
            </a:extLst>
          </p:cNvPr>
          <p:cNvSpPr>
            <a:spLocks noGrp="1"/>
          </p:cNvSpPr>
          <p:nvPr>
            <p:ph type="sldNum" sz="quarter" idx="12"/>
          </p:nvPr>
        </p:nvSpPr>
        <p:spPr/>
        <p:txBody>
          <a:bodyPr/>
          <a:lstStyle/>
          <a:p>
            <a:fld id="{A439D109-9F59-4B0B-8E20-D6D3A384B1F1}" type="slidenum">
              <a:rPr lang="ko-KR" altLang="en-US" smtClean="0"/>
              <a:t>23</a:t>
            </a:fld>
            <a:endParaRPr lang="ko-KR" altLang="en-US"/>
          </a:p>
        </p:txBody>
      </p:sp>
    </p:spTree>
    <p:extLst>
      <p:ext uri="{BB962C8B-B14F-4D97-AF65-F5344CB8AC3E}">
        <p14:creationId xmlns:p14="http://schemas.microsoft.com/office/powerpoint/2010/main" val="3872246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A2EC-88A7-6820-53CC-39F07B1B6B12}"/>
              </a:ext>
            </a:extLst>
          </p:cNvPr>
          <p:cNvSpPr>
            <a:spLocks noGrp="1"/>
          </p:cNvSpPr>
          <p:nvPr>
            <p:ph type="title"/>
          </p:nvPr>
        </p:nvSpPr>
        <p:spPr/>
        <p:txBody>
          <a:bodyPr/>
          <a:lstStyle/>
          <a:p>
            <a:r>
              <a:rPr lang="en-US" dirty="0"/>
              <a:t>Optimum Precoder and Decoder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1E34F2-C418-7C5B-D544-CC22AE977453}"/>
                  </a:ext>
                </a:extLst>
              </p:cNvPr>
              <p:cNvSpPr>
                <a:spLocks noGrp="1"/>
              </p:cNvSpPr>
              <p:nvPr>
                <p:ph idx="1"/>
              </p:nvPr>
            </p:nvSpPr>
            <p:spPr/>
            <p:txBody>
              <a:bodyPr/>
              <a:lstStyle/>
              <a:p>
                <a14:m>
                  <m:oMath xmlns:m="http://schemas.openxmlformats.org/officeDocument/2006/math">
                    <m:r>
                      <a:rPr lang="en-GB" sz="1600" b="0" i="1" smtClean="0">
                        <a:solidFill>
                          <a:srgbClr val="0000FF"/>
                        </a:solidFill>
                        <a:latin typeface="Cambria Math" panose="02040503050406030204" pitchFamily="18" charset="0"/>
                      </a:rPr>
                      <m:t>𝑇</m:t>
                    </m:r>
                    <m:r>
                      <a:rPr lang="en-GB" sz="1600" b="0" i="1" smtClean="0">
                        <a:solidFill>
                          <a:srgbClr val="0000FF"/>
                        </a:solidFill>
                        <a:latin typeface="Cambria Math" panose="02040503050406030204" pitchFamily="18" charset="0"/>
                      </a:rPr>
                      <m:t>h</m:t>
                    </m:r>
                    <m:r>
                      <a:rPr lang="en-GB" sz="1600" b="0" i="1" smtClean="0">
                        <a:solidFill>
                          <a:srgbClr val="0000FF"/>
                        </a:solidFill>
                        <a:latin typeface="Cambria Math" panose="02040503050406030204" pitchFamily="18" charset="0"/>
                      </a:rPr>
                      <m:t>𝑒𝑜𝑟𝑒𝑚</m:t>
                    </m:r>
                    <m:r>
                      <a:rPr lang="en-GB" sz="1600" b="0" i="1" smtClean="0">
                        <a:solidFill>
                          <a:srgbClr val="0000FF"/>
                        </a:solidFill>
                        <a:latin typeface="Cambria Math" panose="02040503050406030204" pitchFamily="18" charset="0"/>
                      </a:rPr>
                      <m:t>1</m:t>
                    </m:r>
                    <m:r>
                      <a:rPr lang="en-GB" sz="1600" b="0" i="1" smtClean="0">
                        <a:solidFill>
                          <a:srgbClr val="0000FF"/>
                        </a:solidFill>
                        <a:latin typeface="Cambria Math" panose="02040503050406030204" pitchFamily="18" charset="0"/>
                      </a:rPr>
                      <m:t>:</m:t>
                    </m:r>
                  </m:oMath>
                </a14:m>
                <a:r>
                  <a:rPr lang="en-US" sz="1600" dirty="0">
                    <a:solidFill>
                      <a:srgbClr val="0000FF"/>
                    </a:solidFill>
                  </a:rPr>
                  <a:t> </a:t>
                </a:r>
                <a:r>
                  <a:rPr lang="en-US" sz="1600" dirty="0"/>
                  <a:t>The optimum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oMath>
                </a14:m>
                <a:r>
                  <a:rPr lang="en-US" sz="1600" b="1" dirty="0"/>
                  <a:t> </a:t>
                </a:r>
                <a:r>
                  <a:rPr lang="en-US" sz="1600" dirty="0"/>
                  <a:t>and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𝒈</m:t>
                        </m:r>
                      </m:sub>
                    </m:sSub>
                  </m:oMath>
                </a14:m>
                <a:r>
                  <a:rPr lang="en-US" sz="1600" b="1" dirty="0"/>
                  <a:t> </a:t>
                </a:r>
                <a:r>
                  <a:rPr lang="en-US" sz="1600" dirty="0"/>
                  <a:t>in lemma 1 are given by</a:t>
                </a:r>
              </a:p>
              <a:p>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r>
                      <a:rPr lang="en-GB" sz="1600" b="1" i="1" smtClean="0">
                        <a:latin typeface="Cambria Math" panose="02040503050406030204" pitchFamily="18" charset="0"/>
                      </a:rPr>
                      <m:t>=</m:t>
                    </m:r>
                    <m:sSub>
                      <m:sSubPr>
                        <m:ctrlPr>
                          <a:rPr lang="en-GB" sz="1600" b="0" i="1" smtClean="0">
                            <a:latin typeface="Cambria Math" panose="02040503050406030204" pitchFamily="18" charset="0"/>
                          </a:rPr>
                        </m:ctrlPr>
                      </m:sSubPr>
                      <m:e>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𝜇</m:t>
                                    </m:r>
                                  </m:e>
                                  <m:sup>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Ʌ</m:t>
                                    </m:r>
                                  </m:e>
                                  <m:sup>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e>
                                    </m:d>
                                  </m:sup>
                                </m:sSup>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𝑾</m:t>
                                    </m:r>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i="1">
                                        <a:latin typeface="Cambria Math" panose="02040503050406030204" pitchFamily="18" charset="0"/>
                                      </a:rPr>
                                      <m:t>Ʌ</m:t>
                                    </m:r>
                                  </m:e>
                                  <m:sup>
                                    <m:r>
                                      <a:rPr lang="en-GB" sz="1600" b="0" i="1" smtClean="0">
                                        <a:latin typeface="Cambria Math" panose="02040503050406030204" pitchFamily="18" charset="0"/>
                                      </a:rPr>
                                      <m:t>−</m:t>
                                    </m:r>
                                    <m:r>
                                      <a:rPr lang="en-GB" sz="1600" b="0" i="1" smtClean="0">
                                        <a:latin typeface="Cambria Math" panose="02040503050406030204" pitchFamily="18" charset="0"/>
                                      </a:rPr>
                                      <m:t>1</m:t>
                                    </m:r>
                                  </m:sup>
                                </m:sSup>
                              </m:e>
                            </m:d>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e>
                      <m:sub>
                        <m:r>
                          <a:rPr lang="en-GB" sz="1600" b="0" i="1" smtClean="0">
                            <a:latin typeface="Cambria Math" panose="02040503050406030204" pitchFamily="18" charset="0"/>
                          </a:rPr>
                          <m:t>+</m:t>
                        </m:r>
                      </m:sub>
                    </m:sSub>
                  </m:oMath>
                </a14:m>
                <a:r>
                  <a:rPr lang="en-US" sz="1600" dirty="0"/>
                  <a:t>                                                                                                                              (21)</a:t>
                </a:r>
              </a:p>
              <a:p>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𝒈</m:t>
                        </m:r>
                      </m:sub>
                    </m:sSub>
                    <m:r>
                      <a:rPr lang="en-GB" sz="1600" b="1" i="1" smtClean="0">
                        <a:latin typeface="Cambria Math" panose="02040503050406030204" pitchFamily="18" charset="0"/>
                      </a:rPr>
                      <m:t>=</m:t>
                    </m:r>
                    <m:sSub>
                      <m:sSubPr>
                        <m:ctrlPr>
                          <a:rPr lang="en-GB" sz="1600" b="0" i="1" smtClean="0">
                            <a:latin typeface="Cambria Math" panose="02040503050406030204" pitchFamily="18" charset="0"/>
                          </a:rPr>
                        </m:ctrlPr>
                      </m:sSubPr>
                      <m:e>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𝜇</m:t>
                                    </m:r>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sSup>
                                  <m:sSupPr>
                                    <m:ctrlPr>
                                      <a:rPr lang="en-GB" sz="1600" b="0" i="1" smtClean="0">
                                        <a:latin typeface="Cambria Math" panose="02040503050406030204" pitchFamily="18" charset="0"/>
                                      </a:rPr>
                                    </m:ctrlPr>
                                  </m:sSupPr>
                                  <m:e>
                                    <m:r>
                                      <a:rPr lang="en-GB" sz="1600" i="1">
                                        <a:latin typeface="Cambria Math" panose="02040503050406030204" pitchFamily="18" charset="0"/>
                                      </a:rPr>
                                      <m:t>Ʌ</m:t>
                                    </m:r>
                                  </m:e>
                                  <m:sup>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𝑾</m:t>
                                    </m:r>
                                  </m:e>
                                  <m:sup>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r>
                                  <a:rPr lang="en-GB" sz="1600" b="0" i="1" smtClean="0">
                                    <a:latin typeface="Cambria Math" panose="02040503050406030204" pitchFamily="18" charset="0"/>
                                  </a:rPr>
                                  <m:t>−</m:t>
                                </m:r>
                                <m:r>
                                  <a:rPr lang="en-GB" sz="1600" b="0" i="1" smtClean="0">
                                    <a:latin typeface="Cambria Math" panose="02040503050406030204" pitchFamily="18" charset="0"/>
                                  </a:rPr>
                                  <m:t>𝜇</m:t>
                                </m:r>
                                <m:r>
                                  <a:rPr lang="en-GB" sz="1600" b="0" i="1" smtClean="0">
                                    <a:latin typeface="Cambria Math" panose="02040503050406030204" pitchFamily="18" charset="0"/>
                                  </a:rPr>
                                  <m:t> </m:t>
                                </m:r>
                                <m:sSup>
                                  <m:sSupPr>
                                    <m:ctrlPr>
                                      <a:rPr lang="en-GB" sz="1600" b="0" i="1" smtClean="0">
                                        <a:latin typeface="Cambria Math" panose="02040503050406030204" pitchFamily="18" charset="0"/>
                                      </a:rPr>
                                    </m:ctrlPr>
                                  </m:sSupPr>
                                  <m:e>
                                    <m:r>
                                      <a:rPr lang="en-GB" sz="1600" i="1">
                                        <a:latin typeface="Cambria Math" panose="02040503050406030204" pitchFamily="18" charset="0"/>
                                      </a:rPr>
                                      <m:t>Ʌ</m:t>
                                    </m:r>
                                  </m:e>
                                  <m:sup>
                                    <m:r>
                                      <a:rPr lang="en-GB" sz="1600" b="0" i="1" smtClean="0">
                                        <a:latin typeface="Cambria Math" panose="02040503050406030204" pitchFamily="18" charset="0"/>
                                      </a:rPr>
                                      <m:t>−</m:t>
                                    </m:r>
                                    <m:r>
                                      <a:rPr lang="en-GB" sz="1600" b="0" i="1" smtClean="0">
                                        <a:latin typeface="Cambria Math" panose="02040503050406030204" pitchFamily="18" charset="0"/>
                                      </a:rPr>
                                      <m:t>1</m:t>
                                    </m:r>
                                  </m:sup>
                                </m:sSup>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𝑾</m:t>
                                    </m:r>
                                  </m:e>
                                  <m:sup>
                                    <m:r>
                                      <a:rPr lang="en-GB" sz="1600" b="0" i="1" smtClean="0">
                                        <a:latin typeface="Cambria Math" panose="02040503050406030204" pitchFamily="18" charset="0"/>
                                      </a:rPr>
                                      <m:t>−</m:t>
                                    </m:r>
                                    <m:r>
                                      <a:rPr lang="en-GB" sz="1600" b="0" i="1" smtClean="0">
                                        <a:latin typeface="Cambria Math" panose="02040503050406030204" pitchFamily="18" charset="0"/>
                                      </a:rPr>
                                      <m:t>1</m:t>
                                    </m:r>
                                  </m:sup>
                                </m:sSup>
                              </m:e>
                            </m:d>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e>
                      <m:sub>
                        <m:r>
                          <a:rPr lang="en-GB" sz="1600" b="0" i="1" smtClean="0">
                            <a:latin typeface="Cambria Math" panose="02040503050406030204" pitchFamily="18" charset="0"/>
                          </a:rPr>
                          <m:t>+</m:t>
                        </m:r>
                      </m:sub>
                    </m:sSub>
                    <m:sSup>
                      <m:sSupPr>
                        <m:ctrlPr>
                          <a:rPr lang="en-GB" sz="1600" b="0" i="1" smtClean="0">
                            <a:latin typeface="Cambria Math" panose="02040503050406030204" pitchFamily="18" charset="0"/>
                          </a:rPr>
                        </m:ctrlPr>
                      </m:sSupPr>
                      <m:e>
                        <m:r>
                          <a:rPr lang="en-GB" sz="1600" i="1">
                            <a:latin typeface="Cambria Math" panose="02040503050406030204" pitchFamily="18" charset="0"/>
                          </a:rPr>
                          <m:t>Ʌ</m:t>
                        </m:r>
                      </m:e>
                      <m:sup>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oMath>
                </a14:m>
                <a:r>
                  <a:rPr lang="en-US" sz="1600" dirty="0"/>
                  <a:t>                                                                                                               (22)</a:t>
                </a:r>
              </a:p>
              <a:p>
                <a:r>
                  <a:rPr lang="en-US" sz="1600" dirty="0">
                    <a:solidFill>
                      <a:srgbClr val="0000FF"/>
                    </a:solidFill>
                  </a:rPr>
                  <a:t>C. Proof of Theorem 1</a:t>
                </a:r>
              </a:p>
              <a:p>
                <a:r>
                  <a:rPr lang="en-US" sz="1600" dirty="0"/>
                  <a:t>Substituting (55) with </a:t>
                </a:r>
                <a14:m>
                  <m:oMath xmlns:m="http://schemas.openxmlformats.org/officeDocument/2006/math">
                    <m:r>
                      <m:rPr>
                        <m:sty m:val="p"/>
                      </m:rPr>
                      <a:rPr lang="en-US" sz="1600" b="0" i="0" smtClean="0">
                        <a:latin typeface="Cambria Math" panose="02040503050406030204" pitchFamily="18" charset="0"/>
                      </a:rPr>
                      <m:t>Θ</m:t>
                    </m:r>
                    <m:r>
                      <a:rPr lang="en-US" sz="1600" b="0" i="1" smtClean="0">
                        <a:latin typeface="Cambria Math" panose="02040503050406030204" pitchFamily="18" charset="0"/>
                      </a:rPr>
                      <m:t>=</m:t>
                    </m:r>
                    <m:r>
                      <a:rPr lang="en-US" sz="1600" b="1" i="1" smtClean="0">
                        <a:latin typeface="Cambria Math" panose="02040503050406030204" pitchFamily="18" charset="0"/>
                      </a:rPr>
                      <m:t>𝑰</m:t>
                    </m:r>
                  </m:oMath>
                </a14:m>
                <a:r>
                  <a:rPr lang="en-US" sz="1600" dirty="0"/>
                  <a:t> into (47) , (48) and (49), we obtain</a:t>
                </a:r>
              </a:p>
              <a:p>
                <a:pPr algn="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oMath>
                </a14:m>
                <a:r>
                  <a:rPr lang="en-US" sz="1600" b="0" dirty="0"/>
                  <a:t>                                                                                                                                                    (56)</a:t>
                </a:r>
              </a:p>
              <a:p>
                <a:pPr algn="r"/>
                <a14:m>
                  <m:oMath xmlns:m="http://schemas.openxmlformats.org/officeDocument/2006/math">
                    <m:r>
                      <a:rPr lang="en-US" sz="1600" b="1" i="1" smtClean="0">
                        <a:latin typeface="Cambria Math" panose="02040503050406030204" pitchFamily="18" charset="0"/>
                      </a:rPr>
                      <m:t>𝑾</m:t>
                    </m:r>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0" i="1" smtClean="0">
                        <a:latin typeface="Cambria Math" panose="02040503050406030204" pitchFamily="18" charset="0"/>
                      </a:rPr>
                      <m:t>=</m:t>
                    </m:r>
                    <m:r>
                      <a:rPr lang="en-US" sz="1600" b="1" i="1" smtClean="0">
                        <a:latin typeface="Cambria Math" panose="02040503050406030204" pitchFamily="18" charset="0"/>
                      </a:rPr>
                      <m:t>𝑾</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m:t>
                    </m:r>
                    <m:r>
                      <a:rPr lang="en-US" sz="1600" b="0" i="1" smtClean="0">
                        <a:latin typeface="Cambria Math" panose="02040503050406030204" pitchFamily="18" charset="0"/>
                      </a:rPr>
                      <m:t>𝜇</m:t>
                    </m:r>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oMath>
                </a14:m>
                <a:r>
                  <a:rPr lang="en-US" sz="1600" b="0" dirty="0"/>
                  <a:t>                                                                                                                                           (57)</a:t>
                </a:r>
              </a:p>
              <a:p>
                <a:pPr algn="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r>
                      <a:rPr lang="en-US" sz="1600" b="1" i="0" smtClean="0">
                        <a:latin typeface="Cambria Math" panose="02040503050406030204" pitchFamily="18" charset="0"/>
                      </a:rPr>
                      <m:t>𝚲</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up>
                        <m:r>
                          <a:rPr lang="en-US" sz="1600" b="0" i="1" smtClean="0">
                            <a:latin typeface="Cambria Math" panose="02040503050406030204" pitchFamily="18" charset="0"/>
                          </a:rPr>
                          <m:t>2</m:t>
                        </m:r>
                      </m:sup>
                    </m:sSubSup>
                  </m:oMath>
                </a14:m>
                <a:r>
                  <a:rPr lang="en-US" sz="1600" b="0" dirty="0"/>
                  <a:t>                                                                                                                                                      (58)</a:t>
                </a:r>
              </a:p>
              <a:p>
                <a:r>
                  <a:rPr lang="en-US" sz="1600" dirty="0"/>
                  <a:t>From (56) and (57), we obtain, respectively</a:t>
                </a:r>
              </a:p>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𝑰</m:t>
                        </m:r>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e>
                    </m:d>
                  </m:oMath>
                </a14:m>
                <a:r>
                  <a:rPr lang="en-US" sz="1600" dirty="0"/>
                  <a:t>   </a:t>
                </a:r>
                <a14:m>
                  <m:oMath xmlns:m="http://schemas.openxmlformats.org/officeDocument/2006/math">
                    <m:r>
                      <a:rPr lang="en-US" sz="1600" b="0" i="1" dirty="0" smtClean="0">
                        <a:latin typeface="Cambria Math" panose="02040503050406030204" pitchFamily="18" charset="0"/>
                      </a:rPr>
                      <m:t>𝜇</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𝑫</m:t>
                        </m:r>
                      </m:e>
                      <m:sub>
                        <m:r>
                          <a:rPr lang="en-US" sz="1600" b="1" i="1" dirty="0" smtClean="0">
                            <a:latin typeface="Cambria Math" panose="02040503050406030204" pitchFamily="18" charset="0"/>
                          </a:rPr>
                          <m:t>𝟑</m:t>
                        </m:r>
                      </m:sub>
                    </m:sSub>
                    <m:r>
                      <a:rPr lang="en-US" sz="1600" b="0" i="1" dirty="0" smtClean="0">
                        <a:latin typeface="Cambria Math" panose="02040503050406030204" pitchFamily="18" charset="0"/>
                      </a:rPr>
                      <m:t>=</m:t>
                    </m:r>
                    <m:r>
                      <a:rPr lang="en-US" sz="1600" b="1" i="1" dirty="0" smtClean="0">
                        <a:latin typeface="Cambria Math" panose="02040503050406030204" pitchFamily="18" charset="0"/>
                      </a:rPr>
                      <m:t>𝑾</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𝑫</m:t>
                        </m:r>
                      </m:e>
                      <m:sub>
                        <m:r>
                          <a:rPr lang="en-US" sz="1600" b="1" i="1" dirty="0" smtClean="0">
                            <a:latin typeface="Cambria Math" panose="02040503050406030204" pitchFamily="18" charset="0"/>
                          </a:rPr>
                          <m:t>𝟏</m:t>
                        </m:r>
                      </m:sub>
                    </m:sSub>
                    <m:d>
                      <m:dPr>
                        <m:ctrlPr>
                          <a:rPr lang="en-US" sz="1600" b="1" i="1" dirty="0" smtClean="0">
                            <a:latin typeface="Cambria Math" panose="02040503050406030204" pitchFamily="18" charset="0"/>
                          </a:rPr>
                        </m:ctrlPr>
                      </m:dPr>
                      <m:e>
                        <m:r>
                          <a:rPr lang="en-US" sz="1600" b="1" i="1" dirty="0" smtClean="0">
                            <a:latin typeface="Cambria Math" panose="02040503050406030204" pitchFamily="18" charset="0"/>
                          </a:rPr>
                          <m:t>𝑰</m:t>
                        </m:r>
                        <m:r>
                          <a:rPr lang="en-US" sz="1600" b="1"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𝑫</m:t>
                            </m:r>
                          </m:e>
                          <m:sub>
                            <m:r>
                              <a:rPr lang="en-US" sz="1600" b="1" i="1" dirty="0" smtClean="0">
                                <a:latin typeface="Cambria Math" panose="02040503050406030204" pitchFamily="18" charset="0"/>
                              </a:rPr>
                              <m:t>𝟏</m:t>
                            </m:r>
                          </m:sub>
                        </m:sSub>
                      </m:e>
                    </m:d>
                  </m:oMath>
                </a14:m>
                <a:r>
                  <a:rPr lang="en-US" sz="1600" dirty="0"/>
                  <a:t>.                                                                                                           (59)</a:t>
                </a:r>
              </a:p>
              <a:p>
                <a:r>
                  <a:rPr lang="en-US" sz="1600" dirty="0"/>
                  <a:t>Inserting (59) into (58). We obtain,</a:t>
                </a:r>
              </a:p>
              <a:p>
                <a14:m>
                  <m:oMath xmlns:m="http://schemas.openxmlformats.org/officeDocument/2006/math">
                    <m:r>
                      <a:rPr lang="en-US" sz="1600" b="1" i="1" smtClean="0">
                        <a:latin typeface="Cambria Math" panose="02040503050406030204" pitchFamily="18" charset="0"/>
                      </a:rPr>
                      <m:t>𝑾</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up>
                        <m:r>
                          <a:rPr lang="en-US" sz="1600" b="0" i="1" smtClean="0">
                            <a:latin typeface="Cambria Math" panose="02040503050406030204" pitchFamily="18" charset="0"/>
                          </a:rPr>
                          <m:t>2</m:t>
                        </m:r>
                      </m:sup>
                    </m:sSubSup>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𝑰</m:t>
                            </m:r>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e>
                        </m:d>
                      </m:e>
                      <m:sup>
                        <m:r>
                          <a:rPr lang="en-US" sz="1600" b="0" i="1" smtClean="0">
                            <a:latin typeface="Cambria Math" panose="02040503050406030204" pitchFamily="18" charset="0"/>
                          </a:rPr>
                          <m:t>2</m:t>
                        </m:r>
                      </m:sup>
                    </m:sSup>
                    <m:r>
                      <a:rPr lang="en-US" sz="1600" b="1" i="0" smtClean="0">
                        <a:latin typeface="Cambria Math" panose="02040503050406030204" pitchFamily="18" charset="0"/>
                      </a:rPr>
                      <m:t>𝚲</m:t>
                    </m:r>
                    <m:r>
                      <a:rPr lang="en-US" sz="1600" b="0" i="1" smtClean="0">
                        <a:latin typeface="Cambria Math" panose="02040503050406030204" pitchFamily="18" charset="0"/>
                      </a:rPr>
                      <m:t>=</m:t>
                    </m:r>
                    <m:r>
                      <a:rPr lang="en-US" sz="1600" b="0" i="1" smtClean="0">
                        <a:latin typeface="Cambria Math" panose="02040503050406030204" pitchFamily="18" charset="0"/>
                      </a:rPr>
                      <m:t>𝜇</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up>
                        <m:r>
                          <a:rPr lang="en-US" sz="1600" b="0" i="1" smtClean="0">
                            <a:latin typeface="Cambria Math" panose="02040503050406030204" pitchFamily="18" charset="0"/>
                          </a:rPr>
                          <m:t>2</m:t>
                        </m:r>
                      </m:sup>
                    </m:sSubSup>
                  </m:oMath>
                </a14:m>
                <a:endParaRPr lang="en-US" sz="1600" dirty="0"/>
              </a:p>
              <a:p>
                <a:endParaRPr lang="en-US" dirty="0"/>
              </a:p>
            </p:txBody>
          </p:sp>
        </mc:Choice>
        <mc:Fallback>
          <p:sp>
            <p:nvSpPr>
              <p:cNvPr id="3" name="Content Placeholder 2">
                <a:extLst>
                  <a:ext uri="{FF2B5EF4-FFF2-40B4-BE49-F238E27FC236}">
                    <a16:creationId xmlns:a16="http://schemas.microsoft.com/office/drawing/2014/main" id="{221E34F2-C418-7C5B-D544-CC22AE977453}"/>
                  </a:ext>
                </a:extLst>
              </p:cNvPr>
              <p:cNvSpPr>
                <a:spLocks noGrp="1" noRot="1" noChangeAspect="1" noMove="1" noResize="1" noEditPoints="1" noAdjustHandles="1" noChangeArrowheads="1" noChangeShapeType="1" noTextEdit="1"/>
              </p:cNvSpPr>
              <p:nvPr>
                <p:ph idx="1"/>
              </p:nvPr>
            </p:nvSpPr>
            <p:spPr>
              <a:blipFill>
                <a:blip r:embed="rId2"/>
                <a:stretch>
                  <a:fillRect l="-232" t="-809" r="-290" b="-43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1703A4-51E7-C567-24D2-2563F0666E15}"/>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2301530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CB0D-83CD-A1A9-66B5-9D1683A80E9E}"/>
              </a:ext>
            </a:extLst>
          </p:cNvPr>
          <p:cNvSpPr>
            <a:spLocks noGrp="1"/>
          </p:cNvSpPr>
          <p:nvPr>
            <p:ph type="title"/>
          </p:nvPr>
        </p:nvSpPr>
        <p:spPr/>
        <p:txBody>
          <a:bodyPr/>
          <a:lstStyle/>
          <a:p>
            <a:r>
              <a:rPr lang="en-US" dirty="0"/>
              <a:t>Optimum Precoder and Decoder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F7BF71-B02A-C9CC-41AB-8FE18FBC355E}"/>
                  </a:ext>
                </a:extLst>
              </p:cNvPr>
              <p:cNvSpPr>
                <a:spLocks noGrp="1"/>
              </p:cNvSpPr>
              <p:nvPr>
                <p:ph idx="1"/>
              </p:nvPr>
            </p:nvSpPr>
            <p:spPr/>
            <p:txBody>
              <a:bodyPr/>
              <a:lstStyle/>
              <a:p>
                <a:r>
                  <a:rPr lang="en-US" sz="1600" dirty="0"/>
                  <a:t>The solution assuming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0" i="1" smtClean="0">
                        <a:latin typeface="Cambria Math" panose="02040503050406030204" pitchFamily="18" charset="0"/>
                      </a:rPr>
                      <m:t>&gt;</m:t>
                    </m:r>
                    <m:r>
                      <a:rPr lang="en-US" sz="1600" b="0" i="1" smtClean="0">
                        <a:latin typeface="Cambria Math" panose="02040503050406030204" pitchFamily="18" charset="0"/>
                      </a:rPr>
                      <m:t>0</m:t>
                    </m:r>
                  </m:oMath>
                </a14:m>
                <a:endParaRPr lang="en-US" sz="1600" dirty="0"/>
              </a:p>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𝑰</m:t>
                            </m:r>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𝜇</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e>
                        </m:d>
                      </m:e>
                      <m:sub>
                        <m:r>
                          <a:rPr lang="en-US" sz="1600" b="0" i="1" smtClean="0">
                            <a:latin typeface="Cambria Math" panose="02040503050406030204" pitchFamily="18" charset="0"/>
                          </a:rPr>
                          <m:t>+</m:t>
                        </m:r>
                      </m:sub>
                    </m:sSub>
                  </m:oMath>
                </a14:m>
                <a:r>
                  <a:rPr lang="en-US" sz="1600" dirty="0"/>
                  <a:t>  (60)</a:t>
                </a:r>
              </a:p>
              <a:p>
                <a:r>
                  <a:rPr lang="en-US" sz="1600" dirty="0"/>
                  <a:t>Using (60) in (59) for </a:t>
                </a:r>
                <a14:m>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&gt;</m:t>
                    </m:r>
                    <m:r>
                      <a:rPr lang="en-US" sz="1600" b="0" i="1" smtClean="0">
                        <a:latin typeface="Cambria Math" panose="02040503050406030204" pitchFamily="18" charset="0"/>
                      </a:rPr>
                      <m:t>0</m:t>
                    </m:r>
                    <m:r>
                      <a:rPr lang="en-US" sz="1600" b="0" i="1" smtClean="0">
                        <a:latin typeface="Cambria Math" panose="02040503050406030204" pitchFamily="18" charset="0"/>
                      </a:rPr>
                      <m:t>,</m:t>
                    </m:r>
                  </m:oMath>
                </a14:m>
                <a:endParaRPr lang="en-US" sz="1600" b="0" dirty="0"/>
              </a:p>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𝜇</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0" i="1" smtClean="0">
                                <a:latin typeface="Cambria Math" panose="02040503050406030204" pitchFamily="18" charset="0"/>
                              </a:rPr>
                              <m:t>−</m:t>
                            </m:r>
                            <m:r>
                              <a:rPr lang="en-US" sz="1600" b="0" i="1" smtClean="0">
                                <a:latin typeface="Cambria Math" panose="02040503050406030204" pitchFamily="18" charset="0"/>
                              </a:rPr>
                              <m:t>𝜇</m:t>
                            </m:r>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r>
                                  <a:rPr lang="en-US" sz="1600" b="0" i="1" smtClean="0">
                                    <a:latin typeface="Cambria Math" panose="02040503050406030204" pitchFamily="18" charset="0"/>
                                  </a:rPr>
                                  <m:t>1</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r>
                                  <a:rPr lang="en-US" sz="1600" b="0" i="1" smtClean="0">
                                    <a:latin typeface="Cambria Math" panose="02040503050406030204" pitchFamily="18" charset="0"/>
                                  </a:rPr>
                                  <m:t>1</m:t>
                                </m:r>
                              </m:sup>
                            </m:sSup>
                          </m:e>
                        </m:d>
                      </m:e>
                      <m:sub>
                        <m:r>
                          <a:rPr lang="en-US" sz="1600" b="0" i="1" smtClean="0">
                            <a:latin typeface="Cambria Math" panose="02040503050406030204" pitchFamily="18" charset="0"/>
                          </a:rPr>
                          <m:t>+</m:t>
                        </m:r>
                      </m:sub>
                    </m:sSub>
                  </m:oMath>
                </a14:m>
                <a:endParaRPr lang="en-US" sz="1600" dirty="0"/>
              </a:p>
              <a:p>
                <a:r>
                  <a:rPr lang="en-US" sz="1600" dirty="0"/>
                  <a:t>And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r>
                      <a:rPr lang="en-US" sz="1600" b="0" i="1" smtClean="0">
                        <a:latin typeface="Cambria Math" panose="02040503050406030204" pitchFamily="18" charset="0"/>
                      </a:rPr>
                      <m:t>=</m:t>
                    </m:r>
                    <m:r>
                      <a:rPr lang="en-US" sz="1600" b="1" i="1" smtClean="0">
                        <a:latin typeface="Cambria Math" panose="02040503050406030204" pitchFamily="18" charset="0"/>
                      </a:rPr>
                      <m:t>𝑾</m:t>
                    </m:r>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𝜇</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r>
                                  <a:rPr lang="en-US" sz="1600" b="0" i="1" smtClean="0">
                                    <a:latin typeface="Cambria Math" panose="02040503050406030204" pitchFamily="18" charset="0"/>
                                  </a:rPr>
                                  <m:t>1</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r>
                                  <a:rPr lang="en-US" sz="1600" b="0" i="1" smtClean="0">
                                    <a:latin typeface="Cambria Math" panose="02040503050406030204" pitchFamily="18" charset="0"/>
                                  </a:rPr>
                                  <m:t>1</m:t>
                                </m:r>
                              </m:sup>
                            </m:sSup>
                          </m:e>
                        </m:d>
                      </m:e>
                      <m:sub>
                        <m:r>
                          <a:rPr lang="en-US" sz="1600" b="0" i="1" smtClean="0">
                            <a:latin typeface="Cambria Math" panose="02040503050406030204" pitchFamily="18" charset="0"/>
                          </a:rPr>
                          <m:t>+</m:t>
                        </m:r>
                      </m:sub>
                    </m:sSub>
                  </m:oMath>
                </a14:m>
                <a:endParaRPr lang="en-US" sz="1600" dirty="0"/>
              </a:p>
              <a:p>
                <a:r>
                  <a:rPr lang="en-US" sz="1600" dirty="0"/>
                  <a:t>The above expression for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oMath>
                </a14:m>
                <a:r>
                  <a:rPr lang="en-US" sz="1600" b="1" dirty="0"/>
                  <a:t> </a:t>
                </a:r>
                <a:r>
                  <a:rPr lang="en-US" sz="1600" dirty="0"/>
                  <a:t>and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oMath>
                </a14:m>
                <a:r>
                  <a:rPr lang="en-US" sz="1600" b="1" dirty="0"/>
                  <a:t> </a:t>
                </a:r>
                <a:r>
                  <a:rPr lang="en-US" sz="1600" dirty="0"/>
                  <a:t>along with (55) lead to (22) and (21), which concludes the proof for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0" i="1" smtClean="0">
                        <a:latin typeface="Cambria Math" panose="02040503050406030204" pitchFamily="18" charset="0"/>
                      </a:rPr>
                      <m:t>&gt;</m:t>
                    </m:r>
                    <m:r>
                      <a:rPr lang="en-US" sz="1600" b="0" i="1" smtClean="0">
                        <a:latin typeface="Cambria Math" panose="02040503050406030204" pitchFamily="18" charset="0"/>
                      </a:rPr>
                      <m:t>0</m:t>
                    </m:r>
                    <m:r>
                      <a:rPr lang="en-US" sz="1600" b="0" i="1" smtClean="0">
                        <a:latin typeface="Cambria Math" panose="02040503050406030204" pitchFamily="18" charset="0"/>
                      </a:rPr>
                      <m:t>.</m:t>
                    </m:r>
                  </m:oMath>
                </a14:m>
                <a:endParaRPr lang="en-US" sz="1600" dirty="0"/>
              </a:p>
            </p:txBody>
          </p:sp>
        </mc:Choice>
        <mc:Fallback xmlns="">
          <p:sp>
            <p:nvSpPr>
              <p:cNvPr id="3" name="Content Placeholder 2">
                <a:extLst>
                  <a:ext uri="{FF2B5EF4-FFF2-40B4-BE49-F238E27FC236}">
                    <a16:creationId xmlns:a16="http://schemas.microsoft.com/office/drawing/2014/main" id="{89F7BF71-B02A-C9CC-41AB-8FE18FBC355E}"/>
                  </a:ext>
                </a:extLst>
              </p:cNvPr>
              <p:cNvSpPr>
                <a:spLocks noGrp="1" noRot="1" noChangeAspect="1" noMove="1" noResize="1" noEditPoints="1" noAdjustHandles="1" noChangeArrowheads="1" noChangeShapeType="1" noTextEdit="1"/>
              </p:cNvSpPr>
              <p:nvPr>
                <p:ph idx="1"/>
              </p:nvPr>
            </p:nvSpPr>
            <p:spPr>
              <a:blipFill>
                <a:blip r:embed="rId2"/>
                <a:stretch>
                  <a:fillRect l="-23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375775-161C-439A-D4D5-EB1CF1F7066E}"/>
              </a:ext>
            </a:extLst>
          </p:cNvPr>
          <p:cNvSpPr>
            <a:spLocks noGrp="1"/>
          </p:cNvSpPr>
          <p:nvPr>
            <p:ph type="sldNum" sz="quarter" idx="12"/>
          </p:nvPr>
        </p:nvSpPr>
        <p:spPr/>
        <p:txBody>
          <a:bodyPr/>
          <a:lstStyle/>
          <a:p>
            <a:fld id="{A439D109-9F59-4B0B-8E20-D6D3A384B1F1}" type="slidenum">
              <a:rPr lang="ko-KR" altLang="en-US" smtClean="0"/>
              <a:t>25</a:t>
            </a:fld>
            <a:endParaRPr lang="ko-KR" altLang="en-US"/>
          </a:p>
        </p:txBody>
      </p:sp>
    </p:spTree>
    <p:extLst>
      <p:ext uri="{BB962C8B-B14F-4D97-AF65-F5344CB8AC3E}">
        <p14:creationId xmlns:p14="http://schemas.microsoft.com/office/powerpoint/2010/main" val="2731251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A811-FA34-C0E9-270D-399AD71AEFE9}"/>
              </a:ext>
            </a:extLst>
          </p:cNvPr>
          <p:cNvSpPr>
            <a:spLocks noGrp="1"/>
          </p:cNvSpPr>
          <p:nvPr>
            <p:ph type="title"/>
          </p:nvPr>
        </p:nvSpPr>
        <p:spPr/>
        <p:txBody>
          <a:bodyPr/>
          <a:lstStyle/>
          <a:p>
            <a:r>
              <a:rPr lang="en-GB" dirty="0"/>
              <a:t>Optimum Precoder and Decoder</a:t>
            </a:r>
            <a:endParaRPr lang="en-US" dirty="0"/>
          </a:p>
        </p:txBody>
      </p:sp>
      <p:pic>
        <p:nvPicPr>
          <p:cNvPr id="6" name="Content Placeholder 5" descr="A diagram of a block diagram">
            <a:extLst>
              <a:ext uri="{FF2B5EF4-FFF2-40B4-BE49-F238E27FC236}">
                <a16:creationId xmlns:a16="http://schemas.microsoft.com/office/drawing/2014/main" id="{B6BE623F-D329-9081-FD97-428BC250D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6134" y="1839074"/>
            <a:ext cx="7348964" cy="4099389"/>
          </a:xfrm>
        </p:spPr>
      </p:pic>
      <p:sp>
        <p:nvSpPr>
          <p:cNvPr id="4" name="Slide Number Placeholder 3">
            <a:extLst>
              <a:ext uri="{FF2B5EF4-FFF2-40B4-BE49-F238E27FC236}">
                <a16:creationId xmlns:a16="http://schemas.microsoft.com/office/drawing/2014/main" id="{22937E7B-E592-67B7-42E9-E665C7717CE8}"/>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
        <p:nvSpPr>
          <p:cNvPr id="7" name="TextBox 6">
            <a:extLst>
              <a:ext uri="{FF2B5EF4-FFF2-40B4-BE49-F238E27FC236}">
                <a16:creationId xmlns:a16="http://schemas.microsoft.com/office/drawing/2014/main" id="{5D1E3FF9-8D9D-493E-F820-DD532CAD9BD9}"/>
              </a:ext>
            </a:extLst>
          </p:cNvPr>
          <p:cNvSpPr txBox="1"/>
          <p:nvPr/>
        </p:nvSpPr>
        <p:spPr>
          <a:xfrm>
            <a:off x="2784297" y="6113124"/>
            <a:ext cx="7243281" cy="369332"/>
          </a:xfrm>
          <a:prstGeom prst="rect">
            <a:avLst/>
          </a:prstGeom>
          <a:noFill/>
        </p:spPr>
        <p:txBody>
          <a:bodyPr wrap="square" rtlCol="0">
            <a:spAutoFit/>
          </a:bodyPr>
          <a:lstStyle/>
          <a:p>
            <a:r>
              <a:rPr lang="en-GB" dirty="0"/>
              <a:t>Fig. 3. Optimum Precoder and Decoder into eigen subchannels</a:t>
            </a:r>
            <a:endParaRPr lang="en-US" dirty="0"/>
          </a:p>
        </p:txBody>
      </p:sp>
    </p:spTree>
    <p:extLst>
      <p:ext uri="{BB962C8B-B14F-4D97-AF65-F5344CB8AC3E}">
        <p14:creationId xmlns:p14="http://schemas.microsoft.com/office/powerpoint/2010/main" val="4113159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84C1-F41E-1F67-EFBA-8CDE3288A010}"/>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44C7B2-699F-6170-3713-35AD83E803D8}"/>
                  </a:ext>
                </a:extLst>
              </p:cNvPr>
              <p:cNvSpPr>
                <a:spLocks noGrp="1"/>
              </p:cNvSpPr>
              <p:nvPr>
                <p:ph idx="1"/>
              </p:nvPr>
            </p:nvSpPr>
            <p:spPr>
              <a:xfrm>
                <a:off x="838200" y="1649690"/>
                <a:ext cx="10515600" cy="5208309"/>
              </a:xfrm>
            </p:spPr>
            <p:txBody>
              <a:bodyPr/>
              <a:lstStyle/>
              <a:p>
                <a:r>
                  <a:rPr lang="en-GB" sz="1600" dirty="0"/>
                  <a:t>The symbol </a:t>
                </a:r>
                <a14:m>
                  <m:oMath xmlns:m="http://schemas.openxmlformats.org/officeDocument/2006/math">
                    <m:sSub>
                      <m:sSubPr>
                        <m:ctrlPr>
                          <a:rPr lang="en-GB" sz="1600" b="0" i="1" smtClean="0">
                            <a:latin typeface="Cambria Math" panose="02040503050406030204" pitchFamily="18" charset="0"/>
                          </a:rPr>
                        </m:ctrlPr>
                      </m:sSub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m:t>
                            </m:r>
                          </m:e>
                        </m:d>
                      </m:e>
                      <m:sub>
                        <m:r>
                          <a:rPr lang="en-GB" sz="1600" b="0" i="1" smtClean="0">
                            <a:latin typeface="Cambria Math" panose="02040503050406030204" pitchFamily="18" charset="0"/>
                          </a:rPr>
                          <m:t>+</m:t>
                        </m:r>
                      </m:sub>
                    </m:sSub>
                  </m:oMath>
                </a14:m>
                <a:r>
                  <a:rPr lang="en-US" sz="1600" dirty="0"/>
                  <a:t> denotes the fact that the negative elements of the diagonal bracketed matrix are replaced by    zero.</a:t>
                </a:r>
              </a:p>
              <a:p>
                <a:r>
                  <a:rPr lang="en-US" sz="1600" dirty="0"/>
                  <a:t>The </a:t>
                </a:r>
                <a14:m>
                  <m:oMath xmlns:m="http://schemas.openxmlformats.org/officeDocument/2006/math">
                    <m:r>
                      <a:rPr lang="en-GB" sz="1600" b="0" i="1" smtClean="0">
                        <a:latin typeface="Cambria Math" panose="02040503050406030204" pitchFamily="18" charset="0"/>
                      </a:rPr>
                      <m:t>𝜇</m:t>
                    </m:r>
                  </m:oMath>
                </a14:m>
                <a:r>
                  <a:rPr lang="en-US" sz="1600" dirty="0"/>
                  <a:t> in (21) and (22) is chosen to satisfy the transmitter power constraint.</a:t>
                </a:r>
              </a:p>
              <a:p>
                <a:r>
                  <a:rPr lang="en-US" sz="1600" dirty="0"/>
                  <a:t>We now show how to obtain a </a:t>
                </a:r>
                <a14:m>
                  <m:oMath xmlns:m="http://schemas.openxmlformats.org/officeDocument/2006/math">
                    <m:r>
                      <a:rPr lang="en-GB" sz="1600" b="0" i="1" smtClean="0">
                        <a:latin typeface="Cambria Math" panose="02040503050406030204" pitchFamily="18" charset="0"/>
                      </a:rPr>
                      <m:t>𝜇</m:t>
                    </m:r>
                    <m:r>
                      <a:rPr lang="en-GB" sz="1600" b="0" i="1" smtClean="0">
                        <a:latin typeface="Cambria Math" panose="02040503050406030204" pitchFamily="18" charset="0"/>
                      </a:rPr>
                      <m:t>&gt;0</m:t>
                    </m:r>
                  </m:oMath>
                </a14:m>
                <a:r>
                  <a:rPr lang="en-US" sz="1600" dirty="0"/>
                  <a:t> that satisfies the power constraint and  is such that the bracketed matrices   in both (21) and (22) are positive semi-definite.</a:t>
                </a:r>
              </a:p>
              <a:p>
                <a:r>
                  <a:rPr lang="en-US" sz="1600" b="1" dirty="0"/>
                  <a:t>Ʌ</a:t>
                </a:r>
                <a14:m>
                  <m:oMath xmlns:m="http://schemas.openxmlformats.org/officeDocument/2006/math">
                    <m:r>
                      <a:rPr lang="en-GB" sz="1600" b="0" i="1" smtClean="0">
                        <a:latin typeface="Cambria Math" panose="02040503050406030204" pitchFamily="18" charset="0"/>
                      </a:rPr>
                      <m:t>=</m:t>
                    </m:r>
                    <m:r>
                      <a:rPr lang="en-GB" sz="1600" b="0" i="1" smtClean="0">
                        <a:latin typeface="Cambria Math" panose="02040503050406030204" pitchFamily="18" charset="0"/>
                      </a:rPr>
                      <m:t>𝑑𝑖𝑎𝑔</m:t>
                    </m:r>
                    <m:d>
                      <m:dPr>
                        <m:ctrlPr>
                          <a:rPr lang="en-GB" sz="1600" b="0" i="1" smtClean="0">
                            <a:latin typeface="Cambria Math" panose="02040503050406030204" pitchFamily="18" charset="0"/>
                          </a:rPr>
                        </m:ctrlPr>
                      </m:dPr>
                      <m:e>
                        <m:d>
                          <m:dPr>
                            <m:begChr m:val="["/>
                            <m:endChr m:val="]"/>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𝜆</m:t>
                                </m:r>
                              </m:e>
                              <m:sub>
                                <m:r>
                                  <a:rPr lang="en-GB" sz="1600" b="0" i="1" smtClean="0">
                                    <a:latin typeface="Cambria Math" panose="02040503050406030204" pitchFamily="18" charset="0"/>
                                  </a:rPr>
                                  <m:t>1</m:t>
                                </m:r>
                              </m:sub>
                            </m:sSub>
                            <m:r>
                              <a:rPr lang="en-GB" sz="1600" b="0" i="1" smtClean="0">
                                <a:latin typeface="Cambria Math" panose="02040503050406030204" pitchFamily="18" charset="0"/>
                              </a:rPr>
                              <m:t>,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𝜆</m:t>
                                </m:r>
                              </m:e>
                              <m:sub>
                                <m:r>
                                  <a:rPr lang="en-GB" sz="1600" b="0" i="1" smtClean="0">
                                    <a:latin typeface="Cambria Math" panose="02040503050406030204" pitchFamily="18" charset="0"/>
                                  </a:rPr>
                                  <m:t>2</m:t>
                                </m:r>
                              </m:sub>
                            </m:sSub>
                            <m:r>
                              <a:rPr lang="en-GB" sz="1600" b="0" i="1" smtClean="0">
                                <a:latin typeface="Cambria Math" panose="02040503050406030204" pitchFamily="18" charset="0"/>
                              </a:rPr>
                              <m:t>,…….,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𝜆</m:t>
                                </m:r>
                              </m:e>
                              <m:sub>
                                <m:r>
                                  <a:rPr lang="en-GB" sz="1600" b="0" i="1" smtClean="0">
                                    <a:latin typeface="Cambria Math" panose="02040503050406030204" pitchFamily="18" charset="0"/>
                                  </a:rPr>
                                  <m:t>𝐵</m:t>
                                </m:r>
                              </m:sub>
                            </m:sSub>
                          </m:e>
                        </m:d>
                      </m:e>
                    </m:d>
                    <m:r>
                      <a:rPr lang="en-GB" sz="1600" b="0" i="1" smtClean="0">
                        <a:latin typeface="Cambria Math" panose="02040503050406030204" pitchFamily="18" charset="0"/>
                      </a:rPr>
                      <m:t>,</m:t>
                    </m:r>
                  </m:oMath>
                </a14:m>
                <a:endParaRPr lang="en-GB" sz="1600" b="0" dirty="0"/>
              </a:p>
              <a:p>
                <a14:m>
                  <m:oMath xmlns:m="http://schemas.openxmlformats.org/officeDocument/2006/math">
                    <m:r>
                      <a:rPr lang="en-GB" sz="1600" b="1" i="1" smtClean="0">
                        <a:latin typeface="Cambria Math" panose="02040503050406030204" pitchFamily="18" charset="0"/>
                      </a:rPr>
                      <m:t>𝑾</m:t>
                    </m:r>
                    <m:r>
                      <a:rPr lang="en-GB" sz="1600" b="0" i="1" smtClean="0">
                        <a:latin typeface="Cambria Math" panose="02040503050406030204" pitchFamily="18" charset="0"/>
                      </a:rPr>
                      <m:t>=</m:t>
                    </m:r>
                    <m:r>
                      <a:rPr lang="en-GB" sz="1600" b="0" i="1" smtClean="0">
                        <a:latin typeface="Cambria Math" panose="02040503050406030204" pitchFamily="18" charset="0"/>
                      </a:rPr>
                      <m:t>𝑑𝑖𝑎𝑔</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1</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2</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𝐵</m:t>
                        </m:r>
                      </m:sub>
                    </m:sSub>
                    <m:r>
                      <a:rPr lang="en-GB" sz="1600" b="0" i="1" smtClean="0">
                        <a:latin typeface="Cambria Math" panose="02040503050406030204" pitchFamily="18" charset="0"/>
                      </a:rPr>
                      <m:t>])</m:t>
                    </m:r>
                  </m:oMath>
                </a14:m>
                <a:endParaRPr lang="en-US" sz="1600" dirty="0"/>
              </a:p>
              <a:p>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𝑘</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𝜆</m:t>
                        </m:r>
                      </m:e>
                      <m:sub>
                        <m:r>
                          <a:rPr lang="en-GB" sz="1600" b="0" i="1" smtClean="0">
                            <a:latin typeface="Cambria Math" panose="02040503050406030204" pitchFamily="18" charset="0"/>
                          </a:rPr>
                          <m:t>𝑘</m:t>
                        </m:r>
                      </m:sub>
                    </m:s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𝑘</m:t>
                        </m:r>
                      </m:sub>
                    </m:sSub>
                  </m:oMath>
                </a14:m>
                <a:r>
                  <a:rPr lang="en-US" sz="1600" dirty="0"/>
                  <a:t> and them be ordered in a decreasing manner: </a:t>
                </a:r>
              </a:p>
              <a:p>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1</m:t>
                        </m:r>
                      </m:sub>
                    </m:sSub>
                    <m:r>
                      <a:rPr lang="en-GB" sz="1600" b="0" i="1" smtClean="0">
                        <a:latin typeface="Cambria Math" panose="02040503050406030204" pitchFamily="18" charset="0"/>
                      </a:rPr>
                      <m:t>≥ ….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𝑘</m:t>
                        </m:r>
                      </m:sub>
                    </m:sSub>
                    <m:r>
                      <a:rPr lang="en-GB" sz="1600" b="0" i="1" smtClean="0">
                        <a:latin typeface="Cambria Math" panose="02040503050406030204" pitchFamily="18" charset="0"/>
                      </a:rPr>
                      <m:t>≥ …..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𝐵</m:t>
                        </m:r>
                      </m:sub>
                    </m:sSub>
                  </m:oMath>
                </a14:m>
                <a:r>
                  <a:rPr lang="en-US" sz="1600" dirty="0"/>
                  <a:t>.</a:t>
                </a:r>
              </a:p>
              <a:p>
                <a:r>
                  <a:rPr lang="en-US" sz="1600" dirty="0"/>
                  <a:t>We get the following expression for </a:t>
                </a:r>
                <a14:m>
                  <m:oMath xmlns:m="http://schemas.openxmlformats.org/officeDocument/2006/math">
                    <m:r>
                      <a:rPr lang="en-GB" sz="1600" b="0" i="1" smtClean="0">
                        <a:latin typeface="Cambria Math" panose="02040503050406030204" pitchFamily="18" charset="0"/>
                      </a:rPr>
                      <m:t>𝜇</m:t>
                    </m:r>
                  </m:oMath>
                </a14:m>
                <a:r>
                  <a:rPr lang="en-US" sz="1600" dirty="0"/>
                  <a:t> from the trace constraint </a:t>
                </a:r>
                <a14:m>
                  <m:oMath xmlns:m="http://schemas.openxmlformats.org/officeDocument/2006/math">
                    <m:r>
                      <a:rPr lang="en-GB" sz="1600" b="0" i="1" smtClean="0">
                        <a:latin typeface="Cambria Math" panose="02040503050406030204" pitchFamily="18" charset="0"/>
                      </a:rPr>
                      <m:t>𝑡𝑟</m:t>
                    </m:r>
                    <m:d>
                      <m:dPr>
                        <m:ctrlPr>
                          <a:rPr lang="en-GB" sz="1600" b="0" i="1" smtClean="0">
                            <a:latin typeface="Cambria Math" panose="02040503050406030204" pitchFamily="18" charset="0"/>
                          </a:rPr>
                        </m:ctrlPr>
                      </m:dPr>
                      <m:e>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𝜙</m:t>
                            </m:r>
                          </m:e>
                          <m:sub>
                            <m:r>
                              <a:rPr lang="en-GB" sz="1600" b="0" i="1" smtClean="0">
                                <a:latin typeface="Cambria Math" panose="02040503050406030204" pitchFamily="18" charset="0"/>
                              </a:rPr>
                              <m:t>𝑓</m:t>
                            </m:r>
                          </m:sub>
                          <m:sup>
                            <m:r>
                              <a:rPr lang="en-GB" sz="1600" b="0" i="1" smtClean="0">
                                <a:latin typeface="Cambria Math" panose="02040503050406030204" pitchFamily="18" charset="0"/>
                              </a:rPr>
                              <m:t>2</m:t>
                            </m:r>
                          </m:sup>
                        </m:sSubSup>
                      </m:e>
                    </m:d>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𝑝</m:t>
                        </m:r>
                      </m:e>
                      <m:sub>
                        <m:r>
                          <a:rPr lang="en-GB" sz="1600" b="0" i="1" smtClean="0">
                            <a:latin typeface="Cambria Math" panose="02040503050406030204" pitchFamily="18" charset="0"/>
                          </a:rPr>
                          <m:t>0</m:t>
                        </m:r>
                      </m:sub>
                    </m:sSub>
                  </m:oMath>
                </a14:m>
                <a:r>
                  <a:rPr lang="en-US" sz="1600" dirty="0"/>
                  <a:t>, when </a:t>
                </a:r>
                <a14:m>
                  <m:oMath xmlns:m="http://schemas.openxmlformats.org/officeDocument/2006/math">
                    <m:r>
                      <a:rPr lang="en-GB" sz="1600" b="0" i="1" smtClean="0">
                        <a:latin typeface="Cambria Math" panose="02040503050406030204" pitchFamily="18" charset="0"/>
                      </a:rPr>
                      <m:t>𝐾</m:t>
                    </m:r>
                    <m:r>
                      <a:rPr lang="en-GB" sz="1600" b="0" i="1" smtClean="0">
                        <a:latin typeface="Cambria Math" panose="02040503050406030204" pitchFamily="18" charset="0"/>
                      </a:rPr>
                      <m:t>≤</m:t>
                    </m:r>
                    <m:r>
                      <a:rPr lang="en-GB" sz="1600" b="0" i="1" smtClean="0">
                        <a:latin typeface="Cambria Math" panose="02040503050406030204" pitchFamily="18" charset="0"/>
                      </a:rPr>
                      <m:t>𝐵</m:t>
                    </m:r>
                  </m:oMath>
                </a14:m>
                <a:r>
                  <a:rPr lang="en-US" sz="1600" dirty="0"/>
                  <a:t>  subchannels are used for transmission:</a:t>
                </a:r>
              </a:p>
              <a:p>
                <a:pPr algn="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𝜇</m:t>
                        </m:r>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r>
                      <a:rPr lang="en-GB" sz="1600" b="0" i="1" smtClean="0">
                        <a:latin typeface="Cambria Math" panose="02040503050406030204" pitchFamily="18" charset="0"/>
                      </a:rPr>
                      <m:t>= </m:t>
                    </m:r>
                    <m:f>
                      <m:fPr>
                        <m:ctrlPr>
                          <a:rPr lang="en-GB" sz="1600" b="0" i="1" smtClean="0">
                            <a:latin typeface="Cambria Math" panose="02040503050406030204" pitchFamily="18" charset="0"/>
                          </a:rPr>
                        </m:ctrlPr>
                      </m:fPr>
                      <m:num>
                        <m:nary>
                          <m:naryPr>
                            <m:chr m:val="∑"/>
                            <m:ctrlPr>
                              <a:rPr lang="en-GB" sz="1600" b="0" i="1" smtClean="0">
                                <a:latin typeface="Cambria Math" panose="02040503050406030204" pitchFamily="18" charset="0"/>
                              </a:rPr>
                            </m:ctrlPr>
                          </m:naryPr>
                          <m:sub>
                            <m:r>
                              <m:rPr>
                                <m:brk m:alnAt="23"/>
                              </m:rPr>
                              <a:rPr lang="en-GB" sz="1600" b="0" i="1" smtClean="0">
                                <a:latin typeface="Cambria Math" panose="02040503050406030204" pitchFamily="18" charset="0"/>
                              </a:rPr>
                              <m:t>𝑗</m:t>
                            </m:r>
                            <m:r>
                              <a:rPr lang="en-GB" sz="1600" b="0" i="1" smtClean="0">
                                <a:latin typeface="Cambria Math" panose="02040503050406030204" pitchFamily="18" charset="0"/>
                              </a:rPr>
                              <m:t>=</m:t>
                            </m:r>
                            <m:r>
                              <m:rPr>
                                <m:brk m:alnAt="23"/>
                              </m:rPr>
                              <a:rPr lang="en-GB" sz="1600" b="0" i="1" smtClean="0">
                                <a:latin typeface="Cambria Math" panose="02040503050406030204" pitchFamily="18" charset="0"/>
                              </a:rPr>
                              <m:t>1</m:t>
                            </m:r>
                          </m:sub>
                          <m:sup>
                            <m:r>
                              <a:rPr lang="en-GB" sz="1600" b="0" i="1" smtClean="0">
                                <a:latin typeface="Cambria Math" panose="02040503050406030204" pitchFamily="18" charset="0"/>
                              </a:rPr>
                              <m:t>𝑘</m:t>
                            </m:r>
                          </m:sup>
                          <m:e>
                            <m:r>
                              <a:rPr lang="en-GB" sz="1600" b="0" i="1" smtClean="0">
                                <a:latin typeface="Cambria Math" panose="02040503050406030204" pitchFamily="18" charset="0"/>
                              </a:rPr>
                              <m:t>(</m:t>
                            </m:r>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𝜆</m:t>
                                </m:r>
                              </m:e>
                              <m:sub>
                                <m:r>
                                  <a:rPr lang="en-GB" sz="1600" b="0" i="1" smtClean="0">
                                    <a:latin typeface="Cambria Math" panose="02040503050406030204" pitchFamily="18" charset="0"/>
                                  </a:rPr>
                                  <m:t>𝑗</m:t>
                                </m:r>
                              </m:sub>
                              <m:sup>
                                <m:r>
                                  <a:rPr lang="en-GB" sz="1600" b="0" i="1" smtClean="0">
                                    <a:latin typeface="Cambria Math" panose="02040503050406030204" pitchFamily="18" charset="0"/>
                                  </a:rPr>
                                  <m:t>−1</m:t>
                                </m:r>
                              </m:sup>
                            </m:sSubSup>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𝑤</m:t>
                                </m:r>
                              </m:e>
                              <m:sub>
                                <m:r>
                                  <a:rPr lang="en-GB" sz="1600" b="0" i="1" smtClean="0">
                                    <a:latin typeface="Cambria Math" panose="02040503050406030204" pitchFamily="18" charset="0"/>
                                  </a:rPr>
                                  <m:t>𝑗</m:t>
                                </m:r>
                              </m:sub>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bSup>
                            <m:r>
                              <a:rPr lang="en-GB" sz="1600" b="0" i="1" smtClean="0">
                                <a:latin typeface="Cambria Math" panose="02040503050406030204" pitchFamily="18" charset="0"/>
                              </a:rPr>
                              <m:t>)</m:t>
                            </m:r>
                          </m:e>
                        </m:nary>
                      </m:num>
                      <m:den>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𝑝</m:t>
                            </m:r>
                          </m:e>
                          <m:sub>
                            <m:r>
                              <a:rPr lang="en-GB" sz="1600" b="0" i="1" smtClean="0">
                                <a:latin typeface="Cambria Math" panose="02040503050406030204" pitchFamily="18" charset="0"/>
                              </a:rPr>
                              <m:t>0</m:t>
                            </m:r>
                          </m:sub>
                        </m:sSub>
                        <m:r>
                          <a:rPr lang="en-GB" sz="1600" b="0" i="1" smtClean="0">
                            <a:latin typeface="Cambria Math" panose="02040503050406030204" pitchFamily="18" charset="0"/>
                          </a:rPr>
                          <m:t>+</m:t>
                        </m:r>
                        <m:nary>
                          <m:naryPr>
                            <m:chr m:val="∑"/>
                            <m:ctrlPr>
                              <a:rPr lang="en-GB" sz="1600" b="0" i="1" smtClean="0">
                                <a:latin typeface="Cambria Math" panose="02040503050406030204" pitchFamily="18" charset="0"/>
                              </a:rPr>
                            </m:ctrlPr>
                          </m:naryPr>
                          <m:sub>
                            <m:r>
                              <m:rPr>
                                <m:brk m:alnAt="23"/>
                              </m:rPr>
                              <a:rPr lang="en-GB" sz="1600" b="0" i="1" smtClean="0">
                                <a:latin typeface="Cambria Math" panose="02040503050406030204" pitchFamily="18" charset="0"/>
                              </a:rPr>
                              <m:t>𝑗</m:t>
                            </m:r>
                            <m:r>
                              <a:rPr lang="en-GB" sz="1600" b="0" i="1" smtClean="0">
                                <a:latin typeface="Cambria Math" panose="02040503050406030204" pitchFamily="18" charset="0"/>
                              </a:rPr>
                              <m:t>=</m:t>
                            </m:r>
                            <m:r>
                              <m:rPr>
                                <m:brk m:alnAt="23"/>
                              </m:rPr>
                              <a:rPr lang="en-GB" sz="1600" b="0" i="1" smtClean="0">
                                <a:latin typeface="Cambria Math" panose="02040503050406030204" pitchFamily="18" charset="0"/>
                              </a:rPr>
                              <m:t>1</m:t>
                            </m:r>
                          </m:sub>
                          <m:sup>
                            <m:r>
                              <a:rPr lang="en-GB" sz="1600" b="0" i="1" smtClean="0">
                                <a:latin typeface="Cambria Math" panose="02040503050406030204" pitchFamily="18" charset="0"/>
                              </a:rPr>
                              <m:t>𝑘</m:t>
                            </m:r>
                          </m:sup>
                          <m:e>
                            <m:r>
                              <a:rPr lang="en-GB" sz="1600" b="0" i="1" smtClean="0">
                                <a:latin typeface="Cambria Math" panose="02040503050406030204" pitchFamily="18" charset="0"/>
                              </a:rPr>
                              <m:t>(</m:t>
                            </m:r>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𝜆</m:t>
                                </m:r>
                              </m:e>
                              <m:sub>
                                <m:r>
                                  <a:rPr lang="en-GB" sz="1600" b="0" i="1" smtClean="0">
                                    <a:latin typeface="Cambria Math" panose="02040503050406030204" pitchFamily="18" charset="0"/>
                                  </a:rPr>
                                  <m:t>𝑗</m:t>
                                </m:r>
                              </m:sub>
                              <m:sup>
                                <m:r>
                                  <a:rPr lang="en-GB" sz="1600" b="0" i="1" smtClean="0">
                                    <a:latin typeface="Cambria Math" panose="02040503050406030204" pitchFamily="18" charset="0"/>
                                  </a:rPr>
                                  <m:t>−1</m:t>
                                </m:r>
                              </m:sup>
                            </m:sSubSup>
                            <m:r>
                              <a:rPr lang="en-GB" sz="1600" b="0" i="1" smtClean="0">
                                <a:latin typeface="Cambria Math" panose="02040503050406030204" pitchFamily="18" charset="0"/>
                              </a:rPr>
                              <m:t>)</m:t>
                            </m:r>
                          </m:e>
                        </m:nary>
                      </m:den>
                    </m:f>
                  </m:oMath>
                </a14:m>
                <a:r>
                  <a:rPr lang="en-US" dirty="0"/>
                  <a:t>                                                                                                               (23)</a:t>
                </a:r>
              </a:p>
              <a:p>
                <a:r>
                  <a:rPr lang="en-US" dirty="0"/>
                  <a:t> </a:t>
                </a:r>
              </a:p>
            </p:txBody>
          </p:sp>
        </mc:Choice>
        <mc:Fallback xmlns="">
          <p:sp>
            <p:nvSpPr>
              <p:cNvPr id="3" name="Content Placeholder 2">
                <a:extLst>
                  <a:ext uri="{FF2B5EF4-FFF2-40B4-BE49-F238E27FC236}">
                    <a16:creationId xmlns:a16="http://schemas.microsoft.com/office/drawing/2014/main" id="{8E44C7B2-699F-6170-3713-35AD83E803D8}"/>
                  </a:ext>
                </a:extLst>
              </p:cNvPr>
              <p:cNvSpPr>
                <a:spLocks noGrp="1" noRot="1" noChangeAspect="1" noMove="1" noResize="1" noEditPoints="1" noAdjustHandles="1" noChangeArrowheads="1" noChangeShapeType="1" noTextEdit="1"/>
              </p:cNvSpPr>
              <p:nvPr>
                <p:ph idx="1"/>
              </p:nvPr>
            </p:nvSpPr>
            <p:spPr>
              <a:xfrm>
                <a:off x="838200" y="1649690"/>
                <a:ext cx="10515600" cy="5208309"/>
              </a:xfrm>
              <a:blipFill>
                <a:blip r:embed="rId2"/>
                <a:stretch>
                  <a:fillRect l="-522" t="-820" r="-7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624859-0378-2B58-8D1C-6E21F4F21C4B}"/>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1845616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DD28-010D-A308-BA36-83F603A35AB0}"/>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0EB72-A321-3146-71CB-C5CBBAE50166}"/>
                  </a:ext>
                </a:extLst>
              </p:cNvPr>
              <p:cNvSpPr>
                <a:spLocks noGrp="1"/>
              </p:cNvSpPr>
              <p:nvPr>
                <p:ph idx="1"/>
              </p:nvPr>
            </p:nvSpPr>
            <p:spPr/>
            <p:txBody>
              <a:bodyPr/>
              <a:lstStyle/>
              <a:p>
                <a:r>
                  <a:rPr lang="en-GB" sz="1600" dirty="0"/>
                  <a:t>The following iterative procedure initialized with </a:t>
                </a:r>
                <a14:m>
                  <m:oMath xmlns:m="http://schemas.openxmlformats.org/officeDocument/2006/math">
                    <m:r>
                      <a:rPr lang="en-GB" sz="1600" b="0" i="1" smtClean="0">
                        <a:latin typeface="Cambria Math" panose="02040503050406030204" pitchFamily="18" charset="0"/>
                      </a:rPr>
                      <m:t>𝑘</m:t>
                    </m:r>
                    <m:r>
                      <a:rPr lang="en-GB" sz="1600" b="0" i="1" smtClean="0">
                        <a:latin typeface="Cambria Math" panose="02040503050406030204" pitchFamily="18" charset="0"/>
                      </a:rPr>
                      <m:t>=</m:t>
                    </m:r>
                    <m:r>
                      <a:rPr lang="en-GB" sz="1600" b="0" i="1" smtClean="0">
                        <a:latin typeface="Cambria Math" panose="02040503050406030204" pitchFamily="18" charset="0"/>
                      </a:rPr>
                      <m:t>𝐵</m:t>
                    </m:r>
                  </m:oMath>
                </a14:m>
                <a:r>
                  <a:rPr lang="en-US" sz="1600" dirty="0"/>
                  <a:t> can be used to optimally compute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m:t>
                        </m:r>
                      </m:sub>
                    </m:sSub>
                  </m:oMath>
                </a14:m>
                <a:endParaRPr lang="en-US" sz="1600" dirty="0"/>
              </a:p>
              <a:p>
                <a:r>
                  <a:rPr lang="en-US" sz="1600" dirty="0"/>
                  <a:t>Let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r>
                      <a:rPr lang="en-GB" sz="1600" b="0" i="1" smtClean="0">
                        <a:latin typeface="Cambria Math" panose="02040503050406030204" pitchFamily="18" charset="0"/>
                      </a:rPr>
                      <m:t>=</m:t>
                    </m:r>
                    <m:r>
                      <a:rPr lang="en-GB" sz="1600" b="0" i="1" smtClean="0">
                        <a:latin typeface="Cambria Math" panose="02040503050406030204" pitchFamily="18" charset="0"/>
                      </a:rPr>
                      <m:t>𝑑𝑖𝑎𝑔</m:t>
                    </m:r>
                    <m:d>
                      <m:dPr>
                        <m:ctrlPr>
                          <a:rPr lang="en-GB" sz="1600" b="0" i="1" smtClean="0">
                            <a:latin typeface="Cambria Math" panose="02040503050406030204" pitchFamily="18" charset="0"/>
                          </a:rPr>
                        </m:ctrlPr>
                      </m:dPr>
                      <m:e>
                        <m:d>
                          <m:dPr>
                            <m:begChr m:val="["/>
                            <m:endChr m:val="]"/>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m:t>
                                </m:r>
                                <m:r>
                                  <a:rPr lang="en-GB" sz="1600" b="0" i="1" smtClean="0">
                                    <a:latin typeface="Cambria Math" panose="02040503050406030204" pitchFamily="18" charset="0"/>
                                  </a:rPr>
                                  <m:t>1</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m:t>
                                </m:r>
                                <m:r>
                                  <a:rPr lang="en-GB" sz="1600" b="0" i="1" smtClean="0">
                                    <a:latin typeface="Cambria Math" panose="02040503050406030204" pitchFamily="18" charset="0"/>
                                  </a:rPr>
                                  <m:t>2</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𝑓𝐵</m:t>
                                </m:r>
                              </m:sub>
                            </m:sSub>
                          </m:e>
                        </m:d>
                      </m:e>
                    </m:d>
                    <m:r>
                      <a:rPr lang="en-GB" sz="1600" b="0" i="1" smtClean="0">
                        <a:latin typeface="Cambria Math" panose="02040503050406030204" pitchFamily="18" charset="0"/>
                      </a:rPr>
                      <m:t>.</m:t>
                    </m:r>
                  </m:oMath>
                </a14:m>
                <a:endParaRPr lang="en-US" sz="1600" dirty="0"/>
              </a:p>
              <a:p>
                <a:r>
                  <a:rPr lang="en-US" sz="1600" dirty="0"/>
                  <a:t>1) Assume </a:t>
                </a:r>
                <a14:m>
                  <m:oMath xmlns:m="http://schemas.openxmlformats.org/officeDocument/2006/math">
                    <m:r>
                      <a:rPr lang="en-GB" sz="1600" b="0" i="1" smtClean="0">
                        <a:latin typeface="Cambria Math" panose="02040503050406030204" pitchFamily="18" charset="0"/>
                      </a:rPr>
                      <m:t>𝜇</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𝑘</m:t>
                        </m:r>
                      </m:sub>
                    </m:sSub>
                  </m:oMath>
                </a14:m>
                <a:r>
                  <a:rPr lang="en-US" sz="1600" dirty="0"/>
                  <a:t>, which from (21) implies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𝑓𝑔</m:t>
                        </m:r>
                      </m:sub>
                    </m:sSub>
                    <m:r>
                      <a:rPr lang="en-GB" sz="1600" b="0" i="1" smtClean="0">
                        <a:latin typeface="Cambria Math" panose="02040503050406030204" pitchFamily="18" charset="0"/>
                      </a:rPr>
                      <m:t>≥0</m:t>
                    </m:r>
                  </m:oMath>
                </a14:m>
                <a:r>
                  <a:rPr lang="en-US" sz="1600" dirty="0"/>
                  <a:t>, for </a:t>
                </a:r>
                <a14:m>
                  <m:oMath xmlns:m="http://schemas.openxmlformats.org/officeDocument/2006/math">
                    <m:r>
                      <a:rPr lang="en-GB" sz="1600" b="0" i="1" smtClean="0">
                        <a:latin typeface="Cambria Math" panose="02040503050406030204" pitchFamily="18" charset="0"/>
                      </a:rPr>
                      <m:t>𝑗</m:t>
                    </m:r>
                    <m:r>
                      <a:rPr lang="en-GB" sz="1600" b="0" i="1" smtClean="0">
                        <a:latin typeface="Cambria Math" panose="02040503050406030204" pitchFamily="18" charset="0"/>
                      </a:rPr>
                      <m:t>=1,…..</m:t>
                    </m:r>
                    <m:r>
                      <a:rPr lang="en-GB" sz="1600" b="0" i="1" smtClean="0">
                        <a:latin typeface="Cambria Math" panose="02040503050406030204" pitchFamily="18" charset="0"/>
                      </a:rPr>
                      <m:t>𝑘</m:t>
                    </m:r>
                    <m:r>
                      <a:rPr lang="en-GB" sz="1600" b="0" i="1" smtClean="0">
                        <a:latin typeface="Cambria Math" panose="02040503050406030204" pitchFamily="18" charset="0"/>
                      </a:rPr>
                      <m:t>.</m:t>
                    </m:r>
                  </m:oMath>
                </a14:m>
                <a:endParaRPr lang="en-US" sz="1600" dirty="0"/>
              </a:p>
              <a:p>
                <a:r>
                  <a:rPr lang="en-US" sz="1600" dirty="0"/>
                  <a:t>Compute </a:t>
                </a:r>
                <a14:m>
                  <m:oMath xmlns:m="http://schemas.openxmlformats.org/officeDocument/2006/math">
                    <m:r>
                      <a:rPr lang="en-GB" sz="1600" b="0" i="1" smtClean="0">
                        <a:latin typeface="Cambria Math" panose="02040503050406030204" pitchFamily="18" charset="0"/>
                      </a:rPr>
                      <m:t>𝜇</m:t>
                    </m:r>
                  </m:oMath>
                </a14:m>
                <a:r>
                  <a:rPr lang="en-US" sz="1600" dirty="0"/>
                  <a:t> according to (23) under this assumption.</a:t>
                </a:r>
              </a:p>
              <a:p>
                <a:r>
                  <a:rPr lang="en-US" sz="1600" dirty="0"/>
                  <a:t>If </a:t>
                </a:r>
                <a14:m>
                  <m:oMath xmlns:m="http://schemas.openxmlformats.org/officeDocument/2006/math">
                    <m:r>
                      <a:rPr lang="en-GB" sz="1600" b="0" i="1" smtClean="0">
                        <a:latin typeface="Cambria Math" panose="02040503050406030204" pitchFamily="18" charset="0"/>
                      </a:rPr>
                      <m:t>𝜇</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𝑘</m:t>
                        </m:r>
                      </m:sub>
                    </m:sSub>
                  </m:oMath>
                </a14:m>
                <a:r>
                  <a:rPr lang="en-US" sz="1600" dirty="0"/>
                  <a:t>, stop; otherwise go to step 1.</a:t>
                </a:r>
              </a:p>
              <a:p>
                <a:r>
                  <a:rPr lang="en-US" sz="1600" dirty="0"/>
                  <a:t>2) Set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m:t>
                        </m:r>
                        <m:r>
                          <a:rPr lang="en-GB" sz="1600" b="0" i="1" smtClean="0">
                            <a:latin typeface="Cambria Math" panose="02040503050406030204" pitchFamily="18" charset="0"/>
                          </a:rPr>
                          <m:t>,</m:t>
                        </m:r>
                        <m:r>
                          <a:rPr lang="en-GB" sz="1600" b="0" i="1" smtClean="0">
                            <a:latin typeface="Cambria Math" panose="02040503050406030204" pitchFamily="18" charset="0"/>
                          </a:rPr>
                          <m:t>𝑘</m:t>
                        </m:r>
                      </m:sub>
                    </m:sSub>
                    <m:r>
                      <a:rPr lang="en-GB" sz="1600" b="0" i="1" smtClean="0">
                        <a:latin typeface="Cambria Math" panose="02040503050406030204" pitchFamily="18" charset="0"/>
                      </a:rPr>
                      <m:t>=0 </m:t>
                    </m:r>
                  </m:oMath>
                </a14:m>
                <a:r>
                  <a:rPr lang="en-US" sz="1600" dirty="0"/>
                  <a:t> and </a:t>
                </a:r>
                <a14:m>
                  <m:oMath xmlns:m="http://schemas.openxmlformats.org/officeDocument/2006/math">
                    <m:r>
                      <a:rPr lang="en-GB" sz="1600" b="0" i="1" smtClean="0">
                        <a:latin typeface="Cambria Math" panose="02040503050406030204" pitchFamily="18" charset="0"/>
                      </a:rPr>
                      <m:t>𝑘</m:t>
                    </m:r>
                    <m:r>
                      <a:rPr lang="en-GB" sz="1600" b="0" i="1" smtClean="0">
                        <a:latin typeface="Cambria Math" panose="02040503050406030204" pitchFamily="18" charset="0"/>
                      </a:rPr>
                      <m:t>=</m:t>
                    </m:r>
                    <m:r>
                      <a:rPr lang="en-GB" sz="1600" b="0" i="1" smtClean="0">
                        <a:latin typeface="Cambria Math" panose="02040503050406030204" pitchFamily="18" charset="0"/>
                      </a:rPr>
                      <m:t>𝑘</m:t>
                    </m:r>
                    <m:r>
                      <a:rPr lang="en-GB" sz="1600" b="0" i="1" smtClean="0">
                        <a:latin typeface="Cambria Math" panose="02040503050406030204" pitchFamily="18" charset="0"/>
                      </a:rPr>
                      <m:t>−1</m:t>
                    </m:r>
                  </m:oMath>
                </a14:m>
                <a:r>
                  <a:rPr lang="en-US" sz="1600" dirty="0"/>
                  <a:t>. Go to step 1.</a:t>
                </a:r>
              </a:p>
              <a:p>
                <a:r>
                  <a:rPr lang="en-US" sz="1600" dirty="0"/>
                  <a:t>It can be verified that the above iteration will terminate in </a:t>
                </a:r>
                <a14:m>
                  <m:oMath xmlns:m="http://schemas.openxmlformats.org/officeDocument/2006/math">
                    <m:r>
                      <a:rPr lang="en-GB" sz="1600" b="0" i="1" smtClean="0">
                        <a:latin typeface="Cambria Math" panose="02040503050406030204" pitchFamily="18" charset="0"/>
                      </a:rPr>
                      <m:t>𝐵</m:t>
                    </m:r>
                    <m:r>
                      <a:rPr lang="en-GB" sz="1600" b="0" i="1" smtClean="0">
                        <a:latin typeface="Cambria Math" panose="02040503050406030204" pitchFamily="18" charset="0"/>
                      </a:rPr>
                      <m:t>−1</m:t>
                    </m:r>
                  </m:oMath>
                </a14:m>
                <a:r>
                  <a:rPr lang="en-US" sz="1600" dirty="0"/>
                  <a:t> steps at most.</a:t>
                </a:r>
              </a:p>
              <a:p>
                <a:r>
                  <a:rPr lang="en-US" sz="1600" dirty="0"/>
                  <a:t>We now provide expressions for the BER, SNR, and MSE across the subchannels for the </a:t>
                </a:r>
              </a:p>
              <a:p>
                <a:pPr marL="0" indent="0">
                  <a:buNone/>
                </a:pPr>
                <a:r>
                  <a:rPr lang="en-US" sz="1600" dirty="0"/>
                  <a:t>   subchannels for the weighted MMSE design.</a:t>
                </a:r>
              </a:p>
            </p:txBody>
          </p:sp>
        </mc:Choice>
        <mc:Fallback xmlns="">
          <p:sp>
            <p:nvSpPr>
              <p:cNvPr id="3" name="Content Placeholder 2">
                <a:extLst>
                  <a:ext uri="{FF2B5EF4-FFF2-40B4-BE49-F238E27FC236}">
                    <a16:creationId xmlns:a16="http://schemas.microsoft.com/office/drawing/2014/main" id="{4A00EB72-A321-3146-71CB-C5CBBAE50166}"/>
                  </a:ext>
                </a:extLst>
              </p:cNvPr>
              <p:cNvSpPr>
                <a:spLocks noGrp="1" noRot="1" noChangeAspect="1" noMove="1" noResize="1" noEditPoints="1" noAdjustHandles="1" noChangeArrowheads="1" noChangeShapeType="1" noTextEdit="1"/>
              </p:cNvSpPr>
              <p:nvPr>
                <p:ph idx="1"/>
              </p:nvPr>
            </p:nvSpPr>
            <p:spPr>
              <a:blipFill>
                <a:blip r:embed="rId2"/>
                <a:stretch>
                  <a:fillRect l="-348" t="-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41FCC1E-9762-4D08-85F8-1280DBF2FDA0}"/>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Tree>
    <p:extLst>
      <p:ext uri="{BB962C8B-B14F-4D97-AF65-F5344CB8AC3E}">
        <p14:creationId xmlns:p14="http://schemas.microsoft.com/office/powerpoint/2010/main" val="188077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62C0-3554-4027-8DDC-A4763D4E274B}"/>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3F5743-0499-0799-FA82-B4F25E964773}"/>
                  </a:ext>
                </a:extLst>
              </p:cNvPr>
              <p:cNvSpPr>
                <a:spLocks noGrp="1"/>
              </p:cNvSpPr>
              <p:nvPr>
                <p:ph idx="1"/>
              </p:nvPr>
            </p:nvSpPr>
            <p:spPr/>
            <p:txBody>
              <a:bodyPr/>
              <a:lstStyle/>
              <a:p>
                <a:r>
                  <a:rPr lang="en-GB" sz="1600" dirty="0"/>
                  <a:t>Now we provide expressions of the BER, SNR, and MSE across the subchannels for the Weighted MMSE                design.</a:t>
                </a:r>
              </a:p>
              <a:p>
                <a:r>
                  <a:rPr lang="en-GB" sz="1600" dirty="0"/>
                  <a:t>Assume a square QAM constellation, the probability of uncoded symbol error for </a:t>
                </a:r>
                <a:r>
                  <a:rPr lang="en-GB" sz="1600" dirty="0" err="1"/>
                  <a:t>i-th</a:t>
                </a:r>
                <a:r>
                  <a:rPr lang="en-GB" sz="1600" dirty="0"/>
                  <a:t> subchannel is given by</a:t>
                </a:r>
              </a:p>
              <a:p>
                <a:pPr algn="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𝑃</m:t>
                        </m:r>
                      </m:e>
                      <m:sub>
                        <m:r>
                          <a:rPr lang="en-GB" sz="1600" b="0" i="1" smtClean="0">
                            <a:latin typeface="Cambria Math" panose="02040503050406030204" pitchFamily="18" charset="0"/>
                          </a:rPr>
                          <m:t>𝑒</m:t>
                        </m:r>
                        <m:r>
                          <a:rPr lang="en-GB" sz="1600" b="0" i="1" smtClean="0">
                            <a:latin typeface="Cambria Math" panose="02040503050406030204" pitchFamily="18" charset="0"/>
                          </a:rPr>
                          <m:t>,</m:t>
                        </m:r>
                        <m:r>
                          <a:rPr lang="en-GB" sz="1600" b="0" i="1" smtClean="0">
                            <a:latin typeface="Cambria Math" panose="02040503050406030204" pitchFamily="18" charset="0"/>
                          </a:rPr>
                          <m:t>𝑖</m:t>
                        </m:r>
                      </m:sub>
                    </m:sSub>
                    <m:r>
                      <a:rPr lang="en-GB" sz="1600" b="0" i="1" smtClean="0">
                        <a:latin typeface="Cambria Math" panose="02040503050406030204" pitchFamily="18" charset="0"/>
                      </a:rPr>
                      <m:t> </m:t>
                    </m:r>
                    <m:r>
                      <a:rPr lang="en-GB" sz="1600" b="0" i="1" smtClean="0">
                        <a:latin typeface="Cambria Math" panose="02040503050406030204" pitchFamily="18" charset="0"/>
                        <a:ea typeface="Cambria Math" panose="02040503050406030204" pitchFamily="18" charset="0"/>
                      </a:rPr>
                      <m:t>≅</m:t>
                    </m:r>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𝑁</m:t>
                        </m:r>
                      </m:e>
                      <m:sub>
                        <m:r>
                          <a:rPr lang="en-GB" sz="1600" b="0" i="1" smtClean="0">
                            <a:latin typeface="Cambria Math" panose="02040503050406030204" pitchFamily="18" charset="0"/>
                            <a:ea typeface="Cambria Math" panose="02040503050406030204" pitchFamily="18" charset="0"/>
                          </a:rPr>
                          <m:t>𝑒</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𝑖</m:t>
                        </m:r>
                      </m:sub>
                    </m:sSub>
                    <m:r>
                      <a:rPr lang="en-GB" sz="1600" b="0" i="1" smtClean="0">
                        <a:latin typeface="Cambria Math" panose="02040503050406030204" pitchFamily="18" charset="0"/>
                        <a:ea typeface="Cambria Math" panose="02040503050406030204" pitchFamily="18" charset="0"/>
                      </a:rPr>
                      <m:t>𝑄</m:t>
                    </m:r>
                    <m:r>
                      <a:rPr lang="en-GB" sz="1600" b="0" i="1" smtClean="0">
                        <a:latin typeface="Cambria Math" panose="02040503050406030204" pitchFamily="18" charset="0"/>
                        <a:ea typeface="Cambria Math" panose="02040503050406030204" pitchFamily="18" charset="0"/>
                      </a:rPr>
                      <m:t>(</m:t>
                    </m:r>
                    <m:rad>
                      <m:radPr>
                        <m:degHide m:val="on"/>
                        <m:ctrlPr>
                          <a:rPr lang="en-GB" sz="1600" b="0" i="1" smtClean="0">
                            <a:latin typeface="Cambria Math" panose="02040503050406030204" pitchFamily="18" charset="0"/>
                            <a:ea typeface="Cambria Math" panose="02040503050406030204" pitchFamily="18" charset="0"/>
                          </a:rPr>
                        </m:ctrlPr>
                      </m:radPr>
                      <m:deg/>
                      <m:e>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𝐵</m:t>
                            </m:r>
                          </m:e>
                          <m:sub>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𝑀</m:t>
                                </m:r>
                              </m:e>
                              <m:sub>
                                <m:r>
                                  <a:rPr lang="en-GB" sz="1600" b="0" i="1" smtClean="0">
                                    <a:latin typeface="Cambria Math" panose="02040503050406030204" pitchFamily="18" charset="0"/>
                                    <a:ea typeface="Cambria Math" panose="02040503050406030204" pitchFamily="18" charset="0"/>
                                  </a:rPr>
                                  <m:t>𝑖</m:t>
                                </m:r>
                              </m:sub>
                            </m:sSub>
                          </m:sub>
                        </m:sSub>
                        <m:r>
                          <a:rPr lang="en-GB" sz="1600" b="0" i="1" smtClean="0">
                            <a:latin typeface="Cambria Math" panose="02040503050406030204" pitchFamily="18" charset="0"/>
                            <a:ea typeface="Cambria Math" panose="02040503050406030204" pitchFamily="18" charset="0"/>
                          </a:rPr>
                          <m:t>,</m:t>
                        </m:r>
                        <m:sSub>
                          <m:sSubPr>
                            <m:ctrlPr>
                              <a:rPr lang="en-GB" sz="1600" b="0" i="1" smtClean="0">
                                <a:latin typeface="Cambria Math" panose="02040503050406030204" pitchFamily="18" charset="0"/>
                                <a:ea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Γ</m:t>
                            </m:r>
                          </m:e>
                          <m:sub>
                            <m:r>
                              <a:rPr lang="en-GB" sz="1600" b="0" i="1" smtClean="0">
                                <a:latin typeface="Cambria Math" panose="02040503050406030204" pitchFamily="18" charset="0"/>
                                <a:ea typeface="Cambria Math" panose="02040503050406030204" pitchFamily="18" charset="0"/>
                              </a:rPr>
                              <m:t>𝑖</m:t>
                            </m:r>
                          </m:sub>
                        </m:sSub>
                      </m:e>
                    </m:rad>
                    <m:r>
                      <a:rPr lang="en-GB" sz="1600" b="0" i="1" smtClean="0">
                        <a:latin typeface="Cambria Math" panose="02040503050406030204" pitchFamily="18" charset="0"/>
                        <a:ea typeface="Cambria Math" panose="02040503050406030204" pitchFamily="18" charset="0"/>
                      </a:rPr>
                      <m:t>)</m:t>
                    </m:r>
                  </m:oMath>
                </a14:m>
                <a:r>
                  <a:rPr lang="en-GB" sz="1600" dirty="0"/>
                  <a:t>                                                                                                       (24)</a:t>
                </a:r>
              </a:p>
              <a:p>
                <a:r>
                  <a:rPr lang="en-GB" sz="1600" dirty="0"/>
                  <a:t>where for a given constellation size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𝑀</m:t>
                        </m:r>
                      </m:e>
                      <m:sub>
                        <m:r>
                          <a:rPr lang="en-GB" sz="1600" b="0" i="1" smtClean="0">
                            <a:latin typeface="Cambria Math" panose="02040503050406030204" pitchFamily="18" charset="0"/>
                          </a:rPr>
                          <m:t>𝑖</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𝑀</m:t>
                            </m:r>
                          </m:e>
                          <m:sub>
                            <m:r>
                              <a:rPr lang="en-GB" sz="1600" b="0" i="1" smtClean="0">
                                <a:latin typeface="Cambria Math" panose="02040503050406030204" pitchFamily="18" charset="0"/>
                              </a:rPr>
                              <m:t>𝑖</m:t>
                            </m:r>
                          </m:sub>
                        </m:sSub>
                      </m:sub>
                    </m:sSub>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3</m:t>
                            </m:r>
                          </m:num>
                          <m:den>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m:t>
                                </m:r>
                                <m:r>
                                  <a:rPr lang="en-GB" sz="1600" b="0" i="1" smtClean="0">
                                    <a:latin typeface="Cambria Math" panose="02040503050406030204" pitchFamily="18" charset="0"/>
                                  </a:rPr>
                                  <m:t>𝑀</m:t>
                                </m:r>
                              </m:e>
                              <m:sub>
                                <m:r>
                                  <a:rPr lang="en-GB" sz="1600" b="0" i="1" smtClean="0">
                                    <a:latin typeface="Cambria Math" panose="02040503050406030204" pitchFamily="18" charset="0"/>
                                  </a:rPr>
                                  <m:t>𝑖</m:t>
                                </m:r>
                              </m:sub>
                            </m:sSub>
                            <m:r>
                              <a:rPr lang="en-GB" sz="1600" b="0" i="1" smtClean="0">
                                <a:latin typeface="Cambria Math" panose="02040503050406030204" pitchFamily="18" charset="0"/>
                              </a:rPr>
                              <m:t>−</m:t>
                            </m:r>
                            <m:r>
                              <a:rPr lang="en-GB" sz="1600" b="0" i="1" smtClean="0">
                                <a:latin typeface="Cambria Math" panose="02040503050406030204" pitchFamily="18" charset="0"/>
                              </a:rPr>
                              <m:t>1</m:t>
                            </m:r>
                            <m:r>
                              <a:rPr lang="en-GB" sz="1600" b="0" i="1" smtClean="0">
                                <a:latin typeface="Cambria Math" panose="02040503050406030204" pitchFamily="18" charset="0"/>
                              </a:rPr>
                              <m:t>)</m:t>
                            </m:r>
                          </m:den>
                        </m:f>
                      </m:e>
                    </m:d>
                  </m:oMath>
                </a14:m>
                <a:r>
                  <a:rPr lang="en-GB" sz="1600" dirty="0"/>
                  <a:t>,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𝑁</m:t>
                        </m:r>
                      </m:e>
                      <m:sub>
                        <m:r>
                          <a:rPr lang="en-GB" sz="1600" b="0" i="1" smtClean="0">
                            <a:latin typeface="Cambria Math" panose="02040503050406030204" pitchFamily="18" charset="0"/>
                          </a:rPr>
                          <m:t>𝑒</m:t>
                        </m:r>
                        <m:r>
                          <a:rPr lang="en-GB" sz="1600" b="0" i="1" smtClean="0">
                            <a:latin typeface="Cambria Math" panose="02040503050406030204" pitchFamily="18" charset="0"/>
                          </a:rPr>
                          <m:t>,</m:t>
                        </m:r>
                        <m:r>
                          <a:rPr lang="en-GB" sz="1600" b="0" i="1" smtClean="0">
                            <a:latin typeface="Cambria Math" panose="02040503050406030204" pitchFamily="18" charset="0"/>
                          </a:rPr>
                          <m:t>𝑖</m:t>
                        </m:r>
                      </m:sub>
                    </m:sSub>
                  </m:oMath>
                </a14:m>
                <a:r>
                  <a:rPr lang="en-GB" sz="1600" dirty="0"/>
                  <a:t> is the number of nearest neighbours </a:t>
                </a:r>
              </a:p>
              <a:p>
                <a:r>
                  <a:rPr lang="en-GB" sz="1600" dirty="0"/>
                  <a:t>  </a:t>
                </a:r>
                <a:r>
                  <a:rPr lang="en-US" sz="1600" dirty="0"/>
                  <a:t>SNR matrix defined as </a:t>
                </a:r>
                <a14:m>
                  <m:oMath xmlns:m="http://schemas.openxmlformats.org/officeDocument/2006/math">
                    <m:r>
                      <a:rPr lang="en-GB" sz="1600" b="1" i="0" smtClean="0">
                        <a:latin typeface="Cambria Math" panose="02040503050406030204" pitchFamily="18" charset="0"/>
                      </a:rPr>
                      <m:t>𝚪</m:t>
                    </m:r>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𝑭</m:t>
                            </m:r>
                          </m:e>
                          <m:sup>
                            <m:r>
                              <a:rPr lang="en-GB" sz="1600" b="0" i="1" smtClean="0">
                                <a:latin typeface="Cambria Math" panose="02040503050406030204" pitchFamily="18" charset="0"/>
                              </a:rPr>
                              <m:t>∗</m:t>
                            </m:r>
                          </m:sup>
                        </m:sSup>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𝑯</m:t>
                            </m:r>
                          </m:e>
                          <m:sup>
                            <m:r>
                              <a:rPr lang="en-GB" sz="1600" b="0" i="1" smtClean="0">
                                <a:latin typeface="Cambria Math" panose="02040503050406030204" pitchFamily="18" charset="0"/>
                              </a:rPr>
                              <m:t>∗</m:t>
                            </m:r>
                          </m:sup>
                        </m:sSup>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𝑮</m:t>
                            </m:r>
                          </m:e>
                          <m:sup>
                            <m:r>
                              <a:rPr lang="en-GB" sz="1600" b="0" i="1" smtClean="0">
                                <a:latin typeface="Cambria Math" panose="02040503050406030204" pitchFamily="18" charset="0"/>
                              </a:rPr>
                              <m:t>∗</m:t>
                            </m:r>
                          </m:sup>
                        </m:sSup>
                      </m:e>
                    </m:d>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1" i="1" smtClean="0">
                                <a:latin typeface="Cambria Math" panose="02040503050406030204" pitchFamily="18" charset="0"/>
                              </a:rPr>
                              <m:t>𝑮</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Sub>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𝑮</m:t>
                                </m:r>
                              </m:e>
                              <m:sup>
                                <m:r>
                                  <a:rPr lang="en-GB" sz="1600" b="0" i="1" smtClean="0">
                                    <a:latin typeface="Cambria Math" panose="02040503050406030204" pitchFamily="18" charset="0"/>
                                  </a:rPr>
                                  <m:t>∗</m:t>
                                </m:r>
                              </m:sup>
                            </m:sSup>
                          </m:e>
                        </m:d>
                      </m:e>
                      <m:sup>
                        <m:r>
                          <a:rPr lang="en-GB" sz="1600" b="0" i="1" smtClean="0">
                            <a:latin typeface="Cambria Math" panose="02040503050406030204" pitchFamily="18" charset="0"/>
                          </a:rPr>
                          <m:t>−</m:t>
                        </m:r>
                        <m:r>
                          <a:rPr lang="en-GB" sz="1600" b="0" i="1" smtClean="0">
                            <a:latin typeface="Cambria Math" panose="02040503050406030204" pitchFamily="18" charset="0"/>
                          </a:rPr>
                          <m:t>1</m:t>
                        </m:r>
                      </m:sup>
                    </m:sSup>
                    <m:r>
                      <a:rPr lang="en-GB" sz="1600" b="1" i="1" smtClean="0">
                        <a:latin typeface="Cambria Math" panose="02040503050406030204" pitchFamily="18" charset="0"/>
                      </a:rPr>
                      <m:t>𝑮𝑯𝑭</m:t>
                    </m:r>
                    <m:r>
                      <a:rPr lang="en-GB" sz="1600" b="0" i="1" smtClean="0">
                        <a:latin typeface="Cambria Math" panose="02040503050406030204" pitchFamily="18" charset="0"/>
                      </a:rPr>
                      <m:t>.</m:t>
                    </m:r>
                  </m:oMath>
                </a14:m>
                <a:endParaRPr lang="en-GB" sz="1600" dirty="0"/>
              </a:p>
              <a:p>
                <a:r>
                  <a:rPr lang="en-GB" sz="1600" dirty="0"/>
                  <a:t>Using the optimum </a:t>
                </a:r>
                <a14:m>
                  <m:oMath xmlns:m="http://schemas.openxmlformats.org/officeDocument/2006/math">
                    <m:r>
                      <a:rPr lang="en-GB" sz="1600" b="1" i="1" smtClean="0">
                        <a:latin typeface="Cambria Math" panose="02040503050406030204" pitchFamily="18" charset="0"/>
                      </a:rPr>
                      <m:t>𝑭</m:t>
                    </m:r>
                  </m:oMath>
                </a14:m>
                <a:r>
                  <a:rPr lang="en-GB" sz="1600" dirty="0"/>
                  <a:t> and </a:t>
                </a:r>
                <a14:m>
                  <m:oMath xmlns:m="http://schemas.openxmlformats.org/officeDocument/2006/math">
                    <m:r>
                      <a:rPr lang="en-GB" sz="1600" b="1" i="1" smtClean="0">
                        <a:latin typeface="Cambria Math" panose="02040503050406030204" pitchFamily="18" charset="0"/>
                      </a:rPr>
                      <m:t>𝑮</m:t>
                    </m:r>
                  </m:oMath>
                </a14:m>
                <a:r>
                  <a:rPr lang="en-GB" sz="1600" dirty="0"/>
                  <a:t> matrices from lemma 1 and theorem 1, </a:t>
                </a:r>
                <a14:m>
                  <m:oMath xmlns:m="http://schemas.openxmlformats.org/officeDocument/2006/math">
                    <m:r>
                      <a:rPr lang="en-GB" sz="1600" b="1" i="0" smtClean="0">
                        <a:latin typeface="Cambria Math" panose="02040503050406030204" pitchFamily="18" charset="0"/>
                      </a:rPr>
                      <m:t>𝚪</m:t>
                    </m:r>
                  </m:oMath>
                </a14:m>
                <a:r>
                  <a:rPr lang="en-GB" sz="1600" dirty="0"/>
                  <a:t> can be simplified to</a:t>
                </a:r>
              </a:p>
              <a:p>
                <a:pPr algn="r"/>
                <a14:m>
                  <m:oMath xmlns:m="http://schemas.openxmlformats.org/officeDocument/2006/math">
                    <m:r>
                      <a:rPr lang="en-GB" sz="1600" b="1" i="0" smtClean="0">
                        <a:latin typeface="Cambria Math" panose="02040503050406030204" pitchFamily="18" charset="0"/>
                      </a:rPr>
                      <m:t>𝚪</m:t>
                    </m:r>
                    <m:r>
                      <a:rPr lang="en-GB" sz="1600" b="0" i="1" smtClean="0">
                        <a:latin typeface="Cambria Math" panose="02040503050406030204" pitchFamily="18" charset="0"/>
                      </a:rPr>
                      <m:t>=</m:t>
                    </m:r>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up>
                        <m:r>
                          <a:rPr lang="en-GB" sz="1600" b="1" i="1" smtClean="0">
                            <a:latin typeface="Cambria Math" panose="02040503050406030204" pitchFamily="18" charset="0"/>
                          </a:rPr>
                          <m:t>𝟐</m:t>
                        </m:r>
                      </m:sup>
                    </m:sSubSup>
                    <m:r>
                      <a:rPr lang="en-GB" sz="1600" b="0" i="1" smtClean="0">
                        <a:latin typeface="Cambria Math" panose="02040503050406030204" pitchFamily="18" charset="0"/>
                      </a:rPr>
                      <m:t>Ʌ=</m:t>
                    </m:r>
                    <m:sSub>
                      <m:sSubPr>
                        <m:ctrlPr>
                          <a:rPr lang="en-GB" sz="1600" b="0" i="1" smtClean="0">
                            <a:latin typeface="Cambria Math" panose="02040503050406030204" pitchFamily="18" charset="0"/>
                          </a:rPr>
                        </m:ctrlPr>
                      </m:sSubPr>
                      <m:e>
                        <m:d>
                          <m:dPr>
                            <m:ctrlPr>
                              <a:rPr lang="en-GB" sz="1600" b="0" i="1" smtClean="0">
                                <a:latin typeface="Cambria Math" panose="02040503050406030204" pitchFamily="18" charset="0"/>
                              </a:rPr>
                            </m:ctrlPr>
                          </m:dPr>
                          <m:e>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𝑾</m:t>
                                </m:r>
                              </m:e>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p>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𝜇</m:t>
                                </m:r>
                              </m:e>
                              <m:sup>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e>
                                </m:d>
                              </m:sup>
                            </m:sSup>
                            <m:sSup>
                              <m:sSupPr>
                                <m:ctrlPr>
                                  <a:rPr lang="en-GB" sz="1600" b="0" i="1" smtClean="0">
                                    <a:latin typeface="Cambria Math" panose="02040503050406030204" pitchFamily="18" charset="0"/>
                                  </a:rPr>
                                </m:ctrlPr>
                              </m:sSupPr>
                              <m:e>
                                <m:r>
                                  <a:rPr lang="en-GB" sz="1600" i="1">
                                    <a:latin typeface="Cambria Math" panose="02040503050406030204" pitchFamily="18" charset="0"/>
                                  </a:rPr>
                                  <m:t>Ʌ</m:t>
                                </m:r>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r>
                              <a:rPr lang="en-GB" sz="1600" b="0" i="1" smtClean="0">
                                <a:latin typeface="Cambria Math" panose="02040503050406030204" pitchFamily="18" charset="0"/>
                              </a:rPr>
                              <m:t>−</m:t>
                            </m:r>
                            <m:r>
                              <a:rPr lang="en-GB" sz="1600" b="1" i="1" smtClean="0">
                                <a:latin typeface="Cambria Math" panose="02040503050406030204" pitchFamily="18" charset="0"/>
                              </a:rPr>
                              <m:t>𝑰</m:t>
                            </m:r>
                          </m:e>
                        </m:d>
                      </m:e>
                      <m:sub>
                        <m:r>
                          <a:rPr lang="en-GB" sz="1600" b="0" i="1" smtClean="0">
                            <a:latin typeface="Cambria Math" panose="02040503050406030204" pitchFamily="18" charset="0"/>
                          </a:rPr>
                          <m:t>+</m:t>
                        </m:r>
                      </m:sub>
                    </m:sSub>
                  </m:oMath>
                </a14:m>
                <a:r>
                  <a:rPr lang="en-GB" sz="1600" dirty="0"/>
                  <a:t>                                                                                           (25)</a:t>
                </a:r>
              </a:p>
              <a:p>
                <a:r>
                  <a:rPr lang="en-GB" sz="1600" dirty="0"/>
                  <a:t>And the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𝑹</m:t>
                        </m:r>
                      </m:e>
                      <m:sub>
                        <m:r>
                          <a:rPr lang="en-GB" sz="1600" b="1" i="1" smtClean="0">
                            <a:latin typeface="Cambria Math" panose="02040503050406030204" pitchFamily="18" charset="0"/>
                          </a:rPr>
                          <m:t>𝒆</m:t>
                        </m:r>
                      </m:sub>
                    </m:sSub>
                  </m:oMath>
                </a14:m>
                <a:r>
                  <a:rPr lang="en-GB" sz="1600" b="1" dirty="0"/>
                  <a:t> </a:t>
                </a:r>
                <a:r>
                  <a:rPr lang="en-GB" sz="1600" dirty="0"/>
                  <a:t>matrix in (9) can be simplified to </a:t>
                </a:r>
              </a:p>
              <a:p>
                <a:pPr algn="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𝑹</m:t>
                        </m:r>
                      </m:e>
                      <m:sub>
                        <m:r>
                          <a:rPr lang="en-GB" sz="1600" b="1" i="1" smtClean="0">
                            <a:latin typeface="Cambria Math" panose="02040503050406030204" pitchFamily="18" charset="0"/>
                          </a:rPr>
                          <m:t>𝒆</m:t>
                        </m:r>
                      </m:sub>
                    </m:sSub>
                    <m:r>
                      <a:rPr lang="en-GB" sz="1600" b="1" i="1" smtClean="0">
                        <a:latin typeface="Cambria Math" panose="02040503050406030204" pitchFamily="18" charset="0"/>
                      </a:rPr>
                      <m:t>=</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𝑾</m:t>
                        </m:r>
                      </m:e>
                      <m: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p>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Ʌ</m:t>
                        </m:r>
                      </m:e>
                      <m: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p>
                    <m:sSup>
                      <m:sSupPr>
                        <m:ctrlPr>
                          <a:rPr lang="en-GB" sz="1600" b="1" i="1" smtClean="0">
                            <a:latin typeface="Cambria Math" panose="02040503050406030204" pitchFamily="18" charset="0"/>
                          </a:rPr>
                        </m:ctrlPr>
                      </m:sSupPr>
                      <m:e>
                        <m:r>
                          <a:rPr lang="en-GB" sz="1600" b="0" i="1" smtClean="0">
                            <a:latin typeface="Cambria Math" panose="02040503050406030204" pitchFamily="18" charset="0"/>
                          </a:rPr>
                          <m:t>𝜇</m:t>
                        </m:r>
                      </m:e>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p>
                  </m:oMath>
                </a14:m>
                <a:r>
                  <a:rPr lang="en-GB" sz="1600" dirty="0"/>
                  <a:t>                                                                                                                (26)</a:t>
                </a:r>
              </a:p>
              <a:p>
                <a:endParaRPr lang="en-GB" dirty="0"/>
              </a:p>
            </p:txBody>
          </p:sp>
        </mc:Choice>
        <mc:Fallback xmlns="">
          <p:sp>
            <p:nvSpPr>
              <p:cNvPr id="3" name="Content Placeholder 2">
                <a:extLst>
                  <a:ext uri="{FF2B5EF4-FFF2-40B4-BE49-F238E27FC236}">
                    <a16:creationId xmlns:a16="http://schemas.microsoft.com/office/drawing/2014/main" id="{113F5743-0499-0799-FA82-B4F25E964773}"/>
                  </a:ext>
                </a:extLst>
              </p:cNvPr>
              <p:cNvSpPr>
                <a:spLocks noGrp="1" noRot="1" noChangeAspect="1" noMove="1" noResize="1" noEditPoints="1" noAdjustHandles="1" noChangeArrowheads="1" noChangeShapeType="1" noTextEdit="1"/>
              </p:cNvSpPr>
              <p:nvPr>
                <p:ph idx="1"/>
              </p:nvPr>
            </p:nvSpPr>
            <p:spPr>
              <a:blipFill>
                <a:blip r:embed="rId2"/>
                <a:stretch>
                  <a:fillRect l="-232" t="-943" r="-34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0843D6D-5078-1343-35D1-20D6A464F36B}"/>
              </a:ext>
            </a:extLst>
          </p:cNvPr>
          <p:cNvSpPr>
            <a:spLocks noGrp="1"/>
          </p:cNvSpPr>
          <p:nvPr>
            <p:ph type="sldNum" sz="quarter" idx="12"/>
          </p:nvPr>
        </p:nvSpPr>
        <p:spPr>
          <a:xfrm>
            <a:off x="838200" y="6524090"/>
            <a:ext cx="1333107" cy="197385"/>
          </a:xfrm>
        </p:spPr>
        <p:txBody>
          <a:bodyPr/>
          <a:lstStyle/>
          <a:p>
            <a:fld id="{A439D109-9F59-4B0B-8E20-D6D3A384B1F1}" type="slidenum">
              <a:rPr lang="ko-KR" altLang="en-US" smtClean="0"/>
              <a:t>29</a:t>
            </a:fld>
            <a:endParaRPr lang="ko-KR" altLang="en-US" dirty="0"/>
          </a:p>
        </p:txBody>
      </p:sp>
    </p:spTree>
    <p:extLst>
      <p:ext uri="{BB962C8B-B14F-4D97-AF65-F5344CB8AC3E}">
        <p14:creationId xmlns:p14="http://schemas.microsoft.com/office/powerpoint/2010/main" val="79897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8CEA-FC31-1997-5BEC-BFB556D35AD5}"/>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ABF686CB-2D58-CDD5-F461-326ECD618406}"/>
              </a:ext>
            </a:extLst>
          </p:cNvPr>
          <p:cNvSpPr>
            <a:spLocks noGrp="1"/>
          </p:cNvSpPr>
          <p:nvPr>
            <p:ph idx="1"/>
          </p:nvPr>
        </p:nvSpPr>
        <p:spPr/>
        <p:txBody>
          <a:bodyPr/>
          <a:lstStyle/>
          <a:p>
            <a:r>
              <a:rPr lang="en-US" sz="1600" dirty="0"/>
              <a:t>Key contributions include:</a:t>
            </a:r>
          </a:p>
          <a:p>
            <a:pPr>
              <a:buFont typeface="Arial" panose="020B0604020202020204" pitchFamily="34" charset="0"/>
              <a:buChar char="•"/>
            </a:pPr>
            <a:r>
              <a:rPr lang="en-US" sz="1600" b="1" dirty="0"/>
              <a:t>System Models:</a:t>
            </a:r>
            <a:r>
              <a:rPr lang="en-US" sz="1600" dirty="0"/>
              <a:t> Both single carrier and multicarrier systems operating on MIMO channels, with and without       delay spread, demonstrating that they share the same form. </a:t>
            </a:r>
          </a:p>
          <a:p>
            <a:pPr>
              <a:buFont typeface="Arial" panose="020B0604020202020204" pitchFamily="34" charset="0"/>
              <a:buChar char="•"/>
            </a:pPr>
            <a:r>
              <a:rPr lang="en-US" sz="1600" b="1" dirty="0"/>
              <a:t>Optimum Structure:</a:t>
            </a:r>
            <a:r>
              <a:rPr lang="en-US" sz="1600" dirty="0"/>
              <a:t> Optimum structure for the linear precoder and decoder, showing that they diagonalize the MIMO channel into eigen subchannels for any set of error weights. </a:t>
            </a:r>
          </a:p>
          <a:p>
            <a:pPr>
              <a:buFont typeface="Arial" panose="020B0604020202020204" pitchFamily="34" charset="0"/>
              <a:buChar char="•"/>
            </a:pPr>
            <a:r>
              <a:rPr lang="en-US" sz="1600" dirty="0"/>
              <a:t>Eigenmode transmission is optimum for these conditions.</a:t>
            </a:r>
          </a:p>
          <a:p>
            <a:pPr>
              <a:buFont typeface="Arial" panose="020B0604020202020204" pitchFamily="34" charset="0"/>
              <a:buChar char="•"/>
            </a:pPr>
            <a:r>
              <a:rPr lang="en-US" sz="1600" b="1" dirty="0"/>
              <a:t>Closed-Form Solutions:</a:t>
            </a:r>
            <a:r>
              <a:rPr lang="en-US" sz="1600" dirty="0"/>
              <a:t> Closed-form solutions for the optimum precoder and decoder, which are functions of  error weights, transmit power, receiver noise variance, and the eigenvalues of the MIMO channel.</a:t>
            </a:r>
          </a:p>
          <a:p>
            <a:pPr>
              <a:buFont typeface="Arial" panose="020B0604020202020204" pitchFamily="34" charset="0"/>
              <a:buChar char="•"/>
            </a:pPr>
            <a:r>
              <a:rPr lang="en-US" sz="1600" b="1" dirty="0"/>
              <a:t>Design Variations:</a:t>
            </a:r>
            <a:r>
              <a:rPr lang="en-US" sz="1600" dirty="0"/>
              <a:t> We discuss how to select appropriate error weights to achieve:</a:t>
            </a:r>
          </a:p>
          <a:p>
            <a:pPr marL="742950" lvl="1" indent="-285750">
              <a:buFont typeface="Arial" panose="020B0604020202020204" pitchFamily="34" charset="0"/>
              <a:buChar char="•"/>
            </a:pPr>
            <a:r>
              <a:rPr lang="en-US" sz="1600" dirty="0"/>
              <a:t>Maximum Information Rate (max-IR) design</a:t>
            </a:r>
          </a:p>
          <a:p>
            <a:pPr marL="742950" lvl="1" indent="-285750">
              <a:buFont typeface="Arial" panose="020B0604020202020204" pitchFamily="34" charset="0"/>
              <a:buChar char="•"/>
            </a:pPr>
            <a:r>
              <a:rPr lang="en-US" sz="1600" dirty="0"/>
              <a:t>Quality of Service (QoS)-based design, allowing for the achievement of any set of relative SNRs across       the subchannels</a:t>
            </a:r>
          </a:p>
          <a:p>
            <a:pPr marL="742950" lvl="1" indent="-285750">
              <a:buFont typeface="Arial" panose="020B0604020202020204" pitchFamily="34" charset="0"/>
              <a:buChar char="•"/>
            </a:pPr>
            <a:r>
              <a:rPr lang="en-US" sz="1600" dirty="0"/>
              <a:t>Optimum precoder and decoder designs for fixed-rate systems, specifically the unweighted MMSE and equal-error designs.</a:t>
            </a:r>
          </a:p>
          <a:p>
            <a:endParaRPr lang="en-US" dirty="0"/>
          </a:p>
        </p:txBody>
      </p:sp>
      <p:sp>
        <p:nvSpPr>
          <p:cNvPr id="4" name="Slide Number Placeholder 3">
            <a:extLst>
              <a:ext uri="{FF2B5EF4-FFF2-40B4-BE49-F238E27FC236}">
                <a16:creationId xmlns:a16="http://schemas.microsoft.com/office/drawing/2014/main" id="{E81BD266-0216-202C-D6DA-216D8C46B546}"/>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73196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C3B8-DE5B-AF6E-70A3-9F46EEF8EFA5}"/>
              </a:ext>
            </a:extLst>
          </p:cNvPr>
          <p:cNvSpPr>
            <a:spLocks noGrp="1"/>
          </p:cNvSpPr>
          <p:nvPr>
            <p:ph type="title"/>
          </p:nvPr>
        </p:nvSpPr>
        <p:spPr/>
        <p:txBody>
          <a:bodyPr/>
          <a:lstStyle/>
          <a:p>
            <a:r>
              <a:rPr lang="en-US" dirty="0"/>
              <a:t>System Model</a:t>
            </a:r>
          </a:p>
        </p:txBody>
      </p:sp>
      <p:pic>
        <p:nvPicPr>
          <p:cNvPr id="6" name="Content Placeholder 5" descr="A diagram of a line-up">
            <a:extLst>
              <a:ext uri="{FF2B5EF4-FFF2-40B4-BE49-F238E27FC236}">
                <a16:creationId xmlns:a16="http://schemas.microsoft.com/office/drawing/2014/main" id="{8C1ABCE5-20A2-B2FA-DDB5-8BC84A8BF2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550" y="1738313"/>
            <a:ext cx="9740900" cy="4349750"/>
          </a:xfrm>
        </p:spPr>
      </p:pic>
      <p:sp>
        <p:nvSpPr>
          <p:cNvPr id="4" name="Slide Number Placeholder 3">
            <a:extLst>
              <a:ext uri="{FF2B5EF4-FFF2-40B4-BE49-F238E27FC236}">
                <a16:creationId xmlns:a16="http://schemas.microsoft.com/office/drawing/2014/main" id="{C2FA01EA-FF8D-3574-BFAF-22463930FC67}"/>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
        <p:nvSpPr>
          <p:cNvPr id="7" name="TextBox 6">
            <a:extLst>
              <a:ext uri="{FF2B5EF4-FFF2-40B4-BE49-F238E27FC236}">
                <a16:creationId xmlns:a16="http://schemas.microsoft.com/office/drawing/2014/main" id="{D3B216B0-8BCB-2068-2870-5B27C31A704A}"/>
              </a:ext>
            </a:extLst>
          </p:cNvPr>
          <p:cNvSpPr txBox="1"/>
          <p:nvPr/>
        </p:nvSpPr>
        <p:spPr>
          <a:xfrm>
            <a:off x="3632432" y="6128158"/>
            <a:ext cx="4836253" cy="369332"/>
          </a:xfrm>
          <a:prstGeom prst="rect">
            <a:avLst/>
          </a:prstGeom>
          <a:noFill/>
        </p:spPr>
        <p:txBody>
          <a:bodyPr wrap="square" rtlCol="0">
            <a:spAutoFit/>
          </a:bodyPr>
          <a:lstStyle/>
          <a:p>
            <a:r>
              <a:rPr lang="en-US" b="1" dirty="0"/>
              <a:t>Fig 1. MIMO Communication System</a:t>
            </a:r>
          </a:p>
        </p:txBody>
      </p:sp>
    </p:spTree>
    <p:extLst>
      <p:ext uri="{BB962C8B-B14F-4D97-AF65-F5344CB8AC3E}">
        <p14:creationId xmlns:p14="http://schemas.microsoft.com/office/powerpoint/2010/main" val="387636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B0DC-740E-77BB-5828-9550FE85289D}"/>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638FD9-02C3-8D53-1607-D2E688C767EA}"/>
                  </a:ext>
                </a:extLst>
              </p:cNvPr>
              <p:cNvSpPr>
                <a:spLocks noGrp="1"/>
              </p:cNvSpPr>
              <p:nvPr>
                <p:ph idx="1"/>
              </p:nvPr>
            </p:nvSpPr>
            <p:spPr>
              <a:xfrm>
                <a:off x="838200" y="1649691"/>
                <a:ext cx="10515600" cy="4809832"/>
              </a:xfrm>
            </p:spPr>
            <p:txBody>
              <a:bodyPr/>
              <a:lstStyle/>
              <a:p>
                <a:r>
                  <a:rPr lang="en-US" sz="1600" b="1" dirty="0"/>
                  <a:t>Overview of the MIMO Communication System Model</a:t>
                </a:r>
              </a:p>
              <a:p>
                <a:pPr>
                  <a:buFont typeface="Arial" panose="020B0604020202020204" pitchFamily="34" charset="0"/>
                  <a:buChar char="•"/>
                </a:pPr>
                <a:r>
                  <a:rPr lang="en-US" sz="1600" b="1" dirty="0"/>
                  <a:t>Input Processing:</a:t>
                </a:r>
                <a:endParaRPr lang="en-US" sz="1600" dirty="0"/>
              </a:p>
              <a:p>
                <a:pPr marL="742950" lvl="1" indent="-285750">
                  <a:buFont typeface="Arial" panose="020B0604020202020204" pitchFamily="34" charset="0"/>
                  <a:buChar char="•"/>
                </a:pPr>
                <a:r>
                  <a:rPr lang="en-US" sz="1400" dirty="0"/>
                  <a:t>Input bit streams are coded and modulated into symbol streams.</a:t>
                </a:r>
              </a:p>
              <a:p>
                <a:pPr>
                  <a:buFont typeface="Arial" panose="020B0604020202020204" pitchFamily="34" charset="0"/>
                  <a:buChar char="•"/>
                </a:pPr>
                <a:r>
                  <a:rPr lang="en-US" sz="1600" b="1" dirty="0"/>
                  <a:t>Linear Precoder:</a:t>
                </a:r>
                <a:endParaRPr lang="en-US" sz="1600" dirty="0"/>
              </a:p>
              <a:p>
                <a:pPr marL="742950" lvl="1" indent="-285750">
                  <a:buFont typeface="Arial" panose="020B0604020202020204" pitchFamily="34" charset="0"/>
                  <a:buChar char="•"/>
                </a:pPr>
                <a:r>
                  <a:rPr lang="en-US" sz="1400" dirty="0"/>
                  <a:t>The symbol streams are processed by a linear precoder optimized for a fixed channel.</a:t>
                </a:r>
              </a:p>
              <a:p>
                <a:pPr marL="742950" lvl="1" indent="-285750">
                  <a:buFont typeface="Arial" panose="020B0604020202020204" pitchFamily="34" charset="0"/>
                  <a:buChar char="•"/>
                </a:pPr>
                <a:r>
                  <a:rPr lang="en-US" sz="1400" dirty="0"/>
                  <a:t>The precoder is a complex matrix that adds redundancy to improve system performance</a:t>
                </a:r>
                <a:r>
                  <a:rPr lang="en-US" dirty="0"/>
                  <a:t>.</a:t>
                </a:r>
              </a:p>
              <a:p>
                <a:pPr>
                  <a:buFont typeface="Arial" panose="020B0604020202020204" pitchFamily="34" charset="0"/>
                  <a:buChar char="•"/>
                </a:pPr>
                <a:r>
                  <a:rPr lang="en-US" sz="1600" b="1" dirty="0"/>
                  <a:t>Transmission:</a:t>
                </a:r>
                <a:endParaRPr lang="en-US" sz="1600" dirty="0"/>
              </a:p>
              <a:p>
                <a:pPr marL="742950" lvl="1" indent="-285750">
                  <a:buFont typeface="Arial" panose="020B0604020202020204" pitchFamily="34" charset="0"/>
                  <a:buChar char="•"/>
                </a:pPr>
                <a:r>
                  <a:rPr lang="en-US" sz="1400" dirty="0"/>
                  <a:t>The precoder output is transmitted through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b="0" i="1" smtClean="0">
                            <a:latin typeface="Cambria Math" panose="02040503050406030204" pitchFamily="18" charset="0"/>
                          </a:rPr>
                          <m:t>𝑇</m:t>
                        </m:r>
                      </m:sub>
                    </m:sSub>
                  </m:oMath>
                </a14:m>
                <a:r>
                  <a:rPr lang="en-US" sz="1400" dirty="0"/>
                  <a:t>transmit antennas into the MIMO channel.</a:t>
                </a:r>
              </a:p>
              <a:p>
                <a:pPr>
                  <a:buFont typeface="Arial" panose="020B0604020202020204" pitchFamily="34" charset="0"/>
                  <a:buChar char="•"/>
                </a:pPr>
                <a:r>
                  <a:rPr lang="en-US" sz="1600" b="1" dirty="0"/>
                  <a:t>Reception:</a:t>
                </a:r>
                <a:endParaRPr lang="en-US" sz="1600" dirty="0"/>
              </a:p>
              <a:p>
                <a:pPr marL="742950" lvl="1" indent="-285750">
                  <a:buFont typeface="Arial" panose="020B0604020202020204" pitchFamily="34" charset="0"/>
                  <a:buChar char="•"/>
                </a:pPr>
                <a:r>
                  <a:rPr lang="en-US" sz="1400" dirty="0"/>
                  <a:t>Signals are received by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b="0" i="1" smtClean="0">
                            <a:latin typeface="Cambria Math" panose="02040503050406030204" pitchFamily="18" charset="0"/>
                          </a:rPr>
                          <m:t>𝑅</m:t>
                        </m:r>
                      </m:sub>
                    </m:sSub>
                  </m:oMath>
                </a14:m>
                <a:r>
                  <a:rPr lang="en-US" sz="1400" dirty="0"/>
                  <a:t> receive antennas.</a:t>
                </a:r>
              </a:p>
              <a:p>
                <a:pPr>
                  <a:buFont typeface="Arial" panose="020B0604020202020204" pitchFamily="34" charset="0"/>
                  <a:buChar char="•"/>
                </a:pPr>
                <a:r>
                  <a:rPr lang="en-US" sz="1600" b="1" dirty="0"/>
                  <a:t>Linear Decoder:</a:t>
                </a:r>
                <a:endParaRPr lang="en-US" sz="1600" dirty="0"/>
              </a:p>
              <a:p>
                <a:pPr marL="742950" lvl="1" indent="-285750">
                  <a:buFont typeface="Arial" panose="020B0604020202020204" pitchFamily="34" charset="0"/>
                  <a:buChar char="•"/>
                </a:pPr>
                <a:r>
                  <a:rPr lang="en-US" sz="1400" dirty="0"/>
                  <a:t>The received signals are processed by a linear decoder optimized for the fixed channel.</a:t>
                </a:r>
              </a:p>
              <a:p>
                <a:pPr marL="742950" lvl="1" indent="-285750">
                  <a:buFont typeface="Arial" panose="020B0604020202020204" pitchFamily="34" charset="0"/>
                  <a:buChar char="•"/>
                </a:pPr>
                <a:r>
                  <a:rPr lang="en-US" sz="1400" dirty="0"/>
                  <a:t>The decoder removes any redundancy introduced by the precoder</a:t>
                </a:r>
                <a:r>
                  <a:rPr lang="en-US" dirty="0"/>
                  <a:t>.</a:t>
                </a:r>
              </a:p>
              <a:p>
                <a:pPr>
                  <a:buFont typeface="Arial" panose="020B0604020202020204" pitchFamily="34" charset="0"/>
                  <a:buChar char="•"/>
                </a:pPr>
                <a:r>
                  <a:rPr lang="en-US" sz="1600" b="1" dirty="0"/>
                  <a:t>Focus of the Paper:</a:t>
                </a:r>
                <a:endParaRPr lang="en-US" sz="1600" dirty="0"/>
              </a:p>
              <a:p>
                <a:pPr marL="742950" lvl="1" indent="-285750">
                  <a:buFont typeface="Arial" panose="020B0604020202020204" pitchFamily="34" charset="0"/>
                  <a:buChar char="•"/>
                </a:pPr>
                <a:r>
                  <a:rPr lang="en-US" sz="1600" dirty="0"/>
                  <a:t>The paper emphasizes the design of the linear precoder and decoder, excluding coding and modulation     design.</a:t>
                </a:r>
              </a:p>
              <a:p>
                <a:endParaRPr lang="en-US" sz="1800" dirty="0"/>
              </a:p>
            </p:txBody>
          </p:sp>
        </mc:Choice>
        <mc:Fallback xmlns="">
          <p:sp>
            <p:nvSpPr>
              <p:cNvPr id="3" name="Content Placeholder 2">
                <a:extLst>
                  <a:ext uri="{FF2B5EF4-FFF2-40B4-BE49-F238E27FC236}">
                    <a16:creationId xmlns:a16="http://schemas.microsoft.com/office/drawing/2014/main" id="{53638FD9-02C3-8D53-1607-D2E688C767EA}"/>
                  </a:ext>
                </a:extLst>
              </p:cNvPr>
              <p:cNvSpPr>
                <a:spLocks noGrp="1" noRot="1" noChangeAspect="1" noMove="1" noResize="1" noEditPoints="1" noAdjustHandles="1" noChangeArrowheads="1" noChangeShapeType="1" noTextEdit="1"/>
              </p:cNvSpPr>
              <p:nvPr>
                <p:ph idx="1"/>
              </p:nvPr>
            </p:nvSpPr>
            <p:spPr>
              <a:xfrm>
                <a:off x="838200" y="1649691"/>
                <a:ext cx="10515600" cy="4809832"/>
              </a:xfrm>
              <a:blipFill>
                <a:blip r:embed="rId2"/>
                <a:stretch>
                  <a:fillRect l="-232" t="-887" r="-58" b="-12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420DAC2-2A11-FB24-4890-1F66995F1294}"/>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409161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294D-E5F2-A4DF-FA86-3D5BFACC6D48}"/>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2CDA94-6F5A-FF08-0F2B-F4833BAB6B4A}"/>
                  </a:ext>
                </a:extLst>
              </p:cNvPr>
              <p:cNvSpPr>
                <a:spLocks noGrp="1"/>
              </p:cNvSpPr>
              <p:nvPr>
                <p:ph idx="1"/>
              </p:nvPr>
            </p:nvSpPr>
            <p:spPr/>
            <p:txBody>
              <a:bodyPr/>
              <a:lstStyle/>
              <a:p>
                <a:r>
                  <a:rPr lang="en-US" sz="1600" b="1" dirty="0"/>
                  <a:t>A. Single Carrier System in Flat-Fading channel</a:t>
                </a:r>
              </a:p>
              <a:p>
                <a:r>
                  <a:rPr lang="en-US" sz="1600" dirty="0"/>
                  <a:t>For a MIMO channel without any delay-spread, the system equation is </a:t>
                </a:r>
              </a:p>
              <a:p>
                <a:pPr algn="r"/>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𝒔</m:t>
                        </m:r>
                      </m:e>
                    </m:acc>
                    <m:r>
                      <a:rPr lang="en-US" sz="1600" b="1" i="1" dirty="0" smtClean="0">
                        <a:latin typeface="Cambria Math" panose="02040503050406030204" pitchFamily="18" charset="0"/>
                      </a:rPr>
                      <m:t>=</m:t>
                    </m:r>
                    <m:r>
                      <a:rPr lang="en-US" sz="1600" b="1" i="1" dirty="0" smtClean="0">
                        <a:latin typeface="Cambria Math" panose="02040503050406030204" pitchFamily="18" charset="0"/>
                      </a:rPr>
                      <m:t>𝑮𝑯𝑭𝒔</m:t>
                    </m:r>
                    <m:r>
                      <a:rPr lang="en-US" sz="1600" b="1" i="1" dirty="0" smtClean="0">
                        <a:latin typeface="Cambria Math" panose="02040503050406030204" pitchFamily="18" charset="0"/>
                      </a:rPr>
                      <m:t>+</m:t>
                    </m:r>
                    <m:r>
                      <a:rPr lang="en-US" sz="1600" b="1" i="1" dirty="0" smtClean="0">
                        <a:latin typeface="Cambria Math" panose="02040503050406030204" pitchFamily="18" charset="0"/>
                      </a:rPr>
                      <m:t>𝑮𝒏</m:t>
                    </m:r>
                  </m:oMath>
                </a14:m>
                <a:r>
                  <a:rPr lang="en-US" sz="1600" b="1" dirty="0"/>
                  <a:t>                                                                                                                                                   </a:t>
                </a:r>
                <a:r>
                  <a:rPr lang="en-US" sz="1600" dirty="0"/>
                  <a:t>(1)</a:t>
                </a:r>
                <a:endParaRPr lang="en-US" sz="1600" b="1" dirty="0"/>
              </a:p>
              <a:p>
                <a14:m>
                  <m:oMath xmlns:m="http://schemas.openxmlformats.org/officeDocument/2006/math">
                    <m:r>
                      <a:rPr lang="en-US" sz="1600" b="1" i="1" smtClean="0">
                        <a:latin typeface="Cambria Math" panose="02040503050406030204" pitchFamily="18" charset="0"/>
                      </a:rPr>
                      <m:t>𝑯</m:t>
                    </m:r>
                    <m:r>
                      <a:rPr lang="en-US" sz="1600" b="1"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oMath>
                </a14:m>
                <a:endParaRPr lang="en-US" sz="1600" b="0" dirty="0"/>
              </a:p>
              <a:p>
                <a:r>
                  <a:rPr lang="en-US" sz="1600" dirty="0"/>
                  <a:t>Received vector, </a:t>
                </a:r>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𝒔</m:t>
                        </m:r>
                      </m:e>
                    </m:acc>
                    <m:r>
                      <a:rPr lang="en-US" sz="1600" b="0" i="1" dirty="0" smtClean="0">
                        <a:latin typeface="Cambria Math" panose="02040503050406030204" pitchFamily="18" charset="0"/>
                      </a:rPr>
                      <m:t>=</m:t>
                    </m:r>
                    <m:r>
                      <a:rPr lang="en-US" sz="1600" b="0" i="1" dirty="0" smtClean="0">
                        <a:latin typeface="Cambria Math" panose="02040503050406030204" pitchFamily="18" charset="0"/>
                      </a:rPr>
                      <m:t>𝐵</m:t>
                    </m:r>
                    <m:r>
                      <a:rPr lang="en-US" sz="1600" b="0" i="1" dirty="0" smtClean="0">
                        <a:latin typeface="Cambria Math" panose="02040503050406030204" pitchFamily="18" charset="0"/>
                      </a:rPr>
                      <m:t> ∗</m:t>
                    </m:r>
                    <m:r>
                      <a:rPr lang="en-US" sz="1600" b="0" i="1" dirty="0" smtClean="0">
                        <a:latin typeface="Cambria Math" panose="02040503050406030204" pitchFamily="18" charset="0"/>
                      </a:rPr>
                      <m:t>1</m:t>
                    </m:r>
                  </m:oMath>
                </a14:m>
                <a:endParaRPr lang="en-US" sz="1600" b="0" dirty="0"/>
              </a:p>
              <a:p>
                <a:r>
                  <a:rPr lang="en-US" sz="1600" b="0" dirty="0"/>
                  <a:t>Transmitted vector</a:t>
                </a:r>
                <a:r>
                  <a:rPr lang="en-US" sz="1600" dirty="0"/>
                  <a:t>, </a:t>
                </a:r>
                <a14:m>
                  <m:oMath xmlns:m="http://schemas.openxmlformats.org/officeDocument/2006/math">
                    <m:r>
                      <a:rPr lang="en-US" sz="1600" b="1" i="1" smtClean="0">
                        <a:latin typeface="Cambria Math" panose="02040503050406030204" pitchFamily="18" charset="0"/>
                      </a:rPr>
                      <m:t>𝒔</m:t>
                    </m:r>
                    <m:r>
                      <a:rPr lang="en-US" sz="1600" b="0" i="1" smtClean="0">
                        <a:latin typeface="Cambria Math" panose="02040503050406030204" pitchFamily="18" charset="0"/>
                      </a:rPr>
                      <m:t>=</m:t>
                    </m:r>
                    <m:r>
                      <a:rPr lang="en-US" sz="1600" b="0" i="1" smtClean="0">
                        <a:latin typeface="Cambria Math" panose="02040503050406030204" pitchFamily="18" charset="0"/>
                      </a:rPr>
                      <m:t>𝐵</m:t>
                    </m:r>
                    <m:r>
                      <a:rPr lang="en-US" sz="1600" b="0" i="1" smtClean="0">
                        <a:latin typeface="Cambria Math" panose="02040503050406030204" pitchFamily="18" charset="0"/>
                      </a:rPr>
                      <m:t> ∗</m:t>
                    </m:r>
                    <m:r>
                      <a:rPr lang="en-US" sz="1600" b="0" i="1" smtClean="0">
                        <a:latin typeface="Cambria Math" panose="02040503050406030204" pitchFamily="18" charset="0"/>
                      </a:rPr>
                      <m:t>1</m:t>
                    </m:r>
                  </m:oMath>
                </a14:m>
                <a:endParaRPr lang="en-US" sz="1600" b="0" dirty="0"/>
              </a:p>
              <a:p>
                <a14:m>
                  <m:oMath xmlns:m="http://schemas.openxmlformats.org/officeDocument/2006/math">
                    <m:r>
                      <a:rPr lang="en-US" sz="1600" b="0" i="1" smtClean="0">
                        <a:latin typeface="Cambria Math" panose="02040503050406030204" pitchFamily="18" charset="0"/>
                      </a:rPr>
                      <m:t>𝐵</m:t>
                    </m:r>
                    <m:r>
                      <a:rPr lang="en-US" sz="1600" b="0" i="1" smtClean="0">
                        <a:latin typeface="Cambria Math" panose="02040503050406030204" pitchFamily="18" charset="0"/>
                      </a:rPr>
                      <m:t>=</m:t>
                    </m:r>
                    <m:r>
                      <a:rPr lang="en-US" sz="1600" b="0" i="1" smtClean="0">
                        <a:latin typeface="Cambria Math" panose="02040503050406030204" pitchFamily="18" charset="0"/>
                      </a:rPr>
                      <m:t>𝑟𝑎𝑛𝑘</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𝑯</m:t>
                        </m:r>
                      </m:e>
                    </m:d>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min</m:t>
                        </m:r>
                      </m:fName>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e>
                        </m:d>
                      </m:e>
                    </m:func>
                  </m:oMath>
                </a14:m>
                <a:endParaRPr lang="en-US" sz="1600" b="0" dirty="0"/>
              </a:p>
              <a:p>
                <a:r>
                  <a:rPr lang="en-US" sz="1600" b="0" dirty="0"/>
                  <a:t>Noise vector, </a:t>
                </a:r>
                <a14:m>
                  <m:oMath xmlns:m="http://schemas.openxmlformats.org/officeDocument/2006/math">
                    <m:r>
                      <a:rPr lang="en-US" sz="1600" b="1" i="1" smtClean="0">
                        <a:latin typeface="Cambria Math" panose="02040503050406030204" pitchFamily="18" charset="0"/>
                      </a:rPr>
                      <m:t>𝒏</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r>
                      <a:rPr lang="en-US" sz="1600" b="0" i="1" smtClean="0">
                        <a:latin typeface="Cambria Math" panose="02040503050406030204" pitchFamily="18" charset="0"/>
                      </a:rPr>
                      <m:t> ∗</m:t>
                    </m:r>
                    <m:r>
                      <a:rPr lang="en-US" sz="1600" b="0" i="1" smtClean="0">
                        <a:latin typeface="Cambria Math" panose="02040503050406030204" pitchFamily="18" charset="0"/>
                      </a:rPr>
                      <m:t>1</m:t>
                    </m:r>
                    <m:r>
                      <a:rPr lang="en-US" sz="1600" b="0" i="1" smtClean="0">
                        <a:latin typeface="Cambria Math" panose="02040503050406030204" pitchFamily="18" charset="0"/>
                      </a:rPr>
                      <m:t> </m:t>
                    </m:r>
                  </m:oMath>
                </a14:m>
                <a:endParaRPr lang="en-US" sz="1600" b="0" dirty="0"/>
              </a:p>
              <a:p>
                <a:r>
                  <a:rPr lang="en-US" sz="1600" b="0" dirty="0"/>
                  <a:t>Decoder matrix, </a:t>
                </a:r>
                <a14:m>
                  <m:oMath xmlns:m="http://schemas.openxmlformats.org/officeDocument/2006/math">
                    <m:r>
                      <a:rPr lang="en-US" sz="1600" b="1" i="1" smtClean="0">
                        <a:latin typeface="Cambria Math" panose="02040503050406030204" pitchFamily="18" charset="0"/>
                      </a:rPr>
                      <m:t>𝑮</m:t>
                    </m:r>
                    <m:r>
                      <a:rPr lang="en-US" sz="1600" b="0" i="1" smtClean="0">
                        <a:latin typeface="Cambria Math" panose="02040503050406030204" pitchFamily="18" charset="0"/>
                      </a:rPr>
                      <m:t>=</m:t>
                    </m:r>
                    <m:r>
                      <a:rPr lang="en-US" sz="1600" b="0" i="1" smtClean="0">
                        <a:latin typeface="Cambria Math" panose="02040503050406030204" pitchFamily="18" charset="0"/>
                      </a:rPr>
                      <m:t>𝐵</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oMath>
                </a14:m>
                <a:endParaRPr lang="en-US" sz="1600" b="0" dirty="0"/>
              </a:p>
              <a:p>
                <a:r>
                  <a:rPr lang="en-US" sz="1600" b="0" dirty="0"/>
                  <a:t>Precoder matrix, </a:t>
                </a:r>
                <a14:m>
                  <m:oMath xmlns:m="http://schemas.openxmlformats.org/officeDocument/2006/math">
                    <m:r>
                      <a:rPr lang="en-US" sz="1600" b="1" i="1" dirty="0" smtClean="0">
                        <a:latin typeface="Cambria Math" panose="02040503050406030204" pitchFamily="18" charset="0"/>
                      </a:rPr>
                      <m:t>𝐅</m:t>
                    </m:r>
                    <m:r>
                      <a:rPr lang="en-US" sz="1600" b="0" i="0" dirty="0" smtClean="0">
                        <a:latin typeface="Cambria Math" panose="02040503050406030204" pitchFamily="18" charset="0"/>
                      </a:rPr>
                      <m:t> </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m:t>
                    </m:r>
                    <m:r>
                      <a:rPr lang="en-US" sz="1600" b="0" i="1" smtClean="0">
                        <a:latin typeface="Cambria Math" panose="02040503050406030204" pitchFamily="18" charset="0"/>
                      </a:rPr>
                      <m:t>𝐵</m:t>
                    </m:r>
                  </m:oMath>
                </a14:m>
                <a:endParaRPr lang="en-US" sz="1600" b="0" i="1" dirty="0">
                  <a:latin typeface="Cambria Math" panose="02040503050406030204" pitchFamily="18" charset="0"/>
                </a:endParaRPr>
              </a:p>
              <a:p>
                <a:pPr algn="r"/>
                <a:r>
                  <a:rPr lang="en-US" sz="1600" b="0" dirty="0"/>
                  <a:t>We assume, </a:t>
                </a:r>
                <a14:m>
                  <m:oMath xmlns:m="http://schemas.openxmlformats.org/officeDocument/2006/math">
                    <m:r>
                      <m:rPr>
                        <m:sty m:val="p"/>
                      </m:rPr>
                      <a:rPr lang="en-US" sz="1600" b="0" i="0" smtClean="0">
                        <a:latin typeface="Cambria Math" panose="02040503050406030204" pitchFamily="18" charset="0"/>
                      </a:rPr>
                      <m:t>E</m:t>
                    </m:r>
                    <m:d>
                      <m:dPr>
                        <m:begChr m:val="["/>
                        <m:endChr m:val="]"/>
                        <m:ctrlPr>
                          <a:rPr lang="en-US" sz="1600" b="0" i="1" smtClean="0">
                            <a:latin typeface="Cambria Math" panose="02040503050406030204" pitchFamily="18" charset="0"/>
                          </a:rPr>
                        </m:ctrlPr>
                      </m:dPr>
                      <m:e>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𝐬𝐬</m:t>
                            </m:r>
                          </m:e>
                          <m:sup>
                            <m:r>
                              <a:rPr lang="en-US" sz="1600" b="1" i="0" smtClean="0">
                                <a:latin typeface="Cambria Math" panose="02040503050406030204" pitchFamily="18" charset="0"/>
                              </a:rPr>
                              <m:t>∗</m:t>
                            </m:r>
                          </m:sup>
                        </m:sSup>
                      </m:e>
                    </m:d>
                    <m:r>
                      <a:rPr lang="en-US" sz="1600" b="0" i="0" smtClean="0">
                        <a:latin typeface="Cambria Math" panose="02040503050406030204" pitchFamily="18" charset="0"/>
                      </a:rPr>
                      <m:t>=</m:t>
                    </m:r>
                    <m:r>
                      <m:rPr>
                        <m:sty m:val="p"/>
                      </m:rPr>
                      <a:rPr lang="en-US" sz="1600" b="0" i="0" smtClean="0">
                        <a:latin typeface="Cambria Math" panose="02040503050406030204" pitchFamily="18" charset="0"/>
                      </a:rPr>
                      <m:t>I</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E</m:t>
                    </m:r>
                    <m:d>
                      <m:dPr>
                        <m:begChr m:val="["/>
                        <m:endChr m:val="]"/>
                        <m:ctrlPr>
                          <a:rPr lang="en-US" sz="1600" b="0" i="1" smtClean="0">
                            <a:latin typeface="Cambria Math" panose="02040503050406030204" pitchFamily="18" charset="0"/>
                          </a:rPr>
                        </m:ctrlPr>
                      </m:dPr>
                      <m:e>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𝐧𝐧</m:t>
                            </m:r>
                          </m:e>
                          <m:sup>
                            <m:r>
                              <a:rPr lang="en-US" sz="1600" b="1" i="0" smtClean="0">
                                <a:latin typeface="Cambria Math" panose="02040503050406030204" pitchFamily="18" charset="0"/>
                              </a:rPr>
                              <m:t>∗</m:t>
                            </m:r>
                          </m:sup>
                        </m:sSup>
                      </m:e>
                    </m:d>
                    <m:r>
                      <a:rPr lang="en-US" sz="1600" b="0" i="0"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𝐑</m:t>
                        </m:r>
                      </m:e>
                      <m:sub>
                        <m:r>
                          <a:rPr lang="en-US" sz="1600" b="1" i="0" smtClean="0">
                            <a:latin typeface="Cambria Math" panose="02040503050406030204" pitchFamily="18" charset="0"/>
                          </a:rPr>
                          <m:t>𝐧𝐧</m:t>
                        </m:r>
                      </m:sub>
                    </m:sSub>
                    <m:r>
                      <a:rPr lang="en-US" sz="1600" b="0" i="0" smtClean="0">
                        <a:latin typeface="Cambria Math" panose="02040503050406030204" pitchFamily="18" charset="0"/>
                      </a:rPr>
                      <m:t>;</m:t>
                    </m:r>
                    <m:r>
                      <a:rPr lang="en-US" sz="1600" b="0" i="1" smtClean="0">
                        <a:latin typeface="Cambria Math" panose="02040503050406030204" pitchFamily="18" charset="0"/>
                      </a:rPr>
                      <m:t>  </m:t>
                    </m:r>
                    <m:r>
                      <a:rPr lang="en-US" sz="1600" b="0" i="1" smtClean="0">
                        <a:latin typeface="Cambria Math" panose="02040503050406030204" pitchFamily="18" charset="0"/>
                      </a:rPr>
                      <m:t>𝐸</m:t>
                    </m:r>
                    <m:d>
                      <m:dPr>
                        <m:begChr m:val="["/>
                        <m:endChr m:val="]"/>
                        <m:ctrlPr>
                          <a:rPr lang="en-US" sz="1600" b="0" i="1" smtClean="0">
                            <a:latin typeface="Cambria Math" panose="02040503050406030204" pitchFamily="18" charset="0"/>
                          </a:rPr>
                        </m:ctrlPr>
                      </m:dPr>
                      <m:e>
                        <m:r>
                          <a:rPr lang="en-US" sz="1600" b="1" i="1" smtClean="0">
                            <a:latin typeface="Cambria Math" panose="02040503050406030204" pitchFamily="18" charset="0"/>
                          </a:rPr>
                          <m:t>𝒔</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𝒏</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 </m:t>
                    </m:r>
                  </m:oMath>
                </a14:m>
                <a:r>
                  <a:rPr lang="en-US" sz="1600" b="0" dirty="0"/>
                  <a:t> where * denotes the conjugate transpose.                         (2)</a:t>
                </a:r>
              </a:p>
              <a:p>
                <a:endParaRPr lang="en-US" dirty="0"/>
              </a:p>
            </p:txBody>
          </p:sp>
        </mc:Choice>
        <mc:Fallback xmlns="">
          <p:sp>
            <p:nvSpPr>
              <p:cNvPr id="3" name="Content Placeholder 2">
                <a:extLst>
                  <a:ext uri="{FF2B5EF4-FFF2-40B4-BE49-F238E27FC236}">
                    <a16:creationId xmlns:a16="http://schemas.microsoft.com/office/drawing/2014/main" id="{1D2CDA94-6F5A-FF08-0F2B-F4833BAB6B4A}"/>
                  </a:ext>
                </a:extLst>
              </p:cNvPr>
              <p:cNvSpPr>
                <a:spLocks noGrp="1" noRot="1" noChangeAspect="1" noMove="1" noResize="1" noEditPoints="1" noAdjustHandles="1" noChangeArrowheads="1" noChangeShapeType="1" noTextEdit="1"/>
              </p:cNvSpPr>
              <p:nvPr>
                <p:ph idx="1"/>
              </p:nvPr>
            </p:nvSpPr>
            <p:spPr>
              <a:blipFill>
                <a:blip r:embed="rId2"/>
                <a:stretch>
                  <a:fillRect l="-232" t="-943"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9697AA0-234E-5C38-0C28-577E40AD66E3}"/>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308751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AD76-71A3-11ED-8BBB-D65185D9B350}"/>
              </a:ext>
            </a:extLst>
          </p:cNvPr>
          <p:cNvSpPr>
            <a:spLocks noGrp="1"/>
          </p:cNvSpPr>
          <p:nvPr>
            <p:ph type="title"/>
          </p:nvPr>
        </p:nvSpPr>
        <p:spPr/>
        <p:txBody>
          <a:bodyPr/>
          <a:lstStyle/>
          <a:p>
            <a:r>
              <a:rPr lang="en-US" dirty="0"/>
              <a:t>System Model</a:t>
            </a:r>
          </a:p>
        </p:txBody>
      </p:sp>
      <p:pic>
        <p:nvPicPr>
          <p:cNvPr id="6" name="Content Placeholder 5" descr="A diagram of a transistor&#10;&#10;Description automatically generated">
            <a:extLst>
              <a:ext uri="{FF2B5EF4-FFF2-40B4-BE49-F238E27FC236}">
                <a16:creationId xmlns:a16="http://schemas.microsoft.com/office/drawing/2014/main" id="{F572012C-738A-B7AA-1241-47583F54B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3302" y="1649413"/>
            <a:ext cx="6907368" cy="4527550"/>
          </a:xfrm>
        </p:spPr>
      </p:pic>
      <p:sp>
        <p:nvSpPr>
          <p:cNvPr id="4" name="Slide Number Placeholder 3">
            <a:extLst>
              <a:ext uri="{FF2B5EF4-FFF2-40B4-BE49-F238E27FC236}">
                <a16:creationId xmlns:a16="http://schemas.microsoft.com/office/drawing/2014/main" id="{B746CDC6-1E13-5C5F-B144-CA7F27EB16E7}"/>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
        <p:nvSpPr>
          <p:cNvPr id="7" name="TextBox 6">
            <a:extLst>
              <a:ext uri="{FF2B5EF4-FFF2-40B4-BE49-F238E27FC236}">
                <a16:creationId xmlns:a16="http://schemas.microsoft.com/office/drawing/2014/main" id="{8C379B30-2712-1A36-30A1-B31D5D624D13}"/>
              </a:ext>
            </a:extLst>
          </p:cNvPr>
          <p:cNvSpPr txBox="1"/>
          <p:nvPr/>
        </p:nvSpPr>
        <p:spPr>
          <a:xfrm>
            <a:off x="3481589" y="6289183"/>
            <a:ext cx="7632879" cy="369332"/>
          </a:xfrm>
          <a:prstGeom prst="rect">
            <a:avLst/>
          </a:prstGeom>
          <a:noFill/>
        </p:spPr>
        <p:txBody>
          <a:bodyPr wrap="square" rtlCol="0">
            <a:spAutoFit/>
          </a:bodyPr>
          <a:lstStyle/>
          <a:p>
            <a:r>
              <a:rPr lang="en-US" dirty="0"/>
              <a:t>Fig. 2. Linear block precoding and decoding for delay-spread channels</a:t>
            </a:r>
          </a:p>
        </p:txBody>
      </p:sp>
    </p:spTree>
    <p:extLst>
      <p:ext uri="{BB962C8B-B14F-4D97-AF65-F5344CB8AC3E}">
        <p14:creationId xmlns:p14="http://schemas.microsoft.com/office/powerpoint/2010/main" val="401952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2755-83EA-6F9B-88AF-7D5ACEE2F7D7}"/>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0D5DC5-ABA3-2493-D5ED-CCF1E0F69C35}"/>
                  </a:ext>
                </a:extLst>
              </p:cNvPr>
              <p:cNvSpPr>
                <a:spLocks noGrp="1"/>
              </p:cNvSpPr>
              <p:nvPr>
                <p:ph idx="1"/>
              </p:nvPr>
            </p:nvSpPr>
            <p:spPr/>
            <p:txBody>
              <a:bodyPr/>
              <a:lstStyle/>
              <a:p>
                <a:r>
                  <a:rPr lang="en-US" sz="1800" b="1" dirty="0"/>
                  <a:t>B. Single Carrier System in Delay-Spread Channel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In a MIMO channel with a delay spread that lasts for </a:t>
                </a:r>
                <a14:m>
                  <m:oMath xmlns:m="http://schemas.openxmlformats.org/officeDocument/2006/math">
                    <m:r>
                      <a:rPr kumimoji="0" lang="en-US" altLang="en-US" sz="1600" b="0" i="1" u="none" strike="noStrike" cap="none" normalizeH="0" baseline="0" smtClean="0">
                        <a:ln>
                          <a:noFill/>
                        </a:ln>
                        <a:solidFill>
                          <a:schemeClr val="tx1"/>
                        </a:solidFill>
                        <a:effectLst/>
                        <a:latin typeface="Cambria Math" panose="02040503050406030204" pitchFamily="18" charset="0"/>
                      </a:rPr>
                      <m:t>𝐿</m:t>
                    </m:r>
                  </m:oMath>
                </a14:m>
                <a:r>
                  <a:rPr kumimoji="0" lang="en-US" altLang="en-US" sz="1600" b="0" i="0" u="none" strike="noStrike" cap="none" normalizeH="0" baseline="0" dirty="0">
                    <a:ln>
                      <a:noFill/>
                    </a:ln>
                    <a:solidFill>
                      <a:schemeClr val="tx1"/>
                    </a:solidFill>
                    <a:effectLst/>
                    <a:latin typeface="Arial" panose="020B0604020202020204" pitchFamily="34" charset="0"/>
                  </a:rPr>
                  <a:t> symbol periods, we can describe the system using a    specific equation (refer to Fig. 2).</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For this discussion, we will focus on processing data symbols in separate blocks, rather than processing them dynamically where input blocks overlap in time.</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t> Consider a date block </a:t>
                </a:r>
                <a14:m>
                  <m:oMath xmlns:m="http://schemas.openxmlformats.org/officeDocument/2006/math">
                    <m:r>
                      <a:rPr lang="en-US" altLang="en-US" sz="1600" b="1" i="1" smtClean="0">
                        <a:latin typeface="Cambria Math" panose="02040503050406030204" pitchFamily="18" charset="0"/>
                      </a:rPr>
                      <m:t>𝑸</m:t>
                    </m:r>
                  </m:oMath>
                </a14:m>
                <a:r>
                  <a:rPr kumimoji="0" lang="en-US" altLang="en-US" sz="1600" b="0" i="0" u="none" strike="noStrike" cap="none" normalizeH="0" baseline="0" dirty="0">
                    <a:ln>
                      <a:noFill/>
                    </a:ln>
                    <a:solidFill>
                      <a:schemeClr val="tx1"/>
                    </a:solidFill>
                    <a:effectLst/>
                    <a:latin typeface="Arial" panose="020B0604020202020204" pitchFamily="34" charset="0"/>
                  </a:rPr>
                  <a:t> input</a:t>
                </a:r>
                <a:r>
                  <a:rPr kumimoji="0" lang="en-US" altLang="en-US" sz="1600" b="0" i="0" u="none" strike="noStrike" cap="none" normalizeH="0" dirty="0">
                    <a:ln>
                      <a:noFill/>
                    </a:ln>
                    <a:solidFill>
                      <a:schemeClr val="tx1"/>
                    </a:solidFill>
                    <a:effectLst/>
                    <a:latin typeface="Arial" panose="020B0604020202020204" pitchFamily="34" charset="0"/>
                  </a:rPr>
                  <a:t> symbol vectors denoted as </a:t>
                </a:r>
                <a14:m>
                  <m:oMath xmlns:m="http://schemas.openxmlformats.org/officeDocument/2006/math">
                    <m:sSub>
                      <m:sSubPr>
                        <m:ctrlPr>
                          <a:rPr kumimoji="0" lang="en-US" altLang="en-US" sz="1600" b="1" i="1" u="none" strike="noStrike" cap="none" normalizeH="0" smtClean="0">
                            <a:ln>
                              <a:noFill/>
                            </a:ln>
                            <a:solidFill>
                              <a:schemeClr val="tx1"/>
                            </a:solidFill>
                            <a:effectLst/>
                            <a:latin typeface="Cambria Math" panose="02040503050406030204" pitchFamily="18" charset="0"/>
                          </a:rPr>
                        </m:ctrlPr>
                      </m:sSubPr>
                      <m:e>
                        <m:r>
                          <a:rPr kumimoji="0" lang="en-US" altLang="en-US" sz="1600" b="1" i="1" u="none" strike="noStrike" cap="none" normalizeH="0" smtClean="0">
                            <a:ln>
                              <a:noFill/>
                            </a:ln>
                            <a:solidFill>
                              <a:schemeClr val="tx1"/>
                            </a:solidFill>
                            <a:effectLst/>
                            <a:latin typeface="Cambria Math" panose="02040503050406030204" pitchFamily="18" charset="0"/>
                          </a:rPr>
                          <m:t>𝑺</m:t>
                        </m:r>
                      </m:e>
                      <m:sub>
                        <m:r>
                          <a:rPr kumimoji="0" lang="en-US" altLang="en-US" sz="1600" b="1" i="1" u="none" strike="noStrike" cap="none" normalizeH="0" smtClean="0">
                            <a:ln>
                              <a:noFill/>
                            </a:ln>
                            <a:solidFill>
                              <a:schemeClr val="tx1"/>
                            </a:solidFill>
                            <a:effectLst/>
                            <a:latin typeface="Cambria Math" panose="02040503050406030204" pitchFamily="18" charset="0"/>
                          </a:rPr>
                          <m:t>𝒊𝒋</m:t>
                        </m:r>
                      </m:sub>
                    </m:sSub>
                    <m:r>
                      <a:rPr kumimoji="0" lang="en-US" altLang="en-US" sz="1600" b="0" i="0" u="none" strike="noStrike" cap="none" normalizeH="0" smtClean="0">
                        <a:ln>
                          <a:noFill/>
                        </a:ln>
                        <a:solidFill>
                          <a:schemeClr val="tx1"/>
                        </a:solidFill>
                        <a:effectLst/>
                        <a:latin typeface="Cambria Math" panose="02040503050406030204" pitchFamily="18" charset="0"/>
                      </a:rPr>
                      <m:t>,</m:t>
                    </m:r>
                  </m:oMath>
                </a14:m>
                <a:r>
                  <a:rPr kumimoji="0" lang="en-US" altLang="en-US" sz="1600" b="0" i="0" u="none" strike="noStrike" cap="none" normalizeH="0" baseline="0" dirty="0">
                    <a:ln>
                      <a:noFill/>
                    </a:ln>
                    <a:solidFill>
                      <a:schemeClr val="tx1"/>
                    </a:solidFill>
                    <a:effectLst/>
                    <a:latin typeface="Arial" panose="020B0604020202020204" pitchFamily="34" charset="0"/>
                  </a:rPr>
                  <a:t> where </a:t>
                </a:r>
                <a14:m>
                  <m:oMath xmlns:m="http://schemas.openxmlformats.org/officeDocument/2006/math">
                    <m:r>
                      <a:rPr kumimoji="0" lang="en-US" altLang="en-US" sz="1600" b="0" i="1" u="none" strike="noStrike" cap="none" normalizeH="0" baseline="0" smtClean="0">
                        <a:ln>
                          <a:noFill/>
                        </a:ln>
                        <a:solidFill>
                          <a:schemeClr val="tx1"/>
                        </a:solidFill>
                        <a:effectLst/>
                        <a:latin typeface="Cambria Math" panose="02040503050406030204" pitchFamily="18" charset="0"/>
                      </a:rPr>
                      <m:t>𝑖</m:t>
                    </m:r>
                  </m:oMath>
                </a14:m>
                <a:r>
                  <a:rPr kumimoji="0" lang="en-US" altLang="en-US" sz="1600" b="0" i="0" u="none" strike="noStrike" cap="none" normalizeH="0" baseline="0" dirty="0">
                    <a:ln>
                      <a:noFill/>
                    </a:ln>
                    <a:solidFill>
                      <a:schemeClr val="tx1"/>
                    </a:solidFill>
                    <a:effectLst/>
                    <a:latin typeface="Arial" panose="020B0604020202020204" pitchFamily="34" charset="0"/>
                  </a:rPr>
                  <a:t> is the symbol</a:t>
                </a:r>
                <a:r>
                  <a:rPr kumimoji="0" lang="en-US" altLang="en-US" sz="1600" b="0" i="0" u="none" strike="noStrike" cap="none" normalizeH="0" dirty="0">
                    <a:ln>
                      <a:noFill/>
                    </a:ln>
                    <a:solidFill>
                      <a:schemeClr val="tx1"/>
                    </a:solidFill>
                    <a:effectLst/>
                    <a:latin typeface="Arial" panose="020B0604020202020204" pitchFamily="34" charset="0"/>
                  </a:rPr>
                  <a:t> time index within a block</a:t>
                </a:r>
              </a:p>
              <a:p>
                <a:pPr marL="0" marR="0" lvl="0" indent="0" algn="l" defTabSz="914400" rtl="0" eaLnBrk="0" fontAlgn="base" latinLnBrk="0" hangingPunct="0">
                  <a:lnSpc>
                    <a:spcPct val="150000"/>
                  </a:lnSpc>
                  <a:spcBef>
                    <a:spcPct val="0"/>
                  </a:spcBef>
                  <a:spcAft>
                    <a:spcPct val="0"/>
                  </a:spcAft>
                  <a:buClrTx/>
                  <a:buSzTx/>
                  <a:buNone/>
                  <a:tabLst/>
                </a:pPr>
                <a:r>
                  <a:rPr lang="en-US" altLang="en-US" sz="1600" dirty="0"/>
                  <a:t>   and </a:t>
                </a:r>
                <a14:m>
                  <m:oMath xmlns:m="http://schemas.openxmlformats.org/officeDocument/2006/math">
                    <m:r>
                      <a:rPr lang="en-US" altLang="en-US" sz="1600" b="0" i="1" smtClean="0">
                        <a:latin typeface="Cambria Math" panose="02040503050406030204" pitchFamily="18" charset="0"/>
                      </a:rPr>
                      <m:t>𝑗</m:t>
                    </m:r>
                  </m:oMath>
                </a14:m>
                <a:r>
                  <a:rPr kumimoji="0" lang="en-US" altLang="en-US" sz="1600" b="0" i="0" u="none" strike="noStrike" cap="none" normalizeH="0" baseline="0" dirty="0">
                    <a:ln>
                      <a:noFill/>
                    </a:ln>
                    <a:solidFill>
                      <a:schemeClr val="tx1"/>
                    </a:solidFill>
                    <a:effectLst/>
                    <a:latin typeface="Arial" panose="020B0604020202020204" pitchFamily="34" charset="0"/>
                  </a:rPr>
                  <a:t> is the block index. </a:t>
                </a:r>
              </a:p>
              <a:p>
                <a:r>
                  <a:rPr lang="en-US" sz="1600" dirty="0"/>
                  <a:t>We stack </a:t>
                </a:r>
                <a14:m>
                  <m:oMath xmlns:m="http://schemas.openxmlformats.org/officeDocument/2006/math">
                    <m:r>
                      <a:rPr lang="en-US" sz="1600" b="1" i="1" smtClean="0">
                        <a:latin typeface="Cambria Math" panose="02040503050406030204" pitchFamily="18" charset="0"/>
                      </a:rPr>
                      <m:t>𝑸</m:t>
                    </m:r>
                  </m:oMath>
                </a14:m>
                <a:r>
                  <a:rPr lang="en-US" sz="1600" dirty="0"/>
                  <a:t> input symbol vectors,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𝟏</m:t>
                        </m:r>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𝟐</m:t>
                        </m:r>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𝑸𝒋</m:t>
                        </m:r>
                      </m:sub>
                    </m:sSub>
                  </m:oMath>
                </a14:m>
                <a:r>
                  <a:rPr lang="en-US" sz="1600" b="0" dirty="0"/>
                  <a:t> in a </a:t>
                </a:r>
                <a14:m>
                  <m:oMath xmlns:m="http://schemas.openxmlformats.org/officeDocument/2006/math">
                    <m:r>
                      <a:rPr lang="en-US" sz="1600" b="0" i="0" smtClean="0">
                        <a:latin typeface="Cambria Math" panose="02040503050406030204" pitchFamily="18" charset="0"/>
                      </a:rPr>
                      <m:t>(</m:t>
                    </m:r>
                    <m:r>
                      <m:rPr>
                        <m:sty m:val="p"/>
                      </m:rPr>
                      <a:rPr lang="en-US" sz="1600" b="0" i="0" smtClean="0">
                        <a:latin typeface="Cambria Math" panose="02040503050406030204" pitchFamily="18" charset="0"/>
                      </a:rPr>
                      <m:t>QB</m:t>
                    </m:r>
                    <m:r>
                      <a:rPr lang="en-US" sz="1600" b="0" i="0" smtClean="0">
                        <a:latin typeface="Cambria Math" panose="02040503050406030204" pitchFamily="18" charset="0"/>
                      </a:rPr>
                      <m:t> </m:t>
                    </m:r>
                    <m:r>
                      <a:rPr lang="en-US" sz="1600" b="0" i="1" smtClean="0">
                        <a:latin typeface="Cambria Math" panose="02040503050406030204" pitchFamily="18" charset="0"/>
                      </a:rPr>
                      <m:t>∗1 </m:t>
                    </m:r>
                    <m:r>
                      <a:rPr lang="en-US" sz="1600" b="0" i="0" smtClean="0">
                        <a:latin typeface="Cambria Math" panose="02040503050406030204" pitchFamily="18" charset="0"/>
                      </a:rPr>
                      <m:t>)</m:t>
                    </m:r>
                  </m:oMath>
                </a14:m>
                <a:endParaRPr lang="en-US" sz="1600" b="0" dirty="0"/>
              </a:p>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𝒋</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𝟏</m:t>
                        </m:r>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𝒋𝑸</m:t>
                        </m:r>
                      </m:sub>
                    </m:sSub>
                    <m:r>
                      <a:rPr lang="en-US" sz="1600" b="1" i="1" smtClean="0">
                        <a:latin typeface="Cambria Math" panose="02040503050406030204" pitchFamily="18" charset="0"/>
                      </a:rPr>
                      <m:t>]</m:t>
                    </m:r>
                  </m:oMath>
                </a14:m>
                <a:endParaRPr lang="en-US" sz="1600" b="1" dirty="0"/>
              </a:p>
              <a:p>
                <a:r>
                  <a:rPr lang="en-US" sz="1600" dirty="0"/>
                  <a:t>This vector is processed by a </a:t>
                </a:r>
                <a14:m>
                  <m:oMath xmlns:m="http://schemas.openxmlformats.org/officeDocument/2006/math">
                    <m:r>
                      <a:rPr lang="en-US" sz="1600" b="0" i="1" smtClean="0">
                        <a:latin typeface="Cambria Math" panose="02040503050406030204" pitchFamily="18" charset="0"/>
                      </a:rPr>
                      <m:t>𝑄</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m:t>
                    </m:r>
                    <m:r>
                      <a:rPr lang="en-US" sz="1600" b="0" i="1" smtClean="0">
                        <a:latin typeface="Cambria Math" panose="02040503050406030204" pitchFamily="18" charset="0"/>
                      </a:rPr>
                      <m:t>𝑄𝐵</m:t>
                    </m:r>
                  </m:oMath>
                </a14:m>
                <a:r>
                  <a:rPr lang="en-US" sz="1600" dirty="0"/>
                  <a:t> precoder matrix </a:t>
                </a:r>
                <a14:m>
                  <m:oMath xmlns:m="http://schemas.openxmlformats.org/officeDocument/2006/math">
                    <m:r>
                      <a:rPr lang="en-US" sz="1600" b="1" i="1" smtClean="0">
                        <a:latin typeface="Cambria Math" panose="02040503050406030204" pitchFamily="18" charset="0"/>
                      </a:rPr>
                      <m:t>𝑭</m:t>
                    </m:r>
                  </m:oMath>
                </a14:m>
                <a:r>
                  <a:rPr lang="en-US" sz="1600" dirty="0"/>
                  <a:t> that outputs </a:t>
                </a:r>
                <a14:m>
                  <m:oMath xmlns:m="http://schemas.openxmlformats.org/officeDocument/2006/math">
                    <m:r>
                      <a:rPr lang="en-US" sz="1600" b="1" i="1" smtClean="0">
                        <a:latin typeface="Cambria Math" panose="02040503050406030204" pitchFamily="18" charset="0"/>
                      </a:rPr>
                      <m:t>𝑸</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oMath>
                </a14:m>
                <a:r>
                  <a:rPr lang="en-US" sz="1600" dirty="0"/>
                  <a:t> symbols</a:t>
                </a:r>
              </a:p>
              <a:p>
                <a:r>
                  <a:rPr lang="en-US" sz="1600" dirty="0"/>
                  <a:t>These symbols are passed through a parallel-to-serial (P/S) converter to get </a:t>
                </a:r>
                <a14:m>
                  <m:oMath xmlns:m="http://schemas.openxmlformats.org/officeDocument/2006/math">
                    <m:r>
                      <a:rPr lang="en-US" sz="1600" b="1" i="1" smtClean="0">
                        <a:latin typeface="Cambria Math" panose="02040503050406030204" pitchFamily="18" charset="0"/>
                      </a:rPr>
                      <m:t>𝑸</m:t>
                    </m:r>
                  </m:oMath>
                </a14:m>
                <a:r>
                  <a:rPr lang="en-US" sz="1600" dirty="0"/>
                  <a:t> vectors of size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∗1 </m:t>
                    </m:r>
                  </m:oMath>
                </a14:m>
                <a:r>
                  <a:rPr lang="en-US" sz="1600" dirty="0"/>
                  <a:t>each.</a:t>
                </a:r>
              </a:p>
              <a:p>
                <a:r>
                  <a:rPr lang="en-US" sz="1600" dirty="0"/>
                  <a:t>These vectors are then launched into the MIMO channel in time succession, at the end of which </a:t>
                </a:r>
                <a14:m>
                  <m:oMath xmlns:m="http://schemas.openxmlformats.org/officeDocument/2006/math">
                    <m:r>
                      <a:rPr lang="en-US" sz="1600" b="0" i="1" smtClean="0">
                        <a:latin typeface="Cambria Math" panose="02040503050406030204" pitchFamily="18" charset="0"/>
                      </a:rPr>
                      <m:t>𝐿</m:t>
                    </m:r>
                    <m:r>
                      <a:rPr lang="en-US" sz="1600" b="0" i="1" smtClean="0">
                        <a:latin typeface="Cambria Math" panose="02040503050406030204" pitchFamily="18" charset="0"/>
                      </a:rPr>
                      <m:t>−1</m:t>
                    </m:r>
                  </m:oMath>
                </a14:m>
                <a:r>
                  <a:rPr lang="en-US" sz="1600" dirty="0"/>
                  <a:t> zero            guard symbol vectors of size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∗1 </m:t>
                    </m:r>
                  </m:oMath>
                </a14:m>
                <a:r>
                  <a:rPr lang="en-US" sz="1600" dirty="0"/>
                  <a:t>each are transmitted to prevent inter-block interference.</a:t>
                </a:r>
              </a:p>
            </p:txBody>
          </p:sp>
        </mc:Choice>
        <mc:Fallback xmlns="">
          <p:sp>
            <p:nvSpPr>
              <p:cNvPr id="3" name="Content Placeholder 2">
                <a:extLst>
                  <a:ext uri="{FF2B5EF4-FFF2-40B4-BE49-F238E27FC236}">
                    <a16:creationId xmlns:a16="http://schemas.microsoft.com/office/drawing/2014/main" id="{2C0D5DC5-ABA3-2493-D5ED-CCF1E0F69C35}"/>
                  </a:ext>
                </a:extLst>
              </p:cNvPr>
              <p:cNvSpPr>
                <a:spLocks noGrp="1" noRot="1" noChangeAspect="1" noMove="1" noResize="1" noEditPoints="1" noAdjustHandles="1" noChangeArrowheads="1" noChangeShapeType="1" noTextEdit="1"/>
              </p:cNvSpPr>
              <p:nvPr>
                <p:ph idx="1"/>
              </p:nvPr>
            </p:nvSpPr>
            <p:spPr>
              <a:blipFill>
                <a:blip r:embed="rId2"/>
                <a:stretch>
                  <a:fillRect l="-406" t="-1348" r="-1855" b="-26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B6E974-D642-849C-0A3B-8564B46A9983}"/>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Tree>
    <p:extLst>
      <p:ext uri="{BB962C8B-B14F-4D97-AF65-F5344CB8AC3E}">
        <p14:creationId xmlns:p14="http://schemas.microsoft.com/office/powerpoint/2010/main" val="346983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2650-8447-4FBD-C80C-A34A714FE809}"/>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577755-A016-464D-CF36-A60DD1A80A51}"/>
                  </a:ext>
                </a:extLst>
              </p:cNvPr>
              <p:cNvSpPr>
                <a:spLocks noGrp="1"/>
              </p:cNvSpPr>
              <p:nvPr>
                <p:ph idx="1"/>
              </p:nvPr>
            </p:nvSpPr>
            <p:spPr/>
            <p:txBody>
              <a:bodyPr/>
              <a:lstStyle/>
              <a:p>
                <a:r>
                  <a:rPr lang="en-US" sz="1600" b="1" dirty="0"/>
                  <a:t>B. Single Carrier System in Delay-Spread Channel</a:t>
                </a:r>
              </a:p>
              <a:p>
                <a:pPr algn="r"/>
                <a14:m>
                  <m:oMath xmlns:m="http://schemas.openxmlformats.org/officeDocument/2006/math">
                    <m:sSub>
                      <m:sSubPr>
                        <m:ctrlPr>
                          <a:rPr lang="en-US" sz="1600" b="1" i="1" dirty="0"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𝑺</m:t>
                            </m:r>
                          </m:e>
                        </m:acc>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𝑯</m:t>
                        </m:r>
                      </m:e>
                    </m:acc>
                    <m:r>
                      <a:rPr lang="en-US" sz="1600" b="1" i="1" dirty="0" smtClean="0">
                        <a:latin typeface="Cambria Math" panose="02040503050406030204" pitchFamily="18" charset="0"/>
                      </a:rPr>
                      <m:t>𝑭</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𝑺</m:t>
                        </m:r>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𝑵</m:t>
                        </m:r>
                      </m:e>
                      <m:sub>
                        <m:r>
                          <a:rPr lang="en-US" sz="1600" b="0" i="1" dirty="0" smtClean="0">
                            <a:latin typeface="Cambria Math" panose="02040503050406030204" pitchFamily="18" charset="0"/>
                          </a:rPr>
                          <m:t>𝑗</m:t>
                        </m:r>
                      </m:sub>
                    </m:sSub>
                  </m:oMath>
                </a14:m>
                <a:r>
                  <a:rPr lang="en-US" sz="1600" dirty="0"/>
                  <a:t>                                                                                                                                               (3)</a:t>
                </a:r>
              </a:p>
              <a:p>
                <a:r>
                  <a:rPr lang="en-US" sz="1600" dirty="0"/>
                  <a:t>Where </a:t>
                </a:r>
                <a14:m>
                  <m:oMath xmlns:m="http://schemas.openxmlformats.org/officeDocument/2006/math">
                    <m:r>
                      <a:rPr lang="en-US" sz="1600" b="0" i="1" smtClean="0">
                        <a:latin typeface="Cambria Math" panose="02040503050406030204" pitchFamily="18" charset="0"/>
                      </a:rPr>
                      <m:t>𝐺</m:t>
                    </m:r>
                  </m:oMath>
                </a14:m>
                <a:r>
                  <a:rPr lang="en-US" sz="1600" dirty="0"/>
                  <a:t> is a </a:t>
                </a:r>
                <a14:m>
                  <m:oMath xmlns:m="http://schemas.openxmlformats.org/officeDocument/2006/math">
                    <m:r>
                      <a:rPr lang="en-US" sz="1600" b="0" i="1" smtClean="0">
                        <a:latin typeface="Cambria Math" panose="02040503050406030204" pitchFamily="18" charset="0"/>
                      </a:rPr>
                      <m:t>𝑄𝐵</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𝐿</m:t>
                        </m:r>
                        <m:r>
                          <a:rPr lang="en-US" sz="1600" b="0" i="1" smtClean="0">
                            <a:latin typeface="Cambria Math" panose="02040503050406030204" pitchFamily="18" charset="0"/>
                          </a:rPr>
                          <m:t> −1</m:t>
                        </m:r>
                      </m:e>
                    </m:d>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oMath>
                </a14:m>
                <a:r>
                  <a:rPr lang="en-US" sz="1600" dirty="0"/>
                  <a:t> space-time decoder block matrix that outputs an estimate </a:t>
                </a:r>
                <a14:m>
                  <m:oMath xmlns:m="http://schemas.openxmlformats.org/officeDocument/2006/math">
                    <m:sSub>
                      <m:sSubPr>
                        <m:ctrlPr>
                          <a:rPr lang="en-US" sz="1600" b="1" i="1" dirty="0"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𝑺</m:t>
                            </m:r>
                          </m:e>
                        </m:acc>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𝑺</m:t>
                            </m:r>
                          </m:e>
                        </m:acc>
                      </m:e>
                      <m:sub>
                        <m:r>
                          <a:rPr lang="en-US" sz="1600" b="0" i="1" dirty="0" smtClean="0">
                            <a:latin typeface="Cambria Math" panose="02040503050406030204" pitchFamily="18" charset="0"/>
                          </a:rPr>
                          <m:t>1</m:t>
                        </m:r>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 …. </m:t>
                    </m:r>
                    <m:sSub>
                      <m:sSubPr>
                        <m:ctrlPr>
                          <a:rPr lang="en-US" sz="1600" b="1" i="1" dirty="0" smtClean="0">
                            <a:latin typeface="Cambria Math" panose="02040503050406030204" pitchFamily="18" charset="0"/>
                          </a:rPr>
                        </m:ctrlPr>
                      </m:sSubPr>
                      <m:e>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𝑺</m:t>
                            </m:r>
                          </m:e>
                        </m:acc>
                      </m:e>
                      <m:sub>
                        <m:r>
                          <a:rPr lang="en-US" sz="1600" b="0" i="1" dirty="0" smtClean="0">
                            <a:latin typeface="Cambria Math" panose="02040503050406030204" pitchFamily="18" charset="0"/>
                          </a:rPr>
                          <m:t>𝑗𝑄</m:t>
                        </m:r>
                      </m:sub>
                    </m:sSub>
                    <m:r>
                      <a:rPr lang="en-US" sz="1600" b="1" i="1" dirty="0" smtClean="0">
                        <a:latin typeface="Cambria Math" panose="02040503050406030204" pitchFamily="18" charset="0"/>
                      </a:rPr>
                      <m:t>]</m:t>
                    </m:r>
                  </m:oMath>
                </a14:m>
                <a:endParaRPr lang="en-US" sz="1600" dirty="0"/>
              </a:p>
              <a:p>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𝑯</m:t>
                        </m:r>
                      </m:e>
                    </m:acc>
                    <m:r>
                      <a:rPr lang="en-US" sz="1600" b="1"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d>
                          <m:dPr>
                            <m:ctrlPr>
                              <a:rPr lang="en-US" sz="1600" b="1" i="1" dirty="0" smtClean="0">
                                <a:latin typeface="Cambria Math" panose="02040503050406030204" pitchFamily="18" charset="0"/>
                              </a:rPr>
                            </m:ctrlPr>
                          </m:dPr>
                          <m:e>
                            <m:eqArr>
                              <m:eqArrPr>
                                <m:ctrlPr>
                                  <a:rPr lang="en-US" sz="1600" b="1" i="1" dirty="0" smtClean="0">
                                    <a:latin typeface="Cambria Math" panose="02040503050406030204" pitchFamily="18" charset="0"/>
                                  </a:rPr>
                                </m:ctrlPr>
                              </m:eqArrPr>
                              <m:e>
                                <m:m>
                                  <m:mPr>
                                    <m:mcs>
                                      <m:mc>
                                        <m:mcPr>
                                          <m:count m:val="3"/>
                                          <m:mcJc m:val="center"/>
                                        </m:mcPr>
                                      </m:mc>
                                    </m:mcs>
                                    <m:ctrlPr>
                                      <a:rPr lang="en-US" sz="1600" b="1" i="1" dirty="0" smtClean="0">
                                        <a:latin typeface="Cambria Math" panose="02040503050406030204" pitchFamily="18" charset="0"/>
                                      </a:rPr>
                                    </m:ctrlPr>
                                  </m:mPr>
                                  <m:mr>
                                    <m:e>
                                      <m:sSub>
                                        <m:sSubPr>
                                          <m:ctrlPr>
                                            <a:rPr lang="en-US" sz="1600" i="1" dirty="0" smtClean="0">
                                              <a:latin typeface="Cambria Math" panose="02040503050406030204" pitchFamily="18" charset="0"/>
                                            </a:rPr>
                                          </m:ctrlPr>
                                        </m:sSubPr>
                                        <m:e>
                                          <m:r>
                                            <m:rPr>
                                              <m:brk m:alnAt="7"/>
                                            </m:rPr>
                                            <a:rPr lang="en-US" sz="1600" b="0" i="1" dirty="0" smtClean="0">
                                              <a:latin typeface="Cambria Math" panose="02040503050406030204" pitchFamily="18" charset="0"/>
                                            </a:rPr>
                                            <m:t>𝐻</m:t>
                                          </m:r>
                                        </m:e>
                                        <m:sub>
                                          <m:r>
                                            <m:rPr>
                                              <m:brk m:alnAt="7"/>
                                            </m:rPr>
                                            <a:rPr lang="en-US" sz="1600" b="0" i="1" dirty="0" smtClean="0">
                                              <a:latin typeface="Cambria Math" panose="02040503050406030204" pitchFamily="18" charset="0"/>
                                            </a:rPr>
                                            <m:t>1</m:t>
                                          </m:r>
                                        </m:sub>
                                      </m:sSub>
                                    </m:e>
                                    <m:e>
                                      <m:r>
                                        <a:rPr lang="en-US" sz="1600" b="0" i="1" dirty="0" smtClean="0">
                                          <a:latin typeface="Cambria Math" panose="02040503050406030204" pitchFamily="18" charset="0"/>
                                        </a:rPr>
                                        <m:t>0</m:t>
                                      </m:r>
                                      <m:r>
                                        <a:rPr lang="en-US" sz="1600" b="1" i="1" dirty="0" smtClean="0">
                                          <a:latin typeface="Cambria Math" panose="02040503050406030204" pitchFamily="18" charset="0"/>
                                        </a:rPr>
                                        <m:t>⋯</m:t>
                                      </m:r>
                                    </m:e>
                                    <m:e>
                                      <m:r>
                                        <a:rPr lang="en-US" sz="1600" b="0" i="1" dirty="0" smtClean="0">
                                          <a:latin typeface="Cambria Math" panose="02040503050406030204" pitchFamily="18" charset="0"/>
                                        </a:rPr>
                                        <m:t>0</m:t>
                                      </m:r>
                                    </m:e>
                                  </m:mr>
                                  <m:mr>
                                    <m:e>
                                      <m:r>
                                        <a:rPr lang="en-US" sz="1600" b="1" i="1" dirty="0" smtClean="0">
                                          <a:latin typeface="Cambria Math" panose="02040503050406030204" pitchFamily="18" charset="0"/>
                                        </a:rPr>
                                        <m:t>⋮</m:t>
                                      </m:r>
                                    </m:e>
                                    <m:e>
                                      <m:r>
                                        <a:rPr lang="en-US" sz="1600" b="1" i="1" dirty="0" smtClean="0">
                                          <a:latin typeface="Cambria Math" panose="02040503050406030204" pitchFamily="18" charset="0"/>
                                        </a:rPr>
                                        <m:t>⋱</m:t>
                                      </m:r>
                                    </m:e>
                                    <m:e>
                                      <m:r>
                                        <a:rPr lang="en-US" sz="1600" b="1" i="1" dirty="0" smtClean="0">
                                          <a:latin typeface="Cambria Math" panose="02040503050406030204" pitchFamily="18" charset="0"/>
                                        </a:rPr>
                                        <m:t>⋮</m:t>
                                      </m:r>
                                    </m:e>
                                  </m:mr>
                                  <m:mr>
                                    <m:e>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𝐻</m:t>
                                          </m:r>
                                        </m:e>
                                        <m:sub>
                                          <m:r>
                                            <a:rPr lang="en-US" sz="1600" b="0" i="1" dirty="0" smtClean="0">
                                              <a:latin typeface="Cambria Math" panose="02040503050406030204" pitchFamily="18" charset="0"/>
                                            </a:rPr>
                                            <m:t>𝐿</m:t>
                                          </m:r>
                                        </m:sub>
                                      </m:sSub>
                                    </m:e>
                                    <m:e>
                                      <m:r>
                                        <a:rPr lang="en-US" sz="1600" b="0" i="1" dirty="0" smtClean="0">
                                          <a:latin typeface="Cambria Math" panose="02040503050406030204" pitchFamily="18" charset="0"/>
                                        </a:rPr>
                                        <m:t>0</m:t>
                                      </m:r>
                                      <m:r>
                                        <a:rPr lang="en-US" sz="1600" b="1" i="1" dirty="0" smtClean="0">
                                          <a:latin typeface="Cambria Math" panose="02040503050406030204" pitchFamily="18" charset="0"/>
                                        </a:rPr>
                                        <m:t>⋯</m:t>
                                      </m:r>
                                    </m:e>
                                    <m:e>
                                      <m:r>
                                        <a:rPr lang="en-US" sz="1600" b="0" i="1" dirty="0" smtClean="0">
                                          <a:latin typeface="Cambria Math" panose="02040503050406030204" pitchFamily="18" charset="0"/>
                                        </a:rPr>
                                        <m:t>0</m:t>
                                      </m:r>
                                    </m:e>
                                  </m:mr>
                                </m:m>
                              </m:e>
                              <m:e>
                                <m:d>
                                  <m:dPr>
                                    <m:ctrlPr>
                                      <a:rPr lang="en-US" sz="1600" b="1" i="1" dirty="0" smtClean="0">
                                        <a:latin typeface="Cambria Math" panose="02040503050406030204" pitchFamily="18" charset="0"/>
                                      </a:rPr>
                                    </m:ctrlPr>
                                  </m:dPr>
                                  <m:e>
                                    <m:m>
                                      <m:mPr>
                                        <m:mcs>
                                          <m:mc>
                                            <m:mcPr>
                                              <m:count m:val="3"/>
                                              <m:mcJc m:val="center"/>
                                            </m:mcPr>
                                          </m:mc>
                                        </m:mcs>
                                        <m:ctrlPr>
                                          <a:rPr lang="en-US" sz="1600" b="1" i="1" dirty="0" smtClean="0">
                                            <a:latin typeface="Cambria Math" panose="02040503050406030204" pitchFamily="18" charset="0"/>
                                          </a:rPr>
                                        </m:ctrlPr>
                                      </m:mPr>
                                      <m:mr>
                                        <m:e>
                                          <m:r>
                                            <m:rPr>
                                              <m:brk m:alnAt="7"/>
                                            </m:rPr>
                                            <a:rPr lang="en-US" sz="1600" b="0" i="1" dirty="0" smtClean="0">
                                              <a:latin typeface="Cambria Math" panose="02040503050406030204" pitchFamily="18" charset="0"/>
                                            </a:rPr>
                                            <m:t>0</m:t>
                                          </m:r>
                                        </m:e>
                                        <m:e>
                                          <m:r>
                                            <a:rPr lang="en-US" sz="1600" b="1" i="1" dirty="0" smtClean="0">
                                              <a:latin typeface="Cambria Math" panose="02040503050406030204" pitchFamily="18" charset="0"/>
                                            </a:rPr>
                                            <m:t>⋯</m:t>
                                          </m:r>
                                        </m:e>
                                        <m:e>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𝐻</m:t>
                                              </m:r>
                                            </m:e>
                                            <m:sub>
                                              <m:r>
                                                <a:rPr lang="en-US" sz="1600" b="0" i="1" dirty="0" smtClean="0">
                                                  <a:latin typeface="Cambria Math" panose="02040503050406030204" pitchFamily="18" charset="0"/>
                                                </a:rPr>
                                                <m:t>1</m:t>
                                              </m:r>
                                            </m:sub>
                                          </m:sSub>
                                        </m:e>
                                      </m:mr>
                                      <m:mr>
                                        <m:e>
                                          <m:r>
                                            <a:rPr lang="en-US" sz="1600" b="1" i="1" dirty="0" smtClean="0">
                                              <a:latin typeface="Cambria Math" panose="02040503050406030204" pitchFamily="18" charset="0"/>
                                            </a:rPr>
                                            <m:t>⋮</m:t>
                                          </m:r>
                                        </m:e>
                                        <m:e>
                                          <m:r>
                                            <a:rPr lang="en-US" sz="1600" b="1" i="1" dirty="0" smtClean="0">
                                              <a:latin typeface="Cambria Math" panose="02040503050406030204" pitchFamily="18" charset="0"/>
                                            </a:rPr>
                                            <m:t>⋱</m:t>
                                          </m:r>
                                        </m:e>
                                        <m:e>
                                          <m:r>
                                            <a:rPr lang="en-US" sz="1600" b="1" i="1" dirty="0" smtClean="0">
                                              <a:latin typeface="Cambria Math" panose="02040503050406030204" pitchFamily="18" charset="0"/>
                                            </a:rPr>
                                            <m:t>⋮</m:t>
                                          </m:r>
                                        </m:e>
                                      </m:mr>
                                      <m:mr>
                                        <m:e>
                                          <m:r>
                                            <a:rPr lang="en-US" sz="1600" b="0" i="1" dirty="0" smtClean="0">
                                              <a:latin typeface="Cambria Math" panose="02040503050406030204" pitchFamily="18" charset="0"/>
                                            </a:rPr>
                                            <m:t>0</m:t>
                                          </m:r>
                                        </m:e>
                                        <m:e>
                                          <m:r>
                                            <a:rPr lang="en-US" sz="1600" b="1" i="1" dirty="0" smtClean="0">
                                              <a:latin typeface="Cambria Math" panose="02040503050406030204" pitchFamily="18" charset="0"/>
                                            </a:rPr>
                                            <m:t>⋯</m:t>
                                          </m:r>
                                        </m:e>
                                        <m:e>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𝐻</m:t>
                                              </m:r>
                                            </m:e>
                                            <m:sub>
                                              <m:r>
                                                <a:rPr lang="en-US" sz="1600" b="0" i="1" dirty="0" smtClean="0">
                                                  <a:latin typeface="Cambria Math" panose="02040503050406030204" pitchFamily="18" charset="0"/>
                                                </a:rPr>
                                                <m:t>𝐿</m:t>
                                              </m:r>
                                            </m:sub>
                                          </m:sSub>
                                        </m:e>
                                      </m:mr>
                                    </m:m>
                                  </m:e>
                                </m:d>
                              </m:e>
                            </m:eqArr>
                          </m:e>
                        </m:d>
                      </m:e>
                      <m:sub>
                        <m:d>
                          <m:dPr>
                            <m:ctrlPr>
                              <a:rPr lang="en-US" sz="1600" b="0" i="1" dirty="0" smtClean="0">
                                <a:latin typeface="Cambria Math" panose="02040503050406030204" pitchFamily="18" charset="0"/>
                              </a:rPr>
                            </m:ctrlPr>
                          </m:dPr>
                          <m:e>
                            <m:r>
                              <m:rPr>
                                <m:sty m:val="p"/>
                              </m:rPr>
                              <a:rPr lang="en-US" sz="1600" b="0" i="0" dirty="0" smtClean="0">
                                <a:latin typeface="Cambria Math" panose="02040503050406030204" pitchFamily="18" charset="0"/>
                              </a:rPr>
                              <m:t>Q</m:t>
                            </m:r>
                            <m:r>
                              <a:rPr lang="en-US" sz="1600" b="0" i="0" dirty="0" smtClean="0">
                                <a:latin typeface="Cambria Math" panose="02040503050406030204" pitchFamily="18" charset="0"/>
                              </a:rPr>
                              <m:t>+</m:t>
                            </m:r>
                            <m:r>
                              <m:rPr>
                                <m:sty m:val="p"/>
                              </m:rPr>
                              <a:rPr lang="en-US" sz="1600" b="0" i="0" dirty="0" smtClean="0">
                                <a:latin typeface="Cambria Math" panose="02040503050406030204" pitchFamily="18" charset="0"/>
                              </a:rPr>
                              <m:t>L</m:t>
                            </m:r>
                            <m:r>
                              <a:rPr lang="en-US" sz="1600" b="0" i="0" dirty="0" smtClean="0">
                                <a:latin typeface="Cambria Math" panose="02040503050406030204" pitchFamily="18" charset="0"/>
                              </a:rPr>
                              <m:t>−1</m:t>
                            </m:r>
                          </m:e>
                        </m:d>
                        <m:sSub>
                          <m:sSubPr>
                            <m:ctrlPr>
                              <a:rPr lang="en-US" sz="1600" b="0" i="1" dirty="0" smtClean="0">
                                <a:latin typeface="Cambria Math" panose="02040503050406030204" pitchFamily="18" charset="0"/>
                              </a:rPr>
                            </m:ctrlPr>
                          </m:sSubPr>
                          <m:e>
                            <m:r>
                              <m:rPr>
                                <m:sty m:val="p"/>
                              </m:rPr>
                              <a:rPr lang="en-US" sz="1600" b="0" i="0" dirty="0" smtClean="0">
                                <a:latin typeface="Cambria Math" panose="02040503050406030204" pitchFamily="18" charset="0"/>
                              </a:rPr>
                              <m:t>M</m:t>
                            </m:r>
                          </m:e>
                          <m:sub>
                            <m:r>
                              <m:rPr>
                                <m:sty m:val="p"/>
                              </m:rPr>
                              <a:rPr lang="en-US" sz="1600" b="0" i="0" dirty="0" smtClean="0">
                                <a:latin typeface="Cambria Math" panose="02040503050406030204" pitchFamily="18" charset="0"/>
                              </a:rPr>
                              <m:t>R</m:t>
                            </m:r>
                          </m:sub>
                        </m:sSub>
                        <m:d>
                          <m:dPr>
                            <m:ctrlPr>
                              <a:rPr lang="en-US" sz="1600" b="0" i="1" dirty="0" smtClean="0">
                                <a:latin typeface="Cambria Math" panose="02040503050406030204" pitchFamily="18" charset="0"/>
                              </a:rPr>
                            </m:ctrlPr>
                          </m:dPr>
                          <m:e>
                            <m:r>
                              <a:rPr lang="en-US" sz="1600" b="0" i="0" dirty="0" smtClean="0">
                                <a:latin typeface="Cambria Math" panose="02040503050406030204" pitchFamily="18" charset="0"/>
                              </a:rPr>
                              <m:t>∗</m:t>
                            </m:r>
                          </m:e>
                        </m:d>
                        <m:sSub>
                          <m:sSubPr>
                            <m:ctrlPr>
                              <a:rPr lang="en-US" sz="1600" b="0" i="1" dirty="0" smtClean="0">
                                <a:latin typeface="Cambria Math" panose="02040503050406030204" pitchFamily="18" charset="0"/>
                              </a:rPr>
                            </m:ctrlPr>
                          </m:sSubPr>
                          <m:e>
                            <m:r>
                              <m:rPr>
                                <m:sty m:val="p"/>
                              </m:rPr>
                              <a:rPr lang="en-US" sz="1600" b="0" i="0" dirty="0" smtClean="0">
                                <a:latin typeface="Cambria Math" panose="02040503050406030204" pitchFamily="18" charset="0"/>
                              </a:rPr>
                              <m:t>M</m:t>
                            </m:r>
                          </m:e>
                          <m:sub>
                            <m:r>
                              <m:rPr>
                                <m:sty m:val="p"/>
                              </m:rPr>
                              <a:rPr lang="en-US" sz="1600" b="0" i="0" dirty="0" smtClean="0">
                                <a:latin typeface="Cambria Math" panose="02040503050406030204" pitchFamily="18" charset="0"/>
                              </a:rPr>
                              <m:t>T</m:t>
                            </m:r>
                          </m:sub>
                        </m:sSub>
                      </m:sub>
                    </m:sSub>
                  </m:oMath>
                </a14:m>
                <a:endParaRPr lang="en-US" sz="1600" dirty="0"/>
              </a:p>
              <a:p>
                <a:r>
                  <a:rPr lang="en-US" sz="1600" dirty="0"/>
                  <a:t>Where </a:t>
                </a:r>
                <a14:m>
                  <m:oMath xmlns:m="http://schemas.openxmlformats.org/officeDocument/2006/math">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𝑯</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1≤</m:t>
                    </m:r>
                    <m:r>
                      <a:rPr lang="en-US" sz="1600" b="0" i="1" smtClean="0">
                        <a:latin typeface="Cambria Math" panose="02040503050406030204" pitchFamily="18" charset="0"/>
                      </a:rPr>
                      <m:t>𝑗</m:t>
                    </m:r>
                    <m:r>
                      <a:rPr lang="en-US" sz="1600" b="0" i="1" smtClean="0">
                        <a:latin typeface="Cambria Math" panose="02040503050406030204" pitchFamily="18" charset="0"/>
                      </a:rPr>
                      <m:t>≤</m:t>
                    </m:r>
                    <m:r>
                      <a:rPr lang="en-US" sz="1600" b="0" i="1" smtClean="0">
                        <a:latin typeface="Cambria Math" panose="02040503050406030204" pitchFamily="18" charset="0"/>
                      </a:rPr>
                      <m:t>𝐿</m:t>
                    </m:r>
                    <m:r>
                      <a:rPr lang="en-US" sz="1600" b="0" i="0" smtClean="0">
                        <a:latin typeface="Cambria Math" panose="02040503050406030204" pitchFamily="18" charset="0"/>
                      </a:rPr>
                      <m:t>,</m:t>
                    </m:r>
                  </m:oMath>
                </a14:m>
                <a:r>
                  <a:rPr lang="en-US" sz="1600" dirty="0"/>
                  <a:t> denotes the </a:t>
                </a:r>
                <a14:m>
                  <m:oMath xmlns:m="http://schemas.openxmlformats.org/officeDocument/2006/math">
                    <m:r>
                      <a:rPr lang="en-US" sz="1600" b="0" i="1" smtClean="0">
                        <a:latin typeface="Cambria Math" panose="02040503050406030204" pitchFamily="18" charset="0"/>
                      </a:rPr>
                      <m:t>𝑗</m:t>
                    </m:r>
                  </m:oMath>
                </a14:m>
                <a:r>
                  <a:rPr lang="en-US" sz="1600" dirty="0" err="1"/>
                  <a:t>th</a:t>
                </a:r>
                <a:r>
                  <a:rPr lang="en-US" sz="1600" dirty="0"/>
                  <a:t> tap of the MIMO channel impulse response matrix and where we have         assumed that the channel is stationary over the input block length. </a:t>
                </a:r>
              </a:p>
              <a:p>
                <a:r>
                  <a:rPr lang="en-US" sz="1600" dirty="0"/>
                  <a:t>Note that </a:t>
                </a:r>
                <a14:m>
                  <m:oMath xmlns:m="http://schemas.openxmlformats.org/officeDocument/2006/math">
                    <m:r>
                      <a:rPr lang="en-US" sz="1600" b="1" i="1" smtClean="0">
                        <a:latin typeface="Cambria Math" panose="02040503050406030204" pitchFamily="18" charset="0"/>
                      </a:rPr>
                      <m:t>𝑭</m:t>
                    </m:r>
                  </m:oMath>
                </a14:m>
                <a:r>
                  <a:rPr lang="en-US" sz="1600" dirty="0"/>
                  <a:t> and </a:t>
                </a:r>
                <a14:m>
                  <m:oMath xmlns:m="http://schemas.openxmlformats.org/officeDocument/2006/math">
                    <m:r>
                      <a:rPr lang="en-US" sz="1600" b="1" i="1" smtClean="0">
                        <a:latin typeface="Cambria Math" panose="02040503050406030204" pitchFamily="18" charset="0"/>
                      </a:rPr>
                      <m:t>𝑮</m:t>
                    </m:r>
                  </m:oMath>
                </a14:m>
                <a:r>
                  <a:rPr lang="en-US" sz="1600" dirty="0"/>
                  <a:t> need to be Toeplitz matrices.</a:t>
                </a:r>
              </a:p>
            </p:txBody>
          </p:sp>
        </mc:Choice>
        <mc:Fallback xmlns="">
          <p:sp>
            <p:nvSpPr>
              <p:cNvPr id="3" name="Content Placeholder 2">
                <a:extLst>
                  <a:ext uri="{FF2B5EF4-FFF2-40B4-BE49-F238E27FC236}">
                    <a16:creationId xmlns:a16="http://schemas.microsoft.com/office/drawing/2014/main" id="{B4577755-A016-464D-CF36-A60DD1A80A51}"/>
                  </a:ext>
                </a:extLst>
              </p:cNvPr>
              <p:cNvSpPr>
                <a:spLocks noGrp="1" noRot="1" noChangeAspect="1" noMove="1" noResize="1" noEditPoints="1" noAdjustHandles="1" noChangeArrowheads="1" noChangeShapeType="1" noTextEdit="1"/>
              </p:cNvSpPr>
              <p:nvPr>
                <p:ph idx="1"/>
              </p:nvPr>
            </p:nvSpPr>
            <p:spPr>
              <a:blipFill>
                <a:blip r:embed="rId2"/>
                <a:stretch>
                  <a:fillRect l="-232" t="-943" r="-63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FA3503C-6C2E-036C-8EAC-E2859DF85D30}"/>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spTree>
    <p:extLst>
      <p:ext uri="{BB962C8B-B14F-4D97-AF65-F5344CB8AC3E}">
        <p14:creationId xmlns:p14="http://schemas.microsoft.com/office/powerpoint/2010/main" val="125080978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4808</TotalTime>
  <Words>3607</Words>
  <Application>Microsoft Office PowerPoint</Application>
  <PresentationFormat>Widescreen</PresentationFormat>
  <Paragraphs>329</Paragraphs>
  <Slides>29</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맑은 고딕</vt:lpstr>
      <vt:lpstr>Arial</vt:lpstr>
      <vt:lpstr>Cambria Math</vt:lpstr>
      <vt:lpstr>Tahoma</vt:lpstr>
      <vt:lpstr>Office 테마</vt:lpstr>
      <vt:lpstr>Generalized Linear Precoder and Decoder Design for MIMO     Channels Using the Weighted MMSE Criterion</vt:lpstr>
      <vt:lpstr>Abstract</vt:lpstr>
      <vt:lpstr>Contribution</vt:lpstr>
      <vt:lpstr>System Model</vt:lpstr>
      <vt:lpstr>System Model</vt:lpstr>
      <vt:lpstr>System Model</vt:lpstr>
      <vt:lpstr>System Model</vt:lpstr>
      <vt:lpstr>System Model</vt:lpstr>
      <vt:lpstr>System Model</vt:lpstr>
      <vt:lpstr>System Model</vt:lpstr>
      <vt:lpstr>System Model</vt:lpstr>
      <vt:lpstr>Problem Formulation</vt:lpstr>
      <vt:lpstr>Problem Formulation</vt:lpstr>
      <vt:lpstr>Optimum Precoder and Decoder </vt:lpstr>
      <vt:lpstr>Optimum Precoder and Decoder </vt:lpstr>
      <vt:lpstr>Optimum Precoder and Decoder </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184</cp:revision>
  <dcterms:created xsi:type="dcterms:W3CDTF">2018-05-20T06:28:16Z</dcterms:created>
  <dcterms:modified xsi:type="dcterms:W3CDTF">2024-10-21T12:05:10Z</dcterms:modified>
</cp:coreProperties>
</file>