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8"/>
  </p:notesMasterIdLst>
  <p:sldIdLst>
    <p:sldId id="290" r:id="rId4"/>
    <p:sldId id="308" r:id="rId5"/>
    <p:sldId id="271" r:id="rId6"/>
    <p:sldId id="319" r:id="rId7"/>
    <p:sldId id="320" r:id="rId8"/>
    <p:sldId id="289" r:id="rId9"/>
    <p:sldId id="318" r:id="rId10"/>
    <p:sldId id="282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293" r:id="rId26"/>
    <p:sldId id="309" r:id="rId27"/>
    <p:sldId id="295" r:id="rId28"/>
    <p:sldId id="297" r:id="rId29"/>
    <p:sldId id="296" r:id="rId30"/>
    <p:sldId id="298" r:id="rId31"/>
    <p:sldId id="299" r:id="rId32"/>
    <p:sldId id="302" r:id="rId33"/>
    <p:sldId id="275" r:id="rId34"/>
    <p:sldId id="276" r:id="rId35"/>
    <p:sldId id="314" r:id="rId36"/>
    <p:sldId id="272" r:id="rId37"/>
    <p:sldId id="265" r:id="rId38"/>
    <p:sldId id="287" r:id="rId39"/>
    <p:sldId id="288" r:id="rId40"/>
    <p:sldId id="283" r:id="rId41"/>
    <p:sldId id="269" r:id="rId42"/>
    <p:sldId id="304" r:id="rId43"/>
    <p:sldId id="305" r:id="rId44"/>
    <p:sldId id="306" r:id="rId45"/>
    <p:sldId id="307" r:id="rId46"/>
    <p:sldId id="310" r:id="rId47"/>
    <p:sldId id="312" r:id="rId48"/>
    <p:sldId id="311" r:id="rId49"/>
    <p:sldId id="313" r:id="rId50"/>
    <p:sldId id="279" r:id="rId51"/>
    <p:sldId id="280" r:id="rId52"/>
    <p:sldId id="316" r:id="rId53"/>
    <p:sldId id="285" r:id="rId54"/>
    <p:sldId id="266" r:id="rId55"/>
    <p:sldId id="317" r:id="rId56"/>
    <p:sldId id="268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00FF"/>
    <a:srgbClr val="CCCCFF"/>
    <a:srgbClr val="EDEDED"/>
    <a:srgbClr val="ECE7FF"/>
    <a:srgbClr val="3333CC"/>
    <a:srgbClr val="E7E1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F0BA06-4731-4471-A3EB-8B37B91BD579}" v="426" dt="2018-11-19T03:53:40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4A617-3230-4DE9-998B-BE4CEF7E76B5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EB3DF-A232-4A45-9470-73A3B99D6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2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36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73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31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670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0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818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305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10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31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3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0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69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22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80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27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0432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691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044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677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482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874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04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299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725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802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175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9690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891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422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294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020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4564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7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257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642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0979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271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9490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790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219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869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8663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7308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96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235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3418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496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648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7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02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6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84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6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6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65201-959D-4601-8FDF-3B219D77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6162"/>
            <a:ext cx="9144000" cy="1287625"/>
          </a:xfrm>
          <a:prstGeom prst="roundRect">
            <a:avLst>
              <a:gd name="adj" fmla="val 6116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6EFA9-04A7-4B48-A3A9-6803CBC8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E468D-4796-48FB-B781-2FA492F8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CE67-9255-40D5-B560-A691A1B9AEE9}" type="datetime1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A8418-87B5-4920-945A-36CD7143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0C086-53A4-42A5-BDDF-6114CA88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8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513CA-EC43-4DA1-BE18-6FB12EB3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371A8E-B4DC-4E0F-9637-1DC6D690D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9F9ED5-0DE6-4A26-93FF-D77309937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3CA2D2-0BC4-49F0-B2DC-8E3461EB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8157-C2F8-4851-A8F7-76079D7F547A}" type="datetime1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4B88A-D912-48A9-9A92-D348E599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59483D-658F-4A56-B9A4-2E987A23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80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300EE-B005-4F57-8ACC-EC289F42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0C720-2D8F-4ED6-9A05-154238677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0C9D5-FD23-4B1C-AD9E-F2976B22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16C7-31FB-448F-B228-04B9FDDBCDD8}" type="datetime1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32115-E30D-4FE7-BF7F-2AE823C9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E0CC-B257-4DE6-8F58-5E413DB7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10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549C82-FB8D-4B12-9DAD-EAE557F0F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BAEF44-4C8D-4B6F-B882-4B5775F74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3C7CA311-D1DB-494F-B670-50935725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9E6D-5A89-444D-A53E-F516690E15DC}" type="datetime1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2285890-7558-4CD8-999F-7EA96EFD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5EBE95C-CFAE-4A4F-8974-5FB03028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66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5E299-4A2B-47C7-9FFB-9CBE6C76F13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C661EE-EF01-42FB-99E7-F3DC9807DA3A}" type="datetime1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C9D61E-CAC5-45C7-ACEA-EC005FD366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25D31E-9110-4142-8D01-4AA74082BE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15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웃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3624" y="1240971"/>
            <a:ext cx="10184752" cy="4926563"/>
          </a:xfrm>
        </p:spPr>
        <p:txBody>
          <a:bodyPr>
            <a:noAutofit/>
          </a:bodyPr>
          <a:lstStyle>
            <a:lvl1pPr marL="228600" indent="-228600">
              <a:buSzPct val="150000"/>
              <a:buFont typeface="Arial" panose="020B0604020202020204" pitchFamily="34" charset="0"/>
              <a:buChar char="•"/>
              <a:defRPr sz="2000">
                <a:solidFill>
                  <a:srgbClr val="333399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A0BE18-6636-49DC-BF75-507D8D6DA4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D8AB0E-D8AC-4D78-9961-3BCB8B496AC3}" type="datetime1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8763B-38B1-4DA2-AB48-9CB21C0A89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A26B1-516C-473D-BF92-6CDA8231BB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2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1999D-0E6E-483F-B023-41DBFFB6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63" y="2459831"/>
            <a:ext cx="8977474" cy="2084177"/>
          </a:xfrm>
          <a:prstGeom prst="roundRect">
            <a:avLst>
              <a:gd name="adj" fmla="val 5923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574D2-45B2-4203-B472-C45CDB77D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37" y="1800808"/>
            <a:ext cx="4281326" cy="6590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8FCEE-01C8-4E33-BEFD-F9F256DB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B842-1A05-4E67-9B0A-E52728ECAE21}" type="datetime1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9019A-C3BA-4A45-965A-B41FD4A6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F492A-2A7F-424E-A0C9-D90568E2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51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7B9D5-C250-461B-BF76-73831F37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E1F28-566F-43AD-ABF6-51278A372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3F88A-C4C5-401C-85F4-A1812B130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13FCAA-DCC2-4734-8082-236B09B8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E75F-7F28-4F6C-B6B4-55ECC21700CA}" type="datetime1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6F343-2CC5-4B07-B646-ABC98022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1280A-0F4E-4A1B-8632-53CF57E8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6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EC7D0-CC81-45EA-82A9-572541DB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4F774-5006-4537-A220-D022EDDE5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6A451-3844-4FB6-8E6D-7C31DAA57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F2ED5D-9C5A-4CB9-8B1C-EFCADCB80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4FA93-2A08-417C-BEBB-E1B9629EC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2E7637-6296-4A81-8617-BE077320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E3B-5EB9-41F9-A884-CAAAFE07FE76}" type="datetime1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2E131-DC39-4905-AD50-BEEEA15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784597-B266-484F-AF72-0D207743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2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96E-F126-4575-A374-EA44F224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2FD210-8172-47BA-AF26-F70FD688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1EDC-6467-4484-8302-47164BF5F129}" type="datetime1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EDA07-647A-4AF6-A94D-805B8312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5A82B0-61B5-4A36-B09C-259FCB4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01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2105BE-60A0-43C0-8DB7-38FA8148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4D38-88AB-47A3-A3BB-41DD2B33805E}" type="datetime1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F7BAE8-36FE-47AD-BEEE-AD580B20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6452D8-4479-4C21-9AD6-E36B0C42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95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6D9F2-F61B-4B31-B78D-09EA3494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E076-96C0-4C0D-9B9A-B1347B64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2ADEA0-3642-4DFE-B19C-2489510BC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FD8C2-887A-4FCE-9CE9-98D4A9B2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6654-5DAF-40B1-A7B0-54BFC65A7A84}" type="datetime1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61DFF-8AB1-458B-AA83-937EDD8F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FFBBA-0BF1-4317-A452-8D41F737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99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C97EDE-9BD5-4777-9D7F-125ED8F9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23" y="365125"/>
            <a:ext cx="112169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C1779-E0BB-4A7A-9BDF-21C9FE94A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5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CFF02-286B-435D-A3E5-D2C94B0EF7E2}" type="datetime1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AD59E-5565-45CE-B297-125BD754C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DFFBD-23FA-4C6C-B88E-2A4CC115E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127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333399"/>
                </a:solidFill>
              </a:defRPr>
            </a:lvl1pPr>
          </a:lstStyle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 dirty="0"/>
              <a:t>/</a:t>
            </a:r>
            <a:r>
              <a:rPr lang="en-US" altLang="ko-KR" sz="1200" dirty="0"/>
              <a:t>40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96509E-EB2E-4439-8A76-39BF4D642001}"/>
              </a:ext>
            </a:extLst>
          </p:cNvPr>
          <p:cNvSpPr/>
          <p:nvPr userDrawn="1"/>
        </p:nvSpPr>
        <p:spPr>
          <a:xfrm>
            <a:off x="0" y="0"/>
            <a:ext cx="6096000" cy="27058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419021-9384-4E17-BEDF-0B28A7081749}"/>
              </a:ext>
            </a:extLst>
          </p:cNvPr>
          <p:cNvSpPr/>
          <p:nvPr userDrawn="1"/>
        </p:nvSpPr>
        <p:spPr>
          <a:xfrm>
            <a:off x="6096000" y="0"/>
            <a:ext cx="6096000" cy="270588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93F11925-777D-417E-B634-AAE21C8ED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1856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3.png"/><Relationship Id="rId7" Type="http://schemas.openxmlformats.org/officeDocument/2006/relationships/image" Target="../media/image11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8.jpe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8.jpe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60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62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74.wmf"/><Relationship Id="rId26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8.bin"/><Relationship Id="rId25" Type="http://schemas.openxmlformats.org/officeDocument/2006/relationships/image" Target="../media/image79.emf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78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77.emf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2.wmf"/><Relationship Id="rId22" Type="http://schemas.openxmlformats.org/officeDocument/2006/relationships/image" Target="../media/image7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87.wmf"/><Relationship Id="rId26" Type="http://schemas.openxmlformats.org/officeDocument/2006/relationships/image" Target="../media/image89.wmf"/><Relationship Id="rId3" Type="http://schemas.openxmlformats.org/officeDocument/2006/relationships/oleObject" Target="../embeddings/oleObject11.bin"/><Relationship Id="rId21" Type="http://schemas.openxmlformats.org/officeDocument/2006/relationships/image" Target="../media/image79.emf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0.bin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86.wmf"/><Relationship Id="rId20" Type="http://schemas.openxmlformats.org/officeDocument/2006/relationships/image" Target="../media/image7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88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19.bin"/><Relationship Id="rId10" Type="http://schemas.openxmlformats.org/officeDocument/2006/relationships/image" Target="../media/image83.wmf"/><Relationship Id="rId19" Type="http://schemas.openxmlformats.org/officeDocument/2006/relationships/image" Target="../media/image77.e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85.wmf"/><Relationship Id="rId22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94.wmf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9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9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104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35.bin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0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10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111.w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44.bin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10.wmf"/><Relationship Id="rId20" Type="http://schemas.openxmlformats.org/officeDocument/2006/relationships/image" Target="../media/image1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114.w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39.bin"/><Relationship Id="rId14" Type="http://schemas.openxmlformats.org/officeDocument/2006/relationships/oleObject" Target="../embeddings/oleObject42.bin"/><Relationship Id="rId22" Type="http://schemas.openxmlformats.org/officeDocument/2006/relationships/image" Target="../media/image11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122.w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55.bin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21.wmf"/><Relationship Id="rId20" Type="http://schemas.openxmlformats.org/officeDocument/2006/relationships/image" Target="../media/image12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118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120.wmf"/><Relationship Id="rId22" Type="http://schemas.openxmlformats.org/officeDocument/2006/relationships/image" Target="../media/image12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132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65.bin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31.wmf"/><Relationship Id="rId20" Type="http://schemas.openxmlformats.org/officeDocument/2006/relationships/image" Target="../media/image13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128.w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13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2.bin"/><Relationship Id="rId18" Type="http://schemas.openxmlformats.org/officeDocument/2006/relationships/image" Target="../media/image141.wmf"/><Relationship Id="rId26" Type="http://schemas.openxmlformats.org/officeDocument/2006/relationships/oleObject" Target="../embeddings/oleObject80.bin"/><Relationship Id="rId21" Type="http://schemas.openxmlformats.org/officeDocument/2006/relationships/oleObject" Target="../embeddings/oleObject76.bin"/><Relationship Id="rId34" Type="http://schemas.openxmlformats.org/officeDocument/2006/relationships/oleObject" Target="../embeddings/oleObject85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74.bin"/><Relationship Id="rId25" Type="http://schemas.openxmlformats.org/officeDocument/2006/relationships/oleObject" Target="../embeddings/oleObject79.bin"/><Relationship Id="rId33" Type="http://schemas.openxmlformats.org/officeDocument/2006/relationships/oleObject" Target="../embeddings/oleObject84.bin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40.wmf"/><Relationship Id="rId20" Type="http://schemas.openxmlformats.org/officeDocument/2006/relationships/image" Target="../media/image142.wmf"/><Relationship Id="rId29" Type="http://schemas.openxmlformats.org/officeDocument/2006/relationships/image" Target="../media/image14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143.wmf"/><Relationship Id="rId32" Type="http://schemas.openxmlformats.org/officeDocument/2006/relationships/oleObject" Target="../embeddings/oleObject83.bin"/><Relationship Id="rId37" Type="http://schemas.openxmlformats.org/officeDocument/2006/relationships/image" Target="../media/image148.wmf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8.bin"/><Relationship Id="rId28" Type="http://schemas.openxmlformats.org/officeDocument/2006/relationships/oleObject" Target="../embeddings/oleObject81.bin"/><Relationship Id="rId36" Type="http://schemas.openxmlformats.org/officeDocument/2006/relationships/oleObject" Target="../embeddings/oleObject86.bin"/><Relationship Id="rId10" Type="http://schemas.openxmlformats.org/officeDocument/2006/relationships/image" Target="../media/image137.wmf"/><Relationship Id="rId19" Type="http://schemas.openxmlformats.org/officeDocument/2006/relationships/oleObject" Target="../embeddings/oleObject75.bin"/><Relationship Id="rId31" Type="http://schemas.openxmlformats.org/officeDocument/2006/relationships/image" Target="../media/image146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139.wmf"/><Relationship Id="rId22" Type="http://schemas.openxmlformats.org/officeDocument/2006/relationships/oleObject" Target="../embeddings/oleObject77.bin"/><Relationship Id="rId27" Type="http://schemas.openxmlformats.org/officeDocument/2006/relationships/image" Target="../media/image144.wmf"/><Relationship Id="rId30" Type="http://schemas.openxmlformats.org/officeDocument/2006/relationships/oleObject" Target="../embeddings/oleObject82.bin"/><Relationship Id="rId35" Type="http://schemas.openxmlformats.org/officeDocument/2006/relationships/image" Target="../media/image147.wmf"/><Relationship Id="rId8" Type="http://schemas.openxmlformats.org/officeDocument/2006/relationships/image" Target="../media/image136.wmf"/><Relationship Id="rId3" Type="http://schemas.openxmlformats.org/officeDocument/2006/relationships/oleObject" Target="../embeddings/oleObject6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139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image" Target="../media/image153.wmf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90.bin"/><Relationship Id="rId14" Type="http://schemas.openxmlformats.org/officeDocument/2006/relationships/oleObject" Target="../embeddings/oleObject9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4.bin"/><Relationship Id="rId7" Type="http://schemas.openxmlformats.org/officeDocument/2006/relationships/image" Target="../media/image77.emf"/><Relationship Id="rId12" Type="http://schemas.openxmlformats.org/officeDocument/2006/relationships/image" Target="../media/image156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3.emf"/><Relationship Id="rId4" Type="http://schemas.openxmlformats.org/officeDocument/2006/relationships/image" Target="../media/image154.wmf"/><Relationship Id="rId9" Type="http://schemas.openxmlformats.org/officeDocument/2006/relationships/image" Target="../media/image78.emf"/><Relationship Id="rId14" Type="http://schemas.openxmlformats.org/officeDocument/2006/relationships/image" Target="../media/image15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9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2.emf"/><Relationship Id="rId4" Type="http://schemas.openxmlformats.org/officeDocument/2006/relationships/image" Target="../media/image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emf"/><Relationship Id="rId5" Type="http://schemas.openxmlformats.org/officeDocument/2006/relationships/image" Target="../media/image162.emf"/><Relationship Id="rId4" Type="http://schemas.openxmlformats.org/officeDocument/2006/relationships/image" Target="../media/image2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image" Target="../media/image160.emf"/><Relationship Id="rId18" Type="http://schemas.openxmlformats.org/officeDocument/2006/relationships/image" Target="../media/image167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66.wmf"/><Relationship Id="rId17" Type="http://schemas.openxmlformats.org/officeDocument/2006/relationships/oleObject" Target="../embeddings/oleObject103.bin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7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100.bin"/><Relationship Id="rId15" Type="http://schemas.openxmlformats.org/officeDocument/2006/relationships/image" Target="../media/image162.emf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104.bin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oleObject" Target="../embeddings/oleObject108.bin"/><Relationship Id="rId18" Type="http://schemas.openxmlformats.org/officeDocument/2006/relationships/oleObject" Target="../embeddings/oleObject111.bin"/><Relationship Id="rId3" Type="http://schemas.openxmlformats.org/officeDocument/2006/relationships/oleObject" Target="../embeddings/oleObject105.bin"/><Relationship Id="rId7" Type="http://schemas.openxmlformats.org/officeDocument/2006/relationships/image" Target="../media/image160.emf"/><Relationship Id="rId12" Type="http://schemas.openxmlformats.org/officeDocument/2006/relationships/image" Target="../media/image170.wmf"/><Relationship Id="rId17" Type="http://schemas.openxmlformats.org/officeDocument/2006/relationships/oleObject" Target="../embeddings/oleObject110.bin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6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78.emf"/><Relationship Id="rId4" Type="http://schemas.openxmlformats.org/officeDocument/2006/relationships/image" Target="../media/image168.wmf"/><Relationship Id="rId9" Type="http://schemas.openxmlformats.org/officeDocument/2006/relationships/image" Target="../media/image162.emf"/><Relationship Id="rId14" Type="http://schemas.openxmlformats.org/officeDocument/2006/relationships/image" Target="../media/image171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75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78.emf"/><Relationship Id="rId17" Type="http://schemas.openxmlformats.org/officeDocument/2006/relationships/oleObject" Target="../embeddings/oleObject117.bin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6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wmf"/><Relationship Id="rId11" Type="http://schemas.openxmlformats.org/officeDocument/2006/relationships/image" Target="../media/image162.emf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2.emf"/><Relationship Id="rId4" Type="http://schemas.openxmlformats.org/officeDocument/2006/relationships/image" Target="../media/image163.wmf"/><Relationship Id="rId9" Type="http://schemas.openxmlformats.org/officeDocument/2006/relationships/image" Target="../media/image160.emf"/><Relationship Id="rId14" Type="http://schemas.openxmlformats.org/officeDocument/2006/relationships/image" Target="../media/image174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78.wmf"/><Relationship Id="rId3" Type="http://schemas.openxmlformats.org/officeDocument/2006/relationships/oleObject" Target="../embeddings/oleObject118.bin"/><Relationship Id="rId7" Type="http://schemas.openxmlformats.org/officeDocument/2006/relationships/image" Target="../media/image160.emf"/><Relationship Id="rId12" Type="http://schemas.openxmlformats.org/officeDocument/2006/relationships/image" Target="../media/image177.wmf"/><Relationship Id="rId17" Type="http://schemas.openxmlformats.org/officeDocument/2006/relationships/oleObject" Target="../embeddings/oleObject123.bin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67.wmf"/><Relationship Id="rId20" Type="http://schemas.openxmlformats.org/officeDocument/2006/relationships/image" Target="../media/image17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2.bin"/><Relationship Id="rId10" Type="http://schemas.openxmlformats.org/officeDocument/2006/relationships/image" Target="../media/image78.emf"/><Relationship Id="rId19" Type="http://schemas.openxmlformats.org/officeDocument/2006/relationships/oleObject" Target="../embeddings/oleObject124.bin"/><Relationship Id="rId4" Type="http://schemas.openxmlformats.org/officeDocument/2006/relationships/image" Target="../media/image168.wmf"/><Relationship Id="rId9" Type="http://schemas.openxmlformats.org/officeDocument/2006/relationships/image" Target="../media/image162.emf"/><Relationship Id="rId14" Type="http://schemas.openxmlformats.org/officeDocument/2006/relationships/image" Target="../media/image171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84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83.wmf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128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60.emf"/><Relationship Id="rId3" Type="http://schemas.openxmlformats.org/officeDocument/2006/relationships/oleObject" Target="../embeddings/oleObject130.bin"/><Relationship Id="rId21" Type="http://schemas.openxmlformats.org/officeDocument/2006/relationships/image" Target="../media/image192.wmf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89.wmf"/><Relationship Id="rId17" Type="http://schemas.openxmlformats.org/officeDocument/2006/relationships/image" Target="../media/image191.wmf"/><Relationship Id="rId2" Type="http://schemas.openxmlformats.org/officeDocument/2006/relationships/notesSlide" Target="../notesSlides/notesSlide45.xml"/><Relationship Id="rId16" Type="http://schemas.openxmlformats.org/officeDocument/2006/relationships/oleObject" Target="../embeddings/oleObject137.bin"/><Relationship Id="rId20" Type="http://schemas.openxmlformats.org/officeDocument/2006/relationships/oleObject" Target="../embeddings/oleObject13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5" Type="http://schemas.openxmlformats.org/officeDocument/2006/relationships/image" Target="../media/image190.wmf"/><Relationship Id="rId23" Type="http://schemas.openxmlformats.org/officeDocument/2006/relationships/image" Target="../media/image193.wmf"/><Relationship Id="rId10" Type="http://schemas.openxmlformats.org/officeDocument/2006/relationships/image" Target="../media/image188.wmf"/><Relationship Id="rId19" Type="http://schemas.openxmlformats.org/officeDocument/2006/relationships/image" Target="../media/image162.emf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133.bin"/><Relationship Id="rId14" Type="http://schemas.openxmlformats.org/officeDocument/2006/relationships/oleObject" Target="../embeddings/oleObject136.bin"/><Relationship Id="rId22" Type="http://schemas.openxmlformats.org/officeDocument/2006/relationships/oleObject" Target="../embeddings/oleObject139.bin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201.wmf"/><Relationship Id="rId26" Type="http://schemas.openxmlformats.org/officeDocument/2006/relationships/image" Target="../media/image205.wmf"/><Relationship Id="rId39" Type="http://schemas.openxmlformats.org/officeDocument/2006/relationships/oleObject" Target="../embeddings/oleObject158.bin"/><Relationship Id="rId21" Type="http://schemas.openxmlformats.org/officeDocument/2006/relationships/oleObject" Target="../embeddings/oleObject149.bin"/><Relationship Id="rId34" Type="http://schemas.openxmlformats.org/officeDocument/2006/relationships/image" Target="../media/image209.wmf"/><Relationship Id="rId42" Type="http://schemas.openxmlformats.org/officeDocument/2006/relationships/image" Target="../media/image213.wmf"/><Relationship Id="rId47" Type="http://schemas.openxmlformats.org/officeDocument/2006/relationships/image" Target="../media/image215.wmf"/><Relationship Id="rId50" Type="http://schemas.openxmlformats.org/officeDocument/2006/relationships/oleObject" Target="../embeddings/oleObject164.bin"/><Relationship Id="rId55" Type="http://schemas.openxmlformats.org/officeDocument/2006/relationships/image" Target="../media/image219.wmf"/><Relationship Id="rId7" Type="http://schemas.openxmlformats.org/officeDocument/2006/relationships/oleObject" Target="../embeddings/oleObject142.bin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200.wmf"/><Relationship Id="rId29" Type="http://schemas.openxmlformats.org/officeDocument/2006/relationships/oleObject" Target="../embeddings/oleObject153.bin"/><Relationship Id="rId11" Type="http://schemas.openxmlformats.org/officeDocument/2006/relationships/oleObject" Target="../embeddings/oleObject144.bin"/><Relationship Id="rId24" Type="http://schemas.openxmlformats.org/officeDocument/2006/relationships/image" Target="../media/image204.wmf"/><Relationship Id="rId32" Type="http://schemas.openxmlformats.org/officeDocument/2006/relationships/image" Target="../media/image208.wmf"/><Relationship Id="rId37" Type="http://schemas.openxmlformats.org/officeDocument/2006/relationships/oleObject" Target="../embeddings/oleObject157.bin"/><Relationship Id="rId40" Type="http://schemas.openxmlformats.org/officeDocument/2006/relationships/image" Target="../media/image212.wmf"/><Relationship Id="rId45" Type="http://schemas.openxmlformats.org/officeDocument/2006/relationships/image" Target="../media/image214.wmf"/><Relationship Id="rId53" Type="http://schemas.openxmlformats.org/officeDocument/2006/relationships/image" Target="../media/image218.wmf"/><Relationship Id="rId58" Type="http://schemas.openxmlformats.org/officeDocument/2006/relationships/image" Target="../media/image221.svg"/><Relationship Id="rId5" Type="http://schemas.openxmlformats.org/officeDocument/2006/relationships/oleObject" Target="../embeddings/oleObject141.bin"/><Relationship Id="rId19" Type="http://schemas.openxmlformats.org/officeDocument/2006/relationships/oleObject" Target="../embeddings/oleObject148.bin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99.wmf"/><Relationship Id="rId22" Type="http://schemas.openxmlformats.org/officeDocument/2006/relationships/image" Target="../media/image203.wmf"/><Relationship Id="rId27" Type="http://schemas.openxmlformats.org/officeDocument/2006/relationships/oleObject" Target="../embeddings/oleObject152.bin"/><Relationship Id="rId30" Type="http://schemas.openxmlformats.org/officeDocument/2006/relationships/image" Target="../media/image207.wmf"/><Relationship Id="rId35" Type="http://schemas.openxmlformats.org/officeDocument/2006/relationships/oleObject" Target="../embeddings/oleObject156.bin"/><Relationship Id="rId43" Type="http://schemas.openxmlformats.org/officeDocument/2006/relationships/oleObject" Target="../embeddings/oleObject160.bin"/><Relationship Id="rId48" Type="http://schemas.openxmlformats.org/officeDocument/2006/relationships/oleObject" Target="../embeddings/oleObject163.bin"/><Relationship Id="rId56" Type="http://schemas.openxmlformats.org/officeDocument/2006/relationships/oleObject" Target="../embeddings/oleObject167.bin"/><Relationship Id="rId8" Type="http://schemas.openxmlformats.org/officeDocument/2006/relationships/image" Target="../media/image196.wmf"/><Relationship Id="rId51" Type="http://schemas.openxmlformats.org/officeDocument/2006/relationships/image" Target="../media/image217.wmf"/><Relationship Id="rId3" Type="http://schemas.openxmlformats.org/officeDocument/2006/relationships/oleObject" Target="../embeddings/oleObject140.bin"/><Relationship Id="rId12" Type="http://schemas.openxmlformats.org/officeDocument/2006/relationships/image" Target="../media/image198.wmf"/><Relationship Id="rId17" Type="http://schemas.openxmlformats.org/officeDocument/2006/relationships/oleObject" Target="../embeddings/oleObject147.bin"/><Relationship Id="rId25" Type="http://schemas.openxmlformats.org/officeDocument/2006/relationships/oleObject" Target="../embeddings/oleObject151.bin"/><Relationship Id="rId33" Type="http://schemas.openxmlformats.org/officeDocument/2006/relationships/oleObject" Target="../embeddings/oleObject155.bin"/><Relationship Id="rId38" Type="http://schemas.openxmlformats.org/officeDocument/2006/relationships/image" Target="../media/image211.wmf"/><Relationship Id="rId46" Type="http://schemas.openxmlformats.org/officeDocument/2006/relationships/oleObject" Target="../embeddings/oleObject162.bin"/><Relationship Id="rId20" Type="http://schemas.openxmlformats.org/officeDocument/2006/relationships/image" Target="../media/image202.wmf"/><Relationship Id="rId41" Type="http://schemas.openxmlformats.org/officeDocument/2006/relationships/oleObject" Target="../embeddings/oleObject159.bin"/><Relationship Id="rId54" Type="http://schemas.openxmlformats.org/officeDocument/2006/relationships/oleObject" Target="../embeddings/oleObject16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wmf"/><Relationship Id="rId15" Type="http://schemas.openxmlformats.org/officeDocument/2006/relationships/oleObject" Target="../embeddings/oleObject146.bin"/><Relationship Id="rId23" Type="http://schemas.openxmlformats.org/officeDocument/2006/relationships/oleObject" Target="../embeddings/oleObject150.bin"/><Relationship Id="rId28" Type="http://schemas.openxmlformats.org/officeDocument/2006/relationships/image" Target="../media/image206.wmf"/><Relationship Id="rId36" Type="http://schemas.openxmlformats.org/officeDocument/2006/relationships/image" Target="../media/image210.wmf"/><Relationship Id="rId49" Type="http://schemas.openxmlformats.org/officeDocument/2006/relationships/image" Target="../media/image216.wmf"/><Relationship Id="rId57" Type="http://schemas.openxmlformats.org/officeDocument/2006/relationships/image" Target="../media/image220.png"/><Relationship Id="rId10" Type="http://schemas.openxmlformats.org/officeDocument/2006/relationships/image" Target="../media/image197.wmf"/><Relationship Id="rId31" Type="http://schemas.openxmlformats.org/officeDocument/2006/relationships/oleObject" Target="../embeddings/oleObject154.bin"/><Relationship Id="rId44" Type="http://schemas.openxmlformats.org/officeDocument/2006/relationships/oleObject" Target="../embeddings/oleObject161.bin"/><Relationship Id="rId52" Type="http://schemas.openxmlformats.org/officeDocument/2006/relationships/oleObject" Target="../embeddings/oleObject165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3.wmf"/><Relationship Id="rId5" Type="http://schemas.openxmlformats.org/officeDocument/2006/relationships/oleObject" Target="../embeddings/oleObject169.bin"/><Relationship Id="rId10" Type="http://schemas.openxmlformats.org/officeDocument/2006/relationships/image" Target="../media/image225.wmf"/><Relationship Id="rId4" Type="http://schemas.openxmlformats.org/officeDocument/2006/relationships/image" Target="../media/image222.wmf"/><Relationship Id="rId9" Type="http://schemas.openxmlformats.org/officeDocument/2006/relationships/oleObject" Target="../embeddings/oleObject171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7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226.wmf"/><Relationship Id="rId9" Type="http://schemas.openxmlformats.org/officeDocument/2006/relationships/image" Target="../media/image228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emf"/><Relationship Id="rId5" Type="http://schemas.openxmlformats.org/officeDocument/2006/relationships/image" Target="../media/image162.emf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jpe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8.jpe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37AF4-2877-4FC8-8452-83AFDE48F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Transmit Power Optimization on Disguised Full-Duplex Covert              Communications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507E80-6EC9-4363-975D-E94226E6C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603" y="3507147"/>
            <a:ext cx="9144000" cy="1655762"/>
          </a:xfrm>
        </p:spPr>
        <p:txBody>
          <a:bodyPr/>
          <a:lstStyle/>
          <a:p>
            <a:r>
              <a:rPr lang="en-US" altLang="ko-KR" dirty="0"/>
              <a:t>REFAT KHAN</a:t>
            </a:r>
          </a:p>
          <a:p>
            <a:r>
              <a:rPr lang="en-US" altLang="ko-KR" dirty="0"/>
              <a:t>Advised by Professor Jihwan Moon</a:t>
            </a:r>
          </a:p>
          <a:p>
            <a:r>
              <a:rPr lang="en-US" altLang="ko-KR" sz="1600" dirty="0"/>
              <a:t>Cognitive Communication System Lab</a:t>
            </a:r>
          </a:p>
          <a:p>
            <a:r>
              <a:rPr lang="en-US" altLang="ko-KR" sz="1600" dirty="0"/>
              <a:t>School of Electrical Engineering</a:t>
            </a:r>
          </a:p>
          <a:p>
            <a:r>
              <a:rPr lang="en-US" altLang="ko-KR" sz="1600" dirty="0"/>
              <a:t>Hanbat National University</a:t>
            </a:r>
          </a:p>
          <a:p>
            <a:endParaRPr lang="en-US" altLang="ko-KR" dirty="0"/>
          </a:p>
          <a:p>
            <a:r>
              <a:rPr lang="en-US" altLang="ko-KR" sz="1600" dirty="0"/>
              <a:t>May 09, 2024</a:t>
            </a:r>
            <a:endParaRPr lang="ko-KR" altLang="en-US" sz="1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5FB92C-49B1-4A07-9E28-9D1D5C70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68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Problem Formulation   Proposed Solution   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10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303D0A-7BE3-4CD0-FBE0-D30E302271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0282" y="4822165"/>
            <a:ext cx="545465" cy="574040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A441AAC-D377-DB76-5779-B7B396911A0A}"/>
              </a:ext>
            </a:extLst>
          </p:cNvPr>
          <p:cNvSpPr/>
          <p:nvPr/>
        </p:nvSpPr>
        <p:spPr>
          <a:xfrm>
            <a:off x="4307996" y="4502644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9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warden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Problem Formulation   Proposed Solution   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1" y="2001329"/>
                <a:ext cx="3778369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1" y="2001329"/>
                <a:ext cx="3778369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Warden,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06A0F0D-6B43-4E5F-1EF5-1E83A2D158FE}"/>
              </a:ext>
            </a:extLst>
          </p:cNvPr>
          <p:cNvSpPr/>
          <p:nvPr/>
        </p:nvSpPr>
        <p:spPr>
          <a:xfrm>
            <a:off x="4334728" y="4519130"/>
            <a:ext cx="1294646" cy="1195058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100" kern="1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0" name="Picture 9" descr="A person at a desk&#10;&#10;Description automatically generated">
            <a:extLst>
              <a:ext uri="{FF2B5EF4-FFF2-40B4-BE49-F238E27FC236}">
                <a16:creationId xmlns:a16="http://schemas.microsoft.com/office/drawing/2014/main" id="{6982BC31-D4D9-A1F7-29CD-4F0F5D679B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7" y="4913641"/>
            <a:ext cx="669957" cy="4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15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effective residual signal assuming the warden successfully decoded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The null and alternative hypotheses</a:t>
                </a:r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The test statistics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Problem Formulation   Proposed Solution   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F055C-91AE-5F0A-289D-9FC78A2C4D7B}"/>
                  </a:ext>
                </a:extLst>
              </p:cNvPr>
              <p:cNvSpPr txBox="1"/>
              <p:nvPr/>
            </p:nvSpPr>
            <p:spPr>
              <a:xfrm>
                <a:off x="1673524" y="2191109"/>
                <a:ext cx="2380891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F055C-91AE-5F0A-289D-9FC78A2C4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524" y="2191109"/>
                <a:ext cx="2380891" cy="427746"/>
              </a:xfrm>
              <a:prstGeom prst="rect">
                <a:avLst/>
              </a:prstGeom>
              <a:blipFill>
                <a:blip r:embed="rId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C0917D-C160-AB00-3D78-022FACF53995}"/>
                  </a:ext>
                </a:extLst>
              </p:cNvPr>
              <p:cNvSpPr txBox="1"/>
              <p:nvPr/>
            </p:nvSpPr>
            <p:spPr>
              <a:xfrm>
                <a:off x="1561381" y="3536830"/>
                <a:ext cx="3390181" cy="70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C0917D-C160-AB00-3D78-022FACF53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381" y="3536830"/>
                <a:ext cx="3390181" cy="7047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180435-84E6-0B6F-6E09-99988CE27905}"/>
                  </a:ext>
                </a:extLst>
              </p:cNvPr>
              <p:cNvSpPr txBox="1"/>
              <p:nvPr/>
            </p:nvSpPr>
            <p:spPr>
              <a:xfrm>
                <a:off x="1449238" y="4718649"/>
                <a:ext cx="3717985" cy="65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180435-84E6-0B6F-6E09-99988CE27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238" y="4718649"/>
                <a:ext cx="3717985" cy="656590"/>
              </a:xfrm>
              <a:prstGeom prst="rect">
                <a:avLst/>
              </a:prstGeom>
              <a:blipFill>
                <a:blip r:embed="rId6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14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Bounded uncertainty model with the mean noise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By change of variables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Problem Formulation   Proposed Solution   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13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1828800" y="2458528"/>
                <a:ext cx="9351034" cy="1698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dB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dB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dB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̄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dB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dB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dB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458528"/>
                <a:ext cx="9351034" cy="16989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1915064" y="4779034"/>
                <a:ext cx="5926347" cy="133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fun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64" y="4779034"/>
                <a:ext cx="5926347" cy="13310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75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3"/>
                <a:endParaRPr lang="en-US" altLang="ko-KR" dirty="0"/>
              </a:p>
              <a:p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4"/>
                <a:r>
                  <a:rPr lang="en-US" altLang="ko-KR" dirty="0"/>
                  <a:t>False alarm probability</a:t>
                </a:r>
              </a:p>
              <a:p>
                <a:pPr lvl="4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Problem Formulation   Proposed Solution   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14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2009954" y="3666226"/>
                <a:ext cx="5831457" cy="903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error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error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954" y="3666226"/>
                <a:ext cx="5831457" cy="903774"/>
              </a:xfrm>
              <a:prstGeom prst="rect">
                <a:avLst/>
              </a:prstGeom>
              <a:blipFill>
                <a:blip r:embed="rId5"/>
                <a:stretch>
                  <a:fillRect b="-6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/>
              <p:nvPr/>
            </p:nvSpPr>
            <p:spPr>
              <a:xfrm>
                <a:off x="2363638" y="4882551"/>
                <a:ext cx="9609826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fun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638" y="4882551"/>
                <a:ext cx="9609826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47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3"/>
                <a:endParaRPr lang="en-US" altLang="ko-KR" dirty="0"/>
              </a:p>
              <a:p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3"/>
                <a:r>
                  <a:rPr lang="en-US" altLang="ko-KR" dirty="0"/>
                  <a:t>Miss probability</a:t>
                </a:r>
              </a:p>
              <a:p>
                <a:pPr lvl="4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Problem Formulation   Proposed Solution   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15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2035833" y="3666226"/>
                <a:ext cx="5831457" cy="903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error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error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33" y="3666226"/>
                <a:ext cx="5831457" cy="903774"/>
              </a:xfrm>
              <a:prstGeom prst="rect">
                <a:avLst/>
              </a:prstGeom>
              <a:blipFill>
                <a:blip r:embed="rId5"/>
                <a:stretch>
                  <a:fillRect b="-6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/>
              <p:nvPr/>
            </p:nvSpPr>
            <p:spPr>
              <a:xfrm>
                <a:off x="2018581" y="4908429"/>
                <a:ext cx="8497019" cy="1613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581" y="4908429"/>
                <a:ext cx="8497019" cy="16131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86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4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Problem Formulation   Proposed Solution   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16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/>
              <p:nvPr/>
            </p:nvSpPr>
            <p:spPr>
              <a:xfrm>
                <a:off x="2027208" y="3907766"/>
                <a:ext cx="7712015" cy="2936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208" y="3907766"/>
                <a:ext cx="7712015" cy="29360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068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4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Problem Formulation   Proposed Solution   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17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/>
              <p:nvPr/>
            </p:nvSpPr>
            <p:spPr>
              <a:xfrm>
                <a:off x="2027208" y="3907766"/>
                <a:ext cx="8566030" cy="2838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≥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208" y="3907766"/>
                <a:ext cx="8566030" cy="28383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69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Problem Formulation   Proposed Solution   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10">
            <a:extLst>
              <a:ext uri="{FF2B5EF4-FFF2-40B4-BE49-F238E27FC236}">
                <a16:creationId xmlns:a16="http://schemas.microsoft.com/office/drawing/2014/main" id="{6C6C78E9-425D-B57D-ECE1-F3084C16A91F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2">
            <a:extLst>
              <a:ext uri="{FF2B5EF4-FFF2-40B4-BE49-F238E27FC236}">
                <a16:creationId xmlns:a16="http://schemas.microsoft.com/office/drawing/2014/main" id="{A94D097D-390C-9078-1D91-FF5497FBB1FC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>
            <a:extLst>
              <a:ext uri="{FF2B5EF4-FFF2-40B4-BE49-F238E27FC236}">
                <a16:creationId xmlns:a16="http://schemas.microsoft.com/office/drawing/2014/main" id="{451F5F42-8BFC-6907-2DAF-3B37CC409E15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8">
            <a:extLst>
              <a:ext uri="{FF2B5EF4-FFF2-40B4-BE49-F238E27FC236}">
                <a16:creationId xmlns:a16="http://schemas.microsoft.com/office/drawing/2014/main" id="{9EB56EE3-4683-624E-BE51-47090AA9EB42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8">
            <a:extLst>
              <a:ext uri="{FF2B5EF4-FFF2-40B4-BE49-F238E27FC236}">
                <a16:creationId xmlns:a16="http://schemas.microsoft.com/office/drawing/2014/main" id="{389D93A7-34F1-EEA4-714E-11B2859D0194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81D9C229-8B67-451F-5333-818AFE1F83A4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38">
            <a:extLst>
              <a:ext uri="{FF2B5EF4-FFF2-40B4-BE49-F238E27FC236}">
                <a16:creationId xmlns:a16="http://schemas.microsoft.com/office/drawing/2014/main" id="{B3049E14-A7C7-5099-117C-C5825D61B487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58879" cy="1323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25BBB13D-5A34-22CE-D012-FA936A8BD699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67A0F7-DF06-C7FA-811B-91415B26D508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44">
            <a:extLst>
              <a:ext uri="{FF2B5EF4-FFF2-40B4-BE49-F238E27FC236}">
                <a16:creationId xmlns:a16="http://schemas.microsoft.com/office/drawing/2014/main" id="{A51B6155-9713-E1D2-B249-834AF3C11402}"/>
              </a:ext>
            </a:extLst>
          </p:cNvPr>
          <p:cNvCxnSpPr>
            <a:cxnSpLocks/>
          </p:cNvCxnSpPr>
          <p:nvPr/>
        </p:nvCxnSpPr>
        <p:spPr>
          <a:xfrm flipV="1">
            <a:off x="7369009" y="3717756"/>
            <a:ext cx="2448426" cy="1328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4C68F8CB-7D93-93F3-FE1D-FCA965F9C1A8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CEE1A26B-8CB6-5DAF-FB62-2DCCCF2B05A2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33">
            <a:extLst>
              <a:ext uri="{FF2B5EF4-FFF2-40B4-BE49-F238E27FC236}">
                <a16:creationId xmlns:a16="http://schemas.microsoft.com/office/drawing/2014/main" id="{9B0888F3-B264-F711-C52A-1D3CF90B6E23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/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/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/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/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34">
            <a:extLst>
              <a:ext uri="{FF2B5EF4-FFF2-40B4-BE49-F238E27FC236}">
                <a16:creationId xmlns:a16="http://schemas.microsoft.com/office/drawing/2014/main" id="{F5738545-99CB-64E3-3635-BB2117DBFEA1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/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/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/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blipFill>
                <a:blip r:embed="rId11"/>
                <a:stretch>
                  <a:fillRect r="-512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/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AFBA25AB-8F5A-DB1F-C355-34599A9FC9C9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E62A64-4F5F-68BF-BAFA-B572594325B8}"/>
              </a:ext>
            </a:extLst>
          </p:cNvPr>
          <p:cNvSpPr txBox="1"/>
          <p:nvPr/>
        </p:nvSpPr>
        <p:spPr>
          <a:xfrm>
            <a:off x="94891" y="4140679"/>
            <a:ext cx="190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B7C3BF-F4C2-31A4-21A4-E8E40E4D11C5}"/>
                  </a:ext>
                </a:extLst>
              </p:cNvPr>
              <p:cNvSpPr txBox="1"/>
              <p:nvPr/>
            </p:nvSpPr>
            <p:spPr>
              <a:xfrm>
                <a:off x="3183147" y="4528869"/>
                <a:ext cx="1354347" cy="455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B7C3BF-F4C2-31A4-21A4-E8E40E4D1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147" y="4528869"/>
                <a:ext cx="1354347" cy="45525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18A7F2-29EE-2FB8-468C-4837970E26C8}"/>
                  </a:ext>
                </a:extLst>
              </p:cNvPr>
              <p:cNvSpPr txBox="1"/>
              <p:nvPr/>
            </p:nvSpPr>
            <p:spPr>
              <a:xfrm>
                <a:off x="8022565" y="4597879"/>
                <a:ext cx="1708031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18A7F2-29EE-2FB8-468C-4837970E2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565" y="4597879"/>
                <a:ext cx="1708031" cy="438005"/>
              </a:xfrm>
              <a:prstGeom prst="rect">
                <a:avLst/>
              </a:prstGeom>
              <a:blipFill>
                <a:blip r:embed="rId14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923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Note that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The first derivative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Problem Formulation   Proposed Solution   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733911" y="2156607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911" y="2156607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476DA-15EA-FE58-0C51-29833D29962B}"/>
                  </a:ext>
                </a:extLst>
              </p:cNvPr>
              <p:cNvSpPr txBox="1"/>
              <p:nvPr/>
            </p:nvSpPr>
            <p:spPr>
              <a:xfrm>
                <a:off x="327805" y="3303918"/>
                <a:ext cx="10170542" cy="1707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func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476DA-15EA-FE58-0C51-29833D299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05" y="3303918"/>
                <a:ext cx="10170542" cy="1707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51C19A-34F5-8438-CDFD-0897FE73734B}"/>
                  </a:ext>
                </a:extLst>
              </p:cNvPr>
              <p:cNvSpPr txBox="1"/>
              <p:nvPr/>
            </p:nvSpPr>
            <p:spPr>
              <a:xfrm>
                <a:off x="2208361" y="5279366"/>
                <a:ext cx="9661585" cy="69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𝜕𝜏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Increasing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51C19A-34F5-8438-CDFD-0897FE737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61" y="5279366"/>
                <a:ext cx="9661585" cy="6947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97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Wireless Communication</a:t>
            </a:r>
          </a:p>
          <a:p>
            <a:pPr lvl="1"/>
            <a:r>
              <a:rPr lang="en-US" dirty="0"/>
              <a:t>Securing Wireless Communication</a:t>
            </a:r>
          </a:p>
          <a:p>
            <a:pPr lvl="2"/>
            <a:r>
              <a:rPr lang="en-US" sz="1600" dirty="0"/>
              <a:t>Wireless technology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r>
              <a:rPr lang="en-US" sz="1600" dirty="0"/>
              <a:t> lives, but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cyberattacks</a:t>
            </a:r>
            <a:r>
              <a:rPr lang="en-US" sz="1600" dirty="0"/>
              <a:t> pose a threat, leading to potential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information       leaks</a:t>
            </a:r>
          </a:p>
          <a:p>
            <a:pPr lvl="2"/>
            <a:r>
              <a:rPr lang="en-US" sz="1600" dirty="0"/>
              <a:t>To cope with this,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cryptography</a:t>
            </a:r>
            <a:r>
              <a:rPr lang="en-US" sz="1600" dirty="0"/>
              <a:t> has widely been adopted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The perspective of physical layer security</a:t>
            </a:r>
          </a:p>
          <a:p>
            <a:pPr lvl="2">
              <a:lnSpc>
                <a:spcPct val="150000"/>
              </a:lnSpc>
            </a:pPr>
            <a:r>
              <a:rPr lang="en-US" sz="1400" dirty="0"/>
              <a:t>Yet,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cryptography</a:t>
            </a:r>
            <a:r>
              <a:rPr lang="en-US" sz="1400" dirty="0"/>
              <a:t> has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limitations</a:t>
            </a:r>
            <a:r>
              <a:rPr lang="en-US" sz="1400" dirty="0"/>
              <a:t>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complex key generation </a:t>
            </a:r>
            <a:r>
              <a:rPr lang="en-US" sz="1400" dirty="0"/>
              <a:t>and susceptibility to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400" dirty="0"/>
              <a:t>   powerful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eavesdroppers, </a:t>
            </a:r>
            <a:r>
              <a:rPr lang="en-US" sz="1400" dirty="0"/>
              <a:t>especially challenging for IoT devices.</a:t>
            </a:r>
          </a:p>
          <a:p>
            <a:pPr lvl="2">
              <a:lnSpc>
                <a:spcPct val="150000"/>
              </a:lnSpc>
            </a:pPr>
            <a:r>
              <a:rPr lang="en-US" sz="1400" dirty="0"/>
              <a:t>These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downsides</a:t>
            </a:r>
            <a:r>
              <a:rPr lang="en-US" sz="1400" dirty="0"/>
              <a:t> have led researchers to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examine the possibility </a:t>
            </a:r>
            <a:r>
              <a:rPr lang="en-US" sz="1400" dirty="0"/>
              <a:t>of utilizing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physical layer security</a:t>
            </a:r>
            <a:endParaRPr lang="en-US" altLang="ko-KR" sz="1400" dirty="0"/>
          </a:p>
          <a:p>
            <a:r>
              <a:rPr lang="en-US" altLang="ko-KR" b="1" dirty="0"/>
              <a:t>A new line of secure communications: wireless surveillance</a:t>
            </a:r>
          </a:p>
          <a:p>
            <a:pPr lvl="1"/>
            <a:r>
              <a:rPr lang="en-US" dirty="0"/>
              <a:t>Covert communication 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Opponents can conduct traffic analysis by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collecting metadata </a:t>
            </a:r>
            <a:r>
              <a:rPr lang="en-US" sz="1400" dirty="0"/>
              <a:t>during transmission.</a:t>
            </a:r>
          </a:p>
          <a:p>
            <a:pPr lvl="2"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Vulnerabilities</a:t>
            </a:r>
            <a:r>
              <a:rPr lang="en-US" sz="1400" dirty="0"/>
              <a:t> include capturing source and destination addresses, request-response frequency, </a:t>
            </a:r>
            <a:r>
              <a:rPr lang="en-US" sz="1400" dirty="0" err="1"/>
              <a:t>etc</a:t>
            </a:r>
            <a:endParaRPr lang="en-US" sz="1400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CE4A9-6D57-4805-B071-2769236438D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Introduction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Contributions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1D24E95-A99C-46E7-84CB-D525079A2098}"/>
              </a:ext>
            </a:extLst>
          </p:cNvPr>
          <p:cNvGrpSpPr/>
          <p:nvPr/>
        </p:nvGrpSpPr>
        <p:grpSpPr>
          <a:xfrm>
            <a:off x="8169215" y="2009955"/>
            <a:ext cx="3295291" cy="1406105"/>
            <a:chOff x="7255571" y="2196738"/>
            <a:chExt cx="4081518" cy="169267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30F58BB-7F29-427C-BD83-19DF01A2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39292" y="2266760"/>
              <a:ext cx="478162" cy="62914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37FD9B4-3803-459E-84AD-356A7F46A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53908" y="2752860"/>
              <a:ext cx="766577" cy="76725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F6EFFA8-47FD-4B88-8654-08FE1DCAC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660414" y="2850685"/>
              <a:ext cx="342426" cy="700178"/>
            </a:xfrm>
            <a:prstGeom prst="rect">
              <a:avLst/>
            </a:prstGeom>
          </p:spPr>
        </p:pic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F11A2506-5219-4C2D-A998-1CE55D3DF9E0}"/>
                </a:ext>
              </a:extLst>
            </p:cNvPr>
            <p:cNvSpPr txBox="1"/>
            <p:nvPr/>
          </p:nvSpPr>
          <p:spPr>
            <a:xfrm>
              <a:off x="7255571" y="3550863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Alice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Box 26">
              <a:extLst>
                <a:ext uri="{FF2B5EF4-FFF2-40B4-BE49-F238E27FC236}">
                  <a16:creationId xmlns:a16="http://schemas.microsoft.com/office/drawing/2014/main" id="{4A38803E-5FEA-4D5F-801D-3A5089B89E2F}"/>
                </a:ext>
              </a:extLst>
            </p:cNvPr>
            <p:cNvSpPr txBox="1"/>
            <p:nvPr/>
          </p:nvSpPr>
          <p:spPr>
            <a:xfrm>
              <a:off x="10161140" y="3550863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Bob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Box 27">
              <a:extLst>
                <a:ext uri="{FF2B5EF4-FFF2-40B4-BE49-F238E27FC236}">
                  <a16:creationId xmlns:a16="http://schemas.microsoft.com/office/drawing/2014/main" id="{5EC68287-5F2D-486E-AC4D-F4E04FA91E7C}"/>
                </a:ext>
              </a:extLst>
            </p:cNvPr>
            <p:cNvSpPr txBox="1"/>
            <p:nvPr/>
          </p:nvSpPr>
          <p:spPr>
            <a:xfrm>
              <a:off x="8602318" y="2895909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Eve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1277DC9B-7AE8-48EA-ADAA-55B4670A8229}"/>
                </a:ext>
              </a:extLst>
            </p:cNvPr>
            <p:cNvSpPr/>
            <p:nvPr/>
          </p:nvSpPr>
          <p:spPr bwMode="auto">
            <a:xfrm>
              <a:off x="8259825" y="3263373"/>
              <a:ext cx="1999619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92D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7B5A2E1C-A88B-4923-8356-6CB2CF5B85D3}"/>
                </a:ext>
              </a:extLst>
            </p:cNvPr>
            <p:cNvSpPr/>
            <p:nvPr/>
          </p:nvSpPr>
          <p:spPr bwMode="auto">
            <a:xfrm rot="19138760">
              <a:off x="8075864" y="2881530"/>
              <a:ext cx="790405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C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1E5EDD9-086A-48BB-9475-321D770415C5}"/>
                </a:ext>
              </a:extLst>
            </p:cNvPr>
            <p:cNvSpPr/>
            <p:nvPr/>
          </p:nvSpPr>
          <p:spPr>
            <a:xfrm>
              <a:off x="7299164" y="2750571"/>
              <a:ext cx="4037925" cy="1138744"/>
            </a:xfrm>
            <a:prstGeom prst="roundRect">
              <a:avLst/>
            </a:prstGeom>
            <a:noFill/>
            <a:ln w="2857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01C58FB-9F80-4D99-AED7-8D820ADE4092}"/>
                </a:ext>
              </a:extLst>
            </p:cNvPr>
            <p:cNvSpPr/>
            <p:nvPr/>
          </p:nvSpPr>
          <p:spPr>
            <a:xfrm>
              <a:off x="8688506" y="2196738"/>
              <a:ext cx="1020846" cy="102084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" name="그래픽 39" descr="오른쪽으로 굽은 화살표">
            <a:extLst>
              <a:ext uri="{FF2B5EF4-FFF2-40B4-BE49-F238E27FC236}">
                <a16:creationId xmlns:a16="http://schemas.microsoft.com/office/drawing/2014/main" id="{2F987136-8A42-4F2D-8F22-0D3C21A21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10615552" y="3526799"/>
            <a:ext cx="1193255" cy="914400"/>
          </a:xfrm>
          <a:prstGeom prst="rect">
            <a:avLst/>
          </a:prstGeom>
        </p:spPr>
      </p:pic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77BD0DA7-9F6D-47B7-9863-3AFAA977BA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</a:t>
            </a:fld>
            <a:r>
              <a:rPr lang="en-US" altLang="ko-KR" dirty="0"/>
              <a:t>/</a:t>
            </a:r>
            <a:r>
              <a:rPr lang="en-US" altLang="ko-KR" sz="1200" dirty="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63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Problem Formulation   Proposed Solution   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20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10">
            <a:extLst>
              <a:ext uri="{FF2B5EF4-FFF2-40B4-BE49-F238E27FC236}">
                <a16:creationId xmlns:a16="http://schemas.microsoft.com/office/drawing/2014/main" id="{6C6C78E9-425D-B57D-ECE1-F3084C16A91F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2">
            <a:extLst>
              <a:ext uri="{FF2B5EF4-FFF2-40B4-BE49-F238E27FC236}">
                <a16:creationId xmlns:a16="http://schemas.microsoft.com/office/drawing/2014/main" id="{A94D097D-390C-9078-1D91-FF5497FBB1FC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>
            <a:extLst>
              <a:ext uri="{FF2B5EF4-FFF2-40B4-BE49-F238E27FC236}">
                <a16:creationId xmlns:a16="http://schemas.microsoft.com/office/drawing/2014/main" id="{451F5F42-8BFC-6907-2DAF-3B37CC409E15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8">
            <a:extLst>
              <a:ext uri="{FF2B5EF4-FFF2-40B4-BE49-F238E27FC236}">
                <a16:creationId xmlns:a16="http://schemas.microsoft.com/office/drawing/2014/main" id="{9EB56EE3-4683-624E-BE51-47090AA9EB42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8">
            <a:extLst>
              <a:ext uri="{FF2B5EF4-FFF2-40B4-BE49-F238E27FC236}">
                <a16:creationId xmlns:a16="http://schemas.microsoft.com/office/drawing/2014/main" id="{389D93A7-34F1-EEA4-714E-11B2859D0194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81D9C229-8B67-451F-5333-818AFE1F83A4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25BBB13D-5A34-22CE-D012-FA936A8BD699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67A0F7-DF06-C7FA-811B-91415B26D508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4C68F8CB-7D93-93F3-FE1D-FCA965F9C1A8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CEE1A26B-8CB6-5DAF-FB62-2DCCCF2B05A2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33">
            <a:extLst>
              <a:ext uri="{FF2B5EF4-FFF2-40B4-BE49-F238E27FC236}">
                <a16:creationId xmlns:a16="http://schemas.microsoft.com/office/drawing/2014/main" id="{9B0888F3-B264-F711-C52A-1D3CF90B6E23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/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/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/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/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34">
            <a:extLst>
              <a:ext uri="{FF2B5EF4-FFF2-40B4-BE49-F238E27FC236}">
                <a16:creationId xmlns:a16="http://schemas.microsoft.com/office/drawing/2014/main" id="{F5738545-99CB-64E3-3635-BB2117DBFEA1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/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/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/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blipFill>
                <a:blip r:embed="rId11"/>
                <a:stretch>
                  <a:fillRect r="-512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/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AFBA25AB-8F5A-DB1F-C355-34599A9FC9C9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E62A64-4F5F-68BF-BAFA-B572594325B8}"/>
              </a:ext>
            </a:extLst>
          </p:cNvPr>
          <p:cNvSpPr txBox="1"/>
          <p:nvPr/>
        </p:nvSpPr>
        <p:spPr>
          <a:xfrm>
            <a:off x="94891" y="4140679"/>
            <a:ext cx="190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  <a:p>
            <a:endParaRPr lang="en-US" dirty="0"/>
          </a:p>
        </p:txBody>
      </p:sp>
      <p:cxnSp>
        <p:nvCxnSpPr>
          <p:cNvPr id="4" name="직선 연결선 41">
            <a:extLst>
              <a:ext uri="{FF2B5EF4-FFF2-40B4-BE49-F238E27FC236}">
                <a16:creationId xmlns:a16="http://schemas.microsoft.com/office/drawing/2014/main" id="{E63990EE-9C6D-FEC6-9076-595C6F7929BD}"/>
              </a:ext>
            </a:extLst>
          </p:cNvPr>
          <p:cNvCxnSpPr>
            <a:cxnSpLocks/>
          </p:cNvCxnSpPr>
          <p:nvPr/>
        </p:nvCxnSpPr>
        <p:spPr>
          <a:xfrm flipV="1">
            <a:off x="5128127" y="4569749"/>
            <a:ext cx="2234865" cy="264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38">
            <a:extLst>
              <a:ext uri="{FF2B5EF4-FFF2-40B4-BE49-F238E27FC236}">
                <a16:creationId xmlns:a16="http://schemas.microsoft.com/office/drawing/2014/main" id="{326A7277-343D-8B22-BFBE-B6C5F92DF3A6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46847" cy="11222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44">
            <a:extLst>
              <a:ext uri="{FF2B5EF4-FFF2-40B4-BE49-F238E27FC236}">
                <a16:creationId xmlns:a16="http://schemas.microsoft.com/office/drawing/2014/main" id="{050A199D-607F-9324-6B1E-729DB26C43A0}"/>
              </a:ext>
            </a:extLst>
          </p:cNvPr>
          <p:cNvCxnSpPr>
            <a:cxnSpLocks/>
          </p:cNvCxnSpPr>
          <p:nvPr/>
        </p:nvCxnSpPr>
        <p:spPr>
          <a:xfrm flipV="1">
            <a:off x="7362992" y="3717756"/>
            <a:ext cx="2454443" cy="84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AB52A0-488A-6EB8-6F99-456073536443}"/>
                  </a:ext>
                </a:extLst>
              </p:cNvPr>
              <p:cNvSpPr txBox="1"/>
              <p:nvPr/>
            </p:nvSpPr>
            <p:spPr>
              <a:xfrm>
                <a:off x="3372929" y="4485736"/>
                <a:ext cx="1362974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AB52A0-488A-6EB8-6F99-456073536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29" y="4485736"/>
                <a:ext cx="1362974" cy="4380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AF1980-CDA0-DC4E-75DF-A73F58ECE525}"/>
                  </a:ext>
                </a:extLst>
              </p:cNvPr>
              <p:cNvSpPr txBox="1"/>
              <p:nvPr/>
            </p:nvSpPr>
            <p:spPr>
              <a:xfrm>
                <a:off x="7470475" y="4382219"/>
                <a:ext cx="2009955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AF1980-CDA0-DC4E-75DF-A73F58ECE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475" y="4382219"/>
                <a:ext cx="2009955" cy="6109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2217A9-B9D4-16C8-DB05-03C158C6F14F}"/>
                  </a:ext>
                </a:extLst>
              </p:cNvPr>
              <p:cNvSpPr txBox="1"/>
              <p:nvPr/>
            </p:nvSpPr>
            <p:spPr>
              <a:xfrm>
                <a:off x="5262113" y="3692106"/>
                <a:ext cx="1500996" cy="1060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2217A9-B9D4-16C8-DB05-03C158C6F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3692106"/>
                <a:ext cx="1500996" cy="10606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436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minimum DEP and the optimal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Problem Formulation   Proposed Solution   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949B2-A7B1-4F03-2307-C813D3FAC46D}"/>
                  </a:ext>
                </a:extLst>
              </p:cNvPr>
              <p:cNvSpPr txBox="1"/>
              <p:nvPr/>
            </p:nvSpPr>
            <p:spPr>
              <a:xfrm>
                <a:off x="1207697" y="2458528"/>
                <a:ext cx="6866627" cy="2498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★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lim>
                      </m:limLow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func>
                                          <m:func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𝜁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sSup>
                                                  <m:sSup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begChr m:val="|"/>
                                                        <m:endChr m:val="|"/>
                                                        <m:ctrlPr>
                                                          <a:rPr lang="en-US" i="1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h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𝐷𝑊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𝐷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func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949B2-A7B1-4F03-2307-C813D3FAC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697" y="2458528"/>
                <a:ext cx="6866627" cy="2498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184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Formulation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Covert rate maximization</a:t>
                </a:r>
              </a:p>
              <a:p>
                <a:pPr lvl="1"/>
                <a:r>
                  <a:rPr lang="en-US" altLang="ko-KR" dirty="0"/>
                  <a:t>Objective function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DEP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Constraint 1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Successive interference cancellation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2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Successful public message transmission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3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public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4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covet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5</a:t>
                </a:r>
              </a:p>
              <a:p>
                <a:pPr lvl="2"/>
                <a:r>
                  <a:rPr lang="en-US" altLang="ko-KR" dirty="0"/>
                  <a:t>To avoid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zero DEP</a:t>
                </a:r>
              </a:p>
              <a:p>
                <a:pPr lvl="1"/>
                <a:r>
                  <a:rPr lang="en-US" altLang="ko-KR" dirty="0"/>
                  <a:t>Constraint 6</a:t>
                </a:r>
              </a:p>
              <a:p>
                <a:pPr lvl="2"/>
                <a:r>
                  <a:rPr lang="en-US" altLang="ko-KR" dirty="0"/>
                  <a:t>Power budget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System Model 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</a:rPr>
              <a:t>Problem Formulation   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Proposed Solution   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/>
              <p:nvPr/>
            </p:nvSpPr>
            <p:spPr>
              <a:xfrm>
                <a:off x="7099540" y="1354347"/>
                <a:ext cx="5092460" cy="2475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lim>
                      </m:limLow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0" y="1354347"/>
                <a:ext cx="5092460" cy="24752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06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ET phase for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     and harvested energy     at EH node </a:t>
            </a:r>
          </a:p>
          <a:p>
            <a:pPr lvl="2"/>
            <a:r>
              <a:rPr lang="en-US" altLang="ko-KR" dirty="0"/>
              <a:t>User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Jammer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CBB13-D581-4DE3-B443-0D2816DA99FC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49" name="개체 48">
            <a:extLst>
              <a:ext uri="{FF2B5EF4-FFF2-40B4-BE49-F238E27FC236}">
                <a16:creationId xmlns:a16="http://schemas.microsoft.com/office/drawing/2014/main" id="{AC5BE1F5-DDA1-4053-967D-4EF9BDF4EA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306541"/>
              </p:ext>
            </p:extLst>
          </p:nvPr>
        </p:nvGraphicFramePr>
        <p:xfrm>
          <a:off x="1705872" y="2520950"/>
          <a:ext cx="53959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44640" imgH="330120" progId="Equation.DSMT4">
                  <p:embed/>
                </p:oleObj>
              </mc:Choice>
              <mc:Fallback>
                <p:oleObj name="Equation" r:id="rId3" imgW="3644640" imgH="330120" progId="Equation.DSMT4">
                  <p:embed/>
                  <p:pic>
                    <p:nvPicPr>
                      <p:cNvPr id="49" name="개체 48">
                        <a:extLst>
                          <a:ext uri="{FF2B5EF4-FFF2-40B4-BE49-F238E27FC236}">
                            <a16:creationId xmlns:a16="http://schemas.microsoft.com/office/drawing/2014/main" id="{AC5BE1F5-DDA1-4053-967D-4EF9BDF4EA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5872" y="2520950"/>
                        <a:ext cx="5395913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개체 49">
            <a:extLst>
              <a:ext uri="{FF2B5EF4-FFF2-40B4-BE49-F238E27FC236}">
                <a16:creationId xmlns:a16="http://schemas.microsoft.com/office/drawing/2014/main" id="{146A125B-C664-448E-AF35-A5DBD69D04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8713" y="1357313"/>
          <a:ext cx="187325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50" name="개체 49">
                        <a:extLst>
                          <a:ext uri="{FF2B5EF4-FFF2-40B4-BE49-F238E27FC236}">
                            <a16:creationId xmlns:a16="http://schemas.microsoft.com/office/drawing/2014/main" id="{146A125B-C664-448E-AF35-A5DBD69D04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98713" y="1357313"/>
                        <a:ext cx="187325" cy="20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개체 50">
            <a:extLst>
              <a:ext uri="{FF2B5EF4-FFF2-40B4-BE49-F238E27FC236}">
                <a16:creationId xmlns:a16="http://schemas.microsoft.com/office/drawing/2014/main" id="{62978DA7-B399-477B-BCD5-6286FF2F5F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914587"/>
              </p:ext>
            </p:extLst>
          </p:nvPr>
        </p:nvGraphicFramePr>
        <p:xfrm>
          <a:off x="2979696" y="1873789"/>
          <a:ext cx="3397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8600" imgH="241200" progId="Equation.DSMT4">
                  <p:embed/>
                </p:oleObj>
              </mc:Choice>
              <mc:Fallback>
                <p:oleObj name="Equation" r:id="rId7" imgW="228600" imgH="241200" progId="Equation.DSMT4">
                  <p:embed/>
                  <p:pic>
                    <p:nvPicPr>
                      <p:cNvPr id="51" name="개체 50">
                        <a:extLst>
                          <a:ext uri="{FF2B5EF4-FFF2-40B4-BE49-F238E27FC236}">
                            <a16:creationId xmlns:a16="http://schemas.microsoft.com/office/drawing/2014/main" id="{62978DA7-B399-477B-BCD5-6286FF2F5F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79696" y="1873789"/>
                        <a:ext cx="339725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개체 51">
            <a:extLst>
              <a:ext uri="{FF2B5EF4-FFF2-40B4-BE49-F238E27FC236}">
                <a16:creationId xmlns:a16="http://schemas.microsoft.com/office/drawing/2014/main" id="{3049EB44-ED0F-4988-850D-9B7296CCA0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74956" y="1873789"/>
          <a:ext cx="3397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8600" imgH="241200" progId="Equation.DSMT4">
                  <p:embed/>
                </p:oleObj>
              </mc:Choice>
              <mc:Fallback>
                <p:oleObj name="Equation" r:id="rId9" imgW="228600" imgH="241200" progId="Equation.DSMT4">
                  <p:embed/>
                  <p:pic>
                    <p:nvPicPr>
                      <p:cNvPr id="52" name="개체 51">
                        <a:extLst>
                          <a:ext uri="{FF2B5EF4-FFF2-40B4-BE49-F238E27FC236}">
                            <a16:creationId xmlns:a16="http://schemas.microsoft.com/office/drawing/2014/main" id="{3049EB44-ED0F-4988-850D-9B7296CCA0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74956" y="1873789"/>
                        <a:ext cx="339725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개체 52">
            <a:extLst>
              <a:ext uri="{FF2B5EF4-FFF2-40B4-BE49-F238E27FC236}">
                <a16:creationId xmlns:a16="http://schemas.microsoft.com/office/drawing/2014/main" id="{7B450990-E092-421A-960E-D019626DA3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955704"/>
              </p:ext>
            </p:extLst>
          </p:nvPr>
        </p:nvGraphicFramePr>
        <p:xfrm>
          <a:off x="7247504" y="1864237"/>
          <a:ext cx="10937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36560" imgH="253800" progId="Equation.DSMT4">
                  <p:embed/>
                </p:oleObj>
              </mc:Choice>
              <mc:Fallback>
                <p:oleObj name="Equation" r:id="rId11" imgW="736560" imgH="253800" progId="Equation.DSMT4">
                  <p:embed/>
                  <p:pic>
                    <p:nvPicPr>
                      <p:cNvPr id="53" name="개체 52">
                        <a:extLst>
                          <a:ext uri="{FF2B5EF4-FFF2-40B4-BE49-F238E27FC236}">
                            <a16:creationId xmlns:a16="http://schemas.microsoft.com/office/drawing/2014/main" id="{7B450990-E092-421A-960E-D019626DA3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47504" y="1864237"/>
                        <a:ext cx="1093788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개체 53">
            <a:extLst>
              <a:ext uri="{FF2B5EF4-FFF2-40B4-BE49-F238E27FC236}">
                <a16:creationId xmlns:a16="http://schemas.microsoft.com/office/drawing/2014/main" id="{252A66EF-91C7-4AE5-8A13-AAB5BFA135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223831"/>
              </p:ext>
            </p:extLst>
          </p:nvPr>
        </p:nvGraphicFramePr>
        <p:xfrm>
          <a:off x="2174355" y="2190313"/>
          <a:ext cx="246063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4880" imgH="177480" progId="Equation.DSMT4">
                  <p:embed/>
                </p:oleObj>
              </mc:Choice>
              <mc:Fallback>
                <p:oleObj name="Equation" r:id="rId13" imgW="164880" imgH="177480" progId="Equation.DSMT4">
                  <p:embed/>
                  <p:pic>
                    <p:nvPicPr>
                      <p:cNvPr id="54" name="개체 53">
                        <a:extLst>
                          <a:ext uri="{FF2B5EF4-FFF2-40B4-BE49-F238E27FC236}">
                            <a16:creationId xmlns:a16="http://schemas.microsoft.com/office/drawing/2014/main" id="{252A66EF-91C7-4AE5-8A13-AAB5BFA135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74355" y="2190313"/>
                        <a:ext cx="246063" cy="265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개체 54">
            <a:extLst>
              <a:ext uri="{FF2B5EF4-FFF2-40B4-BE49-F238E27FC236}">
                <a16:creationId xmlns:a16="http://schemas.microsoft.com/office/drawing/2014/main" id="{CFD5D494-7100-43C0-A15A-5E5148DBC0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403976"/>
              </p:ext>
            </p:extLst>
          </p:nvPr>
        </p:nvGraphicFramePr>
        <p:xfrm>
          <a:off x="2455314" y="3287289"/>
          <a:ext cx="207962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9680" imgH="177480" progId="Equation.DSMT4">
                  <p:embed/>
                </p:oleObj>
              </mc:Choice>
              <mc:Fallback>
                <p:oleObj name="Equation" r:id="rId15" imgW="139680" imgH="177480" progId="Equation.DSMT4">
                  <p:embed/>
                  <p:pic>
                    <p:nvPicPr>
                      <p:cNvPr id="55" name="개체 54">
                        <a:extLst>
                          <a:ext uri="{FF2B5EF4-FFF2-40B4-BE49-F238E27FC236}">
                            <a16:creationId xmlns:a16="http://schemas.microsoft.com/office/drawing/2014/main" id="{CFD5D494-7100-43C0-A15A-5E5148DBC0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55314" y="3287289"/>
                        <a:ext cx="207962" cy="265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개체 55">
            <a:extLst>
              <a:ext uri="{FF2B5EF4-FFF2-40B4-BE49-F238E27FC236}">
                <a16:creationId xmlns:a16="http://schemas.microsoft.com/office/drawing/2014/main" id="{8A5F2BFA-0468-431C-A9AD-CA90734EC8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400614"/>
              </p:ext>
            </p:extLst>
          </p:nvPr>
        </p:nvGraphicFramePr>
        <p:xfrm>
          <a:off x="1705791" y="3641725"/>
          <a:ext cx="52070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517560" imgH="330120" progId="Equation.DSMT4">
                  <p:embed/>
                </p:oleObj>
              </mc:Choice>
              <mc:Fallback>
                <p:oleObj name="Equation" r:id="rId17" imgW="3517560" imgH="330120" progId="Equation.DSMT4">
                  <p:embed/>
                  <p:pic>
                    <p:nvPicPr>
                      <p:cNvPr id="56" name="개체 55">
                        <a:extLst>
                          <a:ext uri="{FF2B5EF4-FFF2-40B4-BE49-F238E27FC236}">
                            <a16:creationId xmlns:a16="http://schemas.microsoft.com/office/drawing/2014/main" id="{8A5F2BFA-0468-431C-A9AD-CA90734EC8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05791" y="3641725"/>
                        <a:ext cx="5207000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4A8DAF04-22E0-415D-B0F2-1842D5852945}"/>
              </a:ext>
            </a:extLst>
          </p:cNvPr>
          <p:cNvGrpSpPr/>
          <p:nvPr/>
        </p:nvGrpSpPr>
        <p:grpSpPr>
          <a:xfrm>
            <a:off x="487525" y="4527987"/>
            <a:ext cx="5878492" cy="2005030"/>
            <a:chOff x="471974" y="4505788"/>
            <a:chExt cx="5878492" cy="20050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81A447-6FEC-4BE1-BB23-B1A013D9920D}"/>
                </a:ext>
              </a:extLst>
            </p:cNvPr>
            <p:cNvSpPr txBox="1"/>
            <p:nvPr/>
          </p:nvSpPr>
          <p:spPr>
            <a:xfrm>
              <a:off x="471974" y="4505788"/>
              <a:ext cx="5878492" cy="198971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Transmit signal at node</a:t>
              </a:r>
              <a:r>
                <a:rPr lang="ko-KR" altLang="en-US" sz="1400" dirty="0"/>
                <a:t> </a:t>
              </a:r>
              <a:r>
                <a:rPr lang="en-US" altLang="ko-KR" sz="1400" b="1" dirty="0"/>
                <a:t>X</a:t>
              </a:r>
              <a:r>
                <a:rPr lang="en-US" altLang="ko-KR" sz="1400" dirty="0"/>
                <a:t> with unit power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Channel coefficient from node </a:t>
              </a:r>
              <a:r>
                <a:rPr lang="en-US" altLang="ko-KR" sz="1400" b="1" dirty="0"/>
                <a:t>X</a:t>
              </a:r>
              <a:r>
                <a:rPr lang="en-US" altLang="ko-KR" sz="1400" dirty="0"/>
                <a:t> to node </a:t>
              </a:r>
              <a:r>
                <a:rPr lang="en-US" altLang="ko-KR" sz="1400" b="1" dirty="0"/>
                <a:t>Y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Transmit power at node </a:t>
              </a:r>
              <a:r>
                <a:rPr lang="en-US" altLang="ko-KR" sz="1400" b="1" dirty="0"/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EH efficiency at node </a:t>
              </a:r>
              <a:r>
                <a:rPr lang="en-US" altLang="ko-KR" sz="1400" b="1" dirty="0"/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Proportion of transmit power at node </a:t>
              </a:r>
              <a:r>
                <a:rPr lang="en-US" altLang="ko-KR" sz="1400" b="1" dirty="0"/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Additive white Gaussian noise (AWGN) at node </a:t>
              </a:r>
              <a:r>
                <a:rPr lang="en-US" altLang="ko-KR" sz="1400" b="1" dirty="0"/>
                <a:t>X</a:t>
              </a:r>
              <a:r>
                <a:rPr lang="en-US" altLang="ko-KR" sz="1400" dirty="0"/>
                <a:t> with power</a:t>
              </a:r>
              <a:endParaRPr lang="ko-KR" altLang="en-US" sz="1400" dirty="0"/>
            </a:p>
          </p:txBody>
        </p:sp>
        <p:graphicFrame>
          <p:nvGraphicFramePr>
            <p:cNvPr id="33" name="개체 32">
              <a:extLst>
                <a:ext uri="{FF2B5EF4-FFF2-40B4-BE49-F238E27FC236}">
                  <a16:creationId xmlns:a16="http://schemas.microsoft.com/office/drawing/2014/main" id="{2A5B0D20-77C6-4029-8708-0B40B4F4E85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7868389"/>
                </p:ext>
              </p:extLst>
            </p:nvPr>
          </p:nvGraphicFramePr>
          <p:xfrm>
            <a:off x="535600" y="4588778"/>
            <a:ext cx="368279" cy="18990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66400" imgH="1371600" progId="Equation.DSMT4">
                    <p:embed/>
                  </p:oleObj>
                </mc:Choice>
                <mc:Fallback>
                  <p:oleObj name="Equation" r:id="rId19" imgW="266400" imgH="1371600" progId="Equation.DSMT4">
                    <p:embed/>
                    <p:pic>
                      <p:nvPicPr>
                        <p:cNvPr id="33" name="개체 32">
                          <a:extLst>
                            <a:ext uri="{FF2B5EF4-FFF2-40B4-BE49-F238E27FC236}">
                              <a16:creationId xmlns:a16="http://schemas.microsoft.com/office/drawing/2014/main" id="{2A5B0D20-77C6-4029-8708-0B40B4F4E85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35600" y="4588778"/>
                          <a:ext cx="368279" cy="18990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개체 34">
              <a:extLst>
                <a:ext uri="{FF2B5EF4-FFF2-40B4-BE49-F238E27FC236}">
                  <a16:creationId xmlns:a16="http://schemas.microsoft.com/office/drawing/2014/main" id="{E3F2CA4F-EAB8-446E-B613-F30B54BBC39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1735361"/>
                </p:ext>
              </p:extLst>
            </p:nvPr>
          </p:nvGraphicFramePr>
          <p:xfrm>
            <a:off x="5964427" y="6177443"/>
            <a:ext cx="280988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03040" imgH="241200" progId="Equation.DSMT4">
                    <p:embed/>
                  </p:oleObj>
                </mc:Choice>
                <mc:Fallback>
                  <p:oleObj name="Equation" r:id="rId21" imgW="203040" imgH="241200" progId="Equation.DSMT4">
                    <p:embed/>
                    <p:pic>
                      <p:nvPicPr>
                        <p:cNvPr id="35" name="개체 34">
                          <a:extLst>
                            <a:ext uri="{FF2B5EF4-FFF2-40B4-BE49-F238E27FC236}">
                              <a16:creationId xmlns:a16="http://schemas.microsoft.com/office/drawing/2014/main" id="{E3F2CA4F-EAB8-446E-B613-F30B54BBC39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5964427" y="6177443"/>
                          <a:ext cx="280988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13D5A67-7904-46DE-96E3-29BE3F656AE2}"/>
              </a:ext>
            </a:extLst>
          </p:cNvPr>
          <p:cNvSpPr txBox="1"/>
          <p:nvPr/>
        </p:nvSpPr>
        <p:spPr>
          <a:xfrm>
            <a:off x="487526" y="4225090"/>
            <a:ext cx="9805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Notations</a:t>
            </a:r>
            <a:endParaRPr lang="ko-KR" altLang="en-US" sz="1400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EB1513F-0112-4DA0-A412-2EDCD7BCC90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201131" y="2536192"/>
            <a:ext cx="427915" cy="111748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1B4E156-1915-4AA5-A61C-D65791B9FA4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324033" y="4628813"/>
            <a:ext cx="734517" cy="71734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DCE0BCE-5777-4DA6-8345-F20C31F48159}"/>
              </a:ext>
            </a:extLst>
          </p:cNvPr>
          <p:cNvSpPr txBox="1"/>
          <p:nvPr/>
        </p:nvSpPr>
        <p:spPr>
          <a:xfrm>
            <a:off x="9131067" y="5259341"/>
            <a:ext cx="115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Jammer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832D01-06C2-4F04-8DED-17B81B44AF78}"/>
              </a:ext>
            </a:extLst>
          </p:cNvPr>
          <p:cNvSpPr txBox="1"/>
          <p:nvPr/>
        </p:nvSpPr>
        <p:spPr>
          <a:xfrm>
            <a:off x="8866815" y="3584626"/>
            <a:ext cx="115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H-AP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8681D740-C7BE-42BA-8B40-47CD05C1B7C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823854" y="4614212"/>
            <a:ext cx="565386" cy="57154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A85135E-92B1-4B21-99BA-B563FBBE0902}"/>
              </a:ext>
            </a:extLst>
          </p:cNvPr>
          <p:cNvSpPr txBox="1"/>
          <p:nvPr/>
        </p:nvSpPr>
        <p:spPr>
          <a:xfrm>
            <a:off x="10278549" y="5181304"/>
            <a:ext cx="181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Eavesdropper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" name="오른쪽 화살표 42">
            <a:extLst>
              <a:ext uri="{FF2B5EF4-FFF2-40B4-BE49-F238E27FC236}">
                <a16:creationId xmlns:a16="http://schemas.microsoft.com/office/drawing/2014/main" id="{0FBC7F83-2C89-4B8B-B434-C85013082664}"/>
              </a:ext>
            </a:extLst>
          </p:cNvPr>
          <p:cNvSpPr/>
          <p:nvPr/>
        </p:nvSpPr>
        <p:spPr>
          <a:xfrm rot="4501570">
            <a:off x="9232599" y="4135914"/>
            <a:ext cx="598371" cy="170188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25771EB-E3BB-4822-BC6C-8E41F5AAFB9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286811" y="3217571"/>
            <a:ext cx="329734" cy="67422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F82BA57-25CD-49BE-9570-D0793985D791}"/>
              </a:ext>
            </a:extLst>
          </p:cNvPr>
          <p:cNvSpPr txBox="1"/>
          <p:nvPr/>
        </p:nvSpPr>
        <p:spPr>
          <a:xfrm>
            <a:off x="10937653" y="3891797"/>
            <a:ext cx="103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User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ECA063-098E-4EE5-B1BC-E2071F4B4669}"/>
              </a:ext>
            </a:extLst>
          </p:cNvPr>
          <p:cNvSpPr txBox="1"/>
          <p:nvPr/>
        </p:nvSpPr>
        <p:spPr>
          <a:xfrm rot="19756083">
            <a:off x="10245997" y="5306511"/>
            <a:ext cx="329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46" name="오른쪽 화살표 42">
            <a:extLst>
              <a:ext uri="{FF2B5EF4-FFF2-40B4-BE49-F238E27FC236}">
                <a16:creationId xmlns:a16="http://schemas.microsoft.com/office/drawing/2014/main" id="{337675BB-0C6A-4FB7-9014-DF4A1E79AB48}"/>
              </a:ext>
            </a:extLst>
          </p:cNvPr>
          <p:cNvSpPr/>
          <p:nvPr/>
        </p:nvSpPr>
        <p:spPr>
          <a:xfrm rot="580227">
            <a:off x="9799253" y="3343906"/>
            <a:ext cx="1249493" cy="170188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FEE5AB-25FB-43F0-8196-F8D404FDB3A0}"/>
              </a:ext>
            </a:extLst>
          </p:cNvPr>
          <p:cNvSpPr txBox="1"/>
          <p:nvPr/>
        </p:nvSpPr>
        <p:spPr>
          <a:xfrm rot="19756083">
            <a:off x="11404616" y="4544239"/>
            <a:ext cx="329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0B2B11-BDC0-41BA-9979-3E50C5CC6BF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23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376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IT phase for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     and throughputs     at information receiving node </a:t>
            </a:r>
          </a:p>
          <a:p>
            <a:pPr lvl="2"/>
            <a:r>
              <a:rPr lang="en-US" altLang="ko-KR" dirty="0"/>
              <a:t>H-AP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 where </a:t>
            </a:r>
          </a:p>
          <a:p>
            <a:endParaRPr lang="en-US" altLang="ko-KR" dirty="0"/>
          </a:p>
          <a:p>
            <a:pPr lvl="2"/>
            <a:r>
              <a:rPr lang="en-US" altLang="ko-KR" dirty="0"/>
              <a:t>The m-</a:t>
            </a:r>
            <a:r>
              <a:rPr lang="en-US" altLang="ko-KR" dirty="0" err="1"/>
              <a:t>th</a:t>
            </a:r>
            <a:r>
              <a:rPr lang="en-US" altLang="ko-KR" dirty="0"/>
              <a:t> eavesdropper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 where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CBB13-D581-4DE3-B443-0D2816DA99FC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49" name="개체 48">
            <a:extLst>
              <a:ext uri="{FF2B5EF4-FFF2-40B4-BE49-F238E27FC236}">
                <a16:creationId xmlns:a16="http://schemas.microsoft.com/office/drawing/2014/main" id="{AC5BE1F5-DDA1-4053-967D-4EF9BDF4EA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321787"/>
              </p:ext>
            </p:extLst>
          </p:nvPr>
        </p:nvGraphicFramePr>
        <p:xfrm>
          <a:off x="1704746" y="2406541"/>
          <a:ext cx="637381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05240" imgH="431640" progId="Equation.DSMT4">
                  <p:embed/>
                </p:oleObj>
              </mc:Choice>
              <mc:Fallback>
                <p:oleObj name="Equation" r:id="rId3" imgW="4305240" imgH="431640" progId="Equation.DSMT4">
                  <p:embed/>
                  <p:pic>
                    <p:nvPicPr>
                      <p:cNvPr id="49" name="개체 48">
                        <a:extLst>
                          <a:ext uri="{FF2B5EF4-FFF2-40B4-BE49-F238E27FC236}">
                            <a16:creationId xmlns:a16="http://schemas.microsoft.com/office/drawing/2014/main" id="{AC5BE1F5-DDA1-4053-967D-4EF9BDF4EA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4746" y="2406541"/>
                        <a:ext cx="6373813" cy="63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개체 49">
            <a:extLst>
              <a:ext uri="{FF2B5EF4-FFF2-40B4-BE49-F238E27FC236}">
                <a16:creationId xmlns:a16="http://schemas.microsoft.com/office/drawing/2014/main" id="{146A125B-C664-448E-AF35-A5DBD69D04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2451" y="1286793"/>
          <a:ext cx="45085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4560" imgH="177480" progId="Equation.DSMT4">
                  <p:embed/>
                </p:oleObj>
              </mc:Choice>
              <mc:Fallback>
                <p:oleObj name="Equation" r:id="rId5" imgW="304560" imgH="177480" progId="Equation.DSMT4">
                  <p:embed/>
                  <p:pic>
                    <p:nvPicPr>
                      <p:cNvPr id="50" name="개체 49">
                        <a:extLst>
                          <a:ext uri="{FF2B5EF4-FFF2-40B4-BE49-F238E27FC236}">
                            <a16:creationId xmlns:a16="http://schemas.microsoft.com/office/drawing/2014/main" id="{146A125B-C664-448E-AF35-A5DBD69D04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2451" y="1286793"/>
                        <a:ext cx="450850" cy="26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개체 50">
            <a:extLst>
              <a:ext uri="{FF2B5EF4-FFF2-40B4-BE49-F238E27FC236}">
                <a16:creationId xmlns:a16="http://schemas.microsoft.com/office/drawing/2014/main" id="{62978DA7-B399-477B-BCD5-6286FF2F5F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9696" y="1873789"/>
          <a:ext cx="3397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8600" imgH="241200" progId="Equation.DSMT4">
                  <p:embed/>
                </p:oleObj>
              </mc:Choice>
              <mc:Fallback>
                <p:oleObj name="Equation" r:id="rId7" imgW="228600" imgH="241200" progId="Equation.DSMT4">
                  <p:embed/>
                  <p:pic>
                    <p:nvPicPr>
                      <p:cNvPr id="51" name="개체 50">
                        <a:extLst>
                          <a:ext uri="{FF2B5EF4-FFF2-40B4-BE49-F238E27FC236}">
                            <a16:creationId xmlns:a16="http://schemas.microsoft.com/office/drawing/2014/main" id="{62978DA7-B399-477B-BCD5-6286FF2F5F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79696" y="1873789"/>
                        <a:ext cx="339725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개체 52">
            <a:extLst>
              <a:ext uri="{FF2B5EF4-FFF2-40B4-BE49-F238E27FC236}">
                <a16:creationId xmlns:a16="http://schemas.microsoft.com/office/drawing/2014/main" id="{7B450990-E092-421A-960E-D019626DA3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958387"/>
              </p:ext>
            </p:extLst>
          </p:nvPr>
        </p:nvGraphicFramePr>
        <p:xfrm>
          <a:off x="8635417" y="1863725"/>
          <a:ext cx="11874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99920" imgH="253800" progId="Equation.DSMT4">
                  <p:embed/>
                </p:oleObj>
              </mc:Choice>
              <mc:Fallback>
                <p:oleObj name="Equation" r:id="rId9" imgW="799920" imgH="253800" progId="Equation.DSMT4">
                  <p:embed/>
                  <p:pic>
                    <p:nvPicPr>
                      <p:cNvPr id="53" name="개체 52">
                        <a:extLst>
                          <a:ext uri="{FF2B5EF4-FFF2-40B4-BE49-F238E27FC236}">
                            <a16:creationId xmlns:a16="http://schemas.microsoft.com/office/drawing/2014/main" id="{7B450990-E092-421A-960E-D019626DA3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35417" y="1863725"/>
                        <a:ext cx="11874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개체 53">
            <a:extLst>
              <a:ext uri="{FF2B5EF4-FFF2-40B4-BE49-F238E27FC236}">
                <a16:creationId xmlns:a16="http://schemas.microsoft.com/office/drawing/2014/main" id="{252A66EF-91C7-4AE5-8A13-AAB5BFA135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5442" y="2181910"/>
          <a:ext cx="209550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9680" imgH="177480" progId="Equation.DSMT4">
                  <p:embed/>
                </p:oleObj>
              </mc:Choice>
              <mc:Fallback>
                <p:oleObj name="Equation" r:id="rId11" imgW="139680" imgH="177480" progId="Equation.DSMT4">
                  <p:embed/>
                  <p:pic>
                    <p:nvPicPr>
                      <p:cNvPr id="54" name="개체 53">
                        <a:extLst>
                          <a:ext uri="{FF2B5EF4-FFF2-40B4-BE49-F238E27FC236}">
                            <a16:creationId xmlns:a16="http://schemas.microsoft.com/office/drawing/2014/main" id="{252A66EF-91C7-4AE5-8A13-AAB5BFA135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25442" y="2181910"/>
                        <a:ext cx="209550" cy="265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개체 54">
            <a:extLst>
              <a:ext uri="{FF2B5EF4-FFF2-40B4-BE49-F238E27FC236}">
                <a16:creationId xmlns:a16="http://schemas.microsoft.com/office/drawing/2014/main" id="{CFD5D494-7100-43C0-A15A-5E5148DBC0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125416"/>
              </p:ext>
            </p:extLst>
          </p:nvPr>
        </p:nvGraphicFramePr>
        <p:xfrm>
          <a:off x="3916363" y="4347638"/>
          <a:ext cx="322262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15640" imgH="228600" progId="Equation.DSMT4">
                  <p:embed/>
                </p:oleObj>
              </mc:Choice>
              <mc:Fallback>
                <p:oleObj name="Equation" r:id="rId13" imgW="215640" imgH="228600" progId="Equation.DSMT4">
                  <p:embed/>
                  <p:pic>
                    <p:nvPicPr>
                      <p:cNvPr id="55" name="개체 54">
                        <a:extLst>
                          <a:ext uri="{FF2B5EF4-FFF2-40B4-BE49-F238E27FC236}">
                            <a16:creationId xmlns:a16="http://schemas.microsoft.com/office/drawing/2014/main" id="{CFD5D494-7100-43C0-A15A-5E5148DBC0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16363" y="4347638"/>
                        <a:ext cx="322262" cy="34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개체 55">
            <a:extLst>
              <a:ext uri="{FF2B5EF4-FFF2-40B4-BE49-F238E27FC236}">
                <a16:creationId xmlns:a16="http://schemas.microsoft.com/office/drawing/2014/main" id="{8A5F2BFA-0468-431C-A9AD-CA90734EC8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937249"/>
              </p:ext>
            </p:extLst>
          </p:nvPr>
        </p:nvGraphicFramePr>
        <p:xfrm>
          <a:off x="1701756" y="4613449"/>
          <a:ext cx="7200900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863960" imgH="787320" progId="Equation.DSMT4">
                  <p:embed/>
                </p:oleObj>
              </mc:Choice>
              <mc:Fallback>
                <p:oleObj name="Equation" r:id="rId15" imgW="4863960" imgH="787320" progId="Equation.DSMT4">
                  <p:embed/>
                  <p:pic>
                    <p:nvPicPr>
                      <p:cNvPr id="56" name="개체 55">
                        <a:extLst>
                          <a:ext uri="{FF2B5EF4-FFF2-40B4-BE49-F238E27FC236}">
                            <a16:creationId xmlns:a16="http://schemas.microsoft.com/office/drawing/2014/main" id="{8A5F2BFA-0468-431C-A9AD-CA90734EC8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01756" y="4613449"/>
                        <a:ext cx="7200900" cy="1166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024F01-18B6-48C7-BB5D-F8DED9048523}"/>
              </a:ext>
            </a:extLst>
          </p:cNvPr>
          <p:cNvSpPr/>
          <p:nvPr/>
        </p:nvSpPr>
        <p:spPr>
          <a:xfrm>
            <a:off x="3280096" y="2516697"/>
            <a:ext cx="897621" cy="419450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CB051CA-6617-4CC6-A313-84F1994CB81C}"/>
              </a:ext>
            </a:extLst>
          </p:cNvPr>
          <p:cNvCxnSpPr>
            <a:cxnSpLocks/>
          </p:cNvCxnSpPr>
          <p:nvPr/>
        </p:nvCxnSpPr>
        <p:spPr>
          <a:xfrm flipV="1">
            <a:off x="3271707" y="2410564"/>
            <a:ext cx="947955" cy="617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DE97D35-E6FD-4497-A952-B14CBA845595}"/>
              </a:ext>
            </a:extLst>
          </p:cNvPr>
          <p:cNvSpPr txBox="1"/>
          <p:nvPr/>
        </p:nvSpPr>
        <p:spPr>
          <a:xfrm>
            <a:off x="2733028" y="2983557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Cooperative jamming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(pre-shared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jamming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signals)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graphicFrame>
        <p:nvGraphicFramePr>
          <p:cNvPr id="30" name="개체 29">
            <a:extLst>
              <a:ext uri="{FF2B5EF4-FFF2-40B4-BE49-F238E27FC236}">
                <a16:creationId xmlns:a16="http://schemas.microsoft.com/office/drawing/2014/main" id="{55388C47-78CC-4034-B36A-63380C5196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889769"/>
              </p:ext>
            </p:extLst>
          </p:nvPr>
        </p:nvGraphicFramePr>
        <p:xfrm>
          <a:off x="5137544" y="1873250"/>
          <a:ext cx="3587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41200" imgH="241200" progId="Equation.DSMT4">
                  <p:embed/>
                </p:oleObj>
              </mc:Choice>
              <mc:Fallback>
                <p:oleObj name="Equation" r:id="rId17" imgW="241200" imgH="241200" progId="Equation.DSMT4">
                  <p:embed/>
                  <p:pic>
                    <p:nvPicPr>
                      <p:cNvPr id="30" name="개체 29">
                        <a:extLst>
                          <a:ext uri="{FF2B5EF4-FFF2-40B4-BE49-F238E27FC236}">
                            <a16:creationId xmlns:a16="http://schemas.microsoft.com/office/drawing/2014/main" id="{55388C47-78CC-4034-B36A-63380C5196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37544" y="1873250"/>
                        <a:ext cx="358775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" name="그림 51">
            <a:extLst>
              <a:ext uri="{FF2B5EF4-FFF2-40B4-BE49-F238E27FC236}">
                <a16:creationId xmlns:a16="http://schemas.microsoft.com/office/drawing/2014/main" id="{3F39AD07-7390-4CE5-9A5A-E91AC7F51B4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01131" y="2536192"/>
            <a:ext cx="427915" cy="1117488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E638CB0-7E07-41A5-BD0C-04DB364880D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324033" y="4628813"/>
            <a:ext cx="734517" cy="71734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FD31F37-A484-4DFA-85DD-175E643F4E1A}"/>
              </a:ext>
            </a:extLst>
          </p:cNvPr>
          <p:cNvSpPr txBox="1"/>
          <p:nvPr/>
        </p:nvSpPr>
        <p:spPr>
          <a:xfrm>
            <a:off x="9131067" y="5259341"/>
            <a:ext cx="115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Jammer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8DB28C-854D-4946-996D-E2A4359CBD3F}"/>
              </a:ext>
            </a:extLst>
          </p:cNvPr>
          <p:cNvSpPr txBox="1"/>
          <p:nvPr/>
        </p:nvSpPr>
        <p:spPr>
          <a:xfrm>
            <a:off x="8866815" y="3584626"/>
            <a:ext cx="115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H-AP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B7C452D0-F54A-45C0-93D3-92AD0711BC6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823854" y="4614212"/>
            <a:ext cx="565386" cy="57154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56F41B7-3E7E-4DD4-9438-9CC7F3EC0FE6}"/>
              </a:ext>
            </a:extLst>
          </p:cNvPr>
          <p:cNvSpPr txBox="1"/>
          <p:nvPr/>
        </p:nvSpPr>
        <p:spPr>
          <a:xfrm>
            <a:off x="10278549" y="5181304"/>
            <a:ext cx="181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Eavesdropper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117592DD-A037-4B07-ADF8-F2C900E07F3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286811" y="3217571"/>
            <a:ext cx="329734" cy="67422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3A78E46-BC33-4A2E-82F9-4479EB5D2ADC}"/>
              </a:ext>
            </a:extLst>
          </p:cNvPr>
          <p:cNvSpPr txBox="1"/>
          <p:nvPr/>
        </p:nvSpPr>
        <p:spPr>
          <a:xfrm>
            <a:off x="10937653" y="3891797"/>
            <a:ext cx="103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User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307CBB4-FB6A-4288-B8E9-FEC3562A1119}"/>
              </a:ext>
            </a:extLst>
          </p:cNvPr>
          <p:cNvSpPr txBox="1"/>
          <p:nvPr/>
        </p:nvSpPr>
        <p:spPr>
          <a:xfrm rot="19756083">
            <a:off x="10245997" y="5306511"/>
            <a:ext cx="329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A54E556-2259-488A-BD15-C442D585597A}"/>
              </a:ext>
            </a:extLst>
          </p:cNvPr>
          <p:cNvSpPr txBox="1"/>
          <p:nvPr/>
        </p:nvSpPr>
        <p:spPr>
          <a:xfrm rot="19756083">
            <a:off x="11404616" y="4544239"/>
            <a:ext cx="329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6261327-962D-4CBC-A4A4-85A64CF8BE98}"/>
              </a:ext>
            </a:extLst>
          </p:cNvPr>
          <p:cNvCxnSpPr>
            <a:cxnSpLocks/>
          </p:cNvCxnSpPr>
          <p:nvPr/>
        </p:nvCxnSpPr>
        <p:spPr>
          <a:xfrm>
            <a:off x="9768764" y="3191561"/>
            <a:ext cx="1152111" cy="400110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headEnd type="triangle" w="lg" len="lg"/>
            <a:tailEnd type="none" w="med" len="med"/>
          </a:ln>
          <a:effectLst/>
        </p:spPr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4C22FE2-3C0E-433C-A668-522379BB58DC}"/>
              </a:ext>
            </a:extLst>
          </p:cNvPr>
          <p:cNvCxnSpPr>
            <a:cxnSpLocks/>
          </p:cNvCxnSpPr>
          <p:nvPr/>
        </p:nvCxnSpPr>
        <p:spPr>
          <a:xfrm flipH="1" flipV="1">
            <a:off x="9509384" y="3908354"/>
            <a:ext cx="116768" cy="555145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75000"/>
              </a:srgbClr>
            </a:solidFill>
            <a:prstDash val="dash"/>
            <a:tailEnd type="triangle" w="lg" len="med"/>
          </a:ln>
          <a:effectLst/>
        </p:spPr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D1A1923-8035-4E04-A846-81FFF4F0524D}"/>
              </a:ext>
            </a:extLst>
          </p:cNvPr>
          <p:cNvCxnSpPr>
            <a:cxnSpLocks/>
          </p:cNvCxnSpPr>
          <p:nvPr/>
        </p:nvCxnSpPr>
        <p:spPr>
          <a:xfrm>
            <a:off x="10086246" y="4810078"/>
            <a:ext cx="711584" cy="75312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75000"/>
              </a:srgbClr>
            </a:solidFill>
            <a:prstDash val="dash"/>
            <a:tailEnd type="triangle" w="lg" len="med"/>
          </a:ln>
          <a:effectLst/>
        </p:spPr>
      </p:cxnSp>
      <p:sp>
        <p:nvSpPr>
          <p:cNvPr id="71" name="자유형 89">
            <a:extLst>
              <a:ext uri="{FF2B5EF4-FFF2-40B4-BE49-F238E27FC236}">
                <a16:creationId xmlns:a16="http://schemas.microsoft.com/office/drawing/2014/main" id="{AD01D17A-DFCD-43AF-AABD-6F2207798158}"/>
              </a:ext>
            </a:extLst>
          </p:cNvPr>
          <p:cNvSpPr/>
          <p:nvPr/>
        </p:nvSpPr>
        <p:spPr>
          <a:xfrm>
            <a:off x="10560420" y="3707555"/>
            <a:ext cx="404821" cy="926670"/>
          </a:xfrm>
          <a:custGeom>
            <a:avLst/>
            <a:gdLst>
              <a:gd name="connsiteX0" fmla="*/ 305769 w 602949"/>
              <a:gd name="connsiteY0" fmla="*/ 0 h 1379220"/>
              <a:gd name="connsiteX1" fmla="*/ 8589 w 602949"/>
              <a:gd name="connsiteY1" fmla="*/ 784860 h 1379220"/>
              <a:gd name="connsiteX2" fmla="*/ 602949 w 602949"/>
              <a:gd name="connsiteY2" fmla="*/ 1379220 h 1379220"/>
              <a:gd name="connsiteX0" fmla="*/ 888199 w 888199"/>
              <a:gd name="connsiteY0" fmla="*/ 0 h 1447800"/>
              <a:gd name="connsiteX1" fmla="*/ 4279 w 888199"/>
              <a:gd name="connsiteY1" fmla="*/ 853440 h 1447800"/>
              <a:gd name="connsiteX2" fmla="*/ 598639 w 888199"/>
              <a:gd name="connsiteY2" fmla="*/ 1447800 h 1447800"/>
              <a:gd name="connsiteX0" fmla="*/ 600580 w 600580"/>
              <a:gd name="connsiteY0" fmla="*/ 0 h 1447800"/>
              <a:gd name="connsiteX1" fmla="*/ 13840 w 600580"/>
              <a:gd name="connsiteY1" fmla="*/ 556260 h 1447800"/>
              <a:gd name="connsiteX2" fmla="*/ 311020 w 600580"/>
              <a:gd name="connsiteY2" fmla="*/ 1447800 h 1447800"/>
              <a:gd name="connsiteX0" fmla="*/ 518351 w 518351"/>
              <a:gd name="connsiteY0" fmla="*/ 0 h 1447800"/>
              <a:gd name="connsiteX1" fmla="*/ 30671 w 518351"/>
              <a:gd name="connsiteY1" fmla="*/ 548640 h 1447800"/>
              <a:gd name="connsiteX2" fmla="*/ 228791 w 518351"/>
              <a:gd name="connsiteY2" fmla="*/ 1447800 h 1447800"/>
              <a:gd name="connsiteX0" fmla="*/ 506900 w 506900"/>
              <a:gd name="connsiteY0" fmla="*/ 0 h 1546860"/>
              <a:gd name="connsiteX1" fmla="*/ 19220 w 506900"/>
              <a:gd name="connsiteY1" fmla="*/ 548640 h 1546860"/>
              <a:gd name="connsiteX2" fmla="*/ 255440 w 506900"/>
              <a:gd name="connsiteY2" fmla="*/ 1546860 h 1546860"/>
              <a:gd name="connsiteX0" fmla="*/ 506900 w 506900"/>
              <a:gd name="connsiteY0" fmla="*/ 0 h 1546860"/>
              <a:gd name="connsiteX1" fmla="*/ 19220 w 506900"/>
              <a:gd name="connsiteY1" fmla="*/ 548640 h 1546860"/>
              <a:gd name="connsiteX2" fmla="*/ 255440 w 50690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6900" h="1546860">
                <a:moveTo>
                  <a:pt x="506900" y="0"/>
                </a:moveTo>
                <a:cubicBezTo>
                  <a:pt x="204005" y="216535"/>
                  <a:pt x="61130" y="290830"/>
                  <a:pt x="19220" y="548640"/>
                </a:cubicBezTo>
                <a:cubicBezTo>
                  <a:pt x="-22690" y="806450"/>
                  <a:pt x="-16975" y="1364615"/>
                  <a:pt x="255440" y="1546860"/>
                </a:cubicBezTo>
              </a:path>
            </a:pathLst>
          </a:custGeom>
          <a:noFill/>
          <a:ln w="28575" cap="flat" cmpd="sng" algn="ctr">
            <a:solidFill>
              <a:srgbClr val="00B0F0"/>
            </a:solidFill>
            <a:prstDash val="solid"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graphicFrame>
        <p:nvGraphicFramePr>
          <p:cNvPr id="72" name="개체 71">
            <a:extLst>
              <a:ext uri="{FF2B5EF4-FFF2-40B4-BE49-F238E27FC236}">
                <a16:creationId xmlns:a16="http://schemas.microsoft.com/office/drawing/2014/main" id="{33CBFB5A-4C18-4807-A900-660BDC2A64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401712"/>
              </p:ext>
            </p:extLst>
          </p:nvPr>
        </p:nvGraphicFramePr>
        <p:xfrm>
          <a:off x="2377771" y="5713620"/>
          <a:ext cx="47005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149280" imgH="558720" progId="Equation.DSMT4">
                  <p:embed/>
                </p:oleObj>
              </mc:Choice>
              <mc:Fallback>
                <p:oleObj name="Equation" r:id="rId23" imgW="3149280" imgH="558720" progId="Equation.DSMT4">
                  <p:embed/>
                  <p:pic>
                    <p:nvPicPr>
                      <p:cNvPr id="72" name="개체 71">
                        <a:extLst>
                          <a:ext uri="{FF2B5EF4-FFF2-40B4-BE49-F238E27FC236}">
                            <a16:creationId xmlns:a16="http://schemas.microsoft.com/office/drawing/2014/main" id="{33CBFB5A-4C18-4807-A900-660BDC2A64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377771" y="5713620"/>
                        <a:ext cx="4700588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개체 72">
            <a:extLst>
              <a:ext uri="{FF2B5EF4-FFF2-40B4-BE49-F238E27FC236}">
                <a16:creationId xmlns:a16="http://schemas.microsoft.com/office/drawing/2014/main" id="{861A0802-59DF-4B01-915F-78845A9E5A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13917"/>
              </p:ext>
            </p:extLst>
          </p:nvPr>
        </p:nvGraphicFramePr>
        <p:xfrm>
          <a:off x="2380478" y="3430384"/>
          <a:ext cx="164941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104840" imgH="495000" progId="Equation.DSMT4">
                  <p:embed/>
                </p:oleObj>
              </mc:Choice>
              <mc:Fallback>
                <p:oleObj name="Equation" r:id="rId25" imgW="1104840" imgH="495000" progId="Equation.DSMT4">
                  <p:embed/>
                  <p:pic>
                    <p:nvPicPr>
                      <p:cNvPr id="73" name="개체 72">
                        <a:extLst>
                          <a:ext uri="{FF2B5EF4-FFF2-40B4-BE49-F238E27FC236}">
                            <a16:creationId xmlns:a16="http://schemas.microsoft.com/office/drawing/2014/main" id="{861A0802-59DF-4B01-915F-78845A9E5A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380478" y="3430384"/>
                        <a:ext cx="1649412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9288D6-378E-429E-989A-28C29E30FB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24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043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Problem formulation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Performance metrics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Secrecy rate</a:t>
            </a:r>
          </a:p>
          <a:p>
            <a:pPr marL="914400" lvl="2" indent="0">
              <a:buNone/>
            </a:pPr>
            <a:r>
              <a:rPr lang="en-US" altLang="ko-KR" dirty="0"/>
              <a:t>                  where                        and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Secrecy outage probability</a:t>
            </a:r>
          </a:p>
          <a:p>
            <a:pPr marL="914400" lvl="2" indent="0">
              <a:buNone/>
            </a:pPr>
            <a:r>
              <a:rPr lang="en-US" altLang="ko-KR" dirty="0"/>
              <a:t>                         where    is a threshold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CBB13-D581-4DE3-B443-0D2816DA99FC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06FBD306-0121-4E51-98C4-6C99A4FF85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045414"/>
              </p:ext>
            </p:extLst>
          </p:nvPr>
        </p:nvGraphicFramePr>
        <p:xfrm>
          <a:off x="1704746" y="2451552"/>
          <a:ext cx="109061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279360" progId="Equation.DSMT4">
                  <p:embed/>
                </p:oleObj>
              </mc:Choice>
              <mc:Fallback>
                <p:oleObj name="Equation" r:id="rId3" imgW="736560" imgH="279360" progId="Equation.DSMT4">
                  <p:embed/>
                  <p:pic>
                    <p:nvPicPr>
                      <p:cNvPr id="14" name="개체 13">
                        <a:extLst>
                          <a:ext uri="{FF2B5EF4-FFF2-40B4-BE49-F238E27FC236}">
                            <a16:creationId xmlns:a16="http://schemas.microsoft.com/office/drawing/2014/main" id="{06FBD306-0121-4E51-98C4-6C99A4FF85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4746" y="2451552"/>
                        <a:ext cx="1090612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9F396CA2-EB75-45D8-84BE-F3F4889F11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462718"/>
              </p:ext>
            </p:extLst>
          </p:nvPr>
        </p:nvGraphicFramePr>
        <p:xfrm>
          <a:off x="3378652" y="2362652"/>
          <a:ext cx="161607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91880" imgH="317160" progId="Equation.DSMT4">
                  <p:embed/>
                </p:oleObj>
              </mc:Choice>
              <mc:Fallback>
                <p:oleObj name="Equation" r:id="rId5" imgW="1091880" imgH="317160" progId="Equation.DSMT4">
                  <p:embed/>
                  <p:pic>
                    <p:nvPicPr>
                      <p:cNvPr id="15" name="개체 14">
                        <a:extLst>
                          <a:ext uri="{FF2B5EF4-FFF2-40B4-BE49-F238E27FC236}">
                            <a16:creationId xmlns:a16="http://schemas.microsoft.com/office/drawing/2014/main" id="{9F396CA2-EB75-45D8-84BE-F3F4889F11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78652" y="2362652"/>
                        <a:ext cx="1616075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95D380F7-8429-4862-9BA2-E68DAC6B8A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730414"/>
              </p:ext>
            </p:extLst>
          </p:nvPr>
        </p:nvGraphicFramePr>
        <p:xfrm>
          <a:off x="1704746" y="3307942"/>
          <a:ext cx="154146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41120" imgH="253800" progId="Equation.DSMT4">
                  <p:embed/>
                </p:oleObj>
              </mc:Choice>
              <mc:Fallback>
                <p:oleObj name="Equation" r:id="rId7" imgW="1041120" imgH="25380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95D380F7-8429-4862-9BA2-E68DAC6B8A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04746" y="3307942"/>
                        <a:ext cx="1541463" cy="37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" name="그룹 62">
            <a:extLst>
              <a:ext uri="{FF2B5EF4-FFF2-40B4-BE49-F238E27FC236}">
                <a16:creationId xmlns:a16="http://schemas.microsoft.com/office/drawing/2014/main" id="{FF151B68-9830-4735-B861-7CADE4BDB41C}"/>
              </a:ext>
            </a:extLst>
          </p:cNvPr>
          <p:cNvGrpSpPr/>
          <p:nvPr/>
        </p:nvGrpSpPr>
        <p:grpSpPr>
          <a:xfrm>
            <a:off x="792120" y="4032907"/>
            <a:ext cx="4984103" cy="1967456"/>
            <a:chOff x="1057013" y="4196842"/>
            <a:chExt cx="3256588" cy="1967456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FD88DE9B-CC36-481A-975A-E3030A76FAB5}"/>
                </a:ext>
              </a:extLst>
            </p:cNvPr>
            <p:cNvSpPr/>
            <p:nvPr/>
          </p:nvSpPr>
          <p:spPr>
            <a:xfrm>
              <a:off x="1057013" y="4257766"/>
              <a:ext cx="3254928" cy="1906532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In case of </a:t>
              </a:r>
              <a:r>
                <a:rPr lang="en-US" altLang="ko-KR" sz="1600" dirty="0">
                  <a:solidFill>
                    <a:srgbClr val="0000FF"/>
                  </a:solidFill>
                </a:rPr>
                <a:t>perfect channel information</a:t>
              </a:r>
              <a:r>
                <a:rPr lang="en-US" altLang="ko-KR" sz="1600" dirty="0">
                  <a:solidFill>
                    <a:schemeClr val="tx1"/>
                  </a:solidFill>
                </a:rPr>
                <a:t> of the eavesdroppers, we maximize the secrecy rate by</a:t>
              </a:r>
            </a:p>
          </p:txBody>
        </p:sp>
        <p:sp>
          <p:nvSpPr>
            <p:cNvPr id="65" name="사각형: 둥근 위쪽 모서리 64">
              <a:extLst>
                <a:ext uri="{FF2B5EF4-FFF2-40B4-BE49-F238E27FC236}">
                  <a16:creationId xmlns:a16="http://schemas.microsoft.com/office/drawing/2014/main" id="{FDC9F008-6254-498A-A695-41A1BA5EF3E5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rgbClr val="333399"/>
                  </a:solidFill>
                </a:rPr>
                <a:t>Problem 1. Secrecy rate maximization</a:t>
              </a:r>
              <a:endParaRPr lang="ko-KR" altLang="en-US" sz="1600" dirty="0">
                <a:solidFill>
                  <a:srgbClr val="333399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CF09274-943C-4F4D-A516-16C09047D774}"/>
              </a:ext>
            </a:extLst>
          </p:cNvPr>
          <p:cNvGrpSpPr/>
          <p:nvPr/>
        </p:nvGrpSpPr>
        <p:grpSpPr>
          <a:xfrm>
            <a:off x="6403333" y="4032907"/>
            <a:ext cx="4984103" cy="1967456"/>
            <a:chOff x="1057013" y="4196842"/>
            <a:chExt cx="3256588" cy="1967456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28A284C9-A958-4ADC-B970-A1713B208736}"/>
                </a:ext>
              </a:extLst>
            </p:cNvPr>
            <p:cNvSpPr/>
            <p:nvPr/>
          </p:nvSpPr>
          <p:spPr>
            <a:xfrm>
              <a:off x="1057013" y="4257766"/>
              <a:ext cx="3254928" cy="1906532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With </a:t>
              </a:r>
              <a:r>
                <a:rPr lang="en-US" altLang="ko-KR" sz="1600" dirty="0">
                  <a:solidFill>
                    <a:srgbClr val="0000FF"/>
                  </a:solidFill>
                </a:rPr>
                <a:t>no channel information</a:t>
              </a:r>
              <a:r>
                <a:rPr lang="en-US" altLang="ko-KR" sz="1600" dirty="0">
                  <a:solidFill>
                    <a:schemeClr val="tx1"/>
                  </a:solidFill>
                </a:rPr>
                <a:t> of the eavesdroppers, we minimize the secrecy outage by</a:t>
              </a:r>
            </a:p>
          </p:txBody>
        </p:sp>
        <p:sp>
          <p:nvSpPr>
            <p:cNvPr id="68" name="사각형: 둥근 위쪽 모서리 67">
              <a:extLst>
                <a:ext uri="{FF2B5EF4-FFF2-40B4-BE49-F238E27FC236}">
                  <a16:creationId xmlns:a16="http://schemas.microsoft.com/office/drawing/2014/main" id="{346AC42C-1A34-4208-824C-94B9E846B824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rgbClr val="333399"/>
                  </a:solidFill>
                </a:rPr>
                <a:t>Problem 2. Secrecy outage minimization</a:t>
              </a:r>
              <a:endParaRPr lang="ko-KR" altLang="en-US" sz="1600" dirty="0">
                <a:solidFill>
                  <a:srgbClr val="333399"/>
                </a:solidFill>
              </a:endParaRPr>
            </a:p>
          </p:txBody>
        </p:sp>
      </p:grpSp>
      <p:graphicFrame>
        <p:nvGraphicFramePr>
          <p:cNvPr id="69" name="개체 68">
            <a:extLst>
              <a:ext uri="{FF2B5EF4-FFF2-40B4-BE49-F238E27FC236}">
                <a16:creationId xmlns:a16="http://schemas.microsoft.com/office/drawing/2014/main" id="{9CE06294-8EA8-44E8-AFFA-2A248935C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990825"/>
              </p:ext>
            </p:extLst>
          </p:nvPr>
        </p:nvGraphicFramePr>
        <p:xfrm>
          <a:off x="2120423" y="5047097"/>
          <a:ext cx="199231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46040" imgH="482400" progId="Equation.DSMT4">
                  <p:embed/>
                </p:oleObj>
              </mc:Choice>
              <mc:Fallback>
                <p:oleObj name="Equation" r:id="rId9" imgW="1346040" imgH="482400" progId="Equation.DSMT4">
                  <p:embed/>
                  <p:pic>
                    <p:nvPicPr>
                      <p:cNvPr id="69" name="개체 68">
                        <a:extLst>
                          <a:ext uri="{FF2B5EF4-FFF2-40B4-BE49-F238E27FC236}">
                            <a16:creationId xmlns:a16="http://schemas.microsoft.com/office/drawing/2014/main" id="{9CE06294-8EA8-44E8-AFFA-2A248935C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20423" y="5047097"/>
                        <a:ext cx="1992313" cy="7175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개체 69">
            <a:extLst>
              <a:ext uri="{FF2B5EF4-FFF2-40B4-BE49-F238E27FC236}">
                <a16:creationId xmlns:a16="http://schemas.microsoft.com/office/drawing/2014/main" id="{079FF8BB-670E-4D90-8E16-E4CEF18733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693539"/>
              </p:ext>
            </p:extLst>
          </p:nvPr>
        </p:nvGraphicFramePr>
        <p:xfrm>
          <a:off x="7897957" y="5047097"/>
          <a:ext cx="199231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46040" imgH="482400" progId="Equation.DSMT4">
                  <p:embed/>
                </p:oleObj>
              </mc:Choice>
              <mc:Fallback>
                <p:oleObj name="Equation" r:id="rId11" imgW="1346040" imgH="482400" progId="Equation.DSMT4">
                  <p:embed/>
                  <p:pic>
                    <p:nvPicPr>
                      <p:cNvPr id="70" name="개체 69">
                        <a:extLst>
                          <a:ext uri="{FF2B5EF4-FFF2-40B4-BE49-F238E27FC236}">
                            <a16:creationId xmlns:a16="http://schemas.microsoft.com/office/drawing/2014/main" id="{079FF8BB-670E-4D90-8E16-E4CEF18733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97957" y="5047097"/>
                        <a:ext cx="1992313" cy="7175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6808B992-3470-455B-9AF1-7F3AEA187D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592655"/>
              </p:ext>
            </p:extLst>
          </p:nvPr>
        </p:nvGraphicFramePr>
        <p:xfrm>
          <a:off x="5445919" y="2275804"/>
          <a:ext cx="22574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23880" imgH="457200" progId="Equation.DSMT4">
                  <p:embed/>
                </p:oleObj>
              </mc:Choice>
              <mc:Fallback>
                <p:oleObj name="Equation" r:id="rId13" imgW="1523880" imgH="457200" progId="Equation.DSMT4">
                  <p:embed/>
                  <p:pic>
                    <p:nvPicPr>
                      <p:cNvPr id="23" name="개체 22">
                        <a:extLst>
                          <a:ext uri="{FF2B5EF4-FFF2-40B4-BE49-F238E27FC236}">
                            <a16:creationId xmlns:a16="http://schemas.microsoft.com/office/drawing/2014/main" id="{6808B992-3470-455B-9AF1-7F3AEA187D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45919" y="2275804"/>
                        <a:ext cx="2257425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C1C753-D893-42BF-BC0C-BDE77C85A3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25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graphicFrame>
        <p:nvGraphicFramePr>
          <p:cNvPr id="26" name="개체 25">
            <a:extLst>
              <a:ext uri="{FF2B5EF4-FFF2-40B4-BE49-F238E27FC236}">
                <a16:creationId xmlns:a16="http://schemas.microsoft.com/office/drawing/2014/main" id="{D5763E47-087B-47BF-B2F1-7D865413D2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760791"/>
              </p:ext>
            </p:extLst>
          </p:nvPr>
        </p:nvGraphicFramePr>
        <p:xfrm>
          <a:off x="3862228" y="3293393"/>
          <a:ext cx="24447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4880" imgH="228600" progId="Equation.DSMT4">
                  <p:embed/>
                </p:oleObj>
              </mc:Choice>
              <mc:Fallback>
                <p:oleObj name="Equation" r:id="rId15" imgW="164880" imgH="228600" progId="Equation.DSMT4">
                  <p:embed/>
                  <p:pic>
                    <p:nvPicPr>
                      <p:cNvPr id="26" name="개체 25">
                        <a:extLst>
                          <a:ext uri="{FF2B5EF4-FFF2-40B4-BE49-F238E27FC236}">
                            <a16:creationId xmlns:a16="http://schemas.microsoft.com/office/drawing/2014/main" id="{D5763E47-087B-47BF-B2F1-7D865413D2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62228" y="3293393"/>
                        <a:ext cx="244475" cy="33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169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1: Perfect channel information of eavesdroppers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Problem reformulation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Equivalent formulation of (P1) based on Lemma 1 with a new variable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Two-layer optimization</a:t>
            </a:r>
            <a:r>
              <a:rPr lang="en-US" altLang="ko-KR" dirty="0"/>
              <a:t> approach</a:t>
            </a:r>
          </a:p>
          <a:p>
            <a:pPr lvl="3"/>
            <a:r>
              <a:rPr lang="en-US" altLang="ko-KR" dirty="0"/>
              <a:t>Outer layer: Finding the optimal      by a simple </a:t>
            </a:r>
            <a:r>
              <a:rPr lang="en-US" altLang="ko-KR" dirty="0" err="1"/>
              <a:t>subgradient</a:t>
            </a:r>
            <a:r>
              <a:rPr lang="en-US" altLang="ko-KR" dirty="0"/>
              <a:t> method, e.g., bisection method</a:t>
            </a:r>
          </a:p>
          <a:p>
            <a:pPr lvl="3"/>
            <a:r>
              <a:rPr lang="en-US" altLang="ko-KR" dirty="0"/>
              <a:t>Inner layer: Examining the existence of any feasible    for (P1.1) with each fixed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9CC877-EF1D-4083-A6FF-A502B7284C39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</a:t>
            </a:r>
            <a:r>
              <a:rPr lang="en-US" altLang="ko-KR" sz="1200" b="1" dirty="0">
                <a:solidFill>
                  <a:schemeClr val="bg1"/>
                </a:solidFill>
              </a:rPr>
              <a:t>Case 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C178A0E-9EA8-41B8-9B11-FD047D3E9F68}"/>
              </a:ext>
            </a:extLst>
          </p:cNvPr>
          <p:cNvGrpSpPr/>
          <p:nvPr/>
        </p:nvGrpSpPr>
        <p:grpSpPr>
          <a:xfrm>
            <a:off x="3108667" y="1698670"/>
            <a:ext cx="5964833" cy="1304589"/>
            <a:chOff x="1057013" y="4196842"/>
            <a:chExt cx="3256588" cy="1304589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B81360F-7725-4032-9969-55232ECC31E4}"/>
                </a:ext>
              </a:extLst>
            </p:cNvPr>
            <p:cNvSpPr/>
            <p:nvPr/>
          </p:nvSpPr>
          <p:spPr>
            <a:xfrm>
              <a:off x="1057013" y="4257766"/>
              <a:ext cx="3254928" cy="1243665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is positive for               where</a:t>
              </a: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F34FF53E-8983-4964-B67B-F8E1D345241B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rgbClr val="3333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Lemma 1. Non-negative secrecy rate region 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8E355FF7-DD18-46B1-BE2F-182D4D1BAA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092532"/>
              </p:ext>
            </p:extLst>
          </p:nvPr>
        </p:nvGraphicFramePr>
        <p:xfrm>
          <a:off x="3176763" y="2296194"/>
          <a:ext cx="3000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040" imgH="241200" progId="Equation.DSMT4">
                  <p:embed/>
                </p:oleObj>
              </mc:Choice>
              <mc:Fallback>
                <p:oleObj name="Equation" r:id="rId3" imgW="203040" imgH="241200" progId="Equation.DSMT4">
                  <p:embed/>
                  <p:pic>
                    <p:nvPicPr>
                      <p:cNvPr id="15" name="개체 14">
                        <a:extLst>
                          <a:ext uri="{FF2B5EF4-FFF2-40B4-BE49-F238E27FC236}">
                            <a16:creationId xmlns:a16="http://schemas.microsoft.com/office/drawing/2014/main" id="{8E355FF7-DD18-46B1-BE2F-182D4D1BAA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6763" y="2296194"/>
                        <a:ext cx="300037" cy="3587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7D7FBDB3-FC54-49A2-B97C-F8FB330C3E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827591"/>
              </p:ext>
            </p:extLst>
          </p:nvPr>
        </p:nvGraphicFramePr>
        <p:xfrm>
          <a:off x="4813300" y="2306405"/>
          <a:ext cx="91916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22080" imgH="228600" progId="Equation.DSMT4">
                  <p:embed/>
                </p:oleObj>
              </mc:Choice>
              <mc:Fallback>
                <p:oleObj name="Equation" r:id="rId5" imgW="622080" imgH="228600" progId="Equation.DSMT4">
                  <p:embed/>
                  <p:pic>
                    <p:nvPicPr>
                      <p:cNvPr id="16" name="개체 15">
                        <a:extLst>
                          <a:ext uri="{FF2B5EF4-FFF2-40B4-BE49-F238E27FC236}">
                            <a16:creationId xmlns:a16="http://schemas.microsoft.com/office/drawing/2014/main" id="{7D7FBDB3-FC54-49A2-B97C-F8FB330C3E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13300" y="2306405"/>
                        <a:ext cx="919163" cy="3397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5910851D-2DB2-47D1-A945-A31F1F774E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082913"/>
              </p:ext>
            </p:extLst>
          </p:nvPr>
        </p:nvGraphicFramePr>
        <p:xfrm>
          <a:off x="6421908" y="2080540"/>
          <a:ext cx="228758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49080" imgH="507960" progId="Equation.DSMT4">
                  <p:embed/>
                </p:oleObj>
              </mc:Choice>
              <mc:Fallback>
                <p:oleObj name="Equation" r:id="rId7" imgW="1549080" imgH="50796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5910851D-2DB2-47D1-A945-A31F1F774E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21908" y="2080540"/>
                        <a:ext cx="2287588" cy="7556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8B1A77C8-6D9E-4191-9A4A-25B9F4F90E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955113"/>
              </p:ext>
            </p:extLst>
          </p:nvPr>
        </p:nvGraphicFramePr>
        <p:xfrm>
          <a:off x="8580481" y="3218416"/>
          <a:ext cx="525463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55320" imgH="177480" progId="Equation.DSMT4">
                  <p:embed/>
                </p:oleObj>
              </mc:Choice>
              <mc:Fallback>
                <p:oleObj name="Equation" r:id="rId9" imgW="355320" imgH="177480" progId="Equation.DSMT4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8B1A77C8-6D9E-4191-9A4A-25B9F4F90E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80481" y="3218416"/>
                        <a:ext cx="525463" cy="2651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FA4DD4E9-A96A-468E-B954-E53084E046EE}"/>
              </a:ext>
            </a:extLst>
          </p:cNvPr>
          <p:cNvGrpSpPr/>
          <p:nvPr/>
        </p:nvGrpSpPr>
        <p:grpSpPr>
          <a:xfrm>
            <a:off x="3603948" y="3616841"/>
            <a:ext cx="4984103" cy="1685925"/>
            <a:chOff x="1057013" y="4196842"/>
            <a:chExt cx="3256588" cy="1685925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5F0385B0-C320-4CEF-8B77-330FC83D535F}"/>
                </a:ext>
              </a:extLst>
            </p:cNvPr>
            <p:cNvSpPr/>
            <p:nvPr/>
          </p:nvSpPr>
          <p:spPr>
            <a:xfrm>
              <a:off x="1057013" y="4257766"/>
              <a:ext cx="3254928" cy="1625001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7954520E-C504-451D-9D08-0D1F964BDF3A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rgbClr val="333399"/>
                  </a:solidFill>
                </a:rPr>
                <a:t>Problem 1.1. Secrecy rate maximization</a:t>
              </a:r>
              <a:endParaRPr lang="ko-KR" altLang="en-US" sz="1600" dirty="0">
                <a:solidFill>
                  <a:srgbClr val="333399"/>
                </a:solidFill>
              </a:endParaRPr>
            </a:p>
          </p:txBody>
        </p:sp>
      </p:grpSp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E2B48956-CAE5-47A8-BE2D-ECC6EB1E8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582519"/>
              </p:ext>
            </p:extLst>
          </p:nvPr>
        </p:nvGraphicFramePr>
        <p:xfrm>
          <a:off x="4667250" y="4022134"/>
          <a:ext cx="28575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930320" imgH="787320" progId="Equation.DSMT4">
                  <p:embed/>
                </p:oleObj>
              </mc:Choice>
              <mc:Fallback>
                <p:oleObj name="Equation" r:id="rId11" imgW="1930320" imgH="787320" progId="Equation.DSMT4">
                  <p:embed/>
                  <p:pic>
                    <p:nvPicPr>
                      <p:cNvPr id="23" name="개체 22">
                        <a:extLst>
                          <a:ext uri="{FF2B5EF4-FFF2-40B4-BE49-F238E27FC236}">
                            <a16:creationId xmlns:a16="http://schemas.microsoft.com/office/drawing/2014/main" id="{E2B48956-CAE5-47A8-BE2D-ECC6EB1E89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67250" y="4022134"/>
                        <a:ext cx="2857500" cy="11715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>
            <a:extLst>
              <a:ext uri="{FF2B5EF4-FFF2-40B4-BE49-F238E27FC236}">
                <a16:creationId xmlns:a16="http://schemas.microsoft.com/office/drawing/2014/main" id="{CBD85084-1011-4698-AFFD-C005314B24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9908" y="5757935"/>
          <a:ext cx="35718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41200" imgH="241200" progId="Equation.DSMT4">
                  <p:embed/>
                </p:oleObj>
              </mc:Choice>
              <mc:Fallback>
                <p:oleObj name="Equation" r:id="rId13" imgW="241200" imgH="241200" progId="Equation.DSMT4">
                  <p:embed/>
                  <p:pic>
                    <p:nvPicPr>
                      <p:cNvPr id="19" name="개체 18">
                        <a:extLst>
                          <a:ext uri="{FF2B5EF4-FFF2-40B4-BE49-F238E27FC236}">
                            <a16:creationId xmlns:a16="http://schemas.microsoft.com/office/drawing/2014/main" id="{CBD85084-1011-4698-AFFD-C005314B24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09908" y="5757935"/>
                        <a:ext cx="357187" cy="3587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>
            <a:extLst>
              <a:ext uri="{FF2B5EF4-FFF2-40B4-BE49-F238E27FC236}">
                <a16:creationId xmlns:a16="http://schemas.microsoft.com/office/drawing/2014/main" id="{5AF43926-EB20-4FE7-862E-7D09CB93F9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512376"/>
              </p:ext>
            </p:extLst>
          </p:nvPr>
        </p:nvGraphicFramePr>
        <p:xfrm>
          <a:off x="8597569" y="6092839"/>
          <a:ext cx="187325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26720" imgH="139680" progId="Equation.DSMT4">
                  <p:embed/>
                </p:oleObj>
              </mc:Choice>
              <mc:Fallback>
                <p:oleObj name="Equation" r:id="rId15" imgW="126720" imgH="139680" progId="Equation.DSMT4">
                  <p:embed/>
                  <p:pic>
                    <p:nvPicPr>
                      <p:cNvPr id="24" name="개체 23">
                        <a:extLst>
                          <a:ext uri="{FF2B5EF4-FFF2-40B4-BE49-F238E27FC236}">
                            <a16:creationId xmlns:a16="http://schemas.microsoft.com/office/drawing/2014/main" id="{5AF43926-EB20-4FE7-862E-7D09CB93F9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597569" y="6092839"/>
                        <a:ext cx="187325" cy="2079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80E20-D3CC-4905-B2DB-214763379C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26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graphicFrame>
        <p:nvGraphicFramePr>
          <p:cNvPr id="26" name="개체 25">
            <a:extLst>
              <a:ext uri="{FF2B5EF4-FFF2-40B4-BE49-F238E27FC236}">
                <a16:creationId xmlns:a16="http://schemas.microsoft.com/office/drawing/2014/main" id="{F1717053-9A6A-4E4D-A01E-4B1F515D28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191139"/>
              </p:ext>
            </p:extLst>
          </p:nvPr>
        </p:nvGraphicFramePr>
        <p:xfrm>
          <a:off x="6352144" y="6100790"/>
          <a:ext cx="187325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26720" imgH="139680" progId="Equation.DSMT4">
                  <p:embed/>
                </p:oleObj>
              </mc:Choice>
              <mc:Fallback>
                <p:oleObj name="Equation" r:id="rId17" imgW="126720" imgH="139680" progId="Equation.DSMT4">
                  <p:embed/>
                  <p:pic>
                    <p:nvPicPr>
                      <p:cNvPr id="26" name="개체 25">
                        <a:extLst>
                          <a:ext uri="{FF2B5EF4-FFF2-40B4-BE49-F238E27FC236}">
                            <a16:creationId xmlns:a16="http://schemas.microsoft.com/office/drawing/2014/main" id="{F1717053-9A6A-4E4D-A01E-4B1F515D28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52144" y="6100790"/>
                        <a:ext cx="187325" cy="2079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087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1: Perfect channel information of eavesdroppers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Inner layer feasibility problem for fixed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Advantages of strongly quasi-concave </a:t>
            </a:r>
          </a:p>
          <a:p>
            <a:pPr lvl="2"/>
            <a:r>
              <a:rPr lang="en-US" altLang="ko-KR" dirty="0"/>
              <a:t>Any stationary point of     is the </a:t>
            </a:r>
            <a:r>
              <a:rPr lang="en-US" altLang="ko-KR" dirty="0">
                <a:solidFill>
                  <a:srgbClr val="0000FF"/>
                </a:solidFill>
              </a:rPr>
              <a:t>unique global maximum</a:t>
            </a:r>
            <a:r>
              <a:rPr lang="en-US" altLang="ko-KR" dirty="0"/>
              <a:t> (Unimodal).</a:t>
            </a:r>
          </a:p>
          <a:p>
            <a:pPr lvl="2"/>
            <a:r>
              <a:rPr lang="en-US" altLang="ko-KR" dirty="0"/>
              <a:t>Each     is </a:t>
            </a:r>
            <a:r>
              <a:rPr lang="en-US" altLang="ko-KR" dirty="0">
                <a:solidFill>
                  <a:srgbClr val="0000FF"/>
                </a:solidFill>
              </a:rPr>
              <a:t>convex</a:t>
            </a:r>
            <a:r>
              <a:rPr lang="en-US" altLang="ko-KR" dirty="0"/>
              <a:t> and can easily be determined by sub-gradient methods.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9CC877-EF1D-4083-A6FF-A502B7284C39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</a:t>
            </a:r>
            <a:r>
              <a:rPr lang="en-US" altLang="ko-KR" sz="1200" b="1" dirty="0">
                <a:solidFill>
                  <a:schemeClr val="bg1"/>
                </a:solidFill>
              </a:rPr>
              <a:t>Case 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C178A0E-9EA8-41B8-9B11-FD047D3E9F68}"/>
              </a:ext>
            </a:extLst>
          </p:cNvPr>
          <p:cNvGrpSpPr/>
          <p:nvPr/>
        </p:nvGrpSpPr>
        <p:grpSpPr>
          <a:xfrm>
            <a:off x="3740521" y="1816116"/>
            <a:ext cx="4708416" cy="1851678"/>
            <a:chOff x="1057013" y="4196842"/>
            <a:chExt cx="3256588" cy="185167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B81360F-7725-4032-9969-55232ECC31E4}"/>
                </a:ext>
              </a:extLst>
            </p:cNvPr>
            <p:cNvSpPr/>
            <p:nvPr/>
          </p:nvSpPr>
          <p:spPr>
            <a:xfrm>
              <a:off x="1057013" y="4257766"/>
              <a:ext cx="3254928" cy="1790754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where </a:t>
              </a: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F34FF53E-8983-4964-B67B-F8E1D345241B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rgbClr val="333399"/>
                  </a:solidFill>
                </a:rPr>
                <a:t>Problem 1.2. Inner layer feasibility problem</a:t>
              </a:r>
              <a:endParaRPr lang="ko-KR" altLang="en-US" sz="1600" dirty="0">
                <a:solidFill>
                  <a:srgbClr val="333399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A4DD4E9-A96A-468E-B954-E53084E046EE}"/>
              </a:ext>
            </a:extLst>
          </p:cNvPr>
          <p:cNvGrpSpPr/>
          <p:nvPr/>
        </p:nvGrpSpPr>
        <p:grpSpPr>
          <a:xfrm>
            <a:off x="1216645" y="4205689"/>
            <a:ext cx="9753768" cy="827263"/>
            <a:chOff x="1057013" y="4196842"/>
            <a:chExt cx="3256588" cy="827263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5F0385B0-C320-4CEF-8B77-330FC83D535F}"/>
                </a:ext>
              </a:extLst>
            </p:cNvPr>
            <p:cNvSpPr/>
            <p:nvPr/>
          </p:nvSpPr>
          <p:spPr>
            <a:xfrm>
              <a:off x="1057013" y="4257766"/>
              <a:ext cx="3254928" cy="766339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The secrecy rate with respect to the m-</a:t>
              </a:r>
              <a:r>
                <a:rPr lang="en-US" altLang="ko-KR" sz="16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600" dirty="0">
                  <a:solidFill>
                    <a:schemeClr val="tx1"/>
                  </a:solidFill>
                </a:rPr>
                <a:t> eavesdropper,     is </a:t>
              </a:r>
              <a:r>
                <a:rPr lang="en-US" altLang="ko-KR" sz="1600" dirty="0">
                  <a:solidFill>
                    <a:srgbClr val="0000FF"/>
                  </a:solidFill>
                </a:rPr>
                <a:t>strongly quasi-concave</a:t>
              </a:r>
              <a:r>
                <a:rPr lang="en-US" altLang="ko-KR" sz="1600" dirty="0">
                  <a:solidFill>
                    <a:schemeClr val="tx1"/>
                  </a:solidFill>
                </a:rPr>
                <a:t> for</a:t>
              </a: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7954520E-C504-451D-9D08-0D1F964BDF3A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rgbClr val="3333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Theorem 1. Strongly quasi-concavity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5" name="개체 24">
            <a:extLst>
              <a:ext uri="{FF2B5EF4-FFF2-40B4-BE49-F238E27FC236}">
                <a16:creationId xmlns:a16="http://schemas.microsoft.com/office/drawing/2014/main" id="{F4FED7AC-4E24-4FE3-97CF-28CDFBE2A2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72230"/>
              </p:ext>
            </p:extLst>
          </p:nvPr>
        </p:nvGraphicFramePr>
        <p:xfrm>
          <a:off x="5622925" y="1325096"/>
          <a:ext cx="2238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25" name="개체 24">
                        <a:extLst>
                          <a:ext uri="{FF2B5EF4-FFF2-40B4-BE49-F238E27FC236}">
                            <a16:creationId xmlns:a16="http://schemas.microsoft.com/office/drawing/2014/main" id="{F4FED7AC-4E24-4FE3-97CF-28CDFBE2A2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22925" y="1325096"/>
                        <a:ext cx="223838" cy="2444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>
            <a:extLst>
              <a:ext uri="{FF2B5EF4-FFF2-40B4-BE49-F238E27FC236}">
                <a16:creationId xmlns:a16="http://schemas.microsoft.com/office/drawing/2014/main" id="{508C6624-7EF4-4A3A-A5A7-5CB8AB0C61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940587"/>
              </p:ext>
            </p:extLst>
          </p:nvPr>
        </p:nvGraphicFramePr>
        <p:xfrm>
          <a:off x="4760913" y="2209751"/>
          <a:ext cx="26685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03240" imgH="507960" progId="Equation.DSMT4">
                  <p:embed/>
                </p:oleObj>
              </mc:Choice>
              <mc:Fallback>
                <p:oleObj name="Equation" r:id="rId5" imgW="1803240" imgH="507960" progId="Equation.DSMT4">
                  <p:embed/>
                  <p:pic>
                    <p:nvPicPr>
                      <p:cNvPr id="26" name="개체 25">
                        <a:extLst>
                          <a:ext uri="{FF2B5EF4-FFF2-40B4-BE49-F238E27FC236}">
                            <a16:creationId xmlns:a16="http://schemas.microsoft.com/office/drawing/2014/main" id="{508C6624-7EF4-4A3A-A5A7-5CB8AB0C61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0913" y="2209751"/>
                        <a:ext cx="2668587" cy="7556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3E978F61-D9C6-4106-8245-6452801B36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042176"/>
              </p:ext>
            </p:extLst>
          </p:nvPr>
        </p:nvGraphicFramePr>
        <p:xfrm>
          <a:off x="4453884" y="3118257"/>
          <a:ext cx="29654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06280" imgH="304560" progId="Equation.DSMT4">
                  <p:embed/>
                </p:oleObj>
              </mc:Choice>
              <mc:Fallback>
                <p:oleObj name="Equation" r:id="rId7" imgW="2006280" imgH="304560" progId="Equation.DSMT4">
                  <p:embed/>
                  <p:pic>
                    <p:nvPicPr>
                      <p:cNvPr id="27" name="개체 26">
                        <a:extLst>
                          <a:ext uri="{FF2B5EF4-FFF2-40B4-BE49-F238E27FC236}">
                            <a16:creationId xmlns:a16="http://schemas.microsoft.com/office/drawing/2014/main" id="{3E978F61-D9C6-4106-8245-6452801B36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53884" y="3118257"/>
                        <a:ext cx="2965450" cy="4524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개체 28">
            <a:extLst>
              <a:ext uri="{FF2B5EF4-FFF2-40B4-BE49-F238E27FC236}">
                <a16:creationId xmlns:a16="http://schemas.microsoft.com/office/drawing/2014/main" id="{57C64447-E51E-410C-A074-7EF6B15A12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108567"/>
              </p:ext>
            </p:extLst>
          </p:nvPr>
        </p:nvGraphicFramePr>
        <p:xfrm>
          <a:off x="6558299" y="4570680"/>
          <a:ext cx="3016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3040" imgH="241200" progId="Equation.DSMT4">
                  <p:embed/>
                </p:oleObj>
              </mc:Choice>
              <mc:Fallback>
                <p:oleObj name="Equation" r:id="rId9" imgW="203040" imgH="241200" progId="Equation.DSMT4">
                  <p:embed/>
                  <p:pic>
                    <p:nvPicPr>
                      <p:cNvPr id="29" name="개체 28">
                        <a:extLst>
                          <a:ext uri="{FF2B5EF4-FFF2-40B4-BE49-F238E27FC236}">
                            <a16:creationId xmlns:a16="http://schemas.microsoft.com/office/drawing/2014/main" id="{57C64447-E51E-410C-A074-7EF6B15A12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58299" y="4570680"/>
                        <a:ext cx="301625" cy="3587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>
            <a:extLst>
              <a:ext uri="{FF2B5EF4-FFF2-40B4-BE49-F238E27FC236}">
                <a16:creationId xmlns:a16="http://schemas.microsoft.com/office/drawing/2014/main" id="{336EBDDB-3114-46C9-BC55-CD6DD9D898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742315"/>
              </p:ext>
            </p:extLst>
          </p:nvPr>
        </p:nvGraphicFramePr>
        <p:xfrm>
          <a:off x="9577379" y="4562733"/>
          <a:ext cx="9239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22080" imgH="228600" progId="Equation.DSMT4">
                  <p:embed/>
                </p:oleObj>
              </mc:Choice>
              <mc:Fallback>
                <p:oleObj name="Equation" r:id="rId11" imgW="622080" imgH="228600" progId="Equation.DSMT4">
                  <p:embed/>
                  <p:pic>
                    <p:nvPicPr>
                      <p:cNvPr id="30" name="개체 29">
                        <a:extLst>
                          <a:ext uri="{FF2B5EF4-FFF2-40B4-BE49-F238E27FC236}">
                            <a16:creationId xmlns:a16="http://schemas.microsoft.com/office/drawing/2014/main" id="{336EBDDB-3114-46C9-BC55-CD6DD9D898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577379" y="4562733"/>
                        <a:ext cx="923925" cy="3397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개체 30">
            <a:extLst>
              <a:ext uri="{FF2B5EF4-FFF2-40B4-BE49-F238E27FC236}">
                <a16:creationId xmlns:a16="http://schemas.microsoft.com/office/drawing/2014/main" id="{D6A97089-B790-410E-AAE2-4785C599BB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203640"/>
              </p:ext>
            </p:extLst>
          </p:nvPr>
        </p:nvGraphicFramePr>
        <p:xfrm>
          <a:off x="5232153" y="5592253"/>
          <a:ext cx="3016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03040" imgH="241200" progId="Equation.DSMT4">
                  <p:embed/>
                </p:oleObj>
              </mc:Choice>
              <mc:Fallback>
                <p:oleObj name="Equation" r:id="rId13" imgW="203040" imgH="241200" progId="Equation.DSMT4">
                  <p:embed/>
                  <p:pic>
                    <p:nvPicPr>
                      <p:cNvPr id="31" name="개체 30">
                        <a:extLst>
                          <a:ext uri="{FF2B5EF4-FFF2-40B4-BE49-F238E27FC236}">
                            <a16:creationId xmlns:a16="http://schemas.microsoft.com/office/drawing/2014/main" id="{D6A97089-B790-410E-AAE2-4785C599BB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32153" y="5592253"/>
                        <a:ext cx="301625" cy="3587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개체 31">
            <a:extLst>
              <a:ext uri="{FF2B5EF4-FFF2-40B4-BE49-F238E27FC236}">
                <a16:creationId xmlns:a16="http://schemas.microsoft.com/office/drawing/2014/main" id="{EF4DC101-7E27-46E3-8E52-5251046E44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901555"/>
              </p:ext>
            </p:extLst>
          </p:nvPr>
        </p:nvGraphicFramePr>
        <p:xfrm>
          <a:off x="3898304" y="5877478"/>
          <a:ext cx="3016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3040" imgH="241200" progId="Equation.DSMT4">
                  <p:embed/>
                </p:oleObj>
              </mc:Choice>
              <mc:Fallback>
                <p:oleObj name="Equation" r:id="rId14" imgW="203040" imgH="241200" progId="Equation.DSMT4">
                  <p:embed/>
                  <p:pic>
                    <p:nvPicPr>
                      <p:cNvPr id="32" name="개체 31">
                        <a:extLst>
                          <a:ext uri="{FF2B5EF4-FFF2-40B4-BE49-F238E27FC236}">
                            <a16:creationId xmlns:a16="http://schemas.microsoft.com/office/drawing/2014/main" id="{EF4DC101-7E27-46E3-8E52-5251046E44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98304" y="5877478"/>
                        <a:ext cx="301625" cy="3587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B38AA735-CA4B-4B74-BEF6-EC5D6AE8CAE7}"/>
              </a:ext>
            </a:extLst>
          </p:cNvPr>
          <p:cNvSpPr/>
          <p:nvPr/>
        </p:nvSpPr>
        <p:spPr bwMode="auto">
          <a:xfrm>
            <a:off x="9077653" y="5738571"/>
            <a:ext cx="1255222" cy="518793"/>
          </a:xfrm>
          <a:custGeom>
            <a:avLst/>
            <a:gdLst>
              <a:gd name="connsiteX0" fmla="*/ 0 w 1255222"/>
              <a:gd name="connsiteY0" fmla="*/ 665093 h 665093"/>
              <a:gd name="connsiteX1" fmla="*/ 473825 w 1255222"/>
              <a:gd name="connsiteY1" fmla="*/ 407399 h 665093"/>
              <a:gd name="connsiteX2" fmla="*/ 723207 w 1255222"/>
              <a:gd name="connsiteY2" fmla="*/ 75 h 665093"/>
              <a:gd name="connsiteX3" fmla="*/ 939338 w 1255222"/>
              <a:gd name="connsiteY3" fmla="*/ 440650 h 665093"/>
              <a:gd name="connsiteX4" fmla="*/ 1255222 w 1255222"/>
              <a:gd name="connsiteY4" fmla="*/ 648468 h 665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5222" h="665093">
                <a:moveTo>
                  <a:pt x="0" y="665093"/>
                </a:moveTo>
                <a:cubicBezTo>
                  <a:pt x="176645" y="591664"/>
                  <a:pt x="353291" y="518235"/>
                  <a:pt x="473825" y="407399"/>
                </a:cubicBezTo>
                <a:cubicBezTo>
                  <a:pt x="594359" y="296563"/>
                  <a:pt x="645622" y="-5467"/>
                  <a:pt x="723207" y="75"/>
                </a:cubicBezTo>
                <a:cubicBezTo>
                  <a:pt x="800792" y="5617"/>
                  <a:pt x="850669" y="332584"/>
                  <a:pt x="939338" y="440650"/>
                </a:cubicBezTo>
                <a:cubicBezTo>
                  <a:pt x="1028007" y="548715"/>
                  <a:pt x="1141614" y="598591"/>
                  <a:pt x="1255222" y="648468"/>
                </a:cubicBezTo>
              </a:path>
            </a:pathLst>
          </a:custGeom>
          <a:noFill/>
          <a:ln w="19050" cap="flat" cmpd="sng" algn="ctr">
            <a:solidFill>
              <a:srgbClr val="000000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rgbClr val="996600"/>
              </a:solidFill>
              <a:effectLst/>
              <a:latin typeface="Arial" charset="0"/>
              <a:ea typeface="HY헤드라인M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24155F5-688E-4E7E-BF06-4A53929D7752}"/>
              </a:ext>
            </a:extLst>
          </p:cNvPr>
          <p:cNvCxnSpPr>
            <a:cxnSpLocks/>
          </p:cNvCxnSpPr>
          <p:nvPr/>
        </p:nvCxnSpPr>
        <p:spPr bwMode="auto">
          <a:xfrm flipH="1">
            <a:off x="8919712" y="6398946"/>
            <a:ext cx="1834222" cy="0"/>
          </a:xfrm>
          <a:prstGeom prst="line">
            <a:avLst/>
          </a:prstGeom>
          <a:gradFill rotWithShape="0">
            <a:gsLst>
              <a:gs pos="0">
                <a:srgbClr val="0000FF"/>
              </a:gs>
              <a:gs pos="100000">
                <a:srgbClr val="4595ED"/>
              </a:gs>
            </a:gsLst>
            <a:lin ang="0" scaled="1"/>
          </a:gra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5" name="개체 34">
            <a:extLst>
              <a:ext uri="{FF2B5EF4-FFF2-40B4-BE49-F238E27FC236}">
                <a16:creationId xmlns:a16="http://schemas.microsoft.com/office/drawing/2014/main" id="{427C5890-C85F-43AB-AEC3-A44C57A009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302757"/>
              </p:ext>
            </p:extLst>
          </p:nvPr>
        </p:nvGraphicFramePr>
        <p:xfrm>
          <a:off x="10330357" y="6055318"/>
          <a:ext cx="2794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03040" imgH="241200" progId="Equation.DSMT4">
                  <p:embed/>
                </p:oleObj>
              </mc:Choice>
              <mc:Fallback>
                <p:oleObj name="Equation" r:id="rId15" imgW="203040" imgH="241200" progId="Equation.DSMT4">
                  <p:embed/>
                  <p:pic>
                    <p:nvPicPr>
                      <p:cNvPr id="35" name="개체 34">
                        <a:extLst>
                          <a:ext uri="{FF2B5EF4-FFF2-40B4-BE49-F238E27FC236}">
                            <a16:creationId xmlns:a16="http://schemas.microsoft.com/office/drawing/2014/main" id="{427C5890-C85F-43AB-AEC3-A44C57A009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330357" y="6055318"/>
                        <a:ext cx="279400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8478125-33EE-4687-AC70-81531625173F}"/>
              </a:ext>
            </a:extLst>
          </p:cNvPr>
          <p:cNvCxnSpPr>
            <a:cxnSpLocks/>
          </p:cNvCxnSpPr>
          <p:nvPr/>
        </p:nvCxnSpPr>
        <p:spPr bwMode="auto">
          <a:xfrm flipH="1">
            <a:off x="8969588" y="5997967"/>
            <a:ext cx="1288473" cy="0"/>
          </a:xfrm>
          <a:prstGeom prst="line">
            <a:avLst/>
          </a:prstGeom>
          <a:gradFill rotWithShape="0">
            <a:gsLst>
              <a:gs pos="0">
                <a:srgbClr val="0000FF"/>
              </a:gs>
              <a:gs pos="100000">
                <a:srgbClr val="4595ED"/>
              </a:gs>
            </a:gsLst>
            <a:lin ang="0" scaled="1"/>
          </a:gra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7" name="개체 36">
            <a:extLst>
              <a:ext uri="{FF2B5EF4-FFF2-40B4-BE49-F238E27FC236}">
                <a16:creationId xmlns:a16="http://schemas.microsoft.com/office/drawing/2014/main" id="{BDCCA799-2BB8-455D-905A-091788D6AE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126863"/>
              </p:ext>
            </p:extLst>
          </p:nvPr>
        </p:nvGraphicFramePr>
        <p:xfrm>
          <a:off x="10301782" y="5901331"/>
          <a:ext cx="174625" cy="1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26720" imgH="139680" progId="Equation.DSMT4">
                  <p:embed/>
                </p:oleObj>
              </mc:Choice>
              <mc:Fallback>
                <p:oleObj name="Equation" r:id="rId17" imgW="126720" imgH="139680" progId="Equation.DSMT4">
                  <p:embed/>
                  <p:pic>
                    <p:nvPicPr>
                      <p:cNvPr id="37" name="개체 36">
                        <a:extLst>
                          <a:ext uri="{FF2B5EF4-FFF2-40B4-BE49-F238E27FC236}">
                            <a16:creationId xmlns:a16="http://schemas.microsoft.com/office/drawing/2014/main" id="{BDCCA799-2BB8-455D-905A-091788D6AE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301782" y="5901331"/>
                        <a:ext cx="174625" cy="19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37E58D7-2F7E-44EA-B447-BA0943EC4E13}"/>
              </a:ext>
            </a:extLst>
          </p:cNvPr>
          <p:cNvCxnSpPr>
            <a:cxnSpLocks/>
          </p:cNvCxnSpPr>
          <p:nvPr/>
        </p:nvCxnSpPr>
        <p:spPr bwMode="auto">
          <a:xfrm>
            <a:off x="9616217" y="6026165"/>
            <a:ext cx="0" cy="351350"/>
          </a:xfrm>
          <a:prstGeom prst="line">
            <a:avLst/>
          </a:prstGeom>
          <a:gradFill rotWithShape="0">
            <a:gsLst>
              <a:gs pos="0">
                <a:srgbClr val="0000FF"/>
              </a:gs>
              <a:gs pos="100000">
                <a:srgbClr val="4595ED"/>
              </a:gs>
            </a:gsLst>
            <a:lin ang="0" scaled="1"/>
          </a:gradFill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8A2366B-602D-4E2D-BEC8-1C37848C991D}"/>
              </a:ext>
            </a:extLst>
          </p:cNvPr>
          <p:cNvCxnSpPr>
            <a:cxnSpLocks/>
          </p:cNvCxnSpPr>
          <p:nvPr/>
        </p:nvCxnSpPr>
        <p:spPr bwMode="auto">
          <a:xfrm>
            <a:off x="9962292" y="6026165"/>
            <a:ext cx="0" cy="351350"/>
          </a:xfrm>
          <a:prstGeom prst="line">
            <a:avLst/>
          </a:prstGeom>
          <a:gradFill rotWithShape="0">
            <a:gsLst>
              <a:gs pos="0">
                <a:srgbClr val="0000FF"/>
              </a:gs>
              <a:gs pos="100000">
                <a:srgbClr val="4595ED"/>
              </a:gs>
            </a:gsLst>
            <a:lin ang="0" scaled="1"/>
          </a:gradFill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0" name="개체 39">
            <a:extLst>
              <a:ext uri="{FF2B5EF4-FFF2-40B4-BE49-F238E27FC236}">
                <a16:creationId xmlns:a16="http://schemas.microsoft.com/office/drawing/2014/main" id="{19E2620C-9089-40B7-AF59-B1C519DB18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807591"/>
              </p:ext>
            </p:extLst>
          </p:nvPr>
        </p:nvGraphicFramePr>
        <p:xfrm>
          <a:off x="9663614" y="6379167"/>
          <a:ext cx="29686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15640" imgH="228600" progId="Equation.DSMT4">
                  <p:embed/>
                </p:oleObj>
              </mc:Choice>
              <mc:Fallback>
                <p:oleObj name="Equation" r:id="rId19" imgW="215640" imgH="228600" progId="Equation.DSMT4">
                  <p:embed/>
                  <p:pic>
                    <p:nvPicPr>
                      <p:cNvPr id="40" name="개체 39">
                        <a:extLst>
                          <a:ext uri="{FF2B5EF4-FFF2-40B4-BE49-F238E27FC236}">
                            <a16:creationId xmlns:a16="http://schemas.microsoft.com/office/drawing/2014/main" id="{19E2620C-9089-40B7-AF59-B1C519DB18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663614" y="6379167"/>
                        <a:ext cx="296862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>
            <a:extLst>
              <a:ext uri="{FF2B5EF4-FFF2-40B4-BE49-F238E27FC236}">
                <a16:creationId xmlns:a16="http://schemas.microsoft.com/office/drawing/2014/main" id="{0CF8ACAE-40DC-4CFC-A100-C56BA58C1E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564863"/>
              </p:ext>
            </p:extLst>
          </p:nvPr>
        </p:nvGraphicFramePr>
        <p:xfrm>
          <a:off x="10761760" y="6320083"/>
          <a:ext cx="174625" cy="1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26720" imgH="139680" progId="Equation.DSMT4">
                  <p:embed/>
                </p:oleObj>
              </mc:Choice>
              <mc:Fallback>
                <p:oleObj name="Equation" r:id="rId21" imgW="126720" imgH="139680" progId="Equation.DSMT4">
                  <p:embed/>
                  <p:pic>
                    <p:nvPicPr>
                      <p:cNvPr id="41" name="개체 40">
                        <a:extLst>
                          <a:ext uri="{FF2B5EF4-FFF2-40B4-BE49-F238E27FC236}">
                            <a16:creationId xmlns:a16="http://schemas.microsoft.com/office/drawing/2014/main" id="{0CF8ACAE-40DC-4CFC-A100-C56BA58C1E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761760" y="6320083"/>
                        <a:ext cx="174625" cy="19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>
            <a:extLst>
              <a:ext uri="{FF2B5EF4-FFF2-40B4-BE49-F238E27FC236}">
                <a16:creationId xmlns:a16="http://schemas.microsoft.com/office/drawing/2014/main" id="{45AE5312-6488-40EA-9DA1-3F6807571F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490138"/>
              </p:ext>
            </p:extLst>
          </p:nvPr>
        </p:nvGraphicFramePr>
        <p:xfrm>
          <a:off x="2154995" y="6201474"/>
          <a:ext cx="3190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15640" imgH="228600" progId="Equation.DSMT4">
                  <p:embed/>
                </p:oleObj>
              </mc:Choice>
              <mc:Fallback>
                <p:oleObj name="Equation" r:id="rId23" imgW="215640" imgH="228600" progId="Equation.DSMT4">
                  <p:embed/>
                  <p:pic>
                    <p:nvPicPr>
                      <p:cNvPr id="43" name="개체 42">
                        <a:extLst>
                          <a:ext uri="{FF2B5EF4-FFF2-40B4-BE49-F238E27FC236}">
                            <a16:creationId xmlns:a16="http://schemas.microsoft.com/office/drawing/2014/main" id="{45AE5312-6488-40EA-9DA1-3F6807571F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154995" y="6201474"/>
                        <a:ext cx="319087" cy="3397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849735-369C-4F58-B5E4-A4B9653AE7C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27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394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1: Perfect channel information of eavesdroppers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Algorithm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9CC877-EF1D-4083-A6FF-A502B7284C39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</a:t>
            </a:r>
            <a:r>
              <a:rPr lang="en-US" altLang="ko-KR" sz="1200" b="1" dirty="0">
                <a:solidFill>
                  <a:schemeClr val="bg1"/>
                </a:solidFill>
              </a:rPr>
              <a:t>Case 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A4DD4E9-A96A-468E-B954-E53084E046EE}"/>
              </a:ext>
            </a:extLst>
          </p:cNvPr>
          <p:cNvGrpSpPr/>
          <p:nvPr/>
        </p:nvGrpSpPr>
        <p:grpSpPr>
          <a:xfrm>
            <a:off x="2860385" y="1796430"/>
            <a:ext cx="6471230" cy="4217089"/>
            <a:chOff x="1057013" y="4196842"/>
            <a:chExt cx="3256588" cy="4217089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5F0385B0-C320-4CEF-8B77-330FC83D535F}"/>
                </a:ext>
              </a:extLst>
            </p:cNvPr>
            <p:cNvSpPr/>
            <p:nvPr/>
          </p:nvSpPr>
          <p:spPr>
            <a:xfrm>
              <a:off x="1057013" y="4257764"/>
              <a:ext cx="3254928" cy="4156167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</a:rPr>
                <a:t>1: Initialize      and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</a:rPr>
                <a:t>2: Repeat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</a:rPr>
                <a:t>3:	Set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</a:rPr>
                <a:t>4:	Determine the sets            and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</a:rPr>
                <a:t>5:	If          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</a:rPr>
                <a:t>6:	     Set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</a:rPr>
                <a:t>7:	Else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</a:rPr>
                <a:t>8:	     Set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</a:rPr>
                <a:t>9: Until                converges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</a:rPr>
                <a:t>10: Set</a:t>
              </a: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7954520E-C504-451D-9D08-0D1F964BDF3A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rgbClr val="333399"/>
                  </a:solidFill>
                </a:rPr>
                <a:t>Algorithm 1. Optimal time allocation for secrecy rate maximization</a:t>
              </a:r>
              <a:endParaRPr lang="ko-KR" altLang="en-US" sz="1600" dirty="0">
                <a:solidFill>
                  <a:srgbClr val="333399"/>
                </a:solidFill>
              </a:endParaRPr>
            </a:p>
          </p:txBody>
        </p:sp>
      </p:grpSp>
      <p:graphicFrame>
        <p:nvGraphicFramePr>
          <p:cNvPr id="25" name="개체 24">
            <a:extLst>
              <a:ext uri="{FF2B5EF4-FFF2-40B4-BE49-F238E27FC236}">
                <a16:creationId xmlns:a16="http://schemas.microsoft.com/office/drawing/2014/main" id="{69804B75-C536-4540-B3D9-963D94FBB8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735074"/>
              </p:ext>
            </p:extLst>
          </p:nvPr>
        </p:nvGraphicFramePr>
        <p:xfrm>
          <a:off x="4006878" y="2276863"/>
          <a:ext cx="41433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9360" imgH="228600" progId="Equation.DSMT4">
                  <p:embed/>
                </p:oleObj>
              </mc:Choice>
              <mc:Fallback>
                <p:oleObj name="Equation" r:id="rId3" imgW="279360" imgH="228600" progId="Equation.DSMT4">
                  <p:embed/>
                  <p:pic>
                    <p:nvPicPr>
                      <p:cNvPr id="25" name="개체 24">
                        <a:extLst>
                          <a:ext uri="{FF2B5EF4-FFF2-40B4-BE49-F238E27FC236}">
                            <a16:creationId xmlns:a16="http://schemas.microsoft.com/office/drawing/2014/main" id="{69804B75-C536-4540-B3D9-963D94FBB8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6878" y="2276863"/>
                        <a:ext cx="414338" cy="3397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>
            <a:extLst>
              <a:ext uri="{FF2B5EF4-FFF2-40B4-BE49-F238E27FC236}">
                <a16:creationId xmlns:a16="http://schemas.microsoft.com/office/drawing/2014/main" id="{B690C0C7-3CC5-4468-8EDB-A8F2286131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014883"/>
              </p:ext>
            </p:extLst>
          </p:nvPr>
        </p:nvGraphicFramePr>
        <p:xfrm>
          <a:off x="4794264" y="2276863"/>
          <a:ext cx="3968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6400" imgH="228600" progId="Equation.DSMT4">
                  <p:embed/>
                </p:oleObj>
              </mc:Choice>
              <mc:Fallback>
                <p:oleObj name="Equation" r:id="rId5" imgW="266400" imgH="228600" progId="Equation.DSMT4">
                  <p:embed/>
                  <p:pic>
                    <p:nvPicPr>
                      <p:cNvPr id="26" name="개체 25">
                        <a:extLst>
                          <a:ext uri="{FF2B5EF4-FFF2-40B4-BE49-F238E27FC236}">
                            <a16:creationId xmlns:a16="http://schemas.microsoft.com/office/drawing/2014/main" id="{B690C0C7-3CC5-4468-8EDB-A8F2286131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4264" y="2276863"/>
                        <a:ext cx="396875" cy="3397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DDD2028B-7CE8-497E-86BC-F23173B92A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767933"/>
              </p:ext>
            </p:extLst>
          </p:nvPr>
        </p:nvGraphicFramePr>
        <p:xfrm>
          <a:off x="4250087" y="2892173"/>
          <a:ext cx="13557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14400" imgH="393480" progId="Equation.DSMT4">
                  <p:embed/>
                </p:oleObj>
              </mc:Choice>
              <mc:Fallback>
                <p:oleObj name="Equation" r:id="rId7" imgW="914400" imgH="393480" progId="Equation.DSMT4">
                  <p:embed/>
                  <p:pic>
                    <p:nvPicPr>
                      <p:cNvPr id="27" name="개체 26">
                        <a:extLst>
                          <a:ext uri="{FF2B5EF4-FFF2-40B4-BE49-F238E27FC236}">
                            <a16:creationId xmlns:a16="http://schemas.microsoft.com/office/drawing/2014/main" id="{DDD2028B-7CE8-497E-86BC-F23173B92A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50087" y="2892173"/>
                        <a:ext cx="1355725" cy="58578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>
            <a:extLst>
              <a:ext uri="{FF2B5EF4-FFF2-40B4-BE49-F238E27FC236}">
                <a16:creationId xmlns:a16="http://schemas.microsoft.com/office/drawing/2014/main" id="{DC68A1DC-F9CF-417E-AA82-A9FF55E6BD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184365"/>
              </p:ext>
            </p:extLst>
          </p:nvPr>
        </p:nvGraphicFramePr>
        <p:xfrm>
          <a:off x="5699635" y="3401966"/>
          <a:ext cx="8112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45760" imgH="228600" progId="Equation.DSMT4">
                  <p:embed/>
                </p:oleObj>
              </mc:Choice>
              <mc:Fallback>
                <p:oleObj name="Equation" r:id="rId9" imgW="545760" imgH="228600" progId="Equation.DSMT4">
                  <p:embed/>
                  <p:pic>
                    <p:nvPicPr>
                      <p:cNvPr id="28" name="개체 27">
                        <a:extLst>
                          <a:ext uri="{FF2B5EF4-FFF2-40B4-BE49-F238E27FC236}">
                            <a16:creationId xmlns:a16="http://schemas.microsoft.com/office/drawing/2014/main" id="{DC68A1DC-F9CF-417E-AA82-A9FF55E6BD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99635" y="3401966"/>
                        <a:ext cx="811212" cy="3397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개체 28">
            <a:extLst>
              <a:ext uri="{FF2B5EF4-FFF2-40B4-BE49-F238E27FC236}">
                <a16:creationId xmlns:a16="http://schemas.microsoft.com/office/drawing/2014/main" id="{D13F478D-629E-4FB5-B416-61C2A85F64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606436"/>
              </p:ext>
            </p:extLst>
          </p:nvPr>
        </p:nvGraphicFramePr>
        <p:xfrm>
          <a:off x="6890653" y="3388643"/>
          <a:ext cx="11303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61760" imgH="266400" progId="Equation.DSMT4">
                  <p:embed/>
                </p:oleObj>
              </mc:Choice>
              <mc:Fallback>
                <p:oleObj name="Equation" r:id="rId11" imgW="761760" imgH="266400" progId="Equation.DSMT4">
                  <p:embed/>
                  <p:pic>
                    <p:nvPicPr>
                      <p:cNvPr id="29" name="개체 28">
                        <a:extLst>
                          <a:ext uri="{FF2B5EF4-FFF2-40B4-BE49-F238E27FC236}">
                            <a16:creationId xmlns:a16="http://schemas.microsoft.com/office/drawing/2014/main" id="{D13F478D-629E-4FB5-B416-61C2A85F64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90653" y="3388643"/>
                        <a:ext cx="1130300" cy="39528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760B842C-0049-4527-9E87-0B157FE793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20942"/>
              </p:ext>
            </p:extLst>
          </p:nvPr>
        </p:nvGraphicFramePr>
        <p:xfrm>
          <a:off x="4104612" y="3770921"/>
          <a:ext cx="67945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57200" imgH="203040" progId="Equation.DSMT4">
                  <p:embed/>
                </p:oleObj>
              </mc:Choice>
              <mc:Fallback>
                <p:oleObj name="Equation" r:id="rId13" imgW="457200" imgH="203040" progId="Equation.DSMT4">
                  <p:embed/>
                  <p:pic>
                    <p:nvPicPr>
                      <p:cNvPr id="15" name="개체 14">
                        <a:extLst>
                          <a:ext uri="{FF2B5EF4-FFF2-40B4-BE49-F238E27FC236}">
                            <a16:creationId xmlns:a16="http://schemas.microsoft.com/office/drawing/2014/main" id="{760B842C-0049-4527-9E87-0B157FE793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04612" y="3770921"/>
                        <a:ext cx="679450" cy="3016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5FC79078-0586-4B2F-9330-1239373D8A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009674"/>
              </p:ext>
            </p:extLst>
          </p:nvPr>
        </p:nvGraphicFramePr>
        <p:xfrm>
          <a:off x="4637234" y="4131374"/>
          <a:ext cx="754063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07960" imgH="228600" progId="Equation.DSMT4">
                  <p:embed/>
                </p:oleObj>
              </mc:Choice>
              <mc:Fallback>
                <p:oleObj name="Equation" r:id="rId15" imgW="507960" imgH="228600" progId="Equation.DSMT4">
                  <p:embed/>
                  <p:pic>
                    <p:nvPicPr>
                      <p:cNvPr id="16" name="개체 15">
                        <a:extLst>
                          <a:ext uri="{FF2B5EF4-FFF2-40B4-BE49-F238E27FC236}">
                            <a16:creationId xmlns:a16="http://schemas.microsoft.com/office/drawing/2014/main" id="{5FC79078-0586-4B2F-9330-1239373D8A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37234" y="4131374"/>
                        <a:ext cx="754063" cy="3413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285CB9A1-0B20-402F-A90C-63F52A532F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763790"/>
              </p:ext>
            </p:extLst>
          </p:nvPr>
        </p:nvGraphicFramePr>
        <p:xfrm>
          <a:off x="4647201" y="4848516"/>
          <a:ext cx="73501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95000" imgH="228600" progId="Equation.DSMT4">
                  <p:embed/>
                </p:oleObj>
              </mc:Choice>
              <mc:Fallback>
                <p:oleObj name="Equation" r:id="rId17" imgW="495000" imgH="22860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285CB9A1-0B20-402F-A90C-63F52A532F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47201" y="4848516"/>
                        <a:ext cx="735013" cy="34131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DF2B5168-C957-49FA-92E1-468F542874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070638"/>
              </p:ext>
            </p:extLst>
          </p:nvPr>
        </p:nvGraphicFramePr>
        <p:xfrm>
          <a:off x="3719568" y="5170779"/>
          <a:ext cx="10382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698400" imgH="253800" progId="Equation.DSMT4">
                  <p:embed/>
                </p:oleObj>
              </mc:Choice>
              <mc:Fallback>
                <p:oleObj name="Equation" r:id="rId19" imgW="698400" imgH="253800" progId="Equation.DSMT4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DF2B5168-C957-49FA-92E1-468F542874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19568" y="5170779"/>
                        <a:ext cx="1038225" cy="3794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>
            <a:extLst>
              <a:ext uri="{FF2B5EF4-FFF2-40B4-BE49-F238E27FC236}">
                <a16:creationId xmlns:a16="http://schemas.microsoft.com/office/drawing/2014/main" id="{100A7FDA-5FCD-4932-AD0C-8A892E961D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728088"/>
              </p:ext>
            </p:extLst>
          </p:nvPr>
        </p:nvGraphicFramePr>
        <p:xfrm>
          <a:off x="3692525" y="5443538"/>
          <a:ext cx="14779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990360" imgH="393480" progId="Equation.DSMT4">
                  <p:embed/>
                </p:oleObj>
              </mc:Choice>
              <mc:Fallback>
                <p:oleObj name="Equation" r:id="rId21" imgW="990360" imgH="393480" progId="Equation.DSMT4">
                  <p:embed/>
                  <p:pic>
                    <p:nvPicPr>
                      <p:cNvPr id="19" name="개체 18">
                        <a:extLst>
                          <a:ext uri="{FF2B5EF4-FFF2-40B4-BE49-F238E27FC236}">
                            <a16:creationId xmlns:a16="http://schemas.microsoft.com/office/drawing/2014/main" id="{100A7FDA-5FCD-4932-AD0C-8A892E961D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692525" y="5443538"/>
                        <a:ext cx="1477963" cy="5873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5CAB8D88-A9EA-4446-9DD5-B2B19DD81391}"/>
              </a:ext>
            </a:extLst>
          </p:cNvPr>
          <p:cNvSpPr/>
          <p:nvPr/>
        </p:nvSpPr>
        <p:spPr>
          <a:xfrm flipH="1">
            <a:off x="2642097" y="2673911"/>
            <a:ext cx="280310" cy="2496868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3AC50F-89F7-48F1-B718-1A813D1119F6}"/>
              </a:ext>
            </a:extLst>
          </p:cNvPr>
          <p:cNvSpPr txBox="1"/>
          <p:nvPr/>
        </p:nvSpPr>
        <p:spPr>
          <a:xfrm>
            <a:off x="1405922" y="3660123"/>
            <a:ext cx="1097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Outer layer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bisection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023F62-EDC8-416C-9D89-348B2FB1E53E}"/>
              </a:ext>
            </a:extLst>
          </p:cNvPr>
          <p:cNvSpPr txBox="1"/>
          <p:nvPr/>
        </p:nvSpPr>
        <p:spPr>
          <a:xfrm>
            <a:off x="8053431" y="3233988"/>
            <a:ext cx="1097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Inner layer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feasibility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problem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AFC67E5-61CF-4FBF-BC67-7ED19DB344DF}"/>
              </a:ext>
            </a:extLst>
          </p:cNvPr>
          <p:cNvSpPr/>
          <p:nvPr/>
        </p:nvSpPr>
        <p:spPr>
          <a:xfrm>
            <a:off x="3860172" y="3422708"/>
            <a:ext cx="4193259" cy="361225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8E91E5-040C-4B0E-84E8-C608C9491C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528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2: No channel information of eavesdroppers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Problem reformulation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Random variables</a:t>
            </a:r>
          </a:p>
          <a:p>
            <a:pPr lvl="2"/>
            <a:r>
              <a:rPr lang="en-US" altLang="ko-KR" dirty="0"/>
              <a:t>Channel between the user and the eavesdroppers</a:t>
            </a:r>
          </a:p>
          <a:p>
            <a:pPr lvl="2"/>
            <a:r>
              <a:rPr lang="en-US" altLang="ko-KR" dirty="0"/>
              <a:t>Channel between the jammer and the eavesdroppers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0E759-6368-4372-A7CA-1BF2A4A9E90B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</a:t>
            </a:r>
            <a:r>
              <a:rPr lang="en-US" altLang="ko-KR" sz="1200" b="1" dirty="0">
                <a:solidFill>
                  <a:schemeClr val="bg1"/>
                </a:solidFill>
              </a:rPr>
              <a:t>Case II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FCB380F-09E9-41CD-BEC6-64578EDB40D7}"/>
              </a:ext>
            </a:extLst>
          </p:cNvPr>
          <p:cNvGrpSpPr/>
          <p:nvPr/>
        </p:nvGrpSpPr>
        <p:grpSpPr>
          <a:xfrm>
            <a:off x="732845" y="2939809"/>
            <a:ext cx="10726309" cy="3389435"/>
            <a:chOff x="1057013" y="4196842"/>
            <a:chExt cx="3256588" cy="338943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3221DBD-502B-43B1-87A6-112FBA2E2FE6}"/>
                </a:ext>
              </a:extLst>
            </p:cNvPr>
            <p:cNvSpPr/>
            <p:nvPr/>
          </p:nvSpPr>
          <p:spPr>
            <a:xfrm>
              <a:off x="1057013" y="4257765"/>
              <a:ext cx="3254928" cy="3328512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For a given    , the secrecy outage probability      is expressed in terms of            as</a:t>
              </a: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where </a:t>
              </a: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91637097-966A-46D3-877C-E0D294E3258F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rgbClr val="3333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Lemma 2. Analytical expression of 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76974BC9-7CAB-4187-A11A-8585ED7877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130238"/>
              </p:ext>
            </p:extLst>
          </p:nvPr>
        </p:nvGraphicFramePr>
        <p:xfrm>
          <a:off x="4063214" y="2970509"/>
          <a:ext cx="3571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1200" imgH="228600" progId="Equation.DSMT4">
                  <p:embed/>
                </p:oleObj>
              </mc:Choice>
              <mc:Fallback>
                <p:oleObj name="Equation" r:id="rId3" imgW="241200" imgH="22860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76974BC9-7CAB-4187-A11A-8585ED7877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3214" y="2970509"/>
                        <a:ext cx="357187" cy="3397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4BFD1C08-F3BE-447E-A4F6-997E6E45B0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563508"/>
              </p:ext>
            </p:extLst>
          </p:nvPr>
        </p:nvGraphicFramePr>
        <p:xfrm>
          <a:off x="1954794" y="3333300"/>
          <a:ext cx="2428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4BFD1C08-F3BE-447E-A4F6-997E6E45B0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4794" y="3333300"/>
                        <a:ext cx="242887" cy="3397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5FB7FAD6-A628-4DB4-B68C-4A29C25F46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359686"/>
              </p:ext>
            </p:extLst>
          </p:nvPr>
        </p:nvGraphicFramePr>
        <p:xfrm>
          <a:off x="5158544" y="3333273"/>
          <a:ext cx="3556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1200" imgH="228600" progId="Equation.DSMT4">
                  <p:embed/>
                </p:oleObj>
              </mc:Choice>
              <mc:Fallback>
                <p:oleObj name="Equation" r:id="rId7" imgW="241200" imgH="228600" progId="Equation.DSMT4">
                  <p:embed/>
                  <p:pic>
                    <p:nvPicPr>
                      <p:cNvPr id="14" name="개체 13">
                        <a:extLst>
                          <a:ext uri="{FF2B5EF4-FFF2-40B4-BE49-F238E27FC236}">
                            <a16:creationId xmlns:a16="http://schemas.microsoft.com/office/drawing/2014/main" id="{5FB7FAD6-A628-4DB4-B68C-4A29C25F46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58544" y="3333273"/>
                        <a:ext cx="355600" cy="3397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88F1F90C-2771-48E4-99CF-03AEAB6636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927310"/>
              </p:ext>
            </p:extLst>
          </p:nvPr>
        </p:nvGraphicFramePr>
        <p:xfrm>
          <a:off x="3812027" y="3862246"/>
          <a:ext cx="456247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098520" imgH="838080" progId="Equation.DSMT4">
                  <p:embed/>
                </p:oleObj>
              </mc:Choice>
              <mc:Fallback>
                <p:oleObj name="Equation" r:id="rId9" imgW="3098520" imgH="838080" progId="Equation.DSMT4">
                  <p:embed/>
                  <p:pic>
                    <p:nvPicPr>
                      <p:cNvPr id="15" name="개체 14">
                        <a:extLst>
                          <a:ext uri="{FF2B5EF4-FFF2-40B4-BE49-F238E27FC236}">
                            <a16:creationId xmlns:a16="http://schemas.microsoft.com/office/drawing/2014/main" id="{88F1F90C-2771-48E4-99CF-03AEAB6636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12027" y="3862246"/>
                        <a:ext cx="4562475" cy="12414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9A05DB20-A539-4F0B-8646-DD7703C80B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340494"/>
              </p:ext>
            </p:extLst>
          </p:nvPr>
        </p:nvGraphicFramePr>
        <p:xfrm>
          <a:off x="1478065" y="5254985"/>
          <a:ext cx="9801226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667200" imgH="622080" progId="Equation.DSMT4">
                  <p:embed/>
                </p:oleObj>
              </mc:Choice>
              <mc:Fallback>
                <p:oleObj name="Equation" r:id="rId11" imgW="6667200" imgH="622080" progId="Equation.DSMT4">
                  <p:embed/>
                  <p:pic>
                    <p:nvPicPr>
                      <p:cNvPr id="16" name="개체 15">
                        <a:extLst>
                          <a:ext uri="{FF2B5EF4-FFF2-40B4-BE49-F238E27FC236}">
                            <a16:creationId xmlns:a16="http://schemas.microsoft.com/office/drawing/2014/main" id="{9A05DB20-A539-4F0B-8646-DD7703C80B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78065" y="5254985"/>
                        <a:ext cx="9801226" cy="9223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6627FDA3-9B0C-4265-B603-259308DA9E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780563"/>
              </p:ext>
            </p:extLst>
          </p:nvPr>
        </p:nvGraphicFramePr>
        <p:xfrm>
          <a:off x="6373565" y="2127250"/>
          <a:ext cx="15605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54080" imgH="279360" progId="Equation.DSMT4">
                  <p:embed/>
                </p:oleObj>
              </mc:Choice>
              <mc:Fallback>
                <p:oleObj name="Equation" r:id="rId13" imgW="1054080" imgH="279360" progId="Equation.DSMT4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6627FDA3-9B0C-4265-B603-259308DA9E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73565" y="2127250"/>
                        <a:ext cx="1560513" cy="4159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>
            <a:extLst>
              <a:ext uri="{FF2B5EF4-FFF2-40B4-BE49-F238E27FC236}">
                <a16:creationId xmlns:a16="http://schemas.microsoft.com/office/drawing/2014/main" id="{5A90533B-5DF0-4428-AD48-44C656D90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959259"/>
              </p:ext>
            </p:extLst>
          </p:nvPr>
        </p:nvGraphicFramePr>
        <p:xfrm>
          <a:off x="6738908" y="2430463"/>
          <a:ext cx="15033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015920" imgH="279360" progId="Equation.DSMT4">
                  <p:embed/>
                </p:oleObj>
              </mc:Choice>
              <mc:Fallback>
                <p:oleObj name="Equation" r:id="rId15" imgW="1015920" imgH="279360" progId="Equation.DSMT4">
                  <p:embed/>
                  <p:pic>
                    <p:nvPicPr>
                      <p:cNvPr id="22" name="개체 21">
                        <a:extLst>
                          <a:ext uri="{FF2B5EF4-FFF2-40B4-BE49-F238E27FC236}">
                            <a16:creationId xmlns:a16="http://schemas.microsoft.com/office/drawing/2014/main" id="{5A90533B-5DF0-4428-AD48-44C656D901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38908" y="2430463"/>
                        <a:ext cx="1503362" cy="4159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D9A8A5F7-1FFB-432D-9080-56963E854A28}"/>
              </a:ext>
            </a:extLst>
          </p:cNvPr>
          <p:cNvGrpSpPr/>
          <p:nvPr/>
        </p:nvGrpSpPr>
        <p:grpSpPr>
          <a:xfrm>
            <a:off x="8740368" y="2082717"/>
            <a:ext cx="3209436" cy="739014"/>
            <a:chOff x="471974" y="4505788"/>
            <a:chExt cx="3209436" cy="73901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C9D2A4-F27B-4A7C-AB5C-2B41A67696CC}"/>
                </a:ext>
              </a:extLst>
            </p:cNvPr>
            <p:cNvSpPr txBox="1"/>
            <p:nvPr/>
          </p:nvSpPr>
          <p:spPr>
            <a:xfrm>
              <a:off x="471974" y="4505788"/>
              <a:ext cx="3209436" cy="69705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Pathloss between node </a:t>
              </a:r>
              <a:r>
                <a:rPr lang="en-US" altLang="ko-KR" sz="1400" b="1" dirty="0">
                  <a:latin typeface="Lucida Sans" panose="020B0602030504020204" pitchFamily="34" charset="0"/>
                </a:rPr>
                <a:t>X</a:t>
              </a:r>
              <a:r>
                <a:rPr lang="en-US" altLang="ko-KR" sz="1400" dirty="0"/>
                <a:t> and </a:t>
              </a:r>
              <a:r>
                <a:rPr lang="en-US" altLang="ko-KR" sz="1400" b="1" dirty="0">
                  <a:latin typeface="Lucida Sans" panose="020B0602030504020204" pitchFamily="34" charset="0"/>
                </a:rPr>
                <a:t>Y</a:t>
              </a: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                : Small-scale fading</a:t>
              </a:r>
              <a:endParaRPr lang="ko-KR" altLang="en-US" sz="1400" dirty="0"/>
            </a:p>
          </p:txBody>
        </p:sp>
        <p:graphicFrame>
          <p:nvGraphicFramePr>
            <p:cNvPr id="27" name="개체 26">
              <a:extLst>
                <a:ext uri="{FF2B5EF4-FFF2-40B4-BE49-F238E27FC236}">
                  <a16:creationId xmlns:a16="http://schemas.microsoft.com/office/drawing/2014/main" id="{A1AFC33C-202D-431D-99C8-F7BB0A54C1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597332"/>
                </p:ext>
              </p:extLst>
            </p:nvPr>
          </p:nvGraphicFramePr>
          <p:xfrm>
            <a:off x="514141" y="4541540"/>
            <a:ext cx="1314450" cy="703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952200" imgH="507960" progId="Equation.DSMT4">
                    <p:embed/>
                  </p:oleObj>
                </mc:Choice>
                <mc:Fallback>
                  <p:oleObj name="Equation" r:id="rId17" imgW="952200" imgH="507960" progId="Equation.DSMT4">
                    <p:embed/>
                    <p:pic>
                      <p:nvPicPr>
                        <p:cNvPr id="27" name="개체 26">
                          <a:extLst>
                            <a:ext uri="{FF2B5EF4-FFF2-40B4-BE49-F238E27FC236}">
                              <a16:creationId xmlns:a16="http://schemas.microsoft.com/office/drawing/2014/main" id="{A1AFC33C-202D-431D-99C8-F7BB0A54C10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14141" y="4541540"/>
                          <a:ext cx="1314450" cy="7032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05CBE02-1337-40B3-9962-5006E7CE04C3}"/>
              </a:ext>
            </a:extLst>
          </p:cNvPr>
          <p:cNvSpPr txBox="1"/>
          <p:nvPr/>
        </p:nvSpPr>
        <p:spPr>
          <a:xfrm>
            <a:off x="8740369" y="1779820"/>
            <a:ext cx="9805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Notations</a:t>
            </a:r>
            <a:endParaRPr lang="ko-KR" altLang="en-US" sz="1400" dirty="0"/>
          </a:p>
        </p:txBody>
      </p:sp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E2A01151-EE18-4999-8DF6-DB898F70A4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605472"/>
              </p:ext>
            </p:extLst>
          </p:nvPr>
        </p:nvGraphicFramePr>
        <p:xfrm>
          <a:off x="7771601" y="3212850"/>
          <a:ext cx="808037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45760" imgH="393480" progId="Equation.DSMT4">
                  <p:embed/>
                </p:oleObj>
              </mc:Choice>
              <mc:Fallback>
                <p:oleObj name="Equation" r:id="rId19" imgW="545760" imgH="393480" progId="Equation.DSMT4">
                  <p:embed/>
                  <p:pic>
                    <p:nvPicPr>
                      <p:cNvPr id="20" name="개체 19">
                        <a:extLst>
                          <a:ext uri="{FF2B5EF4-FFF2-40B4-BE49-F238E27FC236}">
                            <a16:creationId xmlns:a16="http://schemas.microsoft.com/office/drawing/2014/main" id="{E2A01151-EE18-4999-8DF6-DB898F70A4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771601" y="3212850"/>
                        <a:ext cx="808037" cy="58578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6C1C0D08-F1CF-4D51-BFAB-20C29827E50F}"/>
              </a:ext>
            </a:extLst>
          </p:cNvPr>
          <p:cNvSpPr/>
          <p:nvPr/>
        </p:nvSpPr>
        <p:spPr>
          <a:xfrm>
            <a:off x="8886255" y="3982120"/>
            <a:ext cx="280310" cy="111115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3A920D-45D2-45E7-BF57-03D5F2F34AA1}"/>
              </a:ext>
            </a:extLst>
          </p:cNvPr>
          <p:cNvSpPr txBox="1"/>
          <p:nvPr/>
        </p:nvSpPr>
        <p:spPr>
          <a:xfrm>
            <a:off x="9292072" y="4383808"/>
            <a:ext cx="124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Non-convex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6D0C20-98D5-44B3-AECB-0FC2FC682F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76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A new line of secure communications: wireless surveillance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Arial" panose="020B0604020202020204" pitchFamily="34" charset="0"/>
              </a:rPr>
              <a:t>Need for Covert Communications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Transmit data in a manner that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avoids detection or suspicion.</a:t>
            </a:r>
            <a:endParaRPr lang="en-US" sz="1800" dirty="0"/>
          </a:p>
          <a:p>
            <a:pPr lvl="2">
              <a:lnSpc>
                <a:spcPct val="150000"/>
              </a:lnSpc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Combining cryptography and physical </a:t>
            </a:r>
            <a:r>
              <a:rPr lang="en-US" sz="1800" dirty="0"/>
              <a:t>layer security can prevent eavesdropping, but covert    communications are necessary to counter traffic analysis threats. </a:t>
            </a:r>
            <a:endParaRPr lang="en-US" dirty="0"/>
          </a:p>
          <a:p>
            <a:r>
              <a:rPr lang="en-US" sz="1800" b="1" dirty="0">
                <a:cs typeface="Arial" panose="020B0604020202020204" pitchFamily="34" charset="0"/>
              </a:rPr>
              <a:t>Unveiling Covert Communication: Discovering Full-Duplex (FD) Systems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cs typeface="Arial" panose="020B0604020202020204" pitchFamily="34" charset="0"/>
              </a:rPr>
              <a:t>System Overview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Setup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involves a source node </a:t>
            </a:r>
            <a:r>
              <a:rPr lang="en-US" dirty="0"/>
              <a:t>and disguised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full-duplex (FD) destination</a:t>
            </a:r>
            <a:r>
              <a:rPr lang="en-US" dirty="0"/>
              <a:t> node.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cs typeface="Arial" panose="020B0604020202020204" pitchFamily="34" charset="0"/>
              </a:rPr>
              <a:t>Objective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Ensure covert transmission to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hidden receiver </a:t>
            </a:r>
            <a:r>
              <a:rPr lang="en-US" dirty="0"/>
              <a:t>with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warden node surveillance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cs typeface="Arial" panose="020B0604020202020204" pitchFamily="34" charset="0"/>
              </a:rPr>
              <a:t>Research Scope</a:t>
            </a:r>
            <a:endParaRPr lang="en-US" sz="1800" dirty="0">
              <a:solidFill>
                <a:schemeClr val="accent6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Explore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channel uncertainty </a:t>
            </a:r>
            <a:r>
              <a:rPr lang="en-US" dirty="0"/>
              <a:t>at the warden node.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Determine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lower bound </a:t>
            </a:r>
            <a:r>
              <a:rPr lang="en-US" dirty="0"/>
              <a:t>of the expected minimum detection error probability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(DEP).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300FA-C6C3-4FEA-85E6-B3B948281E7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Introduction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bg1"/>
                </a:solidFill>
              </a:rPr>
              <a:t>Contributions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30FB-22B3-4D7D-A005-086022B461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AB7595F-E32F-45E3-B7CA-AF98653CAED1}"/>
              </a:ext>
            </a:extLst>
          </p:cNvPr>
          <p:cNvGrpSpPr/>
          <p:nvPr/>
        </p:nvGrpSpPr>
        <p:grpSpPr>
          <a:xfrm>
            <a:off x="9627078" y="2725947"/>
            <a:ext cx="2432649" cy="1268083"/>
            <a:chOff x="7255571" y="4781171"/>
            <a:chExt cx="4087269" cy="1695808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7022100-E38E-4382-81D1-A8D081A79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39292" y="4854322"/>
              <a:ext cx="478162" cy="629149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C13FDD1-475C-4AB5-912D-1B0252EB2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53908" y="5340422"/>
              <a:ext cx="766577" cy="767255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D80007A-1464-49CD-80BC-E2B9451FA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7660414" y="5438247"/>
              <a:ext cx="342426" cy="700178"/>
            </a:xfrm>
            <a:prstGeom prst="rect">
              <a:avLst/>
            </a:prstGeom>
          </p:spPr>
        </p:pic>
        <p:sp>
          <p:nvSpPr>
            <p:cNvPr id="29" name="TextBox 25">
              <a:extLst>
                <a:ext uri="{FF2B5EF4-FFF2-40B4-BE49-F238E27FC236}">
                  <a16:creationId xmlns:a16="http://schemas.microsoft.com/office/drawing/2014/main" id="{755B9986-BC88-4716-9CBF-4B9859D73600}"/>
                </a:ext>
              </a:extLst>
            </p:cNvPr>
            <p:cNvSpPr txBox="1"/>
            <p:nvPr/>
          </p:nvSpPr>
          <p:spPr>
            <a:xfrm>
              <a:off x="7255571" y="6138425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Alice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Box 26">
              <a:extLst>
                <a:ext uri="{FF2B5EF4-FFF2-40B4-BE49-F238E27FC236}">
                  <a16:creationId xmlns:a16="http://schemas.microsoft.com/office/drawing/2014/main" id="{61F73FE5-BEC2-448A-A4FC-C37EE8EC0D1F}"/>
                </a:ext>
              </a:extLst>
            </p:cNvPr>
            <p:cNvSpPr txBox="1"/>
            <p:nvPr/>
          </p:nvSpPr>
          <p:spPr>
            <a:xfrm>
              <a:off x="10161140" y="6138425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Bob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Box 27">
              <a:extLst>
                <a:ext uri="{FF2B5EF4-FFF2-40B4-BE49-F238E27FC236}">
                  <a16:creationId xmlns:a16="http://schemas.microsoft.com/office/drawing/2014/main" id="{977FE24F-C59F-47E6-98A0-06349276194C}"/>
                </a:ext>
              </a:extLst>
            </p:cNvPr>
            <p:cNvSpPr txBox="1"/>
            <p:nvPr/>
          </p:nvSpPr>
          <p:spPr>
            <a:xfrm>
              <a:off x="8602318" y="5483471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Eve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화살표: 오른쪽 31">
              <a:extLst>
                <a:ext uri="{FF2B5EF4-FFF2-40B4-BE49-F238E27FC236}">
                  <a16:creationId xmlns:a16="http://schemas.microsoft.com/office/drawing/2014/main" id="{960D4155-9BF2-45E9-8AF8-131E5019A3D2}"/>
                </a:ext>
              </a:extLst>
            </p:cNvPr>
            <p:cNvSpPr/>
            <p:nvPr/>
          </p:nvSpPr>
          <p:spPr bwMode="auto">
            <a:xfrm>
              <a:off x="8259825" y="5850935"/>
              <a:ext cx="1999619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92D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2D96489-0FC5-4980-8A63-1079BBD117A1}"/>
                </a:ext>
              </a:extLst>
            </p:cNvPr>
            <p:cNvSpPr/>
            <p:nvPr/>
          </p:nvSpPr>
          <p:spPr bwMode="auto">
            <a:xfrm rot="19138760">
              <a:off x="8075864" y="5469092"/>
              <a:ext cx="790405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C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BC7B3359-CAED-4A0B-8C54-0C4F25B0A175}"/>
                </a:ext>
              </a:extLst>
            </p:cNvPr>
            <p:cNvSpPr/>
            <p:nvPr/>
          </p:nvSpPr>
          <p:spPr>
            <a:xfrm>
              <a:off x="7304915" y="5335004"/>
              <a:ext cx="4037925" cy="1138744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4846EB2-3DBB-4A36-9AA1-452D4E353FAF}"/>
                </a:ext>
              </a:extLst>
            </p:cNvPr>
            <p:cNvSpPr/>
            <p:nvPr/>
          </p:nvSpPr>
          <p:spPr>
            <a:xfrm>
              <a:off x="8694257" y="4781171"/>
              <a:ext cx="1020846" cy="1020846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9945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2: No channel information of eavesdroppers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b="1" dirty="0"/>
              <a:t>① </a:t>
            </a:r>
            <a:r>
              <a:rPr lang="en-US" altLang="ko-KR" b="1" dirty="0"/>
              <a:t>Optimal solution by reducing the search size 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Properties of the feasible region </a:t>
            </a:r>
          </a:p>
          <a:p>
            <a:pPr lvl="2"/>
            <a:r>
              <a:rPr lang="en-US" altLang="ko-KR" dirty="0"/>
              <a:t>                               with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where           stands for the Lambert W function with branch   and 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Properties of the objective function</a:t>
            </a:r>
          </a:p>
          <a:p>
            <a:pPr lvl="2"/>
            <a:r>
              <a:rPr lang="en-US" altLang="ko-KR" dirty="0"/>
              <a:t>     increasing with          and decreasing with </a:t>
            </a:r>
          </a:p>
          <a:p>
            <a:pPr lvl="2"/>
            <a:r>
              <a:rPr lang="en-US" altLang="ko-KR" dirty="0"/>
              <a:t>         increasing with</a:t>
            </a:r>
          </a:p>
          <a:p>
            <a:pPr lvl="2"/>
            <a:r>
              <a:rPr lang="en-US" altLang="ko-KR" dirty="0"/>
              <a:t>A unique minimum stationary point of          at</a:t>
            </a:r>
          </a:p>
          <a:p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Reduced search size</a:t>
            </a:r>
            <a:r>
              <a:rPr lang="en-US" altLang="ko-KR" dirty="0"/>
              <a:t> and the optimal solution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0E759-6368-4372-A7CA-1BF2A4A9E90B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</a:t>
            </a:r>
            <a:r>
              <a:rPr lang="en-US" altLang="ko-KR" sz="1200" b="1" dirty="0">
                <a:solidFill>
                  <a:schemeClr val="bg1"/>
                </a:solidFill>
              </a:rPr>
              <a:t>Case II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E3D058A4-6938-434F-9171-CE767D7DC5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38324"/>
              </p:ext>
            </p:extLst>
          </p:nvPr>
        </p:nvGraphicFramePr>
        <p:xfrm>
          <a:off x="1688475" y="2172070"/>
          <a:ext cx="22177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98320" imgH="253800" progId="Equation.DSMT4">
                  <p:embed/>
                </p:oleObj>
              </mc:Choice>
              <mc:Fallback>
                <p:oleObj name="Equation" r:id="rId3" imgW="1498320" imgH="25380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E3D058A4-6938-434F-9171-CE767D7DC5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8475" y="2172070"/>
                        <a:ext cx="2217738" cy="377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04D8C33B-A911-4455-9303-2006B4E4DD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848942"/>
              </p:ext>
            </p:extLst>
          </p:nvPr>
        </p:nvGraphicFramePr>
        <p:xfrm>
          <a:off x="3357562" y="2554814"/>
          <a:ext cx="54721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95400" imgH="431640" progId="Equation.DSMT4">
                  <p:embed/>
                </p:oleObj>
              </mc:Choice>
              <mc:Fallback>
                <p:oleObj name="Equation" r:id="rId5" imgW="3695400" imgH="431640" progId="Equation.DSMT4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id="{04D8C33B-A911-4455-9303-2006B4E4DD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7562" y="2554814"/>
                        <a:ext cx="5472112" cy="6413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341EB864-0EAD-4B4C-AEFC-413C5BC00B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466842"/>
              </p:ext>
            </p:extLst>
          </p:nvPr>
        </p:nvGraphicFramePr>
        <p:xfrm>
          <a:off x="1930014" y="3261555"/>
          <a:ext cx="8080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45760" imgH="253800" progId="Equation.DSMT4">
                  <p:embed/>
                </p:oleObj>
              </mc:Choice>
              <mc:Fallback>
                <p:oleObj name="Equation" r:id="rId7" imgW="545760" imgH="253800" progId="Equation.DSMT4">
                  <p:embed/>
                  <p:pic>
                    <p:nvPicPr>
                      <p:cNvPr id="14" name="개체 13">
                        <a:extLst>
                          <a:ext uri="{FF2B5EF4-FFF2-40B4-BE49-F238E27FC236}">
                            <a16:creationId xmlns:a16="http://schemas.microsoft.com/office/drawing/2014/main" id="{341EB864-0EAD-4B4C-AEFC-413C5BC00B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30014" y="3261555"/>
                        <a:ext cx="808038" cy="377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B964C230-CC50-4F2A-8977-1E5BC57C4D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694357"/>
              </p:ext>
            </p:extLst>
          </p:nvPr>
        </p:nvGraphicFramePr>
        <p:xfrm>
          <a:off x="8379923" y="3056545"/>
          <a:ext cx="19494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20480" imgH="444240" progId="Equation.DSMT4">
                  <p:embed/>
                </p:oleObj>
              </mc:Choice>
              <mc:Fallback>
                <p:oleObj name="Equation" r:id="rId9" imgW="1320480" imgH="444240" progId="Equation.DSMT4">
                  <p:embed/>
                  <p:pic>
                    <p:nvPicPr>
                      <p:cNvPr id="15" name="개체 14">
                        <a:extLst>
                          <a:ext uri="{FF2B5EF4-FFF2-40B4-BE49-F238E27FC236}">
                            <a16:creationId xmlns:a16="http://schemas.microsoft.com/office/drawing/2014/main" id="{B964C230-CC50-4F2A-8977-1E5BC57C4D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79923" y="3056545"/>
                        <a:ext cx="1949450" cy="6635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9B256C12-1457-47B3-A1C1-C4677209E5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141149"/>
              </p:ext>
            </p:extLst>
          </p:nvPr>
        </p:nvGraphicFramePr>
        <p:xfrm>
          <a:off x="7754483" y="3294159"/>
          <a:ext cx="187325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6720" imgH="177480" progId="Equation.DSMT4">
                  <p:embed/>
                </p:oleObj>
              </mc:Choice>
              <mc:Fallback>
                <p:oleObj name="Equation" r:id="rId11" imgW="126720" imgH="177480" progId="Equation.DSMT4">
                  <p:embed/>
                  <p:pic>
                    <p:nvPicPr>
                      <p:cNvPr id="16" name="개체 15">
                        <a:extLst>
                          <a:ext uri="{FF2B5EF4-FFF2-40B4-BE49-F238E27FC236}">
                            <a16:creationId xmlns:a16="http://schemas.microsoft.com/office/drawing/2014/main" id="{9B256C12-1457-47B3-A1C1-C4677209E5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54483" y="3294159"/>
                        <a:ext cx="187325" cy="26511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3FA9B2A3-EA5E-4891-9E07-00AC7A2131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091386"/>
              </p:ext>
            </p:extLst>
          </p:nvPr>
        </p:nvGraphicFramePr>
        <p:xfrm>
          <a:off x="3485130" y="4259904"/>
          <a:ext cx="6350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31640" imgH="253800" progId="Equation.DSMT4">
                  <p:embed/>
                </p:oleObj>
              </mc:Choice>
              <mc:Fallback>
                <p:oleObj name="Equation" r:id="rId13" imgW="431640" imgH="253800" progId="Equation.DSMT4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3FA9B2A3-EA5E-4891-9E07-00AC7A2131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85130" y="4259904"/>
                        <a:ext cx="635000" cy="3762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>
            <a:extLst>
              <a:ext uri="{FF2B5EF4-FFF2-40B4-BE49-F238E27FC236}">
                <a16:creationId xmlns:a16="http://schemas.microsoft.com/office/drawing/2014/main" id="{D1A40BB3-9280-40FB-AC83-FC3E027179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076074"/>
              </p:ext>
            </p:extLst>
          </p:nvPr>
        </p:nvGraphicFramePr>
        <p:xfrm>
          <a:off x="6086132" y="4273155"/>
          <a:ext cx="59848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06080" imgH="253800" progId="Equation.DSMT4">
                  <p:embed/>
                </p:oleObj>
              </mc:Choice>
              <mc:Fallback>
                <p:oleObj name="Equation" r:id="rId15" imgW="406080" imgH="253800" progId="Equation.DSMT4">
                  <p:embed/>
                  <p:pic>
                    <p:nvPicPr>
                      <p:cNvPr id="19" name="개체 18">
                        <a:extLst>
                          <a:ext uri="{FF2B5EF4-FFF2-40B4-BE49-F238E27FC236}">
                            <a16:creationId xmlns:a16="http://schemas.microsoft.com/office/drawing/2014/main" id="{D1A40BB3-9280-40FB-AC83-FC3E027179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86132" y="4273155"/>
                        <a:ext cx="598488" cy="3762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>
            <a:extLst>
              <a:ext uri="{FF2B5EF4-FFF2-40B4-BE49-F238E27FC236}">
                <a16:creationId xmlns:a16="http://schemas.microsoft.com/office/drawing/2014/main" id="{8F3A5D4C-7D4F-4AA3-99BF-11BBB1624B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085464"/>
              </p:ext>
            </p:extLst>
          </p:nvPr>
        </p:nvGraphicFramePr>
        <p:xfrm>
          <a:off x="4643990" y="1916043"/>
          <a:ext cx="26352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7480" imgH="177480" progId="Equation.DSMT4">
                  <p:embed/>
                </p:oleObj>
              </mc:Choice>
              <mc:Fallback>
                <p:oleObj name="Equation" r:id="rId17" imgW="177480" imgH="177480" progId="Equation.DSMT4">
                  <p:embed/>
                  <p:pic>
                    <p:nvPicPr>
                      <p:cNvPr id="21" name="개체 20">
                        <a:extLst>
                          <a:ext uri="{FF2B5EF4-FFF2-40B4-BE49-F238E27FC236}">
                            <a16:creationId xmlns:a16="http://schemas.microsoft.com/office/drawing/2014/main" id="{8F3A5D4C-7D4F-4AA3-99BF-11BBB1624B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43990" y="1916043"/>
                        <a:ext cx="263525" cy="2635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>
            <a:extLst>
              <a:ext uri="{FF2B5EF4-FFF2-40B4-BE49-F238E27FC236}">
                <a16:creationId xmlns:a16="http://schemas.microsoft.com/office/drawing/2014/main" id="{B45B45AA-6852-4E0F-96B2-4447DBED31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078671"/>
              </p:ext>
            </p:extLst>
          </p:nvPr>
        </p:nvGraphicFramePr>
        <p:xfrm>
          <a:off x="4979318" y="3988907"/>
          <a:ext cx="354012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41200" imgH="228600" progId="Equation.DSMT4">
                  <p:embed/>
                </p:oleObj>
              </mc:Choice>
              <mc:Fallback>
                <p:oleObj name="Equation" r:id="rId19" imgW="241200" imgH="228600" progId="Equation.DSMT4">
                  <p:embed/>
                  <p:pic>
                    <p:nvPicPr>
                      <p:cNvPr id="22" name="개체 21">
                        <a:extLst>
                          <a:ext uri="{FF2B5EF4-FFF2-40B4-BE49-F238E27FC236}">
                            <a16:creationId xmlns:a16="http://schemas.microsoft.com/office/drawing/2014/main" id="{B45B45AA-6852-4E0F-96B2-4447DBED31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979318" y="3988907"/>
                        <a:ext cx="354012" cy="34131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FFEE0CA1-5EEB-4F74-85D1-02CE0B7CE1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859359"/>
              </p:ext>
            </p:extLst>
          </p:nvPr>
        </p:nvGraphicFramePr>
        <p:xfrm>
          <a:off x="1698000" y="4266161"/>
          <a:ext cx="354012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41200" imgH="228600" progId="Equation.DSMT4">
                  <p:embed/>
                </p:oleObj>
              </mc:Choice>
              <mc:Fallback>
                <p:oleObj name="Equation" r:id="rId21" imgW="241200" imgH="228600" progId="Equation.DSMT4">
                  <p:embed/>
                  <p:pic>
                    <p:nvPicPr>
                      <p:cNvPr id="23" name="개체 22">
                        <a:extLst>
                          <a:ext uri="{FF2B5EF4-FFF2-40B4-BE49-F238E27FC236}">
                            <a16:creationId xmlns:a16="http://schemas.microsoft.com/office/drawing/2014/main" id="{FFEE0CA1-5EEB-4F74-85D1-02CE0B7CE1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98000" y="4266161"/>
                        <a:ext cx="354012" cy="34131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>
            <a:extLst>
              <a:ext uri="{FF2B5EF4-FFF2-40B4-BE49-F238E27FC236}">
                <a16:creationId xmlns:a16="http://schemas.microsoft.com/office/drawing/2014/main" id="{08FA7CE4-B66B-4DE2-AD4C-11A0BEF084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332649"/>
              </p:ext>
            </p:extLst>
          </p:nvPr>
        </p:nvGraphicFramePr>
        <p:xfrm>
          <a:off x="5339097" y="4821967"/>
          <a:ext cx="6350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31640" imgH="253800" progId="Equation.DSMT4">
                  <p:embed/>
                </p:oleObj>
              </mc:Choice>
              <mc:Fallback>
                <p:oleObj name="Equation" r:id="rId22" imgW="431640" imgH="253800" progId="Equation.DSMT4">
                  <p:embed/>
                  <p:pic>
                    <p:nvPicPr>
                      <p:cNvPr id="24" name="개체 23">
                        <a:extLst>
                          <a:ext uri="{FF2B5EF4-FFF2-40B4-BE49-F238E27FC236}">
                            <a16:creationId xmlns:a16="http://schemas.microsoft.com/office/drawing/2014/main" id="{08FA7CE4-B66B-4DE2-AD4C-11A0BEF084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39097" y="4821967"/>
                        <a:ext cx="635000" cy="3762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>
            <a:extLst>
              <a:ext uri="{FF2B5EF4-FFF2-40B4-BE49-F238E27FC236}">
                <a16:creationId xmlns:a16="http://schemas.microsoft.com/office/drawing/2014/main" id="{58CF0283-26EC-4BAA-8C47-B42C6565DC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939959"/>
              </p:ext>
            </p:extLst>
          </p:nvPr>
        </p:nvGraphicFramePr>
        <p:xfrm>
          <a:off x="6237411" y="4709404"/>
          <a:ext cx="14573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990360" imgH="431640" progId="Equation.DSMT4">
                  <p:embed/>
                </p:oleObj>
              </mc:Choice>
              <mc:Fallback>
                <p:oleObj name="Equation" r:id="rId23" imgW="990360" imgH="431640" progId="Equation.DSMT4">
                  <p:embed/>
                  <p:pic>
                    <p:nvPicPr>
                      <p:cNvPr id="25" name="개체 24">
                        <a:extLst>
                          <a:ext uri="{FF2B5EF4-FFF2-40B4-BE49-F238E27FC236}">
                            <a16:creationId xmlns:a16="http://schemas.microsoft.com/office/drawing/2014/main" id="{58CF0283-26EC-4BAA-8C47-B42C6565D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237411" y="4709404"/>
                        <a:ext cx="1457325" cy="6397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>
            <a:extLst>
              <a:ext uri="{FF2B5EF4-FFF2-40B4-BE49-F238E27FC236}">
                <a16:creationId xmlns:a16="http://schemas.microsoft.com/office/drawing/2014/main" id="{57946661-68D0-4687-B5BE-08A13A59B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566045"/>
              </p:ext>
            </p:extLst>
          </p:nvPr>
        </p:nvGraphicFramePr>
        <p:xfrm>
          <a:off x="1698690" y="4524825"/>
          <a:ext cx="59848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406080" imgH="253800" progId="Equation.DSMT4">
                  <p:embed/>
                </p:oleObj>
              </mc:Choice>
              <mc:Fallback>
                <p:oleObj name="Equation" r:id="rId25" imgW="406080" imgH="253800" progId="Equation.DSMT4">
                  <p:embed/>
                  <p:pic>
                    <p:nvPicPr>
                      <p:cNvPr id="26" name="개체 25">
                        <a:extLst>
                          <a:ext uri="{FF2B5EF4-FFF2-40B4-BE49-F238E27FC236}">
                            <a16:creationId xmlns:a16="http://schemas.microsoft.com/office/drawing/2014/main" id="{57946661-68D0-4687-B5BE-08A13A59BE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98690" y="4524825"/>
                        <a:ext cx="598488" cy="3762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410501F3-DAB3-4CD8-91D3-B56DBDA502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347199"/>
              </p:ext>
            </p:extLst>
          </p:nvPr>
        </p:nvGraphicFramePr>
        <p:xfrm>
          <a:off x="3775382" y="4625334"/>
          <a:ext cx="168275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14120" imgH="139680" progId="Equation.DSMT4">
                  <p:embed/>
                </p:oleObj>
              </mc:Choice>
              <mc:Fallback>
                <p:oleObj name="Equation" r:id="rId26" imgW="114120" imgH="139680" progId="Equation.DSMT4">
                  <p:embed/>
                  <p:pic>
                    <p:nvPicPr>
                      <p:cNvPr id="27" name="개체 26">
                        <a:extLst>
                          <a:ext uri="{FF2B5EF4-FFF2-40B4-BE49-F238E27FC236}">
                            <a16:creationId xmlns:a16="http://schemas.microsoft.com/office/drawing/2014/main" id="{410501F3-DAB3-4CD8-91D3-B56DBDA502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775382" y="4625334"/>
                        <a:ext cx="168275" cy="2079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자유형 7">
            <a:extLst>
              <a:ext uri="{FF2B5EF4-FFF2-40B4-BE49-F238E27FC236}">
                <a16:creationId xmlns:a16="http://schemas.microsoft.com/office/drawing/2014/main" id="{41317DE0-2BBB-4E42-8479-FCBD2C96B0E6}"/>
              </a:ext>
            </a:extLst>
          </p:cNvPr>
          <p:cNvSpPr/>
          <p:nvPr/>
        </p:nvSpPr>
        <p:spPr>
          <a:xfrm>
            <a:off x="9389543" y="4537713"/>
            <a:ext cx="1197893" cy="499041"/>
          </a:xfrm>
          <a:custGeom>
            <a:avLst/>
            <a:gdLst>
              <a:gd name="connsiteX0" fmla="*/ 0 w 802257"/>
              <a:gd name="connsiteY0" fmla="*/ 0 h 664236"/>
              <a:gd name="connsiteX1" fmla="*/ 431321 w 802257"/>
              <a:gd name="connsiteY1" fmla="*/ 664234 h 664236"/>
              <a:gd name="connsiteX2" fmla="*/ 802257 w 802257"/>
              <a:gd name="connsiteY2" fmla="*/ 8627 h 66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257" h="664236">
                <a:moveTo>
                  <a:pt x="0" y="0"/>
                </a:moveTo>
                <a:cubicBezTo>
                  <a:pt x="148806" y="331398"/>
                  <a:pt x="297612" y="662796"/>
                  <a:pt x="431321" y="664234"/>
                </a:cubicBezTo>
                <a:cubicBezTo>
                  <a:pt x="565030" y="665672"/>
                  <a:pt x="736121" y="133710"/>
                  <a:pt x="802257" y="862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7AA94E5-030F-4AB3-AC47-BFA63EBC67A0}"/>
              </a:ext>
            </a:extLst>
          </p:cNvPr>
          <p:cNvCxnSpPr>
            <a:cxnSpLocks/>
          </p:cNvCxnSpPr>
          <p:nvPr/>
        </p:nvCxnSpPr>
        <p:spPr>
          <a:xfrm>
            <a:off x="9149162" y="6237944"/>
            <a:ext cx="16847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 10">
            <a:extLst>
              <a:ext uri="{FF2B5EF4-FFF2-40B4-BE49-F238E27FC236}">
                <a16:creationId xmlns:a16="http://schemas.microsoft.com/office/drawing/2014/main" id="{CD05D6A5-C524-414C-B14B-B341C3708329}"/>
              </a:ext>
            </a:extLst>
          </p:cNvPr>
          <p:cNvSpPr/>
          <p:nvPr/>
        </p:nvSpPr>
        <p:spPr>
          <a:xfrm>
            <a:off x="9389543" y="5748889"/>
            <a:ext cx="1197893" cy="376237"/>
          </a:xfrm>
          <a:custGeom>
            <a:avLst/>
            <a:gdLst>
              <a:gd name="connsiteX0" fmla="*/ 0 w 1069676"/>
              <a:gd name="connsiteY0" fmla="*/ 0 h 569343"/>
              <a:gd name="connsiteX1" fmla="*/ 353683 w 1069676"/>
              <a:gd name="connsiteY1" fmla="*/ 457200 h 569343"/>
              <a:gd name="connsiteX2" fmla="*/ 1069676 w 1069676"/>
              <a:gd name="connsiteY2" fmla="*/ 569343 h 56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9676" h="569343">
                <a:moveTo>
                  <a:pt x="0" y="0"/>
                </a:moveTo>
                <a:cubicBezTo>
                  <a:pt x="87702" y="181155"/>
                  <a:pt x="175404" y="362310"/>
                  <a:pt x="353683" y="457200"/>
                </a:cubicBezTo>
                <a:cubicBezTo>
                  <a:pt x="531962" y="552090"/>
                  <a:pt x="937404" y="547777"/>
                  <a:pt x="1069676" y="569343"/>
                </a:cubicBez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8E057C8-37DE-4AC0-A20D-3A7357C86145}"/>
              </a:ext>
            </a:extLst>
          </p:cNvPr>
          <p:cNvCxnSpPr>
            <a:cxnSpLocks/>
          </p:cNvCxnSpPr>
          <p:nvPr/>
        </p:nvCxnSpPr>
        <p:spPr>
          <a:xfrm>
            <a:off x="9980511" y="4180735"/>
            <a:ext cx="0" cy="217274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오른쪽 화살표 17">
            <a:extLst>
              <a:ext uri="{FF2B5EF4-FFF2-40B4-BE49-F238E27FC236}">
                <a16:creationId xmlns:a16="http://schemas.microsoft.com/office/drawing/2014/main" id="{84C93FA3-A9FB-4824-853C-830ED185C330}"/>
              </a:ext>
            </a:extLst>
          </p:cNvPr>
          <p:cNvSpPr/>
          <p:nvPr/>
        </p:nvSpPr>
        <p:spPr>
          <a:xfrm>
            <a:off x="9318379" y="4308386"/>
            <a:ext cx="538633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18">
            <a:extLst>
              <a:ext uri="{FF2B5EF4-FFF2-40B4-BE49-F238E27FC236}">
                <a16:creationId xmlns:a16="http://schemas.microsoft.com/office/drawing/2014/main" id="{39756D9D-1DF0-4AB5-95AE-92228F146A5E}"/>
              </a:ext>
            </a:extLst>
          </p:cNvPr>
          <p:cNvSpPr/>
          <p:nvPr/>
        </p:nvSpPr>
        <p:spPr>
          <a:xfrm flipH="1">
            <a:off x="10107523" y="4308385"/>
            <a:ext cx="541963" cy="72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19">
            <a:extLst>
              <a:ext uri="{FF2B5EF4-FFF2-40B4-BE49-F238E27FC236}">
                <a16:creationId xmlns:a16="http://schemas.microsoft.com/office/drawing/2014/main" id="{8DEA9833-61D1-4FFD-8717-E29F0DA60D8B}"/>
              </a:ext>
            </a:extLst>
          </p:cNvPr>
          <p:cNvSpPr/>
          <p:nvPr/>
        </p:nvSpPr>
        <p:spPr>
          <a:xfrm flipH="1">
            <a:off x="9177865" y="5589755"/>
            <a:ext cx="1578217" cy="86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개체 36">
            <a:extLst>
              <a:ext uri="{FF2B5EF4-FFF2-40B4-BE49-F238E27FC236}">
                <a16:creationId xmlns:a16="http://schemas.microsoft.com/office/drawing/2014/main" id="{6AF67827-3A70-4230-A4A2-330B263531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569462"/>
              </p:ext>
            </p:extLst>
          </p:nvPr>
        </p:nvGraphicFramePr>
        <p:xfrm>
          <a:off x="10900578" y="6165793"/>
          <a:ext cx="158750" cy="19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14120" imgH="139680" progId="Equation.DSMT4">
                  <p:embed/>
                </p:oleObj>
              </mc:Choice>
              <mc:Fallback>
                <p:oleObj name="Equation" r:id="rId28" imgW="114120" imgH="139680" progId="Equation.DSMT4">
                  <p:embed/>
                  <p:pic>
                    <p:nvPicPr>
                      <p:cNvPr id="37" name="개체 36">
                        <a:extLst>
                          <a:ext uri="{FF2B5EF4-FFF2-40B4-BE49-F238E27FC236}">
                            <a16:creationId xmlns:a16="http://schemas.microsoft.com/office/drawing/2014/main" id="{6AF67827-3A70-4230-A4A2-330B263531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0900578" y="6165793"/>
                        <a:ext cx="158750" cy="195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>
            <a:extLst>
              <a:ext uri="{FF2B5EF4-FFF2-40B4-BE49-F238E27FC236}">
                <a16:creationId xmlns:a16="http://schemas.microsoft.com/office/drawing/2014/main" id="{4D1270FD-F50C-4316-AC7E-51ED70CAEC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616148"/>
              </p:ext>
            </p:extLst>
          </p:nvPr>
        </p:nvGraphicFramePr>
        <p:xfrm>
          <a:off x="9857948" y="6313365"/>
          <a:ext cx="24606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77480" imgH="228600" progId="Equation.DSMT4">
                  <p:embed/>
                </p:oleObj>
              </mc:Choice>
              <mc:Fallback>
                <p:oleObj name="Equation" r:id="rId30" imgW="177480" imgH="228600" progId="Equation.DSMT4">
                  <p:embed/>
                  <p:pic>
                    <p:nvPicPr>
                      <p:cNvPr id="38" name="개체 37">
                        <a:extLst>
                          <a:ext uri="{FF2B5EF4-FFF2-40B4-BE49-F238E27FC236}">
                            <a16:creationId xmlns:a16="http://schemas.microsoft.com/office/drawing/2014/main" id="{4D1270FD-F50C-4316-AC7E-51ED70CAEC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9857948" y="6313365"/>
                        <a:ext cx="246063" cy="319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47A4AB62-032C-4DDC-BA3F-989AC40CBAA0}"/>
              </a:ext>
            </a:extLst>
          </p:cNvPr>
          <p:cNvSpPr txBox="1"/>
          <p:nvPr/>
        </p:nvSpPr>
        <p:spPr>
          <a:xfrm>
            <a:off x="9163400" y="5260472"/>
            <a:ext cx="1562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Improving direction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4A83A3-75A2-48DE-85A2-E9E6FDD9750D}"/>
              </a:ext>
            </a:extLst>
          </p:cNvPr>
          <p:cNvSpPr txBox="1"/>
          <p:nvPr/>
        </p:nvSpPr>
        <p:spPr>
          <a:xfrm>
            <a:off x="9163400" y="3983196"/>
            <a:ext cx="1562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Improving direction</a:t>
            </a:r>
            <a:endParaRPr lang="ko-KR" altLang="en-US" sz="1200" dirty="0"/>
          </a:p>
        </p:txBody>
      </p:sp>
      <p:graphicFrame>
        <p:nvGraphicFramePr>
          <p:cNvPr id="41" name="개체 40">
            <a:extLst>
              <a:ext uri="{FF2B5EF4-FFF2-40B4-BE49-F238E27FC236}">
                <a16:creationId xmlns:a16="http://schemas.microsoft.com/office/drawing/2014/main" id="{40BD8DA5-4985-4972-B4C9-763251F9C8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588484"/>
              </p:ext>
            </p:extLst>
          </p:nvPr>
        </p:nvGraphicFramePr>
        <p:xfrm>
          <a:off x="8677057" y="4430296"/>
          <a:ext cx="6350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431640" imgH="253800" progId="Equation.DSMT4">
                  <p:embed/>
                </p:oleObj>
              </mc:Choice>
              <mc:Fallback>
                <p:oleObj name="Equation" r:id="rId32" imgW="431640" imgH="253800" progId="Equation.DSMT4">
                  <p:embed/>
                  <p:pic>
                    <p:nvPicPr>
                      <p:cNvPr id="41" name="개체 40">
                        <a:extLst>
                          <a:ext uri="{FF2B5EF4-FFF2-40B4-BE49-F238E27FC236}">
                            <a16:creationId xmlns:a16="http://schemas.microsoft.com/office/drawing/2014/main" id="{40BD8DA5-4985-4972-B4C9-763251F9C8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677057" y="4430296"/>
                        <a:ext cx="635000" cy="3762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개체 41">
            <a:extLst>
              <a:ext uri="{FF2B5EF4-FFF2-40B4-BE49-F238E27FC236}">
                <a16:creationId xmlns:a16="http://schemas.microsoft.com/office/drawing/2014/main" id="{433023A4-3F01-4A3F-A666-343DB5AFD9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174953"/>
              </p:ext>
            </p:extLst>
          </p:nvPr>
        </p:nvGraphicFramePr>
        <p:xfrm>
          <a:off x="8699830" y="5755608"/>
          <a:ext cx="59848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406080" imgH="253800" progId="Equation.DSMT4">
                  <p:embed/>
                </p:oleObj>
              </mc:Choice>
              <mc:Fallback>
                <p:oleObj name="Equation" r:id="rId33" imgW="406080" imgH="253800" progId="Equation.DSMT4">
                  <p:embed/>
                  <p:pic>
                    <p:nvPicPr>
                      <p:cNvPr id="42" name="개체 41">
                        <a:extLst>
                          <a:ext uri="{FF2B5EF4-FFF2-40B4-BE49-F238E27FC236}">
                            <a16:creationId xmlns:a16="http://schemas.microsoft.com/office/drawing/2014/main" id="{433023A4-3F01-4A3F-A666-343DB5AFD9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699830" y="5755608"/>
                        <a:ext cx="598488" cy="3762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개체 44">
            <a:extLst>
              <a:ext uri="{FF2B5EF4-FFF2-40B4-BE49-F238E27FC236}">
                <a16:creationId xmlns:a16="http://schemas.microsoft.com/office/drawing/2014/main" id="{A9D1CBE2-6FB4-47C8-AC03-D45EBA53C3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6930"/>
              </p:ext>
            </p:extLst>
          </p:nvPr>
        </p:nvGraphicFramePr>
        <p:xfrm>
          <a:off x="4643438" y="5781675"/>
          <a:ext cx="2897187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968480" imgH="419040" progId="Equation.DSMT4">
                  <p:embed/>
                </p:oleObj>
              </mc:Choice>
              <mc:Fallback>
                <p:oleObj name="Equation" r:id="rId34" imgW="1968480" imgH="419040" progId="Equation.DSMT4">
                  <p:embed/>
                  <p:pic>
                    <p:nvPicPr>
                      <p:cNvPr id="45" name="개체 44">
                        <a:extLst>
                          <a:ext uri="{FF2B5EF4-FFF2-40B4-BE49-F238E27FC236}">
                            <a16:creationId xmlns:a16="http://schemas.microsoft.com/office/drawing/2014/main" id="{A9D1CBE2-6FB4-47C8-AC03-D45EBA53C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643438" y="5781675"/>
                        <a:ext cx="2897187" cy="62071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개체 47">
            <a:extLst>
              <a:ext uri="{FF2B5EF4-FFF2-40B4-BE49-F238E27FC236}">
                <a16:creationId xmlns:a16="http://schemas.microsoft.com/office/drawing/2014/main" id="{6D6AF37C-8EE5-4950-99CC-7664BC0919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370611"/>
              </p:ext>
            </p:extLst>
          </p:nvPr>
        </p:nvGraphicFramePr>
        <p:xfrm>
          <a:off x="9127071" y="6313488"/>
          <a:ext cx="22860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64880" imgH="228600" progId="Equation.DSMT4">
                  <p:embed/>
                </p:oleObj>
              </mc:Choice>
              <mc:Fallback>
                <p:oleObj name="Equation" r:id="rId36" imgW="164880" imgH="228600" progId="Equation.DSMT4">
                  <p:embed/>
                  <p:pic>
                    <p:nvPicPr>
                      <p:cNvPr id="48" name="개체 47">
                        <a:extLst>
                          <a:ext uri="{FF2B5EF4-FFF2-40B4-BE49-F238E27FC236}">
                            <a16:creationId xmlns:a16="http://schemas.microsoft.com/office/drawing/2014/main" id="{6D6AF37C-8EE5-4950-99CC-7664BC0919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9127071" y="6313488"/>
                        <a:ext cx="228600" cy="319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D4F4EC4-498F-48DE-8AE0-964F7515AA9C}"/>
              </a:ext>
            </a:extLst>
          </p:cNvPr>
          <p:cNvSpPr/>
          <p:nvPr/>
        </p:nvSpPr>
        <p:spPr>
          <a:xfrm>
            <a:off x="9212801" y="6191346"/>
            <a:ext cx="709868" cy="135410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54FAC7-CB3D-427B-A11A-C3D6F03916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30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499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2: No channel information of eavesdroppers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b="1" dirty="0"/>
              <a:t>② </a:t>
            </a:r>
            <a:r>
              <a:rPr lang="en-US" altLang="ko-KR" b="1" dirty="0"/>
              <a:t>Closed-form solution by worst-case approximation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Worst-case assumption where </a:t>
            </a:r>
            <a:r>
              <a:rPr lang="en-US" altLang="ko-KR" dirty="0">
                <a:solidFill>
                  <a:srgbClr val="0000FF"/>
                </a:solidFill>
              </a:rPr>
              <a:t>noise power is negligibly small</a:t>
            </a:r>
            <a:r>
              <a:rPr lang="en-US" altLang="ko-KR" dirty="0"/>
              <a:t> at the eavesdroppers</a:t>
            </a:r>
          </a:p>
          <a:p>
            <a:pPr lvl="2"/>
            <a:r>
              <a:rPr lang="en-US" altLang="ko-KR" dirty="0"/>
              <a:t>Conservative assumption</a:t>
            </a:r>
          </a:p>
          <a:p>
            <a:pPr lvl="2"/>
            <a:r>
              <a:rPr lang="en-US" altLang="ko-KR" dirty="0"/>
              <a:t>An </a:t>
            </a:r>
            <a:r>
              <a:rPr lang="en-US" altLang="ko-KR" dirty="0">
                <a:solidFill>
                  <a:srgbClr val="0000FF"/>
                </a:solidFill>
              </a:rPr>
              <a:t>upper bound</a:t>
            </a:r>
            <a:r>
              <a:rPr lang="en-US" altLang="ko-KR" dirty="0"/>
              <a:t> of the actual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Properties of the upper bound </a:t>
            </a:r>
          </a:p>
          <a:p>
            <a:pPr lvl="2"/>
            <a:r>
              <a:rPr lang="en-US" altLang="ko-KR" dirty="0"/>
              <a:t>        increasing with </a:t>
            </a:r>
          </a:p>
          <a:p>
            <a:pPr lvl="2"/>
            <a:r>
              <a:rPr lang="en-US" altLang="ko-KR" dirty="0"/>
              <a:t>Minimum at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0E759-6368-4372-A7CA-1BF2A4A9E90B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</a:t>
            </a:r>
            <a:r>
              <a:rPr lang="en-US" altLang="ko-KR" sz="1200" b="1" dirty="0">
                <a:solidFill>
                  <a:schemeClr val="bg1"/>
                </a:solidFill>
              </a:rPr>
              <a:t>Case II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67960D26-C950-451C-899C-FC600A06C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341381"/>
              </p:ext>
            </p:extLst>
          </p:nvPr>
        </p:nvGraphicFramePr>
        <p:xfrm>
          <a:off x="3997325" y="2887622"/>
          <a:ext cx="4189413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44720" imgH="761760" progId="Equation.DSMT4">
                  <p:embed/>
                </p:oleObj>
              </mc:Choice>
              <mc:Fallback>
                <p:oleObj name="Equation" r:id="rId3" imgW="2844720" imgH="76176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67960D26-C950-451C-899C-FC600A06C6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7325" y="2887622"/>
                        <a:ext cx="4189413" cy="11287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6DDB8967-95A7-4806-B265-3281D63C86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87366"/>
              </p:ext>
            </p:extLst>
          </p:nvPr>
        </p:nvGraphicFramePr>
        <p:xfrm>
          <a:off x="4522453" y="2458790"/>
          <a:ext cx="3540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200" imgH="228600" progId="Equation.DSMT4">
                  <p:embed/>
                </p:oleObj>
              </mc:Choice>
              <mc:Fallback>
                <p:oleObj name="Equation" r:id="rId5" imgW="241200" imgH="22860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6DDB8967-95A7-4806-B265-3281D63C86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22453" y="2458790"/>
                        <a:ext cx="354013" cy="3397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FFCC0270-E5E7-4E06-BC99-8F9F1F7020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465159"/>
              </p:ext>
            </p:extLst>
          </p:nvPr>
        </p:nvGraphicFramePr>
        <p:xfrm>
          <a:off x="4469934" y="4345891"/>
          <a:ext cx="5603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0880" imgH="241200" progId="Equation.DSMT4">
                  <p:embed/>
                </p:oleObj>
              </mc:Choice>
              <mc:Fallback>
                <p:oleObj name="Equation" r:id="rId7" imgW="380880" imgH="241200" progId="Equation.DSMT4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id="{FFCC0270-E5E7-4E06-BC99-8F9F1F7020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69934" y="4345891"/>
                        <a:ext cx="560388" cy="3587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6F1C25CE-A11E-4B40-9273-64C20DB16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486192"/>
              </p:ext>
            </p:extLst>
          </p:nvPr>
        </p:nvGraphicFramePr>
        <p:xfrm>
          <a:off x="2876026" y="4927600"/>
          <a:ext cx="2603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7480" imgH="228600" progId="Equation.DSMT4">
                  <p:embed/>
                </p:oleObj>
              </mc:Choice>
              <mc:Fallback>
                <p:oleObj name="Equation" r:id="rId9" imgW="177480" imgH="2286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6F1C25CE-A11E-4B40-9273-64C20DB1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76026" y="4927600"/>
                        <a:ext cx="260350" cy="3381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FB40A84D-3DA2-4410-8F9F-2C54E3232D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571955"/>
              </p:ext>
            </p:extLst>
          </p:nvPr>
        </p:nvGraphicFramePr>
        <p:xfrm>
          <a:off x="3715574" y="4645798"/>
          <a:ext cx="6350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31640" imgH="253800" progId="Equation.DSMT4">
                  <p:embed/>
                </p:oleObj>
              </mc:Choice>
              <mc:Fallback>
                <p:oleObj name="Equation" r:id="rId11" imgW="431640" imgH="253800" progId="Equation.DSMT4">
                  <p:embed/>
                  <p:pic>
                    <p:nvPicPr>
                      <p:cNvPr id="14" name="개체 13">
                        <a:extLst>
                          <a:ext uri="{FF2B5EF4-FFF2-40B4-BE49-F238E27FC236}">
                            <a16:creationId xmlns:a16="http://schemas.microsoft.com/office/drawing/2014/main" id="{FB40A84D-3DA2-4410-8F9F-2C54E3232D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15574" y="4645798"/>
                        <a:ext cx="635000" cy="3762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DA60A5E9-5CD7-4C32-A1BF-69058F6E2D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465159"/>
              </p:ext>
            </p:extLst>
          </p:nvPr>
        </p:nvGraphicFramePr>
        <p:xfrm>
          <a:off x="1684789" y="4639506"/>
          <a:ext cx="5603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80880" imgH="241200" progId="Equation.DSMT4">
                  <p:embed/>
                </p:oleObj>
              </mc:Choice>
              <mc:Fallback>
                <p:oleObj name="Equation" r:id="rId13" imgW="380880" imgH="241200" progId="Equation.DSMT4">
                  <p:embed/>
                  <p:pic>
                    <p:nvPicPr>
                      <p:cNvPr id="15" name="개체 14">
                        <a:extLst>
                          <a:ext uri="{FF2B5EF4-FFF2-40B4-BE49-F238E27FC236}">
                            <a16:creationId xmlns:a16="http://schemas.microsoft.com/office/drawing/2014/main" id="{DA60A5E9-5CD7-4C32-A1BF-69058F6E2D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84789" y="4639506"/>
                        <a:ext cx="560388" cy="3587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019E86EE-D306-4EBF-97C1-1912AAA8DB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562810"/>
              </p:ext>
            </p:extLst>
          </p:nvPr>
        </p:nvGraphicFramePr>
        <p:xfrm>
          <a:off x="4670425" y="5500688"/>
          <a:ext cx="284321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30320" imgH="444240" progId="Equation.DSMT4">
                  <p:embed/>
                </p:oleObj>
              </mc:Choice>
              <mc:Fallback>
                <p:oleObj name="Equation" r:id="rId14" imgW="1930320" imgH="444240" progId="Equation.DSMT4">
                  <p:embed/>
                  <p:pic>
                    <p:nvPicPr>
                      <p:cNvPr id="16" name="개체 15">
                        <a:extLst>
                          <a:ext uri="{FF2B5EF4-FFF2-40B4-BE49-F238E27FC236}">
                            <a16:creationId xmlns:a16="http://schemas.microsoft.com/office/drawing/2014/main" id="{019E86EE-D306-4EBF-97C1-1912AAA8DB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70425" y="5500688"/>
                        <a:ext cx="2843213" cy="6588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2C8DE5-9CD9-4DC2-A983-39DFF85990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521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Multi-user system (Chapter 2)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Goal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Secrecy performance maximization</a:t>
            </a:r>
            <a:r>
              <a:rPr lang="en-US" altLang="ko-KR" dirty="0"/>
              <a:t> by jointly optimizing both the </a:t>
            </a:r>
            <a:r>
              <a:rPr lang="en-US" altLang="ko-KR" dirty="0">
                <a:solidFill>
                  <a:srgbClr val="0000FF"/>
                </a:solidFill>
              </a:rPr>
              <a:t>time allocation</a:t>
            </a:r>
            <a:r>
              <a:rPr lang="en-US" altLang="ko-KR" dirty="0"/>
              <a:t> between the ET phase and the IT phases and the </a:t>
            </a:r>
            <a:r>
              <a:rPr lang="en-US" altLang="ko-KR" dirty="0">
                <a:solidFill>
                  <a:srgbClr val="0000FF"/>
                </a:solidFill>
              </a:rPr>
              <a:t>power allocation</a:t>
            </a:r>
            <a:r>
              <a:rPr lang="en-US" altLang="ko-KR" dirty="0"/>
              <a:t> of the jammer for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555A0-0ED5-49DC-9999-466A46FFCD01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</a:t>
            </a:r>
            <a:r>
              <a:rPr lang="en-US" altLang="ko-KR" sz="1200" b="1" dirty="0">
                <a:solidFill>
                  <a:schemeClr val="bg1"/>
                </a:solidFill>
              </a:rPr>
              <a:t>Ext.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5D8520-5638-4111-90FA-F6AE5765349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8" name="모서리가 둥근 직사각형 51">
            <a:extLst>
              <a:ext uri="{FF2B5EF4-FFF2-40B4-BE49-F238E27FC236}">
                <a16:creationId xmlns:a16="http://schemas.microsoft.com/office/drawing/2014/main" id="{D38EF972-9FCD-465A-B638-C52DA2C81600}"/>
              </a:ext>
            </a:extLst>
          </p:cNvPr>
          <p:cNvSpPr/>
          <p:nvPr/>
        </p:nvSpPr>
        <p:spPr>
          <a:xfrm>
            <a:off x="2159113" y="2820883"/>
            <a:ext cx="7788619" cy="2795737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24ECCF-4117-4BC5-8636-642D8AE99FF2}"/>
              </a:ext>
            </a:extLst>
          </p:cNvPr>
          <p:cNvCxnSpPr>
            <a:cxnSpLocks/>
            <a:stCxn id="8" idx="2"/>
            <a:endCxn id="8" idx="0"/>
          </p:cNvCxnSpPr>
          <p:nvPr/>
        </p:nvCxnSpPr>
        <p:spPr>
          <a:xfrm flipV="1">
            <a:off x="6053423" y="2820883"/>
            <a:ext cx="0" cy="2795737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3046B20-12AF-4BA8-9430-D4098995BD73}"/>
              </a:ext>
            </a:extLst>
          </p:cNvPr>
          <p:cNvCxnSpPr>
            <a:cxnSpLocks/>
          </p:cNvCxnSpPr>
          <p:nvPr/>
        </p:nvCxnSpPr>
        <p:spPr>
          <a:xfrm>
            <a:off x="6990143" y="3592192"/>
            <a:ext cx="1768517" cy="237619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headEnd type="triangle" w="lg" len="lg"/>
            <a:tailEnd type="none" w="med" len="med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DFB80D-4836-4180-A9E0-155881DFDC56}"/>
              </a:ext>
            </a:extLst>
          </p:cNvPr>
          <p:cNvCxnSpPr/>
          <p:nvPr/>
        </p:nvCxnSpPr>
        <p:spPr>
          <a:xfrm flipH="1" flipV="1">
            <a:off x="6757218" y="3658055"/>
            <a:ext cx="382582" cy="961484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75000"/>
              </a:srgbClr>
            </a:solidFill>
            <a:prstDash val="dash"/>
            <a:tailEnd type="triangle" w="lg" len="med"/>
          </a:ln>
          <a:effectLst/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53038DF-863C-4563-8AB2-AD43116930BE}"/>
              </a:ext>
            </a:extLst>
          </p:cNvPr>
          <p:cNvCxnSpPr>
            <a:cxnSpLocks/>
          </p:cNvCxnSpPr>
          <p:nvPr/>
        </p:nvCxnSpPr>
        <p:spPr>
          <a:xfrm>
            <a:off x="7415662" y="4843718"/>
            <a:ext cx="523099" cy="76613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75000"/>
              </a:srgbClr>
            </a:solidFill>
            <a:prstDash val="dash"/>
            <a:tailEnd type="triangle" w="lg" len="med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20BFB66-410F-46F7-B1A0-443462EDAF37}"/>
              </a:ext>
            </a:extLst>
          </p:cNvPr>
          <p:cNvCxnSpPr/>
          <p:nvPr/>
        </p:nvCxnSpPr>
        <p:spPr>
          <a:xfrm>
            <a:off x="2187389" y="5625054"/>
            <a:ext cx="0" cy="432551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09E7837-2084-4D80-AAA3-6E1E3A09DB49}"/>
              </a:ext>
            </a:extLst>
          </p:cNvPr>
          <p:cNvCxnSpPr/>
          <p:nvPr/>
        </p:nvCxnSpPr>
        <p:spPr>
          <a:xfrm>
            <a:off x="9950520" y="5625054"/>
            <a:ext cx="0" cy="432551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3D0E58A-7542-4DD6-BB4B-071229BF5601}"/>
              </a:ext>
            </a:extLst>
          </p:cNvPr>
          <p:cNvCxnSpPr/>
          <p:nvPr/>
        </p:nvCxnSpPr>
        <p:spPr>
          <a:xfrm>
            <a:off x="2187389" y="5832174"/>
            <a:ext cx="3854221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arrow" w="lg" len="lg"/>
            <a:tailEnd type="arrow" w="lg" len="lg"/>
          </a:ln>
          <a:effectLst/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B25C1A6-8D67-45D5-85D2-4D5C35303B3B}"/>
              </a:ext>
            </a:extLst>
          </p:cNvPr>
          <p:cNvCxnSpPr/>
          <p:nvPr/>
        </p:nvCxnSpPr>
        <p:spPr>
          <a:xfrm>
            <a:off x="6067311" y="5625054"/>
            <a:ext cx="0" cy="432551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22C97D71-3FC9-4F95-8FF2-4431D38204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647174"/>
              </p:ext>
            </p:extLst>
          </p:nvPr>
        </p:nvGraphicFramePr>
        <p:xfrm>
          <a:off x="4007655" y="5884303"/>
          <a:ext cx="263899" cy="290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22C97D71-3FC9-4F95-8FF2-4431D38204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7655" y="5884303"/>
                        <a:ext cx="263899" cy="290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BFD40B4-C93E-4A31-8873-09EDD062B8C7}"/>
              </a:ext>
            </a:extLst>
          </p:cNvPr>
          <p:cNvSpPr txBox="1"/>
          <p:nvPr/>
        </p:nvSpPr>
        <p:spPr>
          <a:xfrm>
            <a:off x="2706045" y="2835447"/>
            <a:ext cx="2722007" cy="33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ET phase</a:t>
            </a:r>
            <a:endParaRPr kumimoji="0" lang="ko-KR" altLang="en-US" sz="2000" b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C1074-6013-4AF4-A4CA-FAEC567DC014}"/>
              </a:ext>
            </a:extLst>
          </p:cNvPr>
          <p:cNvSpPr txBox="1"/>
          <p:nvPr/>
        </p:nvSpPr>
        <p:spPr>
          <a:xfrm>
            <a:off x="5775131" y="2835318"/>
            <a:ext cx="4302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u="sng" kern="0" dirty="0">
                <a:solidFill>
                  <a:srgbClr val="000000"/>
                </a:solidFill>
              </a:rPr>
              <a:t>The n-</a:t>
            </a:r>
            <a:r>
              <a:rPr lang="en-US" altLang="ko-KR" sz="2000" b="1" u="sng" kern="0" dirty="0" err="1">
                <a:solidFill>
                  <a:srgbClr val="000000"/>
                </a:solidFill>
              </a:rPr>
              <a:t>th</a:t>
            </a:r>
            <a:r>
              <a:rPr lang="en-US" altLang="ko-KR" sz="2000" b="1" u="sng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2000" b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IT phase</a:t>
            </a:r>
            <a:endParaRPr kumimoji="0" lang="ko-KR" altLang="en-US" sz="2000" b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오른쪽 화살표 64">
            <a:extLst>
              <a:ext uri="{FF2B5EF4-FFF2-40B4-BE49-F238E27FC236}">
                <a16:creationId xmlns:a16="http://schemas.microsoft.com/office/drawing/2014/main" id="{AF846610-EF67-4C25-99A2-5DDD786AAF36}"/>
              </a:ext>
            </a:extLst>
          </p:cNvPr>
          <p:cNvSpPr/>
          <p:nvPr/>
        </p:nvSpPr>
        <p:spPr>
          <a:xfrm rot="499005">
            <a:off x="2927605" y="3682984"/>
            <a:ext cx="1886086" cy="128299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1" name="오른쪽 화살표 66">
            <a:extLst>
              <a:ext uri="{FF2B5EF4-FFF2-40B4-BE49-F238E27FC236}">
                <a16:creationId xmlns:a16="http://schemas.microsoft.com/office/drawing/2014/main" id="{6B8B9D3B-49A5-4FD3-9AD1-74ADDCFD8EED}"/>
              </a:ext>
            </a:extLst>
          </p:cNvPr>
          <p:cNvSpPr/>
          <p:nvPr/>
        </p:nvSpPr>
        <p:spPr>
          <a:xfrm rot="3922493">
            <a:off x="2727054" y="4213236"/>
            <a:ext cx="672347" cy="142167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885DD51-846A-439A-9651-E029AF3AA81F}"/>
              </a:ext>
            </a:extLst>
          </p:cNvPr>
          <p:cNvCxnSpPr/>
          <p:nvPr/>
        </p:nvCxnSpPr>
        <p:spPr>
          <a:xfrm>
            <a:off x="6067311" y="5832174"/>
            <a:ext cx="3883209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arrow" w="lg" len="lg"/>
            <a:tailEnd type="arrow" w="lg" len="lg"/>
          </a:ln>
          <a:effectLst/>
        </p:spPr>
      </p:cxnSp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49C1A5BE-B167-4DFC-8BC0-024F4112F2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599130"/>
              </p:ext>
            </p:extLst>
          </p:nvPr>
        </p:nvGraphicFramePr>
        <p:xfrm>
          <a:off x="7637463" y="5792788"/>
          <a:ext cx="10842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0560" imgH="228600" progId="Equation.DSMT4">
                  <p:embed/>
                </p:oleObj>
              </mc:Choice>
              <mc:Fallback>
                <p:oleObj name="Equation" r:id="rId5" imgW="520560" imgH="228600" progId="Equation.DSMT4">
                  <p:embed/>
                  <p:pic>
                    <p:nvPicPr>
                      <p:cNvPr id="23" name="개체 22">
                        <a:extLst>
                          <a:ext uri="{FF2B5EF4-FFF2-40B4-BE49-F238E27FC236}">
                            <a16:creationId xmlns:a16="http://schemas.microsoft.com/office/drawing/2014/main" id="{49C1A5BE-B167-4DFC-8BC0-024F4112F2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37463" y="5792788"/>
                        <a:ext cx="1084262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04F79DA3-B5F6-46C8-B29D-5CFA1732AD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3618" y="3346153"/>
            <a:ext cx="357460" cy="93349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2C7B607-1E8C-4F49-A5BF-C2CAF6612C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2077" y="4849649"/>
            <a:ext cx="472297" cy="47744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6A5E64A-3196-4178-8580-11A32EAE82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2324" y="4754993"/>
            <a:ext cx="613582" cy="5992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1161F20-4462-47BB-B521-3AC5E0E470F3}"/>
              </a:ext>
            </a:extLst>
          </p:cNvPr>
          <p:cNvSpPr txBox="1"/>
          <p:nvPr/>
        </p:nvSpPr>
        <p:spPr>
          <a:xfrm>
            <a:off x="2651129" y="5281707"/>
            <a:ext cx="96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Jammer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384A8D-C7A3-4514-98BE-0668E6E86AF0}"/>
              </a:ext>
            </a:extLst>
          </p:cNvPr>
          <p:cNvSpPr txBox="1"/>
          <p:nvPr/>
        </p:nvSpPr>
        <p:spPr>
          <a:xfrm>
            <a:off x="2124346" y="4221967"/>
            <a:ext cx="96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H-AP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F02354-78DB-4811-AC72-A6BA72C21FF1}"/>
              </a:ext>
            </a:extLst>
          </p:cNvPr>
          <p:cNvSpPr txBox="1"/>
          <p:nvPr/>
        </p:nvSpPr>
        <p:spPr>
          <a:xfrm>
            <a:off x="4038685" y="5247176"/>
            <a:ext cx="168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Eavesdroppers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8E6FF18-CD17-4CBC-B571-D3EA20D406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6994" y="3346153"/>
            <a:ext cx="357460" cy="93349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BA019C7-AB1C-456E-A254-0A2D18753F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5589" y="4754993"/>
            <a:ext cx="613582" cy="59923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E0A8262-E093-44DA-899C-5BC5852E6918}"/>
              </a:ext>
            </a:extLst>
          </p:cNvPr>
          <p:cNvSpPr txBox="1"/>
          <p:nvPr/>
        </p:nvSpPr>
        <p:spPr>
          <a:xfrm>
            <a:off x="6814394" y="5281707"/>
            <a:ext cx="96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Jammer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D8CB9C-9E86-4B96-A15E-3B20F7D48D3A}"/>
              </a:ext>
            </a:extLst>
          </p:cNvPr>
          <p:cNvSpPr txBox="1"/>
          <p:nvPr/>
        </p:nvSpPr>
        <p:spPr>
          <a:xfrm>
            <a:off x="6027722" y="4221967"/>
            <a:ext cx="96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H-AP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" name="자유형 89">
            <a:extLst>
              <a:ext uri="{FF2B5EF4-FFF2-40B4-BE49-F238E27FC236}">
                <a16:creationId xmlns:a16="http://schemas.microsoft.com/office/drawing/2014/main" id="{5107DF46-E307-48D1-BC05-1234D9B22A2C}"/>
              </a:ext>
            </a:extLst>
          </p:cNvPr>
          <p:cNvSpPr/>
          <p:nvPr/>
        </p:nvSpPr>
        <p:spPr>
          <a:xfrm>
            <a:off x="8172982" y="3959449"/>
            <a:ext cx="573327" cy="774097"/>
          </a:xfrm>
          <a:custGeom>
            <a:avLst/>
            <a:gdLst>
              <a:gd name="connsiteX0" fmla="*/ 305769 w 602949"/>
              <a:gd name="connsiteY0" fmla="*/ 0 h 1379220"/>
              <a:gd name="connsiteX1" fmla="*/ 8589 w 602949"/>
              <a:gd name="connsiteY1" fmla="*/ 784860 h 1379220"/>
              <a:gd name="connsiteX2" fmla="*/ 602949 w 602949"/>
              <a:gd name="connsiteY2" fmla="*/ 1379220 h 1379220"/>
              <a:gd name="connsiteX0" fmla="*/ 888199 w 888199"/>
              <a:gd name="connsiteY0" fmla="*/ 0 h 1447800"/>
              <a:gd name="connsiteX1" fmla="*/ 4279 w 888199"/>
              <a:gd name="connsiteY1" fmla="*/ 853440 h 1447800"/>
              <a:gd name="connsiteX2" fmla="*/ 598639 w 888199"/>
              <a:gd name="connsiteY2" fmla="*/ 1447800 h 1447800"/>
              <a:gd name="connsiteX0" fmla="*/ 600580 w 600580"/>
              <a:gd name="connsiteY0" fmla="*/ 0 h 1447800"/>
              <a:gd name="connsiteX1" fmla="*/ 13840 w 600580"/>
              <a:gd name="connsiteY1" fmla="*/ 556260 h 1447800"/>
              <a:gd name="connsiteX2" fmla="*/ 311020 w 600580"/>
              <a:gd name="connsiteY2" fmla="*/ 1447800 h 1447800"/>
              <a:gd name="connsiteX0" fmla="*/ 518351 w 518351"/>
              <a:gd name="connsiteY0" fmla="*/ 0 h 1447800"/>
              <a:gd name="connsiteX1" fmla="*/ 30671 w 518351"/>
              <a:gd name="connsiteY1" fmla="*/ 548640 h 1447800"/>
              <a:gd name="connsiteX2" fmla="*/ 228791 w 518351"/>
              <a:gd name="connsiteY2" fmla="*/ 1447800 h 1447800"/>
              <a:gd name="connsiteX0" fmla="*/ 506900 w 506900"/>
              <a:gd name="connsiteY0" fmla="*/ 0 h 1546860"/>
              <a:gd name="connsiteX1" fmla="*/ 19220 w 506900"/>
              <a:gd name="connsiteY1" fmla="*/ 548640 h 1546860"/>
              <a:gd name="connsiteX2" fmla="*/ 255440 w 506900"/>
              <a:gd name="connsiteY2" fmla="*/ 1546860 h 1546860"/>
              <a:gd name="connsiteX0" fmla="*/ 506900 w 506900"/>
              <a:gd name="connsiteY0" fmla="*/ 0 h 1546860"/>
              <a:gd name="connsiteX1" fmla="*/ 19220 w 506900"/>
              <a:gd name="connsiteY1" fmla="*/ 548640 h 1546860"/>
              <a:gd name="connsiteX2" fmla="*/ 255440 w 50690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6900" h="1546860">
                <a:moveTo>
                  <a:pt x="506900" y="0"/>
                </a:moveTo>
                <a:cubicBezTo>
                  <a:pt x="204005" y="216535"/>
                  <a:pt x="61130" y="290830"/>
                  <a:pt x="19220" y="548640"/>
                </a:cubicBezTo>
                <a:cubicBezTo>
                  <a:pt x="-22690" y="806450"/>
                  <a:pt x="-16975" y="1364615"/>
                  <a:pt x="255440" y="1546860"/>
                </a:cubicBezTo>
              </a:path>
            </a:pathLst>
          </a:custGeom>
          <a:noFill/>
          <a:ln w="28575" cap="flat" cmpd="sng" algn="ctr">
            <a:solidFill>
              <a:srgbClr val="00B0F0"/>
            </a:solidFill>
            <a:prstDash val="solid"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345E9F4-58A7-4DBC-8FCA-9A913558A5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6826" y="3601247"/>
            <a:ext cx="275445" cy="56321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10FC911-0227-47C8-96A6-EAA84C54EDD9}"/>
              </a:ext>
            </a:extLst>
          </p:cNvPr>
          <p:cNvSpPr txBox="1"/>
          <p:nvPr/>
        </p:nvSpPr>
        <p:spPr>
          <a:xfrm>
            <a:off x="5174380" y="3757303"/>
            <a:ext cx="86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User n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F047E5-0C6E-49AE-9DD1-847134623E4F}"/>
              </a:ext>
            </a:extLst>
          </p:cNvPr>
          <p:cNvSpPr txBox="1"/>
          <p:nvPr/>
        </p:nvSpPr>
        <p:spPr>
          <a:xfrm rot="20536497">
            <a:off x="4367341" y="4859289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7D472188-13EF-4CC6-ABBF-3BFFF629F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0647" y="4758757"/>
            <a:ext cx="472297" cy="477441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CD39535-52B8-4BFD-B59B-2F32A828EA8F}"/>
              </a:ext>
            </a:extLst>
          </p:cNvPr>
          <p:cNvCxnSpPr/>
          <p:nvPr/>
        </p:nvCxnSpPr>
        <p:spPr>
          <a:xfrm>
            <a:off x="10027473" y="3152547"/>
            <a:ext cx="469835" cy="0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tailEnd type="triangle" w="lg" len="lg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A5DCD3B-DFBF-43AB-91E3-770BBBDB3BE3}"/>
              </a:ext>
            </a:extLst>
          </p:cNvPr>
          <p:cNvSpPr txBox="1"/>
          <p:nvPr/>
        </p:nvSpPr>
        <p:spPr>
          <a:xfrm>
            <a:off x="10497307" y="2820883"/>
            <a:ext cx="1634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Energy signal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Information signal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Jamming signal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E0F23EB-B05F-4F00-AE04-20ADACB43850}"/>
              </a:ext>
            </a:extLst>
          </p:cNvPr>
          <p:cNvCxnSpPr/>
          <p:nvPr/>
        </p:nvCxnSpPr>
        <p:spPr>
          <a:xfrm>
            <a:off x="10027473" y="3346509"/>
            <a:ext cx="469835" cy="0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75000"/>
              </a:srgbClr>
            </a:solidFill>
            <a:prstDash val="dash"/>
            <a:tailEnd type="triangle" w="lg" len="med"/>
          </a:ln>
          <a:effectLst/>
        </p:spPr>
      </p:cxnSp>
      <p:sp>
        <p:nvSpPr>
          <p:cNvPr id="48" name="오른쪽 화살표 50">
            <a:extLst>
              <a:ext uri="{FF2B5EF4-FFF2-40B4-BE49-F238E27FC236}">
                <a16:creationId xmlns:a16="http://schemas.microsoft.com/office/drawing/2014/main" id="{63AA5FF5-CBC7-43D2-AA3B-9B3489D60A0C}"/>
              </a:ext>
            </a:extLst>
          </p:cNvPr>
          <p:cNvSpPr/>
          <p:nvPr/>
        </p:nvSpPr>
        <p:spPr>
          <a:xfrm>
            <a:off x="10027473" y="2883422"/>
            <a:ext cx="477337" cy="118743"/>
          </a:xfrm>
          <a:prstGeom prst="rightArrow">
            <a:avLst>
              <a:gd name="adj1" fmla="val 50000"/>
              <a:gd name="adj2" fmla="val 116106"/>
            </a:avLst>
          </a:prstGeom>
          <a:solidFill>
            <a:srgbClr val="FFFFFF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graphicFrame>
        <p:nvGraphicFramePr>
          <p:cNvPr id="49" name="개체 48">
            <a:extLst>
              <a:ext uri="{FF2B5EF4-FFF2-40B4-BE49-F238E27FC236}">
                <a16:creationId xmlns:a16="http://schemas.microsoft.com/office/drawing/2014/main" id="{9D52CE84-93C6-4B61-9026-1313148363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337020"/>
              </p:ext>
            </p:extLst>
          </p:nvPr>
        </p:nvGraphicFramePr>
        <p:xfrm>
          <a:off x="7523496" y="2383189"/>
          <a:ext cx="76676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20560" imgH="228600" progId="Equation.DSMT4">
                  <p:embed/>
                </p:oleObj>
              </mc:Choice>
              <mc:Fallback>
                <p:oleObj name="Equation" r:id="rId11" imgW="520560" imgH="228600" progId="Equation.DSMT4">
                  <p:embed/>
                  <p:pic>
                    <p:nvPicPr>
                      <p:cNvPr id="49" name="개체 48">
                        <a:extLst>
                          <a:ext uri="{FF2B5EF4-FFF2-40B4-BE49-F238E27FC236}">
                            <a16:creationId xmlns:a16="http://schemas.microsoft.com/office/drawing/2014/main" id="{9D52CE84-93C6-4B61-9026-1313148363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23496" y="2383189"/>
                        <a:ext cx="766763" cy="3397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D45C227-4E44-45F7-87F7-A655AEC8C5D9}"/>
              </a:ext>
            </a:extLst>
          </p:cNvPr>
          <p:cNvSpPr txBox="1"/>
          <p:nvPr/>
        </p:nvSpPr>
        <p:spPr>
          <a:xfrm rot="16200000">
            <a:off x="4888608" y="3308960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0AA7A8-B5C3-498D-8F70-126F1713337D}"/>
              </a:ext>
            </a:extLst>
          </p:cNvPr>
          <p:cNvSpPr txBox="1"/>
          <p:nvPr/>
        </p:nvSpPr>
        <p:spPr>
          <a:xfrm rot="16200000">
            <a:off x="4888608" y="4272941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8DD348EF-F974-4EA5-AC57-69304C259A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4100" y="4849649"/>
            <a:ext cx="472297" cy="47744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5C3103B-B644-4FEF-80AF-54AE282D77DB}"/>
              </a:ext>
            </a:extLst>
          </p:cNvPr>
          <p:cNvSpPr txBox="1"/>
          <p:nvPr/>
        </p:nvSpPr>
        <p:spPr>
          <a:xfrm>
            <a:off x="7930708" y="5247176"/>
            <a:ext cx="168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Eavesdroppers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8C5F094-6E6F-46DE-9BBB-F2087D3EE4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88849" y="3601247"/>
            <a:ext cx="275445" cy="563217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88CDF358-706D-4DAE-A747-490913D5F658}"/>
              </a:ext>
            </a:extLst>
          </p:cNvPr>
          <p:cNvSpPr txBox="1"/>
          <p:nvPr/>
        </p:nvSpPr>
        <p:spPr>
          <a:xfrm>
            <a:off x="9066403" y="3757303"/>
            <a:ext cx="86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User n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897AEA-360B-4590-9F3B-544EE7CABB07}"/>
              </a:ext>
            </a:extLst>
          </p:cNvPr>
          <p:cNvSpPr txBox="1"/>
          <p:nvPr/>
        </p:nvSpPr>
        <p:spPr>
          <a:xfrm rot="20536497">
            <a:off x="8259364" y="4859289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C95E5383-54D8-4E3C-BAAF-EC0725E35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2670" y="4758757"/>
            <a:ext cx="472297" cy="47744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3B46F88-7813-4B99-9958-940326FB5FE6}"/>
              </a:ext>
            </a:extLst>
          </p:cNvPr>
          <p:cNvSpPr txBox="1"/>
          <p:nvPr/>
        </p:nvSpPr>
        <p:spPr>
          <a:xfrm rot="16200000">
            <a:off x="8780631" y="3308960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78B153-6DE4-49B5-8BF5-4894FDC931C2}"/>
              </a:ext>
            </a:extLst>
          </p:cNvPr>
          <p:cNvSpPr txBox="1"/>
          <p:nvPr/>
        </p:nvSpPr>
        <p:spPr>
          <a:xfrm rot="16200000">
            <a:off x="8780631" y="4272941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graphicFrame>
        <p:nvGraphicFramePr>
          <p:cNvPr id="73" name="개체 72">
            <a:extLst>
              <a:ext uri="{FF2B5EF4-FFF2-40B4-BE49-F238E27FC236}">
                <a16:creationId xmlns:a16="http://schemas.microsoft.com/office/drawing/2014/main" id="{EFEC2723-979E-42ED-AA99-AB438EBB9D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130030"/>
              </p:ext>
            </p:extLst>
          </p:nvPr>
        </p:nvGraphicFramePr>
        <p:xfrm>
          <a:off x="6336280" y="4977995"/>
          <a:ext cx="57943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3480" imgH="253800" progId="Equation.DSMT4">
                  <p:embed/>
                </p:oleObj>
              </mc:Choice>
              <mc:Fallback>
                <p:oleObj name="Equation" r:id="rId13" imgW="393480" imgH="253800" progId="Equation.DSMT4">
                  <p:embed/>
                  <p:pic>
                    <p:nvPicPr>
                      <p:cNvPr id="73" name="개체 72">
                        <a:extLst>
                          <a:ext uri="{FF2B5EF4-FFF2-40B4-BE49-F238E27FC236}">
                            <a16:creationId xmlns:a16="http://schemas.microsoft.com/office/drawing/2014/main" id="{EFEC2723-979E-42ED-AA99-AB438EBB9D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36280" y="4977995"/>
                        <a:ext cx="579438" cy="3762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6801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Compared schemes</a:t>
            </a:r>
          </a:p>
          <a:p>
            <a:pPr lvl="2"/>
            <a:r>
              <a:rPr lang="en-US" altLang="ko-KR" dirty="0"/>
              <a:t>Equal resource allocation (ERA)</a:t>
            </a:r>
          </a:p>
          <a:p>
            <a:pPr lvl="2"/>
            <a:r>
              <a:rPr lang="en-US" altLang="ko-KR" dirty="0"/>
              <a:t>Information rate maximization (IRM)</a:t>
            </a:r>
          </a:p>
          <a:p>
            <a:pPr lvl="2"/>
            <a:r>
              <a:rPr lang="en-US" altLang="ko-KR" dirty="0"/>
              <a:t>Secure transmission without jammer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18F7E-8EB1-4008-BD5F-7D2C00BFD8B6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Ext.   </a:t>
            </a:r>
            <a:r>
              <a:rPr lang="en-US" altLang="ko-KR" sz="1200" b="1" dirty="0">
                <a:solidFill>
                  <a:schemeClr val="bg1"/>
                </a:solidFill>
              </a:rPr>
              <a:t>Results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6D2B0A-966A-4831-A07B-771A29F77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99" y="1399000"/>
            <a:ext cx="5355001" cy="406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ED968A-DB9C-427E-ADF4-EC1F24719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9000"/>
            <a:ext cx="5355001" cy="4060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040B6E-7599-4082-8B83-444525C3D9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33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F4334-1AC3-4C90-98AB-A2B5B9651810}"/>
              </a:ext>
            </a:extLst>
          </p:cNvPr>
          <p:cNvSpPr txBox="1"/>
          <p:nvPr/>
        </p:nvSpPr>
        <p:spPr>
          <a:xfrm>
            <a:off x="6818868" y="994696"/>
            <a:ext cx="428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Case 2: Secrecy outage probability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9F6A97-0B40-437E-981D-0B8EB0861BEA}"/>
              </a:ext>
            </a:extLst>
          </p:cNvPr>
          <p:cNvSpPr txBox="1"/>
          <p:nvPr/>
        </p:nvSpPr>
        <p:spPr>
          <a:xfrm>
            <a:off x="1566630" y="994696"/>
            <a:ext cx="370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Case 1: Secrecy rate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08BEC8-48F8-4145-AF40-D9594590904A}"/>
              </a:ext>
            </a:extLst>
          </p:cNvPr>
          <p:cNvCxnSpPr/>
          <p:nvPr/>
        </p:nvCxnSpPr>
        <p:spPr>
          <a:xfrm>
            <a:off x="5595457" y="1817586"/>
            <a:ext cx="0" cy="69628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7612474-FFDC-4838-AA9F-2BCA430F212D}"/>
              </a:ext>
            </a:extLst>
          </p:cNvPr>
          <p:cNvCxnSpPr>
            <a:cxnSpLocks/>
          </p:cNvCxnSpPr>
          <p:nvPr/>
        </p:nvCxnSpPr>
        <p:spPr>
          <a:xfrm>
            <a:off x="5595457" y="3750906"/>
            <a:ext cx="0" cy="47046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BC1890-F8EE-42AD-B447-08124CE72E6B}"/>
              </a:ext>
            </a:extLst>
          </p:cNvPr>
          <p:cNvSpPr txBox="1"/>
          <p:nvPr/>
        </p:nvSpPr>
        <p:spPr>
          <a:xfrm>
            <a:off x="5579906" y="1996452"/>
            <a:ext cx="82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35 %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39D52A-6245-43EE-8C2F-F2FEA6567ECE}"/>
              </a:ext>
            </a:extLst>
          </p:cNvPr>
          <p:cNvSpPr txBox="1"/>
          <p:nvPr/>
        </p:nvSpPr>
        <p:spPr>
          <a:xfrm>
            <a:off x="5579906" y="3882820"/>
            <a:ext cx="82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50 %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7122209-9089-4694-BD37-7579E8DCE965}"/>
              </a:ext>
            </a:extLst>
          </p:cNvPr>
          <p:cNvCxnSpPr>
            <a:cxnSpLocks/>
          </p:cNvCxnSpPr>
          <p:nvPr/>
        </p:nvCxnSpPr>
        <p:spPr>
          <a:xfrm flipH="1">
            <a:off x="9281051" y="3320971"/>
            <a:ext cx="77734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4FD8ED-D1FF-40A8-8527-A26E7028A788}"/>
              </a:ext>
            </a:extLst>
          </p:cNvPr>
          <p:cNvSpPr txBox="1"/>
          <p:nvPr/>
        </p:nvSpPr>
        <p:spPr>
          <a:xfrm>
            <a:off x="8841118" y="3544266"/>
            <a:ext cx="82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10 dB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31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 of Part 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Secrecy performance of wiretap WPCN with the aid of an EH jammer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Two different cases</a:t>
            </a:r>
          </a:p>
          <a:p>
            <a:pPr lvl="2"/>
            <a:r>
              <a:rPr lang="en-US" altLang="ko-KR" dirty="0"/>
              <a:t>Perfect channel state information</a:t>
            </a:r>
          </a:p>
          <a:p>
            <a:pPr lvl="3"/>
            <a:r>
              <a:rPr lang="en-US" altLang="ko-KR" dirty="0"/>
              <a:t>The optimal time allocation method for secrecy rate maximization</a:t>
            </a:r>
          </a:p>
          <a:p>
            <a:pPr lvl="2"/>
            <a:r>
              <a:rPr lang="en-US" altLang="ko-KR" dirty="0"/>
              <a:t>No channel state information</a:t>
            </a:r>
          </a:p>
          <a:p>
            <a:pPr lvl="3"/>
            <a:r>
              <a:rPr lang="en-US" altLang="ko-KR" dirty="0"/>
              <a:t>Both the optimal and closed-form time allocation method for secrecy outage minimization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Extension to multi-user scenarios</a:t>
            </a:r>
          </a:p>
          <a:p>
            <a:pPr lvl="2"/>
            <a:endParaRPr lang="en-US" altLang="ko-KR" dirty="0"/>
          </a:p>
          <a:p>
            <a:r>
              <a:rPr lang="en-US" altLang="ko-KR" b="1" dirty="0"/>
              <a:t>Future works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Relay-aided WPCN</a:t>
            </a:r>
          </a:p>
          <a:p>
            <a:pPr lvl="1"/>
            <a:r>
              <a:rPr lang="en-US" altLang="ko-KR" dirty="0"/>
              <a:t>Multiple jammers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18F7E-8EB1-4008-BD5F-7D2C00BFD8B6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Ext.   Results   </a:t>
            </a:r>
            <a:r>
              <a:rPr lang="en-US" altLang="ko-KR" sz="1200" b="1" dirty="0" err="1">
                <a:solidFill>
                  <a:schemeClr val="bg1"/>
                </a:solidFill>
              </a:rPr>
              <a:t>Concl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E5758F-3AD6-4FC7-8289-CC867A4147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34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867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6592F-6344-4598-8174-10E72958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Relay-assisted Proactive Eavesdropping with Cooperative Jamming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4119C-14C8-4D3F-AC80-0E1ED907A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Part II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E414E4-2157-4A20-ACE2-FC243277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35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269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r>
              <a:rPr lang="en-US" altLang="ko-KR" b="1" dirty="0"/>
              <a:t>Wireless surveillance via proactive eavesdropping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Passive eavesdropping</a:t>
            </a:r>
          </a:p>
          <a:p>
            <a:pPr lvl="2"/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legitimate</a:t>
            </a:r>
            <a:r>
              <a:rPr lang="ko-KR" altLang="en-US" dirty="0"/>
              <a:t> </a:t>
            </a:r>
            <a:r>
              <a:rPr lang="en-US" altLang="ko-KR" dirty="0"/>
              <a:t>monitor</a:t>
            </a:r>
            <a:r>
              <a:rPr lang="ko-KR" altLang="en-US" dirty="0"/>
              <a:t> </a:t>
            </a:r>
            <a:r>
              <a:rPr lang="en-US" altLang="ko-KR" dirty="0"/>
              <a:t>only</a:t>
            </a:r>
            <a:r>
              <a:rPr lang="ko-KR" altLang="en-US" dirty="0"/>
              <a:t> </a:t>
            </a:r>
            <a:r>
              <a:rPr lang="en-US" altLang="ko-KR" dirty="0"/>
              <a:t>listening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suspicious</a:t>
            </a:r>
            <a:r>
              <a:rPr lang="ko-KR" altLang="en-US" dirty="0"/>
              <a:t> </a:t>
            </a:r>
            <a:r>
              <a:rPr lang="en-US" altLang="ko-KR" dirty="0"/>
              <a:t>communications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Effective only when the eavesdropping link capacity is greater than or equal to the data rate of the suspicious users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Proactive eavesdropping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333399"/>
                </a:solidFill>
              </a:rPr>
              <a:t>[JXu:17a]</a:t>
            </a:r>
          </a:p>
          <a:p>
            <a:pPr lvl="2"/>
            <a:r>
              <a:rPr lang="en-US" altLang="ko-KR" dirty="0"/>
              <a:t>Proactive control on the channel condition </a:t>
            </a:r>
            <a:r>
              <a:rPr lang="en-US" altLang="ko-KR" dirty="0">
                <a:solidFill>
                  <a:srgbClr val="0000FF"/>
                </a:solidFill>
              </a:rPr>
              <a:t>in favor of eavesdropping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4A238-A50D-4C46-8ED6-E057000D6D8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Outline   System Model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184599-5B57-41D5-8624-CBD2F5099E98}"/>
              </a:ext>
            </a:extLst>
          </p:cNvPr>
          <p:cNvSpPr txBox="1"/>
          <p:nvPr/>
        </p:nvSpPr>
        <p:spPr>
          <a:xfrm>
            <a:off x="9595957" y="4607533"/>
            <a:ext cx="141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Suspicious signal</a:t>
            </a:r>
          </a:p>
          <a:p>
            <a:r>
              <a:rPr lang="en-US" altLang="ko-KR" sz="1200" dirty="0"/>
              <a:t>Jamming signal</a:t>
            </a:r>
            <a:endParaRPr lang="ko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A56E76E-B788-4C32-B5B4-8F6F8D47FA67}"/>
              </a:ext>
            </a:extLst>
          </p:cNvPr>
          <p:cNvCxnSpPr/>
          <p:nvPr/>
        </p:nvCxnSpPr>
        <p:spPr>
          <a:xfrm>
            <a:off x="9150016" y="4735943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5F08343-D1A7-4552-B390-8CF633442093}"/>
              </a:ext>
            </a:extLst>
          </p:cNvPr>
          <p:cNvCxnSpPr/>
          <p:nvPr/>
        </p:nvCxnSpPr>
        <p:spPr>
          <a:xfrm>
            <a:off x="9150016" y="4942412"/>
            <a:ext cx="43431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5">
            <a:extLst>
              <a:ext uri="{FF2B5EF4-FFF2-40B4-BE49-F238E27FC236}">
                <a16:creationId xmlns:a16="http://schemas.microsoft.com/office/drawing/2014/main" id="{4B2FFAB3-C42F-47BD-B0F2-C30F95726DFC}"/>
              </a:ext>
            </a:extLst>
          </p:cNvPr>
          <p:cNvSpPr/>
          <p:nvPr/>
        </p:nvSpPr>
        <p:spPr>
          <a:xfrm>
            <a:off x="3199730" y="4460682"/>
            <a:ext cx="5777514" cy="21616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281BBF-8FBE-4E48-91B5-5D8CE5E08B3B}"/>
              </a:ext>
            </a:extLst>
          </p:cNvPr>
          <p:cNvSpPr txBox="1"/>
          <p:nvPr/>
        </p:nvSpPr>
        <p:spPr>
          <a:xfrm>
            <a:off x="5323396" y="4518834"/>
            <a:ext cx="1627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Suspicious</a:t>
            </a:r>
            <a:r>
              <a:rPr lang="ko-KR" altLang="en-US" sz="1200" dirty="0"/>
              <a:t> </a:t>
            </a:r>
            <a:r>
              <a:rPr lang="en-US" altLang="ko-KR" sz="1200" dirty="0"/>
              <a:t>link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7D89D1-E23E-4DC2-A6E0-D3C64583A5EB}"/>
              </a:ext>
            </a:extLst>
          </p:cNvPr>
          <p:cNvCxnSpPr>
            <a:cxnSpLocks/>
          </p:cNvCxnSpPr>
          <p:nvPr/>
        </p:nvCxnSpPr>
        <p:spPr>
          <a:xfrm>
            <a:off x="4810018" y="4988793"/>
            <a:ext cx="265470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964C01-D7CC-4736-B239-583D2A3DB547}"/>
              </a:ext>
            </a:extLst>
          </p:cNvPr>
          <p:cNvCxnSpPr>
            <a:cxnSpLocks/>
          </p:cNvCxnSpPr>
          <p:nvPr/>
        </p:nvCxnSpPr>
        <p:spPr>
          <a:xfrm flipV="1">
            <a:off x="6679096" y="5182992"/>
            <a:ext cx="706973" cy="49314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89FC41D-44C6-4931-8FAB-0D71B636C399}"/>
              </a:ext>
            </a:extLst>
          </p:cNvPr>
          <p:cNvCxnSpPr>
            <a:cxnSpLocks/>
          </p:cNvCxnSpPr>
          <p:nvPr/>
        </p:nvCxnSpPr>
        <p:spPr>
          <a:xfrm>
            <a:off x="4810018" y="5182992"/>
            <a:ext cx="739992" cy="5249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3280AA-6959-4FE9-9B22-5172173F3BCB}"/>
              </a:ext>
            </a:extLst>
          </p:cNvPr>
          <p:cNvSpPr txBox="1"/>
          <p:nvPr/>
        </p:nvSpPr>
        <p:spPr>
          <a:xfrm>
            <a:off x="3547110" y="5619404"/>
            <a:ext cx="2013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Eavesdropping link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307BA-E727-44B1-876C-69A1884FEAA0}"/>
              </a:ext>
            </a:extLst>
          </p:cNvPr>
          <p:cNvSpPr txBox="1"/>
          <p:nvPr/>
        </p:nvSpPr>
        <p:spPr>
          <a:xfrm>
            <a:off x="6778842" y="5619404"/>
            <a:ext cx="1470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Simultaneous jamming</a:t>
            </a:r>
            <a:endParaRPr lang="ko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B221D2F-579B-4CA3-A5A1-5626352E2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772" y="4727975"/>
            <a:ext cx="322614" cy="60778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EF37464-4C31-463D-8D91-0C6A60B4E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255055" y="4727975"/>
            <a:ext cx="322614" cy="6077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AB507B0-1A86-4CF3-91FB-4E2092A0A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199" y="5466610"/>
            <a:ext cx="766577" cy="7672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E8C29C-9891-4EAB-AB59-692395E3427F}"/>
              </a:ext>
            </a:extLst>
          </p:cNvPr>
          <p:cNvSpPr txBox="1"/>
          <p:nvPr/>
        </p:nvSpPr>
        <p:spPr>
          <a:xfrm>
            <a:off x="3199730" y="4838366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A37B03-B724-4188-A237-7B69739619F0}"/>
              </a:ext>
            </a:extLst>
          </p:cNvPr>
          <p:cNvSpPr txBox="1"/>
          <p:nvPr/>
        </p:nvSpPr>
        <p:spPr>
          <a:xfrm>
            <a:off x="7858079" y="4838366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359A54-9468-4203-9CAF-4753F967C45F}"/>
              </a:ext>
            </a:extLst>
          </p:cNvPr>
          <p:cNvSpPr txBox="1"/>
          <p:nvPr/>
        </p:nvSpPr>
        <p:spPr>
          <a:xfrm>
            <a:off x="5264712" y="6246606"/>
            <a:ext cx="1662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Legitimate monitor</a:t>
            </a:r>
            <a:endParaRPr lang="ko-KR" altLang="en-US" sz="1200" b="1" dirty="0"/>
          </a:p>
        </p:txBody>
      </p:sp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5507636A-71DA-4E22-AF59-A64894F96A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289659"/>
              </p:ext>
            </p:extLst>
          </p:nvPr>
        </p:nvGraphicFramePr>
        <p:xfrm>
          <a:off x="2281238" y="3886200"/>
          <a:ext cx="76295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143320" imgH="253800" progId="Equation.DSMT4">
                  <p:embed/>
                </p:oleObj>
              </mc:Choice>
              <mc:Fallback>
                <p:oleObj name="Equation" r:id="rId5" imgW="5143320" imgH="253800" progId="Equation.DSMT4">
                  <p:embed/>
                  <p:pic>
                    <p:nvPicPr>
                      <p:cNvPr id="27" name="개체 26">
                        <a:extLst>
                          <a:ext uri="{FF2B5EF4-FFF2-40B4-BE49-F238E27FC236}">
                            <a16:creationId xmlns:a16="http://schemas.microsoft.com/office/drawing/2014/main" id="{5507636A-71DA-4E22-AF59-A64894F96A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1238" y="3886200"/>
                        <a:ext cx="7629525" cy="377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ACD73264-4F5F-463C-9282-63C3EC3A90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36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212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Relay-assisted proactive eavesdropping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Common assumptions in literature </a:t>
            </a:r>
            <a:r>
              <a:rPr lang="en-US" altLang="ko-KR" dirty="0">
                <a:solidFill>
                  <a:srgbClr val="333399"/>
                </a:solidFill>
              </a:rPr>
              <a:t>[JXu:17b, CZhong:17]</a:t>
            </a:r>
          </a:p>
          <a:p>
            <a:pPr lvl="2"/>
            <a:r>
              <a:rPr lang="en-US" altLang="ko-KR" dirty="0"/>
              <a:t>Existence of a </a:t>
            </a:r>
            <a:r>
              <a:rPr lang="en-US" altLang="ko-KR" dirty="0">
                <a:solidFill>
                  <a:srgbClr val="FF0000"/>
                </a:solidFill>
              </a:rPr>
              <a:t>direct link</a:t>
            </a:r>
            <a:r>
              <a:rPr lang="en-US" altLang="ko-KR" dirty="0"/>
              <a:t> between the monitor and the suspicious users</a:t>
            </a:r>
          </a:p>
          <a:p>
            <a:pPr lvl="3"/>
            <a:r>
              <a:rPr lang="en-US" altLang="ko-KR" dirty="0"/>
              <a:t>Possibly infeasible in practice (e.g., covert surveillance operation from a far distance)</a:t>
            </a:r>
          </a:p>
          <a:p>
            <a:pPr lvl="3"/>
            <a:r>
              <a:rPr lang="ko-KR" altLang="en-US" dirty="0"/>
              <a:t>→ </a:t>
            </a:r>
            <a:r>
              <a:rPr lang="en-US" altLang="ko-KR" dirty="0">
                <a:solidFill>
                  <a:srgbClr val="FF0000"/>
                </a:solidFill>
              </a:rPr>
              <a:t>Intermediate relays required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Two practical considerations for relays </a:t>
            </a:r>
            <a:r>
              <a:rPr lang="en-US" altLang="ko-KR" dirty="0">
                <a:solidFill>
                  <a:srgbClr val="333399"/>
                </a:solidFill>
              </a:rPr>
              <a:t>[TRiihonen:09]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4A238-A50D-4C46-8ED6-E057000D6D8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Outline   System Model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4448958-AE5F-419A-AC3D-64CF1C5D72F1}"/>
              </a:ext>
            </a:extLst>
          </p:cNvPr>
          <p:cNvGrpSpPr/>
          <p:nvPr/>
        </p:nvGrpSpPr>
        <p:grpSpPr>
          <a:xfrm>
            <a:off x="1394656" y="3942117"/>
            <a:ext cx="4480413" cy="1831134"/>
            <a:chOff x="714027" y="4125049"/>
            <a:chExt cx="4480413" cy="1831134"/>
          </a:xfrm>
        </p:grpSpPr>
        <p:sp>
          <p:nvSpPr>
            <p:cNvPr id="8" name="모서리가 둥근 직사각형 55">
              <a:extLst>
                <a:ext uri="{FF2B5EF4-FFF2-40B4-BE49-F238E27FC236}">
                  <a16:creationId xmlns:a16="http://schemas.microsoft.com/office/drawing/2014/main" id="{6E1F332A-3C2D-49D2-8666-72CA3B9C68EB}"/>
                </a:ext>
              </a:extLst>
            </p:cNvPr>
            <p:cNvSpPr/>
            <p:nvPr/>
          </p:nvSpPr>
          <p:spPr>
            <a:xfrm>
              <a:off x="714027" y="4125049"/>
              <a:ext cx="4480413" cy="183113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8F77A73-098F-4D82-9E0B-A87E8DBC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8942" y="5249798"/>
              <a:ext cx="322614" cy="60778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F670D7B-B410-47C2-AFB1-A449BCDDC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293092" y="4349268"/>
              <a:ext cx="322614" cy="60778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1F89B15-88B4-4E76-9A3C-D90ECD4D4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552" y="4196024"/>
              <a:ext cx="766577" cy="76725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66B028-8D41-4C07-8581-8B6D3624389B}"/>
                </a:ext>
              </a:extLst>
            </p:cNvPr>
            <p:cNvSpPr txBox="1"/>
            <p:nvPr/>
          </p:nvSpPr>
          <p:spPr>
            <a:xfrm>
              <a:off x="3580768" y="4353295"/>
              <a:ext cx="1134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Suspicious</a:t>
              </a:r>
            </a:p>
            <a:p>
              <a:pPr algn="ctr"/>
              <a:r>
                <a:rPr lang="en-US" altLang="ko-KR" sz="1200" b="1" dirty="0"/>
                <a:t>transmitter</a:t>
              </a:r>
              <a:endParaRPr lang="ko-KR" altLang="en-US" sz="12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040E37-E0D6-4C95-A2A5-A9641AC763C1}"/>
                </a:ext>
              </a:extLst>
            </p:cNvPr>
            <p:cNvSpPr txBox="1"/>
            <p:nvPr/>
          </p:nvSpPr>
          <p:spPr>
            <a:xfrm>
              <a:off x="4060249" y="5360189"/>
              <a:ext cx="1134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Suspicious</a:t>
              </a:r>
            </a:p>
            <a:p>
              <a:pPr algn="ctr"/>
              <a:r>
                <a:rPr lang="en-US" altLang="ko-KR" sz="1200" b="1" dirty="0"/>
                <a:t>receiver</a:t>
              </a:r>
              <a:endParaRPr lang="ko-KR" altLang="en-US" sz="1200" b="1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F057EF1-BCBC-496B-BB20-B1646BDF5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4848" y="4198331"/>
              <a:ext cx="291134" cy="760288"/>
            </a:xfrm>
            <a:prstGeom prst="rect">
              <a:avLst/>
            </a:prstGeom>
          </p:spPr>
        </p:pic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8196A7D-B1B7-4FD2-88C6-E7CEE1C6625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909" y="4933307"/>
              <a:ext cx="192256" cy="3098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503248C-EDEF-4DF1-A983-392310454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7225" y="4686716"/>
              <a:ext cx="4814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58EB672-953B-41B3-809D-A5F701D536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6140" y="4686716"/>
              <a:ext cx="3949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DB51F24-3A2E-469F-AFA7-ADF1315F497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375" y="4875533"/>
              <a:ext cx="1075512" cy="6108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BE7B30-C697-46F8-BC2D-0C31ACBDABA2}"/>
                </a:ext>
              </a:extLst>
            </p:cNvPr>
            <p:cNvSpPr txBox="1"/>
            <p:nvPr/>
          </p:nvSpPr>
          <p:spPr>
            <a:xfrm>
              <a:off x="2070933" y="4964353"/>
              <a:ext cx="718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Relay</a:t>
              </a:r>
              <a:endParaRPr lang="ko-KR" altLang="en-US" sz="12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4C129D-5718-41C9-BF2E-55EBCCF03B12}"/>
                </a:ext>
              </a:extLst>
            </p:cNvPr>
            <p:cNvSpPr txBox="1"/>
            <p:nvPr/>
          </p:nvSpPr>
          <p:spPr>
            <a:xfrm>
              <a:off x="714028" y="4942981"/>
              <a:ext cx="1020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Central</a:t>
              </a:r>
            </a:p>
            <a:p>
              <a:pPr algn="ctr"/>
              <a:r>
                <a:rPr lang="en-US" altLang="ko-KR" sz="1200" b="1" dirty="0"/>
                <a:t>monitor</a:t>
              </a:r>
              <a:endParaRPr lang="ko-KR" altLang="en-US" sz="1200" b="1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D04FF73-BD51-40DD-8CD7-EF935127ABE4}"/>
              </a:ext>
            </a:extLst>
          </p:cNvPr>
          <p:cNvGrpSpPr/>
          <p:nvPr/>
        </p:nvGrpSpPr>
        <p:grpSpPr>
          <a:xfrm>
            <a:off x="6305753" y="3942117"/>
            <a:ext cx="4480413" cy="1831134"/>
            <a:chOff x="714027" y="4125049"/>
            <a:chExt cx="4480413" cy="1831134"/>
          </a:xfrm>
        </p:grpSpPr>
        <p:sp>
          <p:nvSpPr>
            <p:cNvPr id="68" name="모서리가 둥근 직사각형 55">
              <a:extLst>
                <a:ext uri="{FF2B5EF4-FFF2-40B4-BE49-F238E27FC236}">
                  <a16:creationId xmlns:a16="http://schemas.microsoft.com/office/drawing/2014/main" id="{6A391D93-5E6D-4A25-BA1D-C85A444B0FFB}"/>
                </a:ext>
              </a:extLst>
            </p:cNvPr>
            <p:cNvSpPr/>
            <p:nvPr/>
          </p:nvSpPr>
          <p:spPr>
            <a:xfrm>
              <a:off x="714027" y="4125049"/>
              <a:ext cx="4480413" cy="183113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5EC7FB88-CB09-49B8-B8AE-1142C79BE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8942" y="5249798"/>
              <a:ext cx="322614" cy="607784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E0DBA4D7-9386-4363-8BC0-DD36F95DF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293092" y="4349268"/>
              <a:ext cx="322614" cy="607784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C243EC3A-C47B-4E2E-A5E0-A9A34703B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552" y="4196024"/>
              <a:ext cx="766577" cy="767255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D67E43C-90BA-498D-90AD-E3F81CD28EAD}"/>
                </a:ext>
              </a:extLst>
            </p:cNvPr>
            <p:cNvSpPr txBox="1"/>
            <p:nvPr/>
          </p:nvSpPr>
          <p:spPr>
            <a:xfrm>
              <a:off x="3580768" y="4353295"/>
              <a:ext cx="1134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Suspicious</a:t>
              </a:r>
            </a:p>
            <a:p>
              <a:pPr algn="ctr"/>
              <a:r>
                <a:rPr lang="en-US" altLang="ko-KR" sz="1200" b="1" dirty="0"/>
                <a:t>transmitter</a:t>
              </a:r>
              <a:endParaRPr lang="ko-KR" altLang="en-US" sz="12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9E268A0-8039-4BD3-A8A8-55AFCB430E58}"/>
                </a:ext>
              </a:extLst>
            </p:cNvPr>
            <p:cNvSpPr txBox="1"/>
            <p:nvPr/>
          </p:nvSpPr>
          <p:spPr>
            <a:xfrm>
              <a:off x="4060249" y="5360189"/>
              <a:ext cx="1134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Suspicious</a:t>
              </a:r>
            </a:p>
            <a:p>
              <a:pPr algn="ctr"/>
              <a:r>
                <a:rPr lang="en-US" altLang="ko-KR" sz="1200" b="1" dirty="0"/>
                <a:t>receiver</a:t>
              </a:r>
              <a:endParaRPr lang="ko-KR" altLang="en-US" sz="1200" b="1" dirty="0"/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2E9A842A-AF7A-4D57-8A40-FE63A2954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4848" y="4198331"/>
              <a:ext cx="291134" cy="760288"/>
            </a:xfrm>
            <a:prstGeom prst="rect">
              <a:avLst/>
            </a:prstGeom>
          </p:spPr>
        </p:pic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30069CE2-30D3-492E-9325-5C3B8C2AD7C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909" y="4933307"/>
              <a:ext cx="192256" cy="3098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EC631BDF-530E-4704-986C-E8B805BE9D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7225" y="4686716"/>
              <a:ext cx="4814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B6E61925-C43E-4C83-A7E6-EACBD97C4F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6140" y="4686716"/>
              <a:ext cx="394971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5DDA603E-FC92-40C8-AF32-A46432EB736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375" y="4875533"/>
              <a:ext cx="1075512" cy="610867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70E46CD-9D39-4492-B359-461AAD356999}"/>
                </a:ext>
              </a:extLst>
            </p:cNvPr>
            <p:cNvSpPr txBox="1"/>
            <p:nvPr/>
          </p:nvSpPr>
          <p:spPr>
            <a:xfrm>
              <a:off x="2070933" y="4964353"/>
              <a:ext cx="718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Relay</a:t>
              </a:r>
              <a:endParaRPr lang="ko-KR" altLang="en-US" sz="12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2719F87-4709-4457-8BBF-CC5ACCBBB486}"/>
                </a:ext>
              </a:extLst>
            </p:cNvPr>
            <p:cNvSpPr txBox="1"/>
            <p:nvPr/>
          </p:nvSpPr>
          <p:spPr>
            <a:xfrm>
              <a:off x="714028" y="4942981"/>
              <a:ext cx="1020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Central</a:t>
              </a:r>
            </a:p>
            <a:p>
              <a:pPr algn="ctr"/>
              <a:r>
                <a:rPr lang="en-US" altLang="ko-KR" sz="1200" b="1" dirty="0"/>
                <a:t>monitor</a:t>
              </a:r>
              <a:endParaRPr lang="ko-KR" altLang="en-US" sz="1200" b="1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9037FB18-0191-45BA-9623-7C65D8006D5A}"/>
              </a:ext>
            </a:extLst>
          </p:cNvPr>
          <p:cNvSpPr txBox="1"/>
          <p:nvPr/>
        </p:nvSpPr>
        <p:spPr>
          <a:xfrm>
            <a:off x="10002353" y="3444724"/>
            <a:ext cx="1970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Suspicious signal</a:t>
            </a:r>
          </a:p>
          <a:p>
            <a:r>
              <a:rPr lang="en-US" altLang="ko-KR" sz="1200" dirty="0"/>
              <a:t>Delayed suspicious signal</a:t>
            </a:r>
            <a:endParaRPr lang="ko-KR" altLang="en-US" sz="12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313A0D1-936F-467D-9BC6-BAF9E78B2D14}"/>
              </a:ext>
            </a:extLst>
          </p:cNvPr>
          <p:cNvCxnSpPr/>
          <p:nvPr/>
        </p:nvCxnSpPr>
        <p:spPr>
          <a:xfrm>
            <a:off x="9556413" y="3573134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8804C90-F317-463F-98EF-2C65B8E73277}"/>
              </a:ext>
            </a:extLst>
          </p:cNvPr>
          <p:cNvCxnSpPr/>
          <p:nvPr/>
        </p:nvCxnSpPr>
        <p:spPr>
          <a:xfrm>
            <a:off x="9556413" y="3779603"/>
            <a:ext cx="434310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4972606-C133-4F2D-84E4-742B93A288B9}"/>
              </a:ext>
            </a:extLst>
          </p:cNvPr>
          <p:cNvSpPr txBox="1"/>
          <p:nvPr/>
        </p:nvSpPr>
        <p:spPr>
          <a:xfrm>
            <a:off x="1499527" y="5871722"/>
            <a:ext cx="4277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Negligible</a:t>
            </a:r>
            <a:r>
              <a:rPr lang="en-US" altLang="ko-KR" sz="1600" dirty="0"/>
              <a:t> relay processing delay </a:t>
            </a:r>
            <a:r>
              <a:rPr lang="en-US" altLang="ko-KR" sz="1600" dirty="0">
                <a:solidFill>
                  <a:srgbClr val="333399"/>
                </a:solidFill>
              </a:rPr>
              <a:t>[YZeng:16]</a:t>
            </a:r>
          </a:p>
          <a:p>
            <a:endParaRPr lang="en-US" altLang="ko-KR" sz="1200" dirty="0"/>
          </a:p>
          <a:p>
            <a:r>
              <a:rPr lang="en-US" altLang="ko-KR" sz="1200" dirty="0"/>
              <a:t>e.g.) delay </a:t>
            </a:r>
            <a:r>
              <a:rPr lang="ko-KR" altLang="en-US" sz="1200" dirty="0"/>
              <a:t>≪ </a:t>
            </a:r>
            <a:r>
              <a:rPr lang="en-US" altLang="ko-KR" sz="1200" dirty="0"/>
              <a:t>a symbol time period</a:t>
            </a:r>
            <a:endParaRPr lang="ko-KR" altLang="en-US" sz="1200" dirty="0">
              <a:solidFill>
                <a:srgbClr val="333399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513670-3974-48F2-9242-ADEF6F2CFFDA}"/>
              </a:ext>
            </a:extLst>
          </p:cNvPr>
          <p:cNvSpPr txBox="1"/>
          <p:nvPr/>
        </p:nvSpPr>
        <p:spPr>
          <a:xfrm>
            <a:off x="6624010" y="5871722"/>
            <a:ext cx="3843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Non-negligible</a:t>
            </a:r>
            <a:r>
              <a:rPr lang="en-US" altLang="ko-KR" sz="1600" dirty="0"/>
              <a:t> relay processing delay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e.g.) delay &gt; a symbol time period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0824B5-DAC5-4FAB-AD76-41BD790A75EE}"/>
              </a:ext>
            </a:extLst>
          </p:cNvPr>
          <p:cNvSpPr txBox="1"/>
          <p:nvPr/>
        </p:nvSpPr>
        <p:spPr>
          <a:xfrm rot="1753524">
            <a:off x="3367087" y="4940375"/>
            <a:ext cx="8643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Concurrent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EDFA7E-E517-4E4F-997F-C68A346A0680}"/>
              </a:ext>
            </a:extLst>
          </p:cNvPr>
          <p:cNvSpPr txBox="1"/>
          <p:nvPr/>
        </p:nvSpPr>
        <p:spPr>
          <a:xfrm rot="1753524">
            <a:off x="8310542" y="4940376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Interference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693D0-08FE-4C19-A67D-27B37F866A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37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3781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r>
              <a:rPr lang="en-US" altLang="ko-KR" b="1" dirty="0"/>
              <a:t>Proposed relay-assisted proactive eavesdropping with a cooperative jammer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Goal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Eavesdropping rate maximization</a:t>
            </a:r>
            <a:r>
              <a:rPr lang="en-US" altLang="ko-KR" dirty="0"/>
              <a:t> by optimizing the </a:t>
            </a:r>
            <a:r>
              <a:rPr lang="en-US" altLang="ko-KR" dirty="0">
                <a:solidFill>
                  <a:srgbClr val="0000FF"/>
                </a:solidFill>
              </a:rPr>
              <a:t>power allocation</a:t>
            </a:r>
            <a:r>
              <a:rPr lang="en-US" altLang="ko-KR" dirty="0"/>
              <a:t> of the relay and the jammer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4A238-A50D-4C46-8ED6-E057000D6D8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Outline   System Model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3FF4F36-9D64-4439-90A3-C9DC48191527}"/>
              </a:ext>
            </a:extLst>
          </p:cNvPr>
          <p:cNvSpPr/>
          <p:nvPr/>
        </p:nvSpPr>
        <p:spPr>
          <a:xfrm>
            <a:off x="5956662" y="3438316"/>
            <a:ext cx="3371827" cy="1871404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FFCCCC"/>
              </a:gs>
            </a:gsLst>
            <a:lin ang="5400000" scaled="1"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CE79D50-2857-49C5-AFF8-A8D68F13C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95" y="4587039"/>
            <a:ext cx="322614" cy="60778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7B73A05-DAB5-432B-A534-C8F545F80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04524" y="3387190"/>
            <a:ext cx="322614" cy="60778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7652383-E8F6-45D8-A3D1-3817C4D49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578" y="3210210"/>
            <a:ext cx="766577" cy="76725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FCA8BC2-53AC-43AC-8024-BB19D6E85D8D}"/>
              </a:ext>
            </a:extLst>
          </p:cNvPr>
          <p:cNvSpPr txBox="1"/>
          <p:nvPr/>
        </p:nvSpPr>
        <p:spPr>
          <a:xfrm>
            <a:off x="6792200" y="339121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088BD0-9840-4F2A-879C-139384C7A36E}"/>
              </a:ext>
            </a:extLst>
          </p:cNvPr>
          <p:cNvSpPr txBox="1"/>
          <p:nvPr/>
        </p:nvSpPr>
        <p:spPr>
          <a:xfrm>
            <a:off x="8130602" y="4697430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9D04B0E-3F05-4B3D-AC9E-2E2716A9B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975" y="3092764"/>
            <a:ext cx="291134" cy="760288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ED06A34-9E82-429E-93AF-498D99456587}"/>
              </a:ext>
            </a:extLst>
          </p:cNvPr>
          <p:cNvCxnSpPr>
            <a:cxnSpLocks/>
          </p:cNvCxnSpPr>
          <p:nvPr/>
        </p:nvCxnSpPr>
        <p:spPr>
          <a:xfrm>
            <a:off x="6993440" y="3931881"/>
            <a:ext cx="830643" cy="7911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0EC9445-C789-4772-9EB0-C13F56EC3CCD}"/>
              </a:ext>
            </a:extLst>
          </p:cNvPr>
          <p:cNvCxnSpPr>
            <a:cxnSpLocks/>
          </p:cNvCxnSpPr>
          <p:nvPr/>
        </p:nvCxnSpPr>
        <p:spPr>
          <a:xfrm flipH="1">
            <a:off x="5282450" y="3625091"/>
            <a:ext cx="10650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A9A626E-218C-416E-BEE3-0A2071A1502E}"/>
              </a:ext>
            </a:extLst>
          </p:cNvPr>
          <p:cNvCxnSpPr>
            <a:cxnSpLocks/>
          </p:cNvCxnSpPr>
          <p:nvPr/>
        </p:nvCxnSpPr>
        <p:spPr>
          <a:xfrm flipH="1">
            <a:off x="3847933" y="3606028"/>
            <a:ext cx="87435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741D94E-78F7-4C89-A5CA-87D5033B3F60}"/>
              </a:ext>
            </a:extLst>
          </p:cNvPr>
          <p:cNvCxnSpPr>
            <a:cxnSpLocks/>
          </p:cNvCxnSpPr>
          <p:nvPr/>
        </p:nvCxnSpPr>
        <p:spPr>
          <a:xfrm>
            <a:off x="5352176" y="3808602"/>
            <a:ext cx="2392394" cy="106554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55E5DFF-7B28-400D-AA6E-C86A95526CB8}"/>
              </a:ext>
            </a:extLst>
          </p:cNvPr>
          <p:cNvSpPr txBox="1"/>
          <p:nvPr/>
        </p:nvSpPr>
        <p:spPr>
          <a:xfrm>
            <a:off x="4320323" y="3858786"/>
            <a:ext cx="1254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Full-duplex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Eavesdropping</a:t>
            </a:r>
          </a:p>
          <a:p>
            <a:pPr algn="ctr"/>
            <a:r>
              <a:rPr lang="en-US" altLang="ko-KR" sz="1200" b="1" dirty="0"/>
              <a:t>relay</a:t>
            </a:r>
            <a:endParaRPr lang="ko-KR" altLang="en-US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F276E0-D99E-42E2-A8A4-530E7F087BC7}"/>
              </a:ext>
            </a:extLst>
          </p:cNvPr>
          <p:cNvSpPr txBox="1"/>
          <p:nvPr/>
        </p:nvSpPr>
        <p:spPr>
          <a:xfrm>
            <a:off x="2812054" y="3957167"/>
            <a:ext cx="1020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</a:t>
            </a:r>
          </a:p>
          <a:p>
            <a:pPr algn="ctr"/>
            <a:r>
              <a:rPr lang="en-US" altLang="ko-KR" sz="1200" b="1" dirty="0"/>
              <a:t>monitor</a:t>
            </a:r>
            <a:endParaRPr lang="ko-KR" altLang="en-US" sz="1200" b="1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782DFF98-EED2-4E52-A600-66FCFADBC9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807" y="4732323"/>
            <a:ext cx="627357" cy="612692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2FD2A86-E408-4A6F-954E-B28E6078C790}"/>
              </a:ext>
            </a:extLst>
          </p:cNvPr>
          <p:cNvCxnSpPr>
            <a:cxnSpLocks/>
          </p:cNvCxnSpPr>
          <p:nvPr/>
        </p:nvCxnSpPr>
        <p:spPr>
          <a:xfrm>
            <a:off x="5388711" y="5091984"/>
            <a:ext cx="2389413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31061E8-3336-4B67-91F6-79CA797151BF}"/>
              </a:ext>
            </a:extLst>
          </p:cNvPr>
          <p:cNvSpPr txBox="1"/>
          <p:nvPr/>
        </p:nvSpPr>
        <p:spPr>
          <a:xfrm>
            <a:off x="4610126" y="5345015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sp>
        <p:nvSpPr>
          <p:cNvPr id="65" name="모서리가 둥근 직사각형 55">
            <a:extLst>
              <a:ext uri="{FF2B5EF4-FFF2-40B4-BE49-F238E27FC236}">
                <a16:creationId xmlns:a16="http://schemas.microsoft.com/office/drawing/2014/main" id="{B3F8920B-36D4-4B0D-A076-43BA89E59868}"/>
              </a:ext>
            </a:extLst>
          </p:cNvPr>
          <p:cNvSpPr/>
          <p:nvPr/>
        </p:nvSpPr>
        <p:spPr>
          <a:xfrm>
            <a:off x="2715418" y="2950827"/>
            <a:ext cx="6761163" cy="28218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FEB098A-E19B-4241-9159-78FCDEC157A7}"/>
              </a:ext>
            </a:extLst>
          </p:cNvPr>
          <p:cNvSpPr txBox="1"/>
          <p:nvPr/>
        </p:nvSpPr>
        <p:spPr>
          <a:xfrm>
            <a:off x="10099079" y="2950827"/>
            <a:ext cx="142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Suspicious signal</a:t>
            </a:r>
          </a:p>
          <a:p>
            <a:r>
              <a:rPr lang="en-US" altLang="ko-KR" sz="1200" dirty="0"/>
              <a:t>Forwarded signal</a:t>
            </a:r>
          </a:p>
          <a:p>
            <a:r>
              <a:rPr lang="en-US" altLang="ko-KR" sz="1200" dirty="0"/>
              <a:t>Jamming signal</a:t>
            </a:r>
            <a:endParaRPr lang="ko-KR" altLang="en-US" sz="12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E43C17B-E023-462B-9E4B-3C9FF2C9B96D}"/>
              </a:ext>
            </a:extLst>
          </p:cNvPr>
          <p:cNvCxnSpPr/>
          <p:nvPr/>
        </p:nvCxnSpPr>
        <p:spPr>
          <a:xfrm>
            <a:off x="9653139" y="3079237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91A2236-32AC-42A5-8BE3-A2C9E6656D26}"/>
              </a:ext>
            </a:extLst>
          </p:cNvPr>
          <p:cNvCxnSpPr/>
          <p:nvPr/>
        </p:nvCxnSpPr>
        <p:spPr>
          <a:xfrm>
            <a:off x="9653139" y="3285706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497B360-DD80-4A2C-AB14-358E23ED7C0A}"/>
              </a:ext>
            </a:extLst>
          </p:cNvPr>
          <p:cNvCxnSpPr/>
          <p:nvPr/>
        </p:nvCxnSpPr>
        <p:spPr>
          <a:xfrm>
            <a:off x="9653139" y="3453486"/>
            <a:ext cx="43431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C4649-83E4-4D04-B0B9-289B90B685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062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497B4-5F8C-4CA9-9A5D-E4A6592D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Outline of Part II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6B259-E43E-4557-B89F-BCED18F7F6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</a:p>
          <a:p>
            <a:endParaRPr lang="en-US" altLang="ko-KR" dirty="0"/>
          </a:p>
          <a:p>
            <a:r>
              <a:rPr lang="en-US" altLang="ko-KR" dirty="0"/>
              <a:t>Case 1: Negligible relay processing delay</a:t>
            </a:r>
          </a:p>
          <a:p>
            <a:pPr lvl="1"/>
            <a:r>
              <a:rPr lang="en-US" altLang="ko-KR" dirty="0"/>
              <a:t>Eavesdropping rate maximization</a:t>
            </a:r>
          </a:p>
          <a:p>
            <a:endParaRPr lang="en-US" altLang="ko-KR" dirty="0"/>
          </a:p>
          <a:p>
            <a:r>
              <a:rPr lang="en-US" altLang="ko-KR" dirty="0"/>
              <a:t>Case 2: Non-negligible relay processing delay</a:t>
            </a:r>
          </a:p>
          <a:p>
            <a:pPr lvl="1"/>
            <a:r>
              <a:rPr lang="en-US" altLang="ko-KR" dirty="0"/>
              <a:t>Eavesdropping rate maximization</a:t>
            </a:r>
          </a:p>
          <a:p>
            <a:endParaRPr lang="en-US" altLang="ko-KR" dirty="0"/>
          </a:p>
          <a:p>
            <a:r>
              <a:rPr lang="en-US" altLang="ko-KR" dirty="0"/>
              <a:t>Extension</a:t>
            </a:r>
          </a:p>
          <a:p>
            <a:pPr lvl="1"/>
            <a:r>
              <a:rPr lang="en-US" altLang="ko-KR" dirty="0"/>
              <a:t>Multi-antenna multi-relay system</a:t>
            </a:r>
          </a:p>
          <a:p>
            <a:endParaRPr lang="en-US" altLang="ko-KR" dirty="0"/>
          </a:p>
          <a:p>
            <a:r>
              <a:rPr lang="en-US" altLang="ko-KR" dirty="0"/>
              <a:t>Numerical results</a:t>
            </a:r>
          </a:p>
          <a:p>
            <a:endParaRPr lang="en-US" altLang="ko-KR" dirty="0"/>
          </a:p>
          <a:p>
            <a:r>
              <a:rPr lang="en-US" altLang="ko-KR" dirty="0"/>
              <a:t>Conclusion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0969E-021C-470F-860F-B856D4693CCE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</a:t>
            </a:r>
            <a:r>
              <a:rPr lang="en-US" altLang="ko-KR" sz="1200" b="1" dirty="0">
                <a:solidFill>
                  <a:schemeClr val="bg1"/>
                </a:solidFill>
              </a:rPr>
              <a:t>Outline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System Model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CC61A-7C84-4967-A799-84B151CD50E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27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Contributions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b="1" dirty="0">
                <a:cs typeface="Arial" panose="020B0604020202020204" pitchFamily="34" charset="0"/>
              </a:rPr>
              <a:t>Dissertation</a:t>
            </a:r>
          </a:p>
          <a:p>
            <a:pPr lvl="1"/>
            <a:r>
              <a:rPr lang="en-US" dirty="0"/>
              <a:t>Covert communication techniques under surveillance 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achieve secure communication</a:t>
            </a:r>
          </a:p>
          <a:p>
            <a:r>
              <a:rPr lang="en-US" sz="1800" b="1" dirty="0">
                <a:cs typeface="Arial" panose="020B0604020202020204" pitchFamily="34" charset="0"/>
              </a:rPr>
              <a:t>Enhancing Covert Communication: Innovations in Secrecy and Detection Strategies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Changing Identities</a:t>
            </a:r>
          </a:p>
          <a:p>
            <a:pPr lvl="2"/>
            <a:r>
              <a:rPr lang="en-US" dirty="0"/>
              <a:t>We explore how to make covert communication even stealthier by imagining scenarios where the covert node looks like something else entirely, making it even harder to detect.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Calculating Errors</a:t>
            </a:r>
          </a:p>
          <a:p>
            <a:pPr lvl="2"/>
            <a:r>
              <a:rPr lang="en-US" dirty="0"/>
              <a:t>We figure out how likely it is for mistakes to happen when the surveillance tries to detect the covert       communication. We consider the uncertainty of background noise.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Speed vs. Secrecy</a:t>
            </a:r>
          </a:p>
          <a:p>
            <a:pPr lvl="2"/>
            <a:r>
              <a:rPr lang="en-US" dirty="0"/>
              <a:t>We notice that covert communication often has to sacrifice speed because it needs to stay hidden.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Improving Detection</a:t>
            </a:r>
          </a:p>
          <a:p>
            <a:pPr lvl="2"/>
            <a:r>
              <a:rPr lang="en-US" dirty="0"/>
              <a:t>We work on making it even harder for the surveillance to spot the covert communication by tweaking    how fast it sends data and how much power it uses. </a:t>
            </a:r>
          </a:p>
          <a:p>
            <a:pPr lvl="2"/>
            <a:r>
              <a:rPr lang="en-US" dirty="0"/>
              <a:t>We also make sure it still sends a minimum amount of data to keep the system running smoothly.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300FA-C6C3-4FEA-85E6-B3B948281E7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Introduction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bg1"/>
                </a:solidFill>
              </a:rPr>
              <a:t>Contributions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30FB-22B3-4D7D-A005-086022B461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287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FD3D-4A80-410D-9001-AE58C648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34D6-2D41-4762-BE27-94060A047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Case 1: Negligible relay processing delay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</a:t>
            </a:r>
          </a:p>
          <a:p>
            <a:pPr lvl="2"/>
            <a:r>
              <a:rPr lang="en-US" altLang="ko-KR" dirty="0"/>
              <a:t>At the eavesdropping relay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 where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B16DB-51BE-48D7-8559-3AC62A5E623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1BBA887-14C8-4EBB-A70C-31951745A3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544901"/>
              </p:ext>
            </p:extLst>
          </p:nvPr>
        </p:nvGraphicFramePr>
        <p:xfrm>
          <a:off x="4255053" y="2208242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31BBA887-14C8-4EBB-A70C-31951745A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5053" y="2208242"/>
                        <a:ext cx="2286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9E8FE6A-E36F-4D13-82C3-276F8F0F7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554884"/>
              </p:ext>
            </p:extLst>
          </p:nvPr>
        </p:nvGraphicFramePr>
        <p:xfrm>
          <a:off x="1706563" y="2528917"/>
          <a:ext cx="43243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82880" imgH="266400" progId="Equation.DSMT4">
                  <p:embed/>
                </p:oleObj>
              </mc:Choice>
              <mc:Fallback>
                <p:oleObj name="Equation" r:id="rId5" imgW="2882880" imgH="2664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9E8FE6A-E36F-4D13-82C3-276F8F0F7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2528917"/>
                        <a:ext cx="4324350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574923C-F825-4C78-9E60-BBBBE360D9F6}"/>
              </a:ext>
            </a:extLst>
          </p:cNvPr>
          <p:cNvGrpSpPr/>
          <p:nvPr/>
        </p:nvGrpSpPr>
        <p:grpSpPr>
          <a:xfrm>
            <a:off x="7670847" y="2179428"/>
            <a:ext cx="4201921" cy="2005030"/>
            <a:chOff x="471974" y="4505788"/>
            <a:chExt cx="5878492" cy="20050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3D67E8-F700-43C1-9109-41028E472BC0}"/>
                </a:ext>
              </a:extLst>
            </p:cNvPr>
            <p:cNvSpPr txBox="1"/>
            <p:nvPr/>
          </p:nvSpPr>
          <p:spPr>
            <a:xfrm>
              <a:off x="471974" y="4505788"/>
              <a:ext cx="5878492" cy="198971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Transmit signal at node</a:t>
              </a:r>
              <a:r>
                <a:rPr lang="ko-KR" altLang="en-US" sz="1400" dirty="0"/>
                <a:t> </a:t>
              </a:r>
              <a:r>
                <a:rPr lang="en-US" altLang="ko-KR" sz="1400" b="1" dirty="0"/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Channel coefficient from node </a:t>
              </a:r>
              <a:r>
                <a:rPr lang="en-US" altLang="ko-KR" sz="1400" b="1" dirty="0"/>
                <a:t>X</a:t>
              </a:r>
              <a:r>
                <a:rPr lang="en-US" altLang="ko-KR" sz="1400" dirty="0"/>
                <a:t> to node </a:t>
              </a:r>
              <a:r>
                <a:rPr lang="en-US" altLang="ko-KR" sz="1400" b="1" dirty="0"/>
                <a:t>Y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Residual self-interference at node </a:t>
              </a:r>
              <a:r>
                <a:rPr lang="en-US" altLang="ko-KR" sz="1400" b="1" dirty="0"/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Transmit power at node </a:t>
              </a:r>
              <a:r>
                <a:rPr lang="en-US" altLang="ko-KR" sz="1400" b="1" dirty="0"/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Amplification factor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AWGN at node </a:t>
              </a:r>
              <a:r>
                <a:rPr lang="en-US" altLang="ko-KR" sz="1400" b="1" dirty="0"/>
                <a:t>X</a:t>
              </a:r>
              <a:r>
                <a:rPr lang="en-US" altLang="ko-KR" sz="1400" dirty="0"/>
                <a:t> with power</a:t>
              </a:r>
              <a:endParaRPr lang="ko-KR" altLang="en-US" sz="1400" dirty="0"/>
            </a:p>
          </p:txBody>
        </p:sp>
        <p:graphicFrame>
          <p:nvGraphicFramePr>
            <p:cNvPr id="23" name="개체 22">
              <a:extLst>
                <a:ext uri="{FF2B5EF4-FFF2-40B4-BE49-F238E27FC236}">
                  <a16:creationId xmlns:a16="http://schemas.microsoft.com/office/drawing/2014/main" id="{2ED26198-2819-4DE4-8326-479212F7F3F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7837727"/>
                </p:ext>
              </p:extLst>
            </p:nvPr>
          </p:nvGraphicFramePr>
          <p:xfrm>
            <a:off x="535902" y="4570893"/>
            <a:ext cx="368300" cy="1935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66400" imgH="1396800" progId="Equation.DSMT4">
                    <p:embed/>
                  </p:oleObj>
                </mc:Choice>
                <mc:Fallback>
                  <p:oleObj name="Equation" r:id="rId7" imgW="266400" imgH="1396800" progId="Equation.DSMT4">
                    <p:embed/>
                    <p:pic>
                      <p:nvPicPr>
                        <p:cNvPr id="23" name="개체 22">
                          <a:extLst>
                            <a:ext uri="{FF2B5EF4-FFF2-40B4-BE49-F238E27FC236}">
                              <a16:creationId xmlns:a16="http://schemas.microsoft.com/office/drawing/2014/main" id="{2ED26198-2819-4DE4-8326-479212F7F3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35902" y="4570893"/>
                          <a:ext cx="368300" cy="1935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개체 23">
              <a:extLst>
                <a:ext uri="{FF2B5EF4-FFF2-40B4-BE49-F238E27FC236}">
                  <a16:creationId xmlns:a16="http://schemas.microsoft.com/office/drawing/2014/main" id="{79BB0A6B-DACF-4B79-86A7-06015566B5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2792800"/>
                </p:ext>
              </p:extLst>
            </p:nvPr>
          </p:nvGraphicFramePr>
          <p:xfrm>
            <a:off x="4522377" y="6177443"/>
            <a:ext cx="280988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03040" imgH="241200" progId="Equation.DSMT4">
                    <p:embed/>
                  </p:oleObj>
                </mc:Choice>
                <mc:Fallback>
                  <p:oleObj name="Equation" r:id="rId9" imgW="203040" imgH="241200" progId="Equation.DSMT4">
                    <p:embed/>
                    <p:pic>
                      <p:nvPicPr>
                        <p:cNvPr id="24" name="개체 23">
                          <a:extLst>
                            <a:ext uri="{FF2B5EF4-FFF2-40B4-BE49-F238E27FC236}">
                              <a16:creationId xmlns:a16="http://schemas.microsoft.com/office/drawing/2014/main" id="{79BB0A6B-DACF-4B79-86A7-06015566B56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522377" y="6177443"/>
                          <a:ext cx="280988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13CE666-9130-4FC7-8B9D-47D188DFFC63}"/>
              </a:ext>
            </a:extLst>
          </p:cNvPr>
          <p:cNvSpPr txBox="1"/>
          <p:nvPr/>
        </p:nvSpPr>
        <p:spPr>
          <a:xfrm>
            <a:off x="7670848" y="1876531"/>
            <a:ext cx="9805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Notations</a:t>
            </a:r>
            <a:endParaRPr lang="ko-KR" altLang="en-US" sz="1400" dirty="0"/>
          </a:p>
        </p:txBody>
      </p:sp>
      <p:graphicFrame>
        <p:nvGraphicFramePr>
          <p:cNvPr id="38" name="개체 37">
            <a:extLst>
              <a:ext uri="{FF2B5EF4-FFF2-40B4-BE49-F238E27FC236}">
                <a16:creationId xmlns:a16="http://schemas.microsoft.com/office/drawing/2014/main" id="{54B95544-E794-438C-B99F-29CAAAE42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677266"/>
              </p:ext>
            </p:extLst>
          </p:nvPr>
        </p:nvGraphicFramePr>
        <p:xfrm>
          <a:off x="2370138" y="3002662"/>
          <a:ext cx="462915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85920" imgH="761760" progId="Equation.DSMT4">
                  <p:embed/>
                </p:oleObj>
              </mc:Choice>
              <mc:Fallback>
                <p:oleObj name="Equation" r:id="rId11" imgW="3085920" imgH="761760" progId="Equation.DSMT4">
                  <p:embed/>
                  <p:pic>
                    <p:nvPicPr>
                      <p:cNvPr id="38" name="개체 37">
                        <a:extLst>
                          <a:ext uri="{FF2B5EF4-FFF2-40B4-BE49-F238E27FC236}">
                            <a16:creationId xmlns:a16="http://schemas.microsoft.com/office/drawing/2014/main" id="{54B95544-E794-438C-B99F-29CAAAE42F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70138" y="3002662"/>
                        <a:ext cx="4629150" cy="1135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" name="그림 91">
            <a:extLst>
              <a:ext uri="{FF2B5EF4-FFF2-40B4-BE49-F238E27FC236}">
                <a16:creationId xmlns:a16="http://schemas.microsoft.com/office/drawing/2014/main" id="{ED4C7A54-222F-4153-9DE1-95C0A7ACE5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75159" y="5905286"/>
            <a:ext cx="322614" cy="607784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2969AA99-BF13-4037-9521-36C2E9E3F8D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7228493" y="4992951"/>
            <a:ext cx="322614" cy="607784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7A8120AB-CAD3-4006-A538-95E7EAA316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27648" y="4815971"/>
            <a:ext cx="766577" cy="76725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D3936844-4295-43D1-BAD7-96339F7C023B}"/>
              </a:ext>
            </a:extLst>
          </p:cNvPr>
          <p:cNvSpPr txBox="1"/>
          <p:nvPr/>
        </p:nvSpPr>
        <p:spPr>
          <a:xfrm>
            <a:off x="7516169" y="4996978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B0B8D7-566E-4200-AF00-E801C28C62D2}"/>
              </a:ext>
            </a:extLst>
          </p:cNvPr>
          <p:cNvSpPr txBox="1"/>
          <p:nvPr/>
        </p:nvSpPr>
        <p:spPr>
          <a:xfrm>
            <a:off x="8536466" y="601567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69224634-2444-4C30-9927-D1BE0D6912E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43288" y="4698525"/>
            <a:ext cx="291134" cy="760288"/>
          </a:xfrm>
          <a:prstGeom prst="rect">
            <a:avLst/>
          </a:prstGeom>
        </p:spPr>
      </p:pic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08612D4-5934-4170-83DE-EA5E9763805A}"/>
              </a:ext>
            </a:extLst>
          </p:cNvPr>
          <p:cNvCxnSpPr>
            <a:cxnSpLocks/>
          </p:cNvCxnSpPr>
          <p:nvPr/>
        </p:nvCxnSpPr>
        <p:spPr>
          <a:xfrm flipH="1">
            <a:off x="5601206" y="5230852"/>
            <a:ext cx="149000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53F6EE8-5AD7-4182-B6BD-A056845FB66E}"/>
              </a:ext>
            </a:extLst>
          </p:cNvPr>
          <p:cNvSpPr txBox="1"/>
          <p:nvPr/>
        </p:nvSpPr>
        <p:spPr>
          <a:xfrm>
            <a:off x="4205393" y="5464547"/>
            <a:ext cx="196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 relay</a:t>
            </a:r>
            <a:endParaRPr lang="ko-KR" altLang="en-US" sz="12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E59317-9BDD-4360-8094-7FB0414E49CF}"/>
              </a:ext>
            </a:extLst>
          </p:cNvPr>
          <p:cNvSpPr txBox="1"/>
          <p:nvPr/>
        </p:nvSpPr>
        <p:spPr>
          <a:xfrm>
            <a:off x="2521342" y="5562928"/>
            <a:ext cx="138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 monitor</a:t>
            </a:r>
            <a:endParaRPr lang="ko-KR" altLang="en-US" sz="1200" b="1" dirty="0"/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EA99026B-4DF0-441E-8156-58494C145A4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2940" y="5829076"/>
            <a:ext cx="627357" cy="612692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C77FCF32-9B8F-49D2-8650-889757CAF798}"/>
              </a:ext>
            </a:extLst>
          </p:cNvPr>
          <p:cNvSpPr txBox="1"/>
          <p:nvPr/>
        </p:nvSpPr>
        <p:spPr>
          <a:xfrm>
            <a:off x="4836259" y="6441768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20DB1542-E5C6-460A-AD95-750AC777CB67}"/>
              </a:ext>
            </a:extLst>
          </p:cNvPr>
          <p:cNvSpPr/>
          <p:nvPr/>
        </p:nvSpPr>
        <p:spPr>
          <a:xfrm>
            <a:off x="4475264" y="2499918"/>
            <a:ext cx="826578" cy="419451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B7A4CAD-E6EE-4054-8607-61785BBB364B}"/>
              </a:ext>
            </a:extLst>
          </p:cNvPr>
          <p:cNvCxnSpPr>
            <a:cxnSpLocks/>
          </p:cNvCxnSpPr>
          <p:nvPr/>
        </p:nvCxnSpPr>
        <p:spPr>
          <a:xfrm flipV="1">
            <a:off x="4466856" y="2390862"/>
            <a:ext cx="843375" cy="626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5432041-116D-41FA-BDD7-E08032537927}"/>
              </a:ext>
            </a:extLst>
          </p:cNvPr>
          <p:cNvSpPr txBox="1"/>
          <p:nvPr/>
        </p:nvSpPr>
        <p:spPr>
          <a:xfrm>
            <a:off x="4809931" y="2134039"/>
            <a:ext cx="1500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Cooperative jamming</a:t>
            </a:r>
          </a:p>
        </p:txBody>
      </p:sp>
      <p:graphicFrame>
        <p:nvGraphicFramePr>
          <p:cNvPr id="121" name="개체 120">
            <a:extLst>
              <a:ext uri="{FF2B5EF4-FFF2-40B4-BE49-F238E27FC236}">
                <a16:creationId xmlns:a16="http://schemas.microsoft.com/office/drawing/2014/main" id="{2C8B17E9-0F20-46A6-87F5-60166E575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147718"/>
              </p:ext>
            </p:extLst>
          </p:nvPr>
        </p:nvGraphicFramePr>
        <p:xfrm>
          <a:off x="6195316" y="4812299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93480" imgH="253800" progId="Equation.DSMT4">
                  <p:embed/>
                </p:oleObj>
              </mc:Choice>
              <mc:Fallback>
                <p:oleObj name="Equation" r:id="rId17" imgW="393480" imgH="253800" progId="Equation.DSMT4">
                  <p:embed/>
                  <p:pic>
                    <p:nvPicPr>
                      <p:cNvPr id="121" name="개체 120">
                        <a:extLst>
                          <a:ext uri="{FF2B5EF4-FFF2-40B4-BE49-F238E27FC236}">
                            <a16:creationId xmlns:a16="http://schemas.microsoft.com/office/drawing/2014/main" id="{2C8B17E9-0F20-46A6-87F5-60166E575C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95316" y="4812299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E31E4EEB-E3A8-4424-88E0-A930E6C96E20}"/>
              </a:ext>
            </a:extLst>
          </p:cNvPr>
          <p:cNvSpPr/>
          <p:nvPr/>
        </p:nvSpPr>
        <p:spPr>
          <a:xfrm>
            <a:off x="4924147" y="4411957"/>
            <a:ext cx="487165" cy="302655"/>
          </a:xfrm>
          <a:custGeom>
            <a:avLst/>
            <a:gdLst>
              <a:gd name="connsiteX0" fmla="*/ 537086 w 621034"/>
              <a:gd name="connsiteY0" fmla="*/ 512362 h 512362"/>
              <a:gd name="connsiteX1" fmla="*/ 620976 w 621034"/>
              <a:gd name="connsiteY1" fmla="*/ 243914 h 512362"/>
              <a:gd name="connsiteX2" fmla="*/ 545475 w 621034"/>
              <a:gd name="connsiteY2" fmla="*/ 67745 h 512362"/>
              <a:gd name="connsiteX3" fmla="*/ 302194 w 621034"/>
              <a:gd name="connsiteY3" fmla="*/ 633 h 512362"/>
              <a:gd name="connsiteX4" fmla="*/ 75692 w 621034"/>
              <a:gd name="connsiteY4" fmla="*/ 101301 h 512362"/>
              <a:gd name="connsiteX5" fmla="*/ 191 w 621034"/>
              <a:gd name="connsiteY5" fmla="*/ 277470 h 512362"/>
              <a:gd name="connsiteX6" fmla="*/ 92470 w 621034"/>
              <a:gd name="connsiteY6" fmla="*/ 470417 h 51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1034" h="512362">
                <a:moveTo>
                  <a:pt x="537086" y="512362"/>
                </a:moveTo>
                <a:cubicBezTo>
                  <a:pt x="578332" y="415189"/>
                  <a:pt x="619578" y="318017"/>
                  <a:pt x="620976" y="243914"/>
                </a:cubicBezTo>
                <a:cubicBezTo>
                  <a:pt x="622374" y="169811"/>
                  <a:pt x="598605" y="108292"/>
                  <a:pt x="545475" y="67745"/>
                </a:cubicBezTo>
                <a:cubicBezTo>
                  <a:pt x="492345" y="27198"/>
                  <a:pt x="380491" y="-4960"/>
                  <a:pt x="302194" y="633"/>
                </a:cubicBezTo>
                <a:cubicBezTo>
                  <a:pt x="223897" y="6226"/>
                  <a:pt x="126026" y="55162"/>
                  <a:pt x="75692" y="101301"/>
                </a:cubicBezTo>
                <a:cubicBezTo>
                  <a:pt x="25358" y="147440"/>
                  <a:pt x="-2605" y="215951"/>
                  <a:pt x="191" y="277470"/>
                </a:cubicBezTo>
                <a:cubicBezTo>
                  <a:pt x="2987" y="338989"/>
                  <a:pt x="47728" y="404703"/>
                  <a:pt x="92470" y="47041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9" name="개체 128">
            <a:extLst>
              <a:ext uri="{FF2B5EF4-FFF2-40B4-BE49-F238E27FC236}">
                <a16:creationId xmlns:a16="http://schemas.microsoft.com/office/drawing/2014/main" id="{5CD9B4FD-A8BE-4A3B-9F57-70C24D0694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35688"/>
              </p:ext>
            </p:extLst>
          </p:nvPr>
        </p:nvGraphicFramePr>
        <p:xfrm>
          <a:off x="5453563" y="4413118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93480" imgH="253800" progId="Equation.DSMT4">
                  <p:embed/>
                </p:oleObj>
              </mc:Choice>
              <mc:Fallback>
                <p:oleObj name="Equation" r:id="rId19" imgW="393480" imgH="253800" progId="Equation.DSMT4">
                  <p:embed/>
                  <p:pic>
                    <p:nvPicPr>
                      <p:cNvPr id="129" name="개체 128">
                        <a:extLst>
                          <a:ext uri="{FF2B5EF4-FFF2-40B4-BE49-F238E27FC236}">
                            <a16:creationId xmlns:a16="http://schemas.microsoft.com/office/drawing/2014/main" id="{5CD9B4FD-A8BE-4A3B-9F57-70C24D0694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53563" y="4413118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B37706-24E4-405E-BBDC-345228C5B0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40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3689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FD3D-4A80-410D-9001-AE58C648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34D6-2D41-4762-BE27-94060A047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Case 1: Negligible relay processing delay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</a:t>
            </a:r>
          </a:p>
          <a:p>
            <a:pPr lvl="2"/>
            <a:r>
              <a:rPr lang="en-US" altLang="ko-KR" dirty="0"/>
              <a:t>At the central monitor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At the suspicious receiver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B16DB-51BE-48D7-8559-3AC62A5E623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1BBA887-14C8-4EBB-A70C-31951745A3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62595"/>
              </p:ext>
            </p:extLst>
          </p:nvPr>
        </p:nvGraphicFramePr>
        <p:xfrm>
          <a:off x="3805238" y="2191464"/>
          <a:ext cx="3048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040" imgH="164880" progId="Equation.DSMT4">
                  <p:embed/>
                </p:oleObj>
              </mc:Choice>
              <mc:Fallback>
                <p:oleObj name="Equation" r:id="rId3" imgW="203040" imgH="16488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31BBA887-14C8-4EBB-A70C-31951745A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5238" y="2191464"/>
                        <a:ext cx="3048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9E8FE6A-E36F-4D13-82C3-276F8F0F7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024036"/>
              </p:ext>
            </p:extLst>
          </p:nvPr>
        </p:nvGraphicFramePr>
        <p:xfrm>
          <a:off x="1706563" y="2474709"/>
          <a:ext cx="57531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35080" imgH="596880" progId="Equation.DSMT4">
                  <p:embed/>
                </p:oleObj>
              </mc:Choice>
              <mc:Fallback>
                <p:oleObj name="Equation" r:id="rId5" imgW="3835080" imgH="59688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9E8FE6A-E36F-4D13-82C3-276F8F0F7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2474709"/>
                        <a:ext cx="5753100" cy="89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3CF43911-F523-461D-B229-20A2445F3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5159" y="5905286"/>
            <a:ext cx="322614" cy="6077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6060D3E-9465-4AA4-8158-9D858198DA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228493" y="4992951"/>
            <a:ext cx="322614" cy="60778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A19F5E9-6555-4604-AB88-E428DFFED7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7648" y="4815971"/>
            <a:ext cx="766577" cy="76725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E7DFEDB-EB09-4624-915E-02295E8CC4C6}"/>
              </a:ext>
            </a:extLst>
          </p:cNvPr>
          <p:cNvSpPr txBox="1"/>
          <p:nvPr/>
        </p:nvSpPr>
        <p:spPr>
          <a:xfrm>
            <a:off x="7516169" y="4996978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0FA40D-20FB-4984-92AD-9799C5941D93}"/>
              </a:ext>
            </a:extLst>
          </p:cNvPr>
          <p:cNvSpPr txBox="1"/>
          <p:nvPr/>
        </p:nvSpPr>
        <p:spPr>
          <a:xfrm>
            <a:off x="8536466" y="601567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0A2C747-550B-4479-9FB2-E168708401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3288" y="4698525"/>
            <a:ext cx="291134" cy="760288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638AB82-B519-4F21-A994-2C2B9B9592F1}"/>
              </a:ext>
            </a:extLst>
          </p:cNvPr>
          <p:cNvCxnSpPr>
            <a:cxnSpLocks/>
          </p:cNvCxnSpPr>
          <p:nvPr/>
        </p:nvCxnSpPr>
        <p:spPr>
          <a:xfrm>
            <a:off x="7717409" y="5537642"/>
            <a:ext cx="602056" cy="354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6145CBE-5DC8-47EB-AD91-BC7CE93750B2}"/>
              </a:ext>
            </a:extLst>
          </p:cNvPr>
          <p:cNvCxnSpPr>
            <a:cxnSpLocks/>
          </p:cNvCxnSpPr>
          <p:nvPr/>
        </p:nvCxnSpPr>
        <p:spPr>
          <a:xfrm flipH="1">
            <a:off x="3777562" y="5211789"/>
            <a:ext cx="112799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6BA2EC-318E-4DCA-967E-3A9E29325376}"/>
              </a:ext>
            </a:extLst>
          </p:cNvPr>
          <p:cNvCxnSpPr>
            <a:cxnSpLocks/>
          </p:cNvCxnSpPr>
          <p:nvPr/>
        </p:nvCxnSpPr>
        <p:spPr>
          <a:xfrm>
            <a:off x="5614844" y="5316014"/>
            <a:ext cx="2539726" cy="70093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60656D2-2557-4357-B5AA-EC11E00E591D}"/>
              </a:ext>
            </a:extLst>
          </p:cNvPr>
          <p:cNvSpPr txBox="1"/>
          <p:nvPr/>
        </p:nvSpPr>
        <p:spPr>
          <a:xfrm>
            <a:off x="4205393" y="5464547"/>
            <a:ext cx="196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 relay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1DC6F2-AB2E-4CF7-AA39-07EC8DC10241}"/>
              </a:ext>
            </a:extLst>
          </p:cNvPr>
          <p:cNvSpPr txBox="1"/>
          <p:nvPr/>
        </p:nvSpPr>
        <p:spPr>
          <a:xfrm>
            <a:off x="2521342" y="5562928"/>
            <a:ext cx="138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 monitor</a:t>
            </a:r>
            <a:endParaRPr lang="ko-KR" altLang="en-US" sz="1200" b="1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08255E8-61D2-4153-BD18-B4F6DF1BA1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2940" y="5829076"/>
            <a:ext cx="627357" cy="61269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EC5EEC6-67B2-4699-9A8B-D22F22D5C194}"/>
              </a:ext>
            </a:extLst>
          </p:cNvPr>
          <p:cNvCxnSpPr>
            <a:cxnSpLocks/>
          </p:cNvCxnSpPr>
          <p:nvPr/>
        </p:nvCxnSpPr>
        <p:spPr>
          <a:xfrm>
            <a:off x="5689651" y="6188737"/>
            <a:ext cx="2389413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117ED6D-8060-495D-BD6A-99BDB3D47793}"/>
              </a:ext>
            </a:extLst>
          </p:cNvPr>
          <p:cNvSpPr txBox="1"/>
          <p:nvPr/>
        </p:nvSpPr>
        <p:spPr>
          <a:xfrm>
            <a:off x="4836259" y="6441768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graphicFrame>
        <p:nvGraphicFramePr>
          <p:cNvPr id="47" name="개체 46">
            <a:extLst>
              <a:ext uri="{FF2B5EF4-FFF2-40B4-BE49-F238E27FC236}">
                <a16:creationId xmlns:a16="http://schemas.microsoft.com/office/drawing/2014/main" id="{652B0AA3-6966-493B-9A85-670FDF767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7043"/>
              </p:ext>
            </p:extLst>
          </p:nvPr>
        </p:nvGraphicFramePr>
        <p:xfrm>
          <a:off x="1706563" y="3728120"/>
          <a:ext cx="72390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825800" imgH="660240" progId="Equation.DSMT4">
                  <p:embed/>
                </p:oleObj>
              </mc:Choice>
              <mc:Fallback>
                <p:oleObj name="Equation" r:id="rId11" imgW="4825800" imgH="660240" progId="Equation.DSMT4">
                  <p:embed/>
                  <p:pic>
                    <p:nvPicPr>
                      <p:cNvPr id="47" name="개체 46">
                        <a:extLst>
                          <a:ext uri="{FF2B5EF4-FFF2-40B4-BE49-F238E27FC236}">
                            <a16:creationId xmlns:a16="http://schemas.microsoft.com/office/drawing/2014/main" id="{652B0AA3-6966-493B-9A85-670FDF7675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06563" y="3728120"/>
                        <a:ext cx="7239000" cy="985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개체 50">
            <a:extLst>
              <a:ext uri="{FF2B5EF4-FFF2-40B4-BE49-F238E27FC236}">
                <a16:creationId xmlns:a16="http://schemas.microsoft.com/office/drawing/2014/main" id="{D489CFF5-6C06-4BB4-8C54-FE48668E90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772354"/>
              </p:ext>
            </p:extLst>
          </p:nvPr>
        </p:nvGraphicFramePr>
        <p:xfrm>
          <a:off x="4095765" y="3441482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2280" imgH="164880" progId="Equation.DSMT4">
                  <p:embed/>
                </p:oleObj>
              </mc:Choice>
              <mc:Fallback>
                <p:oleObj name="Equation" r:id="rId13" imgW="152280" imgH="164880" progId="Equation.DSMT4">
                  <p:embed/>
                  <p:pic>
                    <p:nvPicPr>
                      <p:cNvPr id="51" name="개체 50">
                        <a:extLst>
                          <a:ext uri="{FF2B5EF4-FFF2-40B4-BE49-F238E27FC236}">
                            <a16:creationId xmlns:a16="http://schemas.microsoft.com/office/drawing/2014/main" id="{D489CFF5-6C06-4BB4-8C54-FE48668E90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95765" y="3441482"/>
                        <a:ext cx="2286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개체 51">
            <a:extLst>
              <a:ext uri="{FF2B5EF4-FFF2-40B4-BE49-F238E27FC236}">
                <a16:creationId xmlns:a16="http://schemas.microsoft.com/office/drawing/2014/main" id="{5203ACAA-BD33-4A80-BC37-F8A1BCEEAD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347327"/>
              </p:ext>
            </p:extLst>
          </p:nvPr>
        </p:nvGraphicFramePr>
        <p:xfrm>
          <a:off x="8157437" y="5458702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93480" imgH="253800" progId="Equation.DSMT4">
                  <p:embed/>
                </p:oleObj>
              </mc:Choice>
              <mc:Fallback>
                <p:oleObj name="Equation" r:id="rId15" imgW="393480" imgH="253800" progId="Equation.DSMT4">
                  <p:embed/>
                  <p:pic>
                    <p:nvPicPr>
                      <p:cNvPr id="52" name="개체 51">
                        <a:extLst>
                          <a:ext uri="{FF2B5EF4-FFF2-40B4-BE49-F238E27FC236}">
                            <a16:creationId xmlns:a16="http://schemas.microsoft.com/office/drawing/2014/main" id="{5203ACAA-BD33-4A80-BC37-F8A1BCEEAD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57437" y="5458702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개체 52">
            <a:extLst>
              <a:ext uri="{FF2B5EF4-FFF2-40B4-BE49-F238E27FC236}">
                <a16:creationId xmlns:a16="http://schemas.microsoft.com/office/drawing/2014/main" id="{D58D3550-EA08-4AE7-89D7-CDDCB9911C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941427"/>
              </p:ext>
            </p:extLst>
          </p:nvPr>
        </p:nvGraphicFramePr>
        <p:xfrm>
          <a:off x="6445817" y="5189024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93480" imgH="253800" progId="Equation.DSMT4">
                  <p:embed/>
                </p:oleObj>
              </mc:Choice>
              <mc:Fallback>
                <p:oleObj name="Equation" r:id="rId17" imgW="393480" imgH="253800" progId="Equation.DSMT4">
                  <p:embed/>
                  <p:pic>
                    <p:nvPicPr>
                      <p:cNvPr id="53" name="개체 52">
                        <a:extLst>
                          <a:ext uri="{FF2B5EF4-FFF2-40B4-BE49-F238E27FC236}">
                            <a16:creationId xmlns:a16="http://schemas.microsoft.com/office/drawing/2014/main" id="{D58D3550-EA08-4AE7-89D7-CDDCB9911C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45817" y="5189024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개체 53">
            <a:extLst>
              <a:ext uri="{FF2B5EF4-FFF2-40B4-BE49-F238E27FC236}">
                <a16:creationId xmlns:a16="http://schemas.microsoft.com/office/drawing/2014/main" id="{CD8E02DA-76F4-4D10-B40C-89057C1B80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348985"/>
              </p:ext>
            </p:extLst>
          </p:nvPr>
        </p:nvGraphicFramePr>
        <p:xfrm>
          <a:off x="4144550" y="4820866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3480" imgH="253800" progId="Equation.DSMT4">
                  <p:embed/>
                </p:oleObj>
              </mc:Choice>
              <mc:Fallback>
                <p:oleObj name="Equation" r:id="rId18" imgW="393480" imgH="253800" progId="Equation.DSMT4">
                  <p:embed/>
                  <p:pic>
                    <p:nvPicPr>
                      <p:cNvPr id="54" name="개체 53">
                        <a:extLst>
                          <a:ext uri="{FF2B5EF4-FFF2-40B4-BE49-F238E27FC236}">
                            <a16:creationId xmlns:a16="http://schemas.microsoft.com/office/drawing/2014/main" id="{CD8E02DA-76F4-4D10-B40C-89057C1B80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44550" y="4820866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5EED34AC-F8C9-4141-8F92-070AAA372673}"/>
              </a:ext>
            </a:extLst>
          </p:cNvPr>
          <p:cNvSpPr txBox="1"/>
          <p:nvPr/>
        </p:nvSpPr>
        <p:spPr>
          <a:xfrm rot="914622">
            <a:off x="5801747" y="5632528"/>
            <a:ext cx="21194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Relay-like signal to the receiver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7D75B-6F3A-432A-BC74-05C82B863C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6124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FD3D-4A80-410D-9001-AE58C648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34D6-2D41-4762-BE27-94060A047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Case 2: Non-negligible relay processing delay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</a:t>
            </a:r>
          </a:p>
          <a:p>
            <a:pPr lvl="2"/>
            <a:r>
              <a:rPr lang="en-US" altLang="ko-KR" dirty="0"/>
              <a:t>At the eavesdropping relay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 where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B16DB-51BE-48D7-8559-3AC62A5E623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1BBA887-14C8-4EBB-A70C-31951745A3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5053" y="2208242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31BBA887-14C8-4EBB-A70C-31951745A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5053" y="2208242"/>
                        <a:ext cx="2286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9E8FE6A-E36F-4D13-82C3-276F8F0F7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740904"/>
              </p:ext>
            </p:extLst>
          </p:nvPr>
        </p:nvGraphicFramePr>
        <p:xfrm>
          <a:off x="1706563" y="2528917"/>
          <a:ext cx="43243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82880" imgH="266400" progId="Equation.DSMT4">
                  <p:embed/>
                </p:oleObj>
              </mc:Choice>
              <mc:Fallback>
                <p:oleObj name="Equation" r:id="rId5" imgW="2882880" imgH="2664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9E8FE6A-E36F-4D13-82C3-276F8F0F7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2528917"/>
                        <a:ext cx="4324350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>
            <a:extLst>
              <a:ext uri="{FF2B5EF4-FFF2-40B4-BE49-F238E27FC236}">
                <a16:creationId xmlns:a16="http://schemas.microsoft.com/office/drawing/2014/main" id="{54B95544-E794-438C-B99F-29CAAAE42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039554"/>
              </p:ext>
            </p:extLst>
          </p:nvPr>
        </p:nvGraphicFramePr>
        <p:xfrm>
          <a:off x="2368987" y="3003550"/>
          <a:ext cx="24003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00200" imgH="253800" progId="Equation.DSMT4">
                  <p:embed/>
                </p:oleObj>
              </mc:Choice>
              <mc:Fallback>
                <p:oleObj name="Equation" r:id="rId7" imgW="1600200" imgH="253800" progId="Equation.DSMT4">
                  <p:embed/>
                  <p:pic>
                    <p:nvPicPr>
                      <p:cNvPr id="38" name="개체 37">
                        <a:extLst>
                          <a:ext uri="{FF2B5EF4-FFF2-40B4-BE49-F238E27FC236}">
                            <a16:creationId xmlns:a16="http://schemas.microsoft.com/office/drawing/2014/main" id="{54B95544-E794-438C-B99F-29CAAAE42F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8987" y="3003550"/>
                        <a:ext cx="24003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" name="그림 91">
            <a:extLst>
              <a:ext uri="{FF2B5EF4-FFF2-40B4-BE49-F238E27FC236}">
                <a16:creationId xmlns:a16="http://schemas.microsoft.com/office/drawing/2014/main" id="{ED4C7A54-222F-4153-9DE1-95C0A7ACE5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5159" y="5905286"/>
            <a:ext cx="322614" cy="607784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2969AA99-BF13-4037-9521-36C2E9E3F8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7228493" y="4992951"/>
            <a:ext cx="322614" cy="607784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7A8120AB-CAD3-4006-A538-95E7EAA316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7648" y="4815971"/>
            <a:ext cx="766577" cy="76725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D3936844-4295-43D1-BAD7-96339F7C023B}"/>
              </a:ext>
            </a:extLst>
          </p:cNvPr>
          <p:cNvSpPr txBox="1"/>
          <p:nvPr/>
        </p:nvSpPr>
        <p:spPr>
          <a:xfrm>
            <a:off x="7516169" y="4996978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B0B8D7-566E-4200-AF00-E801C28C62D2}"/>
              </a:ext>
            </a:extLst>
          </p:cNvPr>
          <p:cNvSpPr txBox="1"/>
          <p:nvPr/>
        </p:nvSpPr>
        <p:spPr>
          <a:xfrm>
            <a:off x="8536466" y="601567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69224634-2444-4C30-9927-D1BE0D6912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3288" y="4698525"/>
            <a:ext cx="291134" cy="760288"/>
          </a:xfrm>
          <a:prstGeom prst="rect">
            <a:avLst/>
          </a:prstGeom>
        </p:spPr>
      </p:pic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08612D4-5934-4170-83DE-EA5E9763805A}"/>
              </a:ext>
            </a:extLst>
          </p:cNvPr>
          <p:cNvCxnSpPr>
            <a:cxnSpLocks/>
          </p:cNvCxnSpPr>
          <p:nvPr/>
        </p:nvCxnSpPr>
        <p:spPr>
          <a:xfrm flipH="1">
            <a:off x="5601206" y="5230852"/>
            <a:ext cx="149000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53F6EE8-5AD7-4182-B6BD-A056845FB66E}"/>
              </a:ext>
            </a:extLst>
          </p:cNvPr>
          <p:cNvSpPr txBox="1"/>
          <p:nvPr/>
        </p:nvSpPr>
        <p:spPr>
          <a:xfrm>
            <a:off x="4205393" y="5464547"/>
            <a:ext cx="196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 relay</a:t>
            </a:r>
            <a:endParaRPr lang="ko-KR" altLang="en-US" sz="12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E59317-9BDD-4360-8094-7FB0414E49CF}"/>
              </a:ext>
            </a:extLst>
          </p:cNvPr>
          <p:cNvSpPr txBox="1"/>
          <p:nvPr/>
        </p:nvSpPr>
        <p:spPr>
          <a:xfrm>
            <a:off x="2521342" y="5562928"/>
            <a:ext cx="138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 monitor</a:t>
            </a:r>
            <a:endParaRPr lang="ko-KR" altLang="en-US" sz="1200" b="1" dirty="0"/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EA99026B-4DF0-441E-8156-58494C145A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32940" y="5829076"/>
            <a:ext cx="627357" cy="612692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C77FCF32-9B8F-49D2-8650-889757CAF798}"/>
              </a:ext>
            </a:extLst>
          </p:cNvPr>
          <p:cNvSpPr txBox="1"/>
          <p:nvPr/>
        </p:nvSpPr>
        <p:spPr>
          <a:xfrm>
            <a:off x="4836259" y="6441768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graphicFrame>
        <p:nvGraphicFramePr>
          <p:cNvPr id="33" name="개체 32">
            <a:extLst>
              <a:ext uri="{FF2B5EF4-FFF2-40B4-BE49-F238E27FC236}">
                <a16:creationId xmlns:a16="http://schemas.microsoft.com/office/drawing/2014/main" id="{37C5C50E-3389-4BD4-99CE-8404D4FCB9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203173"/>
              </p:ext>
            </p:extLst>
          </p:nvPr>
        </p:nvGraphicFramePr>
        <p:xfrm>
          <a:off x="4932940" y="2916238"/>
          <a:ext cx="4552950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035160" imgH="914400" progId="Equation.DSMT4">
                  <p:embed/>
                </p:oleObj>
              </mc:Choice>
              <mc:Fallback>
                <p:oleObj name="Equation" r:id="rId13" imgW="3035160" imgH="914400" progId="Equation.DSMT4">
                  <p:embed/>
                  <p:pic>
                    <p:nvPicPr>
                      <p:cNvPr id="33" name="개체 32">
                        <a:extLst>
                          <a:ext uri="{FF2B5EF4-FFF2-40B4-BE49-F238E27FC236}">
                            <a16:creationId xmlns:a16="http://schemas.microsoft.com/office/drawing/2014/main" id="{37C5C50E-3389-4BD4-99CE-8404D4FCB9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32940" y="2916238"/>
                        <a:ext cx="4552950" cy="1360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F0CCBC2-77A8-433D-B2CA-D5559A2A4D38}"/>
              </a:ext>
            </a:extLst>
          </p:cNvPr>
          <p:cNvSpPr/>
          <p:nvPr/>
        </p:nvSpPr>
        <p:spPr>
          <a:xfrm>
            <a:off x="4475264" y="2499918"/>
            <a:ext cx="826578" cy="419451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55BE7D3-42CC-45EF-9EF8-D8C9F6A8B917}"/>
              </a:ext>
            </a:extLst>
          </p:cNvPr>
          <p:cNvCxnSpPr>
            <a:cxnSpLocks/>
          </p:cNvCxnSpPr>
          <p:nvPr/>
        </p:nvCxnSpPr>
        <p:spPr>
          <a:xfrm flipV="1">
            <a:off x="4466856" y="2390862"/>
            <a:ext cx="843375" cy="626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00AE37-99E4-4B14-AB13-1E285FA2FF3F}"/>
              </a:ext>
            </a:extLst>
          </p:cNvPr>
          <p:cNvSpPr txBox="1"/>
          <p:nvPr/>
        </p:nvSpPr>
        <p:spPr>
          <a:xfrm>
            <a:off x="4809931" y="2134039"/>
            <a:ext cx="1500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Cooperative jamming</a:t>
            </a:r>
          </a:p>
        </p:txBody>
      </p:sp>
      <p:graphicFrame>
        <p:nvGraphicFramePr>
          <p:cNvPr id="37" name="개체 36">
            <a:extLst>
              <a:ext uri="{FF2B5EF4-FFF2-40B4-BE49-F238E27FC236}">
                <a16:creationId xmlns:a16="http://schemas.microsoft.com/office/drawing/2014/main" id="{E61FE942-743D-4EFF-9EE6-92D1449E7D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658815"/>
              </p:ext>
            </p:extLst>
          </p:nvPr>
        </p:nvGraphicFramePr>
        <p:xfrm>
          <a:off x="6195316" y="4812299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93480" imgH="253800" progId="Equation.DSMT4">
                  <p:embed/>
                </p:oleObj>
              </mc:Choice>
              <mc:Fallback>
                <p:oleObj name="Equation" r:id="rId15" imgW="393480" imgH="253800" progId="Equation.DSMT4">
                  <p:embed/>
                  <p:pic>
                    <p:nvPicPr>
                      <p:cNvPr id="37" name="개체 36">
                        <a:extLst>
                          <a:ext uri="{FF2B5EF4-FFF2-40B4-BE49-F238E27FC236}">
                            <a16:creationId xmlns:a16="http://schemas.microsoft.com/office/drawing/2014/main" id="{E61FE942-743D-4EFF-9EE6-92D1449E7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95316" y="4812299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32997327-3E76-413A-B162-EA9683E57642}"/>
              </a:ext>
            </a:extLst>
          </p:cNvPr>
          <p:cNvSpPr/>
          <p:nvPr/>
        </p:nvSpPr>
        <p:spPr>
          <a:xfrm>
            <a:off x="4924147" y="4411957"/>
            <a:ext cx="487165" cy="302655"/>
          </a:xfrm>
          <a:custGeom>
            <a:avLst/>
            <a:gdLst>
              <a:gd name="connsiteX0" fmla="*/ 537086 w 621034"/>
              <a:gd name="connsiteY0" fmla="*/ 512362 h 512362"/>
              <a:gd name="connsiteX1" fmla="*/ 620976 w 621034"/>
              <a:gd name="connsiteY1" fmla="*/ 243914 h 512362"/>
              <a:gd name="connsiteX2" fmla="*/ 545475 w 621034"/>
              <a:gd name="connsiteY2" fmla="*/ 67745 h 512362"/>
              <a:gd name="connsiteX3" fmla="*/ 302194 w 621034"/>
              <a:gd name="connsiteY3" fmla="*/ 633 h 512362"/>
              <a:gd name="connsiteX4" fmla="*/ 75692 w 621034"/>
              <a:gd name="connsiteY4" fmla="*/ 101301 h 512362"/>
              <a:gd name="connsiteX5" fmla="*/ 191 w 621034"/>
              <a:gd name="connsiteY5" fmla="*/ 277470 h 512362"/>
              <a:gd name="connsiteX6" fmla="*/ 92470 w 621034"/>
              <a:gd name="connsiteY6" fmla="*/ 470417 h 51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1034" h="512362">
                <a:moveTo>
                  <a:pt x="537086" y="512362"/>
                </a:moveTo>
                <a:cubicBezTo>
                  <a:pt x="578332" y="415189"/>
                  <a:pt x="619578" y="318017"/>
                  <a:pt x="620976" y="243914"/>
                </a:cubicBezTo>
                <a:cubicBezTo>
                  <a:pt x="622374" y="169811"/>
                  <a:pt x="598605" y="108292"/>
                  <a:pt x="545475" y="67745"/>
                </a:cubicBezTo>
                <a:cubicBezTo>
                  <a:pt x="492345" y="27198"/>
                  <a:pt x="380491" y="-4960"/>
                  <a:pt x="302194" y="633"/>
                </a:cubicBezTo>
                <a:cubicBezTo>
                  <a:pt x="223897" y="6226"/>
                  <a:pt x="126026" y="55162"/>
                  <a:pt x="75692" y="101301"/>
                </a:cubicBezTo>
                <a:cubicBezTo>
                  <a:pt x="25358" y="147440"/>
                  <a:pt x="-2605" y="215951"/>
                  <a:pt x="191" y="277470"/>
                </a:cubicBezTo>
                <a:cubicBezTo>
                  <a:pt x="2987" y="338989"/>
                  <a:pt x="47728" y="404703"/>
                  <a:pt x="92470" y="470417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개체 39">
            <a:extLst>
              <a:ext uri="{FF2B5EF4-FFF2-40B4-BE49-F238E27FC236}">
                <a16:creationId xmlns:a16="http://schemas.microsoft.com/office/drawing/2014/main" id="{B435297D-063E-489B-A267-B066FF79BD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120241"/>
              </p:ext>
            </p:extLst>
          </p:nvPr>
        </p:nvGraphicFramePr>
        <p:xfrm>
          <a:off x="5443276" y="4413003"/>
          <a:ext cx="8953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96880" imgH="253800" progId="Equation.DSMT4">
                  <p:embed/>
                </p:oleObj>
              </mc:Choice>
              <mc:Fallback>
                <p:oleObj name="Equation" r:id="rId17" imgW="596880" imgH="253800" progId="Equation.DSMT4">
                  <p:embed/>
                  <p:pic>
                    <p:nvPicPr>
                      <p:cNvPr id="40" name="개체 39">
                        <a:extLst>
                          <a:ext uri="{FF2B5EF4-FFF2-40B4-BE49-F238E27FC236}">
                            <a16:creationId xmlns:a16="http://schemas.microsoft.com/office/drawing/2014/main" id="{B435297D-063E-489B-A267-B066FF79BD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43276" y="4413003"/>
                        <a:ext cx="8953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AB3589-C7C7-4262-B90F-AEFA151D17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8790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FD3D-4A80-410D-9001-AE58C648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34D6-2D41-4762-BE27-94060A047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Case 2: Non-negligible relay processing delay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</a:t>
            </a:r>
          </a:p>
          <a:p>
            <a:pPr lvl="2"/>
            <a:r>
              <a:rPr lang="en-US" altLang="ko-KR" dirty="0"/>
              <a:t>At the central monitor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At the suspicious receiver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B16DB-51BE-48D7-8559-3AC62A5E623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1BBA887-14C8-4EBB-A70C-31951745A3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5238" y="2191464"/>
          <a:ext cx="3048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040" imgH="164880" progId="Equation.DSMT4">
                  <p:embed/>
                </p:oleObj>
              </mc:Choice>
              <mc:Fallback>
                <p:oleObj name="Equation" r:id="rId3" imgW="203040" imgH="16488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31BBA887-14C8-4EBB-A70C-31951745A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5238" y="2191464"/>
                        <a:ext cx="3048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9E8FE6A-E36F-4D13-82C3-276F8F0F7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268434"/>
              </p:ext>
            </p:extLst>
          </p:nvPr>
        </p:nvGraphicFramePr>
        <p:xfrm>
          <a:off x="1706563" y="2531174"/>
          <a:ext cx="67246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483080" imgH="419040" progId="Equation.DSMT4">
                  <p:embed/>
                </p:oleObj>
              </mc:Choice>
              <mc:Fallback>
                <p:oleObj name="Equation" r:id="rId5" imgW="4483080" imgH="41904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9E8FE6A-E36F-4D13-82C3-276F8F0F7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2531174"/>
                        <a:ext cx="6724650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3CF43911-F523-461D-B229-20A2445F3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5159" y="5905286"/>
            <a:ext cx="322614" cy="6077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6060D3E-9465-4AA4-8158-9D858198DA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228493" y="4992951"/>
            <a:ext cx="322614" cy="60778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A19F5E9-6555-4604-AB88-E428DFFED7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7648" y="4815971"/>
            <a:ext cx="766577" cy="76725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E7DFEDB-EB09-4624-915E-02295E8CC4C6}"/>
              </a:ext>
            </a:extLst>
          </p:cNvPr>
          <p:cNvSpPr txBox="1"/>
          <p:nvPr/>
        </p:nvSpPr>
        <p:spPr>
          <a:xfrm>
            <a:off x="7516169" y="4996978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0FA40D-20FB-4984-92AD-9799C5941D93}"/>
              </a:ext>
            </a:extLst>
          </p:cNvPr>
          <p:cNvSpPr txBox="1"/>
          <p:nvPr/>
        </p:nvSpPr>
        <p:spPr>
          <a:xfrm>
            <a:off x="8536466" y="601567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0A2C747-550B-4479-9FB2-E168708401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3288" y="4698525"/>
            <a:ext cx="291134" cy="760288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638AB82-B519-4F21-A994-2C2B9B9592F1}"/>
              </a:ext>
            </a:extLst>
          </p:cNvPr>
          <p:cNvCxnSpPr>
            <a:cxnSpLocks/>
          </p:cNvCxnSpPr>
          <p:nvPr/>
        </p:nvCxnSpPr>
        <p:spPr>
          <a:xfrm>
            <a:off x="7717409" y="5537642"/>
            <a:ext cx="602056" cy="354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6145CBE-5DC8-47EB-AD91-BC7CE93750B2}"/>
              </a:ext>
            </a:extLst>
          </p:cNvPr>
          <p:cNvCxnSpPr>
            <a:cxnSpLocks/>
          </p:cNvCxnSpPr>
          <p:nvPr/>
        </p:nvCxnSpPr>
        <p:spPr>
          <a:xfrm flipH="1">
            <a:off x="3777562" y="5211789"/>
            <a:ext cx="1127992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6BA2EC-318E-4DCA-967E-3A9E29325376}"/>
              </a:ext>
            </a:extLst>
          </p:cNvPr>
          <p:cNvCxnSpPr>
            <a:cxnSpLocks/>
          </p:cNvCxnSpPr>
          <p:nvPr/>
        </p:nvCxnSpPr>
        <p:spPr>
          <a:xfrm>
            <a:off x="5614844" y="5316014"/>
            <a:ext cx="2539726" cy="70093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60656D2-2557-4357-B5AA-EC11E00E591D}"/>
              </a:ext>
            </a:extLst>
          </p:cNvPr>
          <p:cNvSpPr txBox="1"/>
          <p:nvPr/>
        </p:nvSpPr>
        <p:spPr>
          <a:xfrm>
            <a:off x="4205393" y="5464547"/>
            <a:ext cx="196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 relay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1DC6F2-AB2E-4CF7-AA39-07EC8DC10241}"/>
              </a:ext>
            </a:extLst>
          </p:cNvPr>
          <p:cNvSpPr txBox="1"/>
          <p:nvPr/>
        </p:nvSpPr>
        <p:spPr>
          <a:xfrm>
            <a:off x="2521342" y="5562928"/>
            <a:ext cx="138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 monitor</a:t>
            </a:r>
            <a:endParaRPr lang="ko-KR" altLang="en-US" sz="1200" b="1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08255E8-61D2-4153-BD18-B4F6DF1BA1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2940" y="5829076"/>
            <a:ext cx="627357" cy="61269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EC5EEC6-67B2-4699-9A8B-D22F22D5C194}"/>
              </a:ext>
            </a:extLst>
          </p:cNvPr>
          <p:cNvCxnSpPr>
            <a:cxnSpLocks/>
          </p:cNvCxnSpPr>
          <p:nvPr/>
        </p:nvCxnSpPr>
        <p:spPr>
          <a:xfrm>
            <a:off x="5689651" y="6188737"/>
            <a:ext cx="2389413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117ED6D-8060-495D-BD6A-99BDB3D47793}"/>
              </a:ext>
            </a:extLst>
          </p:cNvPr>
          <p:cNvSpPr txBox="1"/>
          <p:nvPr/>
        </p:nvSpPr>
        <p:spPr>
          <a:xfrm>
            <a:off x="4836259" y="6441768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graphicFrame>
        <p:nvGraphicFramePr>
          <p:cNvPr id="47" name="개체 46">
            <a:extLst>
              <a:ext uri="{FF2B5EF4-FFF2-40B4-BE49-F238E27FC236}">
                <a16:creationId xmlns:a16="http://schemas.microsoft.com/office/drawing/2014/main" id="{652B0AA3-6966-493B-9A85-670FDF767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509315"/>
              </p:ext>
            </p:extLst>
          </p:nvPr>
        </p:nvGraphicFramePr>
        <p:xfrm>
          <a:off x="1706563" y="3831337"/>
          <a:ext cx="82486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499000" imgH="419040" progId="Equation.DSMT4">
                  <p:embed/>
                </p:oleObj>
              </mc:Choice>
              <mc:Fallback>
                <p:oleObj name="Equation" r:id="rId11" imgW="5499000" imgH="419040" progId="Equation.DSMT4">
                  <p:embed/>
                  <p:pic>
                    <p:nvPicPr>
                      <p:cNvPr id="47" name="개체 46">
                        <a:extLst>
                          <a:ext uri="{FF2B5EF4-FFF2-40B4-BE49-F238E27FC236}">
                            <a16:creationId xmlns:a16="http://schemas.microsoft.com/office/drawing/2014/main" id="{652B0AA3-6966-493B-9A85-670FDF7675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06563" y="3831337"/>
                        <a:ext cx="8248650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>
            <a:extLst>
              <a:ext uri="{FF2B5EF4-FFF2-40B4-BE49-F238E27FC236}">
                <a16:creationId xmlns:a16="http://schemas.microsoft.com/office/drawing/2014/main" id="{F3F27605-5CAF-4694-8373-3FE26AAA19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521350"/>
              </p:ext>
            </p:extLst>
          </p:nvPr>
        </p:nvGraphicFramePr>
        <p:xfrm>
          <a:off x="4095765" y="3441482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2280" imgH="164880" progId="Equation.DSMT4">
                  <p:embed/>
                </p:oleObj>
              </mc:Choice>
              <mc:Fallback>
                <p:oleObj name="Equation" r:id="rId13" imgW="152280" imgH="164880" progId="Equation.DSMT4">
                  <p:embed/>
                  <p:pic>
                    <p:nvPicPr>
                      <p:cNvPr id="24" name="개체 23">
                        <a:extLst>
                          <a:ext uri="{FF2B5EF4-FFF2-40B4-BE49-F238E27FC236}">
                            <a16:creationId xmlns:a16="http://schemas.microsoft.com/office/drawing/2014/main" id="{F3F27605-5CAF-4694-8373-3FE26AAA19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95765" y="3441482"/>
                        <a:ext cx="2286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>
            <a:extLst>
              <a:ext uri="{FF2B5EF4-FFF2-40B4-BE49-F238E27FC236}">
                <a16:creationId xmlns:a16="http://schemas.microsoft.com/office/drawing/2014/main" id="{E3A7854B-46B5-4399-AD67-AAD44F6BF2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684705"/>
              </p:ext>
            </p:extLst>
          </p:nvPr>
        </p:nvGraphicFramePr>
        <p:xfrm>
          <a:off x="8157437" y="5458702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93480" imgH="253800" progId="Equation.DSMT4">
                  <p:embed/>
                </p:oleObj>
              </mc:Choice>
              <mc:Fallback>
                <p:oleObj name="Equation" r:id="rId15" imgW="393480" imgH="253800" progId="Equation.DSMT4">
                  <p:embed/>
                  <p:pic>
                    <p:nvPicPr>
                      <p:cNvPr id="25" name="개체 24">
                        <a:extLst>
                          <a:ext uri="{FF2B5EF4-FFF2-40B4-BE49-F238E27FC236}">
                            <a16:creationId xmlns:a16="http://schemas.microsoft.com/office/drawing/2014/main" id="{E3A7854B-46B5-4399-AD67-AAD44F6BF2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57437" y="5458702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>
            <a:extLst>
              <a:ext uri="{FF2B5EF4-FFF2-40B4-BE49-F238E27FC236}">
                <a16:creationId xmlns:a16="http://schemas.microsoft.com/office/drawing/2014/main" id="{D4E51106-AA0A-4964-AE68-3C5C952C57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518498"/>
              </p:ext>
            </p:extLst>
          </p:nvPr>
        </p:nvGraphicFramePr>
        <p:xfrm>
          <a:off x="6292850" y="5189538"/>
          <a:ext cx="8953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96880" imgH="253800" progId="Equation.DSMT4">
                  <p:embed/>
                </p:oleObj>
              </mc:Choice>
              <mc:Fallback>
                <p:oleObj name="Equation" r:id="rId17" imgW="596880" imgH="253800" progId="Equation.DSMT4">
                  <p:embed/>
                  <p:pic>
                    <p:nvPicPr>
                      <p:cNvPr id="26" name="개체 25">
                        <a:extLst>
                          <a:ext uri="{FF2B5EF4-FFF2-40B4-BE49-F238E27FC236}">
                            <a16:creationId xmlns:a16="http://schemas.microsoft.com/office/drawing/2014/main" id="{D4E51106-AA0A-4964-AE68-3C5C952C57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92850" y="5189538"/>
                        <a:ext cx="8953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D660BB52-B355-4EB5-B3C6-8E986883E5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301642"/>
              </p:ext>
            </p:extLst>
          </p:nvPr>
        </p:nvGraphicFramePr>
        <p:xfrm>
          <a:off x="3992563" y="4821238"/>
          <a:ext cx="8953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96880" imgH="253800" progId="Equation.DSMT4">
                  <p:embed/>
                </p:oleObj>
              </mc:Choice>
              <mc:Fallback>
                <p:oleObj name="Equation" r:id="rId19" imgW="596880" imgH="253800" progId="Equation.DSMT4">
                  <p:embed/>
                  <p:pic>
                    <p:nvPicPr>
                      <p:cNvPr id="27" name="개체 26">
                        <a:extLst>
                          <a:ext uri="{FF2B5EF4-FFF2-40B4-BE49-F238E27FC236}">
                            <a16:creationId xmlns:a16="http://schemas.microsoft.com/office/drawing/2014/main" id="{D660BB52-B355-4EB5-B3C6-8E986883E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92563" y="4821238"/>
                        <a:ext cx="8953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C209245B-BDBF-4247-93EB-4616DDBA9BF4}"/>
              </a:ext>
            </a:extLst>
          </p:cNvPr>
          <p:cNvSpPr txBox="1"/>
          <p:nvPr/>
        </p:nvSpPr>
        <p:spPr>
          <a:xfrm rot="914622">
            <a:off x="5929172" y="5632528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Interference to the receiver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9177A7-4D45-43F1-8C7E-5F57B095AD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43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7818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1: 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Signal-to-interference-plus-noise ratio (SINR)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                                  and</a:t>
            </a:r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where </a:t>
            </a:r>
          </a:p>
          <a:p>
            <a:pPr lvl="2"/>
            <a:endParaRPr lang="en-US" altLang="ko-KR" dirty="0"/>
          </a:p>
          <a:p>
            <a:r>
              <a:rPr lang="en-US" altLang="ko-KR" b="1" dirty="0"/>
              <a:t>Problem formulation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Optimal solution recovered by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6CDBD-2CDE-4BC8-9F3E-ED61BEC2687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</a:t>
            </a:r>
            <a:r>
              <a:rPr lang="en-US" altLang="ko-KR" sz="1200" b="1" dirty="0">
                <a:solidFill>
                  <a:schemeClr val="bg1"/>
                </a:solidFill>
              </a:rPr>
              <a:t>Case 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2B6CCC-4E00-4DE1-9E16-8C95D8FD812C}"/>
              </a:ext>
            </a:extLst>
          </p:cNvPr>
          <p:cNvGrpSpPr/>
          <p:nvPr/>
        </p:nvGrpSpPr>
        <p:grpSpPr>
          <a:xfrm>
            <a:off x="3019607" y="3625276"/>
            <a:ext cx="6161866" cy="2163128"/>
            <a:chOff x="1057013" y="4196842"/>
            <a:chExt cx="3256588" cy="216312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EC124AE-DCCA-40FA-B60A-9B85ABD5FFDB}"/>
                </a:ext>
              </a:extLst>
            </p:cNvPr>
            <p:cNvSpPr/>
            <p:nvPr/>
          </p:nvSpPr>
          <p:spPr>
            <a:xfrm>
              <a:off x="1057013" y="4257766"/>
              <a:ext cx="3254928" cy="2102204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0A22CFDE-2B68-44AC-9321-CB082490ED5D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rgbClr val="333399"/>
                  </a:solidFill>
                </a:rPr>
                <a:t>Problem 3. Eavesdropping rate maximization for case 1</a:t>
              </a:r>
              <a:endParaRPr lang="ko-KR" altLang="en-US" sz="1600" dirty="0">
                <a:solidFill>
                  <a:srgbClr val="333399"/>
                </a:solidFill>
              </a:endParaRPr>
            </a:p>
          </p:txBody>
        </p:sp>
      </p:grpSp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BF33A104-7FEA-43CF-BBFA-1AD84CBF51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465381"/>
              </p:ext>
            </p:extLst>
          </p:nvPr>
        </p:nvGraphicFramePr>
        <p:xfrm>
          <a:off x="1260475" y="1635125"/>
          <a:ext cx="27051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03240" imgH="533160" progId="Equation.DSMT4">
                  <p:embed/>
                </p:oleObj>
              </mc:Choice>
              <mc:Fallback>
                <p:oleObj name="Equation" r:id="rId3" imgW="1803240" imgH="533160" progId="Equation.DSMT4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id="{BF33A104-7FEA-43CF-BBFA-1AD84CBF51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0475" y="1635125"/>
                        <a:ext cx="2705100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6B2A8117-BEB4-4B8F-9116-6CB340AA27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21313"/>
              </p:ext>
            </p:extLst>
          </p:nvPr>
        </p:nvGraphicFramePr>
        <p:xfrm>
          <a:off x="3497263" y="4004883"/>
          <a:ext cx="5189537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04960" imgH="1117440" progId="Equation.DSMT4">
                  <p:embed/>
                </p:oleObj>
              </mc:Choice>
              <mc:Fallback>
                <p:oleObj name="Equation" r:id="rId5" imgW="3504960" imgH="1117440" progId="Equation.DSMT4">
                  <p:embed/>
                  <p:pic>
                    <p:nvPicPr>
                      <p:cNvPr id="14" name="개체 13">
                        <a:extLst>
                          <a:ext uri="{FF2B5EF4-FFF2-40B4-BE49-F238E27FC236}">
                            <a16:creationId xmlns:a16="http://schemas.microsoft.com/office/drawing/2014/main" id="{6B2A8117-BEB4-4B8F-9116-6CB340AA27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7263" y="4004883"/>
                        <a:ext cx="5189537" cy="16621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1CDC9F63-98B6-4EA2-9FD7-1F3875EBFB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054901"/>
              </p:ext>
            </p:extLst>
          </p:nvPr>
        </p:nvGraphicFramePr>
        <p:xfrm>
          <a:off x="4459230" y="5838825"/>
          <a:ext cx="21526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34960" imgH="520560" progId="Equation.DSMT4">
                  <p:embed/>
                </p:oleObj>
              </mc:Choice>
              <mc:Fallback>
                <p:oleObj name="Equation" r:id="rId7" imgW="1434960" imgH="52056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1CDC9F63-98B6-4EA2-9FD7-1F3875EBFB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59230" y="5838825"/>
                        <a:ext cx="215265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90757AFD-CB93-44F0-908A-C274FA9210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325606"/>
              </p:ext>
            </p:extLst>
          </p:nvPr>
        </p:nvGraphicFramePr>
        <p:xfrm>
          <a:off x="2026058" y="2440221"/>
          <a:ext cx="20383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58640" imgH="495000" progId="Equation.DSMT4">
                  <p:embed/>
                </p:oleObj>
              </mc:Choice>
              <mc:Fallback>
                <p:oleObj name="Equation" r:id="rId9" imgW="1358640" imgH="4950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90757AFD-CB93-44F0-908A-C274FA9210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26058" y="2440221"/>
                        <a:ext cx="2038350" cy="738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6D6DDE37-A7FD-4C3D-B9ED-467078018D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314356"/>
              </p:ext>
            </p:extLst>
          </p:nvPr>
        </p:nvGraphicFramePr>
        <p:xfrm>
          <a:off x="4477843" y="1531938"/>
          <a:ext cx="40767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717640" imgH="583920" progId="Equation.DSMT4">
                  <p:embed/>
                </p:oleObj>
              </mc:Choice>
              <mc:Fallback>
                <p:oleObj name="Equation" r:id="rId11" imgW="2717640" imgH="583920" progId="Equation.DSMT4">
                  <p:embed/>
                  <p:pic>
                    <p:nvPicPr>
                      <p:cNvPr id="15" name="개체 14">
                        <a:extLst>
                          <a:ext uri="{FF2B5EF4-FFF2-40B4-BE49-F238E27FC236}">
                            <a16:creationId xmlns:a16="http://schemas.microsoft.com/office/drawing/2014/main" id="{6D6DDE37-A7FD-4C3D-B9ED-467078018D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77843" y="1531938"/>
                        <a:ext cx="4076700" cy="87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D78768-308D-46E4-B50A-CAA292DF39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44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E36BC559-BD24-4C03-8102-57D987B5CF82}"/>
              </a:ext>
            </a:extLst>
          </p:cNvPr>
          <p:cNvSpPr/>
          <p:nvPr/>
        </p:nvSpPr>
        <p:spPr>
          <a:xfrm>
            <a:off x="7328732" y="4044950"/>
            <a:ext cx="99152" cy="78675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EF9A50-D702-43B4-8D9F-2387A1D5A42F}"/>
              </a:ext>
            </a:extLst>
          </p:cNvPr>
          <p:cNvSpPr txBox="1"/>
          <p:nvPr/>
        </p:nvSpPr>
        <p:spPr>
          <a:xfrm>
            <a:off x="7557319" y="4284437"/>
            <a:ext cx="124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Non-convex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C16CE0-BB19-41E2-8E6C-F38CB71CFC91}"/>
              </a:ext>
            </a:extLst>
          </p:cNvPr>
          <p:cNvSpPr txBox="1"/>
          <p:nvPr/>
        </p:nvSpPr>
        <p:spPr>
          <a:xfrm>
            <a:off x="9357644" y="4496514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Eavesdropping channel link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≥ </a:t>
            </a:r>
            <a:r>
              <a:rPr lang="en-US" altLang="ko-KR" sz="1200" dirty="0">
                <a:solidFill>
                  <a:srgbClr val="FF0000"/>
                </a:solidFill>
              </a:rPr>
              <a:t>Data rate of the suspicious users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6115665-441F-4751-89F8-2D094BEC02C7}"/>
              </a:ext>
            </a:extLst>
          </p:cNvPr>
          <p:cNvCxnSpPr>
            <a:cxnSpLocks/>
          </p:cNvCxnSpPr>
          <p:nvPr/>
        </p:nvCxnSpPr>
        <p:spPr>
          <a:xfrm>
            <a:off x="7207135" y="4737302"/>
            <a:ext cx="2128058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027E6EA-9671-4538-84D8-D601336EA12C}"/>
              </a:ext>
            </a:extLst>
          </p:cNvPr>
          <p:cNvCxnSpPr>
            <a:cxnSpLocks/>
          </p:cNvCxnSpPr>
          <p:nvPr/>
        </p:nvCxnSpPr>
        <p:spPr>
          <a:xfrm>
            <a:off x="6364297" y="4204565"/>
            <a:ext cx="2970896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6C0877-1FFA-4A12-A909-D40874DC6052}"/>
              </a:ext>
            </a:extLst>
          </p:cNvPr>
          <p:cNvSpPr txBox="1"/>
          <p:nvPr/>
        </p:nvSpPr>
        <p:spPr>
          <a:xfrm>
            <a:off x="9357644" y="3962481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Intercepting as much data as possible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9377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1: 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Properties of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Constructive relay</a:t>
            </a:r>
          </a:p>
          <a:p>
            <a:pPr lvl="2"/>
            <a:r>
              <a:rPr lang="en-US" altLang="ko-KR" dirty="0"/>
              <a:t>Maximum achievable                     when</a:t>
            </a:r>
          </a:p>
          <a:p>
            <a:pPr lvl="2"/>
            <a:r>
              <a:rPr lang="en-US" altLang="ko-KR" dirty="0"/>
              <a:t>                                        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Destructive relay</a:t>
            </a:r>
          </a:p>
          <a:p>
            <a:pPr lvl="2"/>
            <a:r>
              <a:rPr lang="en-US" altLang="ko-KR" dirty="0"/>
              <a:t>Minimum achievable                    when</a:t>
            </a:r>
          </a:p>
          <a:p>
            <a:pPr lvl="2"/>
            <a:r>
              <a:rPr lang="en-US" altLang="ko-KR" dirty="0"/>
              <a:t>                               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6CDBD-2CDE-4BC8-9F3E-ED61BEC2687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</a:t>
            </a:r>
            <a:r>
              <a:rPr lang="en-US" altLang="ko-KR" sz="1200" b="1" dirty="0">
                <a:solidFill>
                  <a:schemeClr val="bg1"/>
                </a:solidFill>
              </a:rPr>
              <a:t>Case 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4798717B-5288-4671-B29C-9E23124F9E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9464" y="1215937"/>
          <a:ext cx="14097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39600" imgH="253800" progId="Equation.DSMT4">
                  <p:embed/>
                </p:oleObj>
              </mc:Choice>
              <mc:Fallback>
                <p:oleObj name="Equation" r:id="rId3" imgW="939600" imgH="253800" progId="Equation.DSMT4">
                  <p:embed/>
                  <p:pic>
                    <p:nvPicPr>
                      <p:cNvPr id="16" name="개체 15">
                        <a:extLst>
                          <a:ext uri="{FF2B5EF4-FFF2-40B4-BE49-F238E27FC236}">
                            <a16:creationId xmlns:a16="http://schemas.microsoft.com/office/drawing/2014/main" id="{4798717B-5288-4671-B29C-9E23124F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9464" y="1215937"/>
                        <a:ext cx="14097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E0AC03BF-7C48-4017-8510-CA7445B4F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27908"/>
              </p:ext>
            </p:extLst>
          </p:nvPr>
        </p:nvGraphicFramePr>
        <p:xfrm>
          <a:off x="2289175" y="1709738"/>
          <a:ext cx="76200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79960" imgH="583920" progId="Equation.DSMT4">
                  <p:embed/>
                </p:oleObj>
              </mc:Choice>
              <mc:Fallback>
                <p:oleObj name="Equation" r:id="rId5" imgW="5079960" imgH="58392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E0AC03BF-7C48-4017-8510-CA7445B4F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9175" y="1709738"/>
                        <a:ext cx="7620000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476972DF-CF64-404F-82A1-54705EF7BA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1039" y="3055019"/>
          <a:ext cx="14097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39600" imgH="253800" progId="Equation.DSMT4">
                  <p:embed/>
                </p:oleObj>
              </mc:Choice>
              <mc:Fallback>
                <p:oleObj name="Equation" r:id="rId7" imgW="939600" imgH="253800" progId="Equation.DSMT4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476972DF-CF64-404F-82A1-54705EF7BA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91039" y="3055019"/>
                        <a:ext cx="1409700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>
            <a:extLst>
              <a:ext uri="{FF2B5EF4-FFF2-40B4-BE49-F238E27FC236}">
                <a16:creationId xmlns:a16="http://schemas.microsoft.com/office/drawing/2014/main" id="{7F1151A0-6DA7-4F26-9275-C9CDDD921D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18071"/>
              </p:ext>
            </p:extLst>
          </p:nvPr>
        </p:nvGraphicFramePr>
        <p:xfrm>
          <a:off x="5704821" y="3072031"/>
          <a:ext cx="25717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14320" imgH="253800" progId="Equation.DSMT4">
                  <p:embed/>
                </p:oleObj>
              </mc:Choice>
              <mc:Fallback>
                <p:oleObj name="Equation" r:id="rId9" imgW="1714320" imgH="253800" progId="Equation.DSMT4">
                  <p:embed/>
                  <p:pic>
                    <p:nvPicPr>
                      <p:cNvPr id="19" name="개체 18">
                        <a:extLst>
                          <a:ext uri="{FF2B5EF4-FFF2-40B4-BE49-F238E27FC236}">
                            <a16:creationId xmlns:a16="http://schemas.microsoft.com/office/drawing/2014/main" id="{7F1151A0-6DA7-4F26-9275-C9CDDD921D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04821" y="3072031"/>
                        <a:ext cx="2571750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2BB7BE93-9A5A-4A23-B842-2C1045F04C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155768"/>
              </p:ext>
            </p:extLst>
          </p:nvPr>
        </p:nvGraphicFramePr>
        <p:xfrm>
          <a:off x="1697809" y="3352997"/>
          <a:ext cx="2057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71600" imgH="241200" progId="Equation.DSMT4">
                  <p:embed/>
                </p:oleObj>
              </mc:Choice>
              <mc:Fallback>
                <p:oleObj name="Equation" r:id="rId11" imgW="1371600" imgH="241200" progId="Equation.DSMT4">
                  <p:embed/>
                  <p:pic>
                    <p:nvPicPr>
                      <p:cNvPr id="20" name="개체 19">
                        <a:extLst>
                          <a:ext uri="{FF2B5EF4-FFF2-40B4-BE49-F238E27FC236}">
                            <a16:creationId xmlns:a16="http://schemas.microsoft.com/office/drawing/2014/main" id="{2BB7BE93-9A5A-4A23-B842-2C1045F04C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97809" y="3352997"/>
                        <a:ext cx="20574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>
            <a:extLst>
              <a:ext uri="{FF2B5EF4-FFF2-40B4-BE49-F238E27FC236}">
                <a16:creationId xmlns:a16="http://schemas.microsoft.com/office/drawing/2014/main" id="{99FD739A-88B2-4DB4-848C-7548562719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2317" y="4213849"/>
          <a:ext cx="14097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39600" imgH="253800" progId="Equation.DSMT4">
                  <p:embed/>
                </p:oleObj>
              </mc:Choice>
              <mc:Fallback>
                <p:oleObj name="Equation" r:id="rId13" imgW="939600" imgH="253800" progId="Equation.DSMT4">
                  <p:embed/>
                  <p:pic>
                    <p:nvPicPr>
                      <p:cNvPr id="21" name="개체 20">
                        <a:extLst>
                          <a:ext uri="{FF2B5EF4-FFF2-40B4-BE49-F238E27FC236}">
                            <a16:creationId xmlns:a16="http://schemas.microsoft.com/office/drawing/2014/main" id="{99FD739A-88B2-4DB4-848C-7548562719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2317" y="4213849"/>
                        <a:ext cx="1409700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>
            <a:extLst>
              <a:ext uri="{FF2B5EF4-FFF2-40B4-BE49-F238E27FC236}">
                <a16:creationId xmlns:a16="http://schemas.microsoft.com/office/drawing/2014/main" id="{B348D13C-02D1-49CC-8CEE-D07F65E240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264516"/>
              </p:ext>
            </p:extLst>
          </p:nvPr>
        </p:nvGraphicFramePr>
        <p:xfrm>
          <a:off x="5595239" y="4230688"/>
          <a:ext cx="27241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15840" imgH="253800" progId="Equation.DSMT4">
                  <p:embed/>
                </p:oleObj>
              </mc:Choice>
              <mc:Fallback>
                <p:oleObj name="Equation" r:id="rId14" imgW="1815840" imgH="253800" progId="Equation.DSMT4">
                  <p:embed/>
                  <p:pic>
                    <p:nvPicPr>
                      <p:cNvPr id="22" name="개체 21">
                        <a:extLst>
                          <a:ext uri="{FF2B5EF4-FFF2-40B4-BE49-F238E27FC236}">
                            <a16:creationId xmlns:a16="http://schemas.microsoft.com/office/drawing/2014/main" id="{B348D13C-02D1-49CC-8CEE-D07F65E240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95239" y="4230688"/>
                        <a:ext cx="27241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EFBE1403-F259-4E43-8731-3507311642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967539"/>
              </p:ext>
            </p:extLst>
          </p:nvPr>
        </p:nvGraphicFramePr>
        <p:xfrm>
          <a:off x="1697809" y="4532313"/>
          <a:ext cx="24003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00200" imgH="241200" progId="Equation.DSMT4">
                  <p:embed/>
                </p:oleObj>
              </mc:Choice>
              <mc:Fallback>
                <p:oleObj name="Equation" r:id="rId16" imgW="1600200" imgH="241200" progId="Equation.DSMT4">
                  <p:embed/>
                  <p:pic>
                    <p:nvPicPr>
                      <p:cNvPr id="23" name="개체 22">
                        <a:extLst>
                          <a:ext uri="{FF2B5EF4-FFF2-40B4-BE49-F238E27FC236}">
                            <a16:creationId xmlns:a16="http://schemas.microsoft.com/office/drawing/2014/main" id="{EFBE1403-F259-4E43-8731-3507311642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97809" y="4532313"/>
                        <a:ext cx="24003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218BE6C0-02BF-48C2-A69D-1EADA322930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040696" y="5927091"/>
            <a:ext cx="322614" cy="60778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12A7612-75CC-4B27-A7DD-DED5483C332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flipH="1">
            <a:off x="6282310" y="5223214"/>
            <a:ext cx="322614" cy="6077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B91A3FF-9580-4474-9218-03C3C4FC2B75}"/>
              </a:ext>
            </a:extLst>
          </p:cNvPr>
          <p:cNvSpPr txBox="1"/>
          <p:nvPr/>
        </p:nvSpPr>
        <p:spPr>
          <a:xfrm>
            <a:off x="6569986" y="5227241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6113D3-F464-4209-94EE-18ED64121FF5}"/>
              </a:ext>
            </a:extLst>
          </p:cNvPr>
          <p:cNvSpPr txBox="1"/>
          <p:nvPr/>
        </p:nvSpPr>
        <p:spPr>
          <a:xfrm>
            <a:off x="8202003" y="6037482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BC51BB5-FAA4-4038-8393-6C759D711E9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260979" y="4928788"/>
            <a:ext cx="291134" cy="760288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AC9A534-4159-4C20-8961-F90E4454F747}"/>
              </a:ext>
            </a:extLst>
          </p:cNvPr>
          <p:cNvCxnSpPr>
            <a:cxnSpLocks/>
          </p:cNvCxnSpPr>
          <p:nvPr/>
        </p:nvCxnSpPr>
        <p:spPr>
          <a:xfrm>
            <a:off x="6988029" y="5753821"/>
            <a:ext cx="973123" cy="3942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BBA4E37-14A7-4E59-B06D-5670DEB3CF63}"/>
              </a:ext>
            </a:extLst>
          </p:cNvPr>
          <p:cNvSpPr txBox="1"/>
          <p:nvPr/>
        </p:nvSpPr>
        <p:spPr>
          <a:xfrm>
            <a:off x="3779327" y="5694810"/>
            <a:ext cx="125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</a:t>
            </a:r>
          </a:p>
          <a:p>
            <a:pPr algn="ctr"/>
            <a:r>
              <a:rPr lang="en-US" altLang="ko-KR" sz="1200" b="1" dirty="0"/>
              <a:t>relay</a:t>
            </a:r>
            <a:endParaRPr lang="ko-KR" altLang="en-US" sz="1200" b="1" dirty="0"/>
          </a:p>
        </p:txBody>
      </p:sp>
      <p:graphicFrame>
        <p:nvGraphicFramePr>
          <p:cNvPr id="41" name="개체 40">
            <a:extLst>
              <a:ext uri="{FF2B5EF4-FFF2-40B4-BE49-F238E27FC236}">
                <a16:creationId xmlns:a16="http://schemas.microsoft.com/office/drawing/2014/main" id="{3B95F175-6EB3-4754-A0F6-ED5B9817FC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7825" y="6196385"/>
          <a:ext cx="12763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50680" imgH="228600" progId="Equation.DSMT4">
                  <p:embed/>
                </p:oleObj>
              </mc:Choice>
              <mc:Fallback>
                <p:oleObj name="Equation" r:id="rId20" imgW="850680" imgH="228600" progId="Equation.DSMT4">
                  <p:embed/>
                  <p:pic>
                    <p:nvPicPr>
                      <p:cNvPr id="41" name="개체 40">
                        <a:extLst>
                          <a:ext uri="{FF2B5EF4-FFF2-40B4-BE49-F238E27FC236}">
                            <a16:creationId xmlns:a16="http://schemas.microsoft.com/office/drawing/2014/main" id="{3B95F175-6EB3-4754-A0F6-ED5B9817FC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457825" y="6196385"/>
                        <a:ext cx="12763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>
            <a:extLst>
              <a:ext uri="{FF2B5EF4-FFF2-40B4-BE49-F238E27FC236}">
                <a16:creationId xmlns:a16="http://schemas.microsoft.com/office/drawing/2014/main" id="{65AB3E5F-5887-45DA-92A4-1F6D475A82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18704" y="5645492"/>
          <a:ext cx="323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15640" imgH="228600" progId="Equation.DSMT4">
                  <p:embed/>
                </p:oleObj>
              </mc:Choice>
              <mc:Fallback>
                <p:oleObj name="Equation" r:id="rId22" imgW="215640" imgH="228600" progId="Equation.DSMT4">
                  <p:embed/>
                  <p:pic>
                    <p:nvPicPr>
                      <p:cNvPr id="43" name="개체 42">
                        <a:extLst>
                          <a:ext uri="{FF2B5EF4-FFF2-40B4-BE49-F238E27FC236}">
                            <a16:creationId xmlns:a16="http://schemas.microsoft.com/office/drawing/2014/main" id="{65AB3E5F-5887-45DA-92A4-1F6D475A82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618704" y="5645492"/>
                        <a:ext cx="3238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B2A3AE1A-687E-47C6-AD2C-A67154B6B901}"/>
              </a:ext>
            </a:extLst>
          </p:cNvPr>
          <p:cNvSpPr/>
          <p:nvPr/>
        </p:nvSpPr>
        <p:spPr>
          <a:xfrm>
            <a:off x="4946003" y="5527318"/>
            <a:ext cx="2739254" cy="780176"/>
          </a:xfrm>
          <a:custGeom>
            <a:avLst/>
            <a:gdLst>
              <a:gd name="connsiteX0" fmla="*/ 1187290 w 2739254"/>
              <a:gd name="connsiteY0" fmla="*/ 0 h 780176"/>
              <a:gd name="connsiteX1" fmla="*/ 105110 w 2739254"/>
              <a:gd name="connsiteY1" fmla="*/ 83890 h 780176"/>
              <a:gd name="connsiteX2" fmla="*/ 340002 w 2739254"/>
              <a:gd name="connsiteY2" fmla="*/ 352337 h 780176"/>
              <a:gd name="connsiteX3" fmla="*/ 2739254 w 2739254"/>
              <a:gd name="connsiteY3" fmla="*/ 780176 h 78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254" h="780176">
                <a:moveTo>
                  <a:pt x="1187290" y="0"/>
                </a:moveTo>
                <a:cubicBezTo>
                  <a:pt x="716807" y="12583"/>
                  <a:pt x="246325" y="25167"/>
                  <a:pt x="105110" y="83890"/>
                </a:cubicBezTo>
                <a:cubicBezTo>
                  <a:pt x="-36105" y="142613"/>
                  <a:pt x="-99022" y="236289"/>
                  <a:pt x="340002" y="352337"/>
                </a:cubicBezTo>
                <a:cubicBezTo>
                  <a:pt x="779026" y="468385"/>
                  <a:pt x="1759140" y="624280"/>
                  <a:pt x="2739254" y="780176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59D6E-E3EF-4637-B618-F5880DCC03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45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64DEB6D-1378-4C4D-8B51-74EE4C587743}"/>
              </a:ext>
            </a:extLst>
          </p:cNvPr>
          <p:cNvSpPr/>
          <p:nvPr/>
        </p:nvSpPr>
        <p:spPr>
          <a:xfrm>
            <a:off x="6649296" y="1716147"/>
            <a:ext cx="2224116" cy="419451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4220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1: 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Optimal solution for (P3)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6CDBD-2CDE-4BC8-9F3E-ED61BEC2687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</a:t>
            </a:r>
            <a:r>
              <a:rPr lang="en-US" altLang="ko-KR" sz="1200" b="1" dirty="0">
                <a:solidFill>
                  <a:schemeClr val="bg1"/>
                </a:solidFill>
              </a:rPr>
              <a:t>Case 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28EAA62-FB62-455B-8D88-A7064354BDFE}"/>
              </a:ext>
            </a:extLst>
          </p:cNvPr>
          <p:cNvGrpSpPr/>
          <p:nvPr/>
        </p:nvGrpSpPr>
        <p:grpSpPr>
          <a:xfrm>
            <a:off x="1219116" y="1670631"/>
            <a:ext cx="9753768" cy="2437707"/>
            <a:chOff x="1057013" y="4196842"/>
            <a:chExt cx="3256588" cy="2437707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A371E01-D0A5-4CC4-967C-54AB0DA9C163}"/>
                </a:ext>
              </a:extLst>
            </p:cNvPr>
            <p:cNvSpPr/>
            <p:nvPr/>
          </p:nvSpPr>
          <p:spPr>
            <a:xfrm>
              <a:off x="1057013" y="4257766"/>
              <a:ext cx="3254928" cy="2376783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The optimal solution                   for (P3) falls into one of the following three modes:</a:t>
              </a: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	1) </a:t>
              </a:r>
              <a:r>
                <a:rPr lang="en-US" altLang="ko-KR" sz="1600" dirty="0">
                  <a:solidFill>
                    <a:srgbClr val="FF0000"/>
                  </a:solidFill>
                </a:rPr>
                <a:t>Destructive</a:t>
              </a:r>
              <a:r>
                <a:rPr lang="en-US" altLang="ko-KR" sz="1600" dirty="0">
                  <a:solidFill>
                    <a:schemeClr val="tx1"/>
                  </a:solidFill>
                </a:rPr>
                <a:t> relaying with </a:t>
              </a:r>
              <a:r>
                <a:rPr lang="en-US" altLang="ko-KR" sz="1600" dirty="0">
                  <a:solidFill>
                    <a:srgbClr val="FF0000"/>
                  </a:solidFill>
                </a:rPr>
                <a:t>full jamming</a:t>
              </a:r>
              <a:r>
                <a:rPr lang="en-US" altLang="ko-KR" sz="1600" dirty="0">
                  <a:solidFill>
                    <a:schemeClr val="tx1"/>
                  </a:solidFill>
                </a:rPr>
                <a:t>:                          and</a:t>
              </a: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	2) </a:t>
              </a:r>
              <a:r>
                <a:rPr lang="en-US" altLang="ko-KR" sz="1600" dirty="0">
                  <a:solidFill>
                    <a:srgbClr val="0000FF"/>
                  </a:solidFill>
                </a:rPr>
                <a:t>Constructive</a:t>
              </a:r>
              <a:r>
                <a:rPr lang="en-US" altLang="ko-KR" sz="1600" dirty="0">
                  <a:solidFill>
                    <a:schemeClr val="tx1"/>
                  </a:solidFill>
                </a:rPr>
                <a:t> relaying with </a:t>
              </a:r>
              <a:r>
                <a:rPr lang="en-US" altLang="ko-KR" sz="1600" dirty="0">
                  <a:solidFill>
                    <a:srgbClr val="FF0000"/>
                  </a:solidFill>
                </a:rPr>
                <a:t>jamming</a:t>
              </a:r>
              <a:r>
                <a:rPr lang="en-US" altLang="ko-KR" sz="1600" dirty="0">
                  <a:solidFill>
                    <a:schemeClr val="tx1"/>
                  </a:solidFill>
                </a:rPr>
                <a:t>:                and </a:t>
              </a: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	3) </a:t>
              </a:r>
              <a:r>
                <a:rPr lang="en-US" altLang="ko-KR" sz="1600" dirty="0">
                  <a:solidFill>
                    <a:srgbClr val="0000FF"/>
                  </a:solidFill>
                </a:rPr>
                <a:t>Constructive</a:t>
              </a:r>
              <a:r>
                <a:rPr lang="en-US" altLang="ko-KR" sz="1600" dirty="0">
                  <a:solidFill>
                    <a:schemeClr val="tx1"/>
                  </a:solidFill>
                </a:rPr>
                <a:t> relaying </a:t>
              </a:r>
              <a:r>
                <a:rPr lang="en-US" altLang="ko-KR" sz="1600" dirty="0">
                  <a:solidFill>
                    <a:srgbClr val="0000FF"/>
                  </a:solidFill>
                </a:rPr>
                <a:t>without jamming</a:t>
              </a:r>
              <a:r>
                <a:rPr lang="en-US" altLang="ko-KR" sz="1600" dirty="0">
                  <a:solidFill>
                    <a:schemeClr val="tx1"/>
                  </a:solidFill>
                </a:rPr>
                <a:t>:                and</a:t>
              </a:r>
            </a:p>
          </p:txBody>
        </p:sp>
        <p:sp>
          <p:nvSpPr>
            <p:cNvPr id="48" name="사각형: 둥근 위쪽 모서리 47">
              <a:extLst>
                <a:ext uri="{FF2B5EF4-FFF2-40B4-BE49-F238E27FC236}">
                  <a16:creationId xmlns:a16="http://schemas.microsoft.com/office/drawing/2014/main" id="{7EA60417-829D-4BDA-B203-C3C8DF140155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rgbClr val="3333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Theorem 2. Three operation modes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9" name="개체 48">
            <a:extLst>
              <a:ext uri="{FF2B5EF4-FFF2-40B4-BE49-F238E27FC236}">
                <a16:creationId xmlns:a16="http://schemas.microsoft.com/office/drawing/2014/main" id="{75D3EB19-A5E7-4866-908E-7103E663E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757044"/>
              </p:ext>
            </p:extLst>
          </p:nvPr>
        </p:nvGraphicFramePr>
        <p:xfrm>
          <a:off x="3298437" y="2047667"/>
          <a:ext cx="12763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241200" progId="Equation.DSMT4">
                  <p:embed/>
                </p:oleObj>
              </mc:Choice>
              <mc:Fallback>
                <p:oleObj name="Equation" r:id="rId3" imgW="850680" imgH="241200" progId="Equation.DSMT4">
                  <p:embed/>
                  <p:pic>
                    <p:nvPicPr>
                      <p:cNvPr id="49" name="개체 48">
                        <a:extLst>
                          <a:ext uri="{FF2B5EF4-FFF2-40B4-BE49-F238E27FC236}">
                            <a16:creationId xmlns:a16="http://schemas.microsoft.com/office/drawing/2014/main" id="{75D3EB19-A5E7-4866-908E-7103E663E2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8437" y="2047667"/>
                        <a:ext cx="12763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개체 49">
            <a:extLst>
              <a:ext uri="{FF2B5EF4-FFF2-40B4-BE49-F238E27FC236}">
                <a16:creationId xmlns:a16="http://schemas.microsoft.com/office/drawing/2014/main" id="{889A1085-53C5-40BB-BD6B-D5CEF451BE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569335"/>
              </p:ext>
            </p:extLst>
          </p:nvPr>
        </p:nvGraphicFramePr>
        <p:xfrm>
          <a:off x="6120461" y="2561822"/>
          <a:ext cx="1752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68200" imgH="253800" progId="Equation.DSMT4">
                  <p:embed/>
                </p:oleObj>
              </mc:Choice>
              <mc:Fallback>
                <p:oleObj name="Equation" r:id="rId5" imgW="1168200" imgH="253800" progId="Equation.DSMT4">
                  <p:embed/>
                  <p:pic>
                    <p:nvPicPr>
                      <p:cNvPr id="50" name="개체 49">
                        <a:extLst>
                          <a:ext uri="{FF2B5EF4-FFF2-40B4-BE49-F238E27FC236}">
                            <a16:creationId xmlns:a16="http://schemas.microsoft.com/office/drawing/2014/main" id="{889A1085-53C5-40BB-BD6B-D5CEF451BE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0461" y="2561822"/>
                        <a:ext cx="17526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개체 50">
            <a:extLst>
              <a:ext uri="{FF2B5EF4-FFF2-40B4-BE49-F238E27FC236}">
                <a16:creationId xmlns:a16="http://schemas.microsoft.com/office/drawing/2014/main" id="{308571DC-4695-41E8-A699-BD4E7B896B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135202"/>
              </p:ext>
            </p:extLst>
          </p:nvPr>
        </p:nvGraphicFramePr>
        <p:xfrm>
          <a:off x="8303791" y="2543938"/>
          <a:ext cx="8001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33160" imgH="241200" progId="Equation.DSMT4">
                  <p:embed/>
                </p:oleObj>
              </mc:Choice>
              <mc:Fallback>
                <p:oleObj name="Equation" r:id="rId7" imgW="533160" imgH="241200" progId="Equation.DSMT4">
                  <p:embed/>
                  <p:pic>
                    <p:nvPicPr>
                      <p:cNvPr id="51" name="개체 50">
                        <a:extLst>
                          <a:ext uri="{FF2B5EF4-FFF2-40B4-BE49-F238E27FC236}">
                            <a16:creationId xmlns:a16="http://schemas.microsoft.com/office/drawing/2014/main" id="{308571DC-4695-41E8-A699-BD4E7B896B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03791" y="2543938"/>
                        <a:ext cx="80010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개체 51">
            <a:extLst>
              <a:ext uri="{FF2B5EF4-FFF2-40B4-BE49-F238E27FC236}">
                <a16:creationId xmlns:a16="http://schemas.microsoft.com/office/drawing/2014/main" id="{4547F04F-3165-47B9-BA8B-0395228A0A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160621"/>
              </p:ext>
            </p:extLst>
          </p:nvPr>
        </p:nvGraphicFramePr>
        <p:xfrm>
          <a:off x="5875079" y="3018212"/>
          <a:ext cx="1047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98400" imgH="253800" progId="Equation.DSMT4">
                  <p:embed/>
                </p:oleObj>
              </mc:Choice>
              <mc:Fallback>
                <p:oleObj name="Equation" r:id="rId9" imgW="698400" imgH="253800" progId="Equation.DSMT4">
                  <p:embed/>
                  <p:pic>
                    <p:nvPicPr>
                      <p:cNvPr id="52" name="개체 51">
                        <a:extLst>
                          <a:ext uri="{FF2B5EF4-FFF2-40B4-BE49-F238E27FC236}">
                            <a16:creationId xmlns:a16="http://schemas.microsoft.com/office/drawing/2014/main" id="{4547F04F-3165-47B9-BA8B-0395228A0A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75079" y="3018212"/>
                        <a:ext cx="1047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개체 52">
            <a:extLst>
              <a:ext uri="{FF2B5EF4-FFF2-40B4-BE49-F238E27FC236}">
                <a16:creationId xmlns:a16="http://schemas.microsoft.com/office/drawing/2014/main" id="{AC830027-5215-4422-AB35-BA595711C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551916"/>
              </p:ext>
            </p:extLst>
          </p:nvPr>
        </p:nvGraphicFramePr>
        <p:xfrm>
          <a:off x="7358517" y="3028742"/>
          <a:ext cx="11239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49160" imgH="241200" progId="Equation.DSMT4">
                  <p:embed/>
                </p:oleObj>
              </mc:Choice>
              <mc:Fallback>
                <p:oleObj name="Equation" r:id="rId11" imgW="749160" imgH="241200" progId="Equation.DSMT4">
                  <p:embed/>
                  <p:pic>
                    <p:nvPicPr>
                      <p:cNvPr id="53" name="개체 52">
                        <a:extLst>
                          <a:ext uri="{FF2B5EF4-FFF2-40B4-BE49-F238E27FC236}">
                            <a16:creationId xmlns:a16="http://schemas.microsoft.com/office/drawing/2014/main" id="{AC830027-5215-4422-AB35-BA595711C0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58517" y="3028742"/>
                        <a:ext cx="11239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개체 53">
            <a:extLst>
              <a:ext uri="{FF2B5EF4-FFF2-40B4-BE49-F238E27FC236}">
                <a16:creationId xmlns:a16="http://schemas.microsoft.com/office/drawing/2014/main" id="{1641E6F1-F7F8-46F2-AE75-1704DD57AE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848504"/>
              </p:ext>
            </p:extLst>
          </p:nvPr>
        </p:nvGraphicFramePr>
        <p:xfrm>
          <a:off x="6201651" y="3522065"/>
          <a:ext cx="1047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98400" imgH="253800" progId="Equation.DSMT4">
                  <p:embed/>
                </p:oleObj>
              </mc:Choice>
              <mc:Fallback>
                <p:oleObj name="Equation" r:id="rId13" imgW="698400" imgH="253800" progId="Equation.DSMT4">
                  <p:embed/>
                  <p:pic>
                    <p:nvPicPr>
                      <p:cNvPr id="54" name="개체 53">
                        <a:extLst>
                          <a:ext uri="{FF2B5EF4-FFF2-40B4-BE49-F238E27FC236}">
                            <a16:creationId xmlns:a16="http://schemas.microsoft.com/office/drawing/2014/main" id="{1641E6F1-F7F8-46F2-AE75-1704DD57AE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01651" y="3522065"/>
                        <a:ext cx="1047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개체 54">
            <a:extLst>
              <a:ext uri="{FF2B5EF4-FFF2-40B4-BE49-F238E27FC236}">
                <a16:creationId xmlns:a16="http://schemas.microsoft.com/office/drawing/2014/main" id="{FEA8E982-BE62-40E3-94D6-0B96297B80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426470"/>
              </p:ext>
            </p:extLst>
          </p:nvPr>
        </p:nvGraphicFramePr>
        <p:xfrm>
          <a:off x="7680034" y="3532367"/>
          <a:ext cx="7048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69800" imgH="241200" progId="Equation.DSMT4">
                  <p:embed/>
                </p:oleObj>
              </mc:Choice>
              <mc:Fallback>
                <p:oleObj name="Equation" r:id="rId15" imgW="469800" imgH="241200" progId="Equation.DSMT4">
                  <p:embed/>
                  <p:pic>
                    <p:nvPicPr>
                      <p:cNvPr id="55" name="개체 54">
                        <a:extLst>
                          <a:ext uri="{FF2B5EF4-FFF2-40B4-BE49-F238E27FC236}">
                            <a16:creationId xmlns:a16="http://schemas.microsoft.com/office/drawing/2014/main" id="{FEA8E982-BE62-40E3-94D6-0B96297B80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80034" y="3532367"/>
                        <a:ext cx="7048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직사각형 70">
            <a:extLst>
              <a:ext uri="{FF2B5EF4-FFF2-40B4-BE49-F238E27FC236}">
                <a16:creationId xmlns:a16="http://schemas.microsoft.com/office/drawing/2014/main" id="{97A78335-088B-4F66-B0EF-40023B3E6D32}"/>
              </a:ext>
            </a:extLst>
          </p:cNvPr>
          <p:cNvSpPr/>
          <p:nvPr/>
        </p:nvSpPr>
        <p:spPr>
          <a:xfrm>
            <a:off x="8337225" y="4427324"/>
            <a:ext cx="534500" cy="175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개체 71">
            <a:extLst>
              <a:ext uri="{FF2B5EF4-FFF2-40B4-BE49-F238E27FC236}">
                <a16:creationId xmlns:a16="http://schemas.microsoft.com/office/drawing/2014/main" id="{D8E350EC-804C-420B-ABC1-13B016583C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515216"/>
              </p:ext>
            </p:extLst>
          </p:nvPr>
        </p:nvGraphicFramePr>
        <p:xfrm>
          <a:off x="8348663" y="6216650"/>
          <a:ext cx="61912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58720" imgH="253800" progId="Equation.DSMT4">
                  <p:embed/>
                </p:oleObj>
              </mc:Choice>
              <mc:Fallback>
                <p:oleObj name="Equation" r:id="rId17" imgW="558720" imgH="253800" progId="Equation.DSMT4">
                  <p:embed/>
                  <p:pic>
                    <p:nvPicPr>
                      <p:cNvPr id="72" name="개체 71">
                        <a:extLst>
                          <a:ext uri="{FF2B5EF4-FFF2-40B4-BE49-F238E27FC236}">
                            <a16:creationId xmlns:a16="http://schemas.microsoft.com/office/drawing/2014/main" id="{D8E350EC-804C-420B-ABC1-13B016583C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48663" y="6216650"/>
                        <a:ext cx="619125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개체 72">
            <a:extLst>
              <a:ext uri="{FF2B5EF4-FFF2-40B4-BE49-F238E27FC236}">
                <a16:creationId xmlns:a16="http://schemas.microsoft.com/office/drawing/2014/main" id="{67606EA6-330D-4A56-93FB-46C4A2421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858645"/>
              </p:ext>
            </p:extLst>
          </p:nvPr>
        </p:nvGraphicFramePr>
        <p:xfrm>
          <a:off x="9890125" y="4714875"/>
          <a:ext cx="69215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622080" imgH="279360" progId="Equation.DSMT4">
                  <p:embed/>
                </p:oleObj>
              </mc:Choice>
              <mc:Fallback>
                <p:oleObj name="Equation" r:id="rId19" imgW="622080" imgH="279360" progId="Equation.DSMT4">
                  <p:embed/>
                  <p:pic>
                    <p:nvPicPr>
                      <p:cNvPr id="73" name="개체 72">
                        <a:extLst>
                          <a:ext uri="{FF2B5EF4-FFF2-40B4-BE49-F238E27FC236}">
                            <a16:creationId xmlns:a16="http://schemas.microsoft.com/office/drawing/2014/main" id="{67606EA6-330D-4A56-93FB-46C4A2421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890125" y="4714875"/>
                        <a:ext cx="692150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개체 73">
            <a:extLst>
              <a:ext uri="{FF2B5EF4-FFF2-40B4-BE49-F238E27FC236}">
                <a16:creationId xmlns:a16="http://schemas.microsoft.com/office/drawing/2014/main" id="{57CAE67C-9A3D-4383-9391-F4D27ABB41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614822"/>
              </p:ext>
            </p:extLst>
          </p:nvPr>
        </p:nvGraphicFramePr>
        <p:xfrm>
          <a:off x="9883775" y="5267325"/>
          <a:ext cx="7762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698400" imgH="279360" progId="Equation.DSMT4">
                  <p:embed/>
                </p:oleObj>
              </mc:Choice>
              <mc:Fallback>
                <p:oleObj name="Equation" r:id="rId21" imgW="698400" imgH="279360" progId="Equation.DSMT4">
                  <p:embed/>
                  <p:pic>
                    <p:nvPicPr>
                      <p:cNvPr id="74" name="개체 73">
                        <a:extLst>
                          <a:ext uri="{FF2B5EF4-FFF2-40B4-BE49-F238E27FC236}">
                            <a16:creationId xmlns:a16="http://schemas.microsoft.com/office/drawing/2014/main" id="{57CAE67C-9A3D-4383-9391-F4D27ABB41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883775" y="5267325"/>
                        <a:ext cx="776288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개체 74">
            <a:extLst>
              <a:ext uri="{FF2B5EF4-FFF2-40B4-BE49-F238E27FC236}">
                <a16:creationId xmlns:a16="http://schemas.microsoft.com/office/drawing/2014/main" id="{BD247D87-B42B-42AB-826F-4F72E7C98C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989198"/>
              </p:ext>
            </p:extLst>
          </p:nvPr>
        </p:nvGraphicFramePr>
        <p:xfrm>
          <a:off x="9883775" y="5768975"/>
          <a:ext cx="7620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685800" imgH="279360" progId="Equation.DSMT4">
                  <p:embed/>
                </p:oleObj>
              </mc:Choice>
              <mc:Fallback>
                <p:oleObj name="Equation" r:id="rId23" imgW="685800" imgH="279360" progId="Equation.DSMT4">
                  <p:embed/>
                  <p:pic>
                    <p:nvPicPr>
                      <p:cNvPr id="75" name="개체 74">
                        <a:extLst>
                          <a:ext uri="{FF2B5EF4-FFF2-40B4-BE49-F238E27FC236}">
                            <a16:creationId xmlns:a16="http://schemas.microsoft.com/office/drawing/2014/main" id="{BD247D87-B42B-42AB-826F-4F72E7C98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883775" y="5768975"/>
                        <a:ext cx="762000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0CE3D551-60E3-4C13-8D83-F7F3C3AB8DFC}"/>
              </a:ext>
            </a:extLst>
          </p:cNvPr>
          <p:cNvSpPr/>
          <p:nvPr/>
        </p:nvSpPr>
        <p:spPr>
          <a:xfrm>
            <a:off x="9244374" y="5924027"/>
            <a:ext cx="534500" cy="257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51B3F02-28A1-4A99-B78B-BA2C4DDC385B}"/>
              </a:ext>
            </a:extLst>
          </p:cNvPr>
          <p:cNvSpPr/>
          <p:nvPr/>
        </p:nvSpPr>
        <p:spPr>
          <a:xfrm>
            <a:off x="9244374" y="5389007"/>
            <a:ext cx="534500" cy="53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1FE4A26-5833-49DC-88D8-EF608AC88DD9}"/>
              </a:ext>
            </a:extLst>
          </p:cNvPr>
          <p:cNvSpPr/>
          <p:nvPr/>
        </p:nvSpPr>
        <p:spPr>
          <a:xfrm>
            <a:off x="9244374" y="4853986"/>
            <a:ext cx="534500" cy="53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9" name="개체 78">
            <a:extLst>
              <a:ext uri="{FF2B5EF4-FFF2-40B4-BE49-F238E27FC236}">
                <a16:creationId xmlns:a16="http://schemas.microsoft.com/office/drawing/2014/main" id="{B888B2F5-CFDC-46E4-8429-6FDEA8443E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590462"/>
              </p:ext>
            </p:extLst>
          </p:nvPr>
        </p:nvGraphicFramePr>
        <p:xfrm>
          <a:off x="9313863" y="6216650"/>
          <a:ext cx="1042987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939600" imgH="253800" progId="Equation.DSMT4">
                  <p:embed/>
                </p:oleObj>
              </mc:Choice>
              <mc:Fallback>
                <p:oleObj name="Equation" r:id="rId25" imgW="939600" imgH="253800" progId="Equation.DSMT4">
                  <p:embed/>
                  <p:pic>
                    <p:nvPicPr>
                      <p:cNvPr id="79" name="개체 78">
                        <a:extLst>
                          <a:ext uri="{FF2B5EF4-FFF2-40B4-BE49-F238E27FC236}">
                            <a16:creationId xmlns:a16="http://schemas.microsoft.com/office/drawing/2014/main" id="{B888B2F5-CFDC-46E4-8429-6FDEA8443E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313863" y="6216650"/>
                        <a:ext cx="1042987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개체 80">
            <a:extLst>
              <a:ext uri="{FF2B5EF4-FFF2-40B4-BE49-F238E27FC236}">
                <a16:creationId xmlns:a16="http://schemas.microsoft.com/office/drawing/2014/main" id="{4ACB407D-57CC-47EC-9621-858020DD10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117603"/>
              </p:ext>
            </p:extLst>
          </p:nvPr>
        </p:nvGraphicFramePr>
        <p:xfrm>
          <a:off x="9350375" y="5554663"/>
          <a:ext cx="32385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91960" imgH="228600" progId="Equation.DSMT4">
                  <p:embed/>
                </p:oleObj>
              </mc:Choice>
              <mc:Fallback>
                <p:oleObj name="Equation" r:id="rId27" imgW="291960" imgH="228600" progId="Equation.DSMT4">
                  <p:embed/>
                  <p:pic>
                    <p:nvPicPr>
                      <p:cNvPr id="81" name="개체 80">
                        <a:extLst>
                          <a:ext uri="{FF2B5EF4-FFF2-40B4-BE49-F238E27FC236}">
                            <a16:creationId xmlns:a16="http://schemas.microsoft.com/office/drawing/2014/main" id="{4ACB407D-57CC-47EC-9621-858020DD10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350375" y="5554663"/>
                        <a:ext cx="32385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개체 81">
            <a:extLst>
              <a:ext uri="{FF2B5EF4-FFF2-40B4-BE49-F238E27FC236}">
                <a16:creationId xmlns:a16="http://schemas.microsoft.com/office/drawing/2014/main" id="{A0B6AFE7-04D4-4175-A9BF-857E78ADB5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623402"/>
              </p:ext>
            </p:extLst>
          </p:nvPr>
        </p:nvGraphicFramePr>
        <p:xfrm>
          <a:off x="9363705" y="4981697"/>
          <a:ext cx="296047" cy="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66400" imgH="228600" progId="Equation.DSMT4">
                  <p:embed/>
                </p:oleObj>
              </mc:Choice>
              <mc:Fallback>
                <p:oleObj name="Equation" r:id="rId29" imgW="266400" imgH="228600" progId="Equation.DSMT4">
                  <p:embed/>
                  <p:pic>
                    <p:nvPicPr>
                      <p:cNvPr id="82" name="개체 81">
                        <a:extLst>
                          <a:ext uri="{FF2B5EF4-FFF2-40B4-BE49-F238E27FC236}">
                            <a16:creationId xmlns:a16="http://schemas.microsoft.com/office/drawing/2014/main" id="{A0B6AFE7-04D4-4175-A9BF-857E78ADB5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363705" y="4981697"/>
                        <a:ext cx="296047" cy="253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id="{42286220-3265-4E8C-B55D-B8A7D25CE2D5}"/>
              </a:ext>
            </a:extLst>
          </p:cNvPr>
          <p:cNvSpPr/>
          <p:nvPr/>
        </p:nvSpPr>
        <p:spPr>
          <a:xfrm>
            <a:off x="5275481" y="5025049"/>
            <a:ext cx="534500" cy="115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4" name="개체 83">
            <a:extLst>
              <a:ext uri="{FF2B5EF4-FFF2-40B4-BE49-F238E27FC236}">
                <a16:creationId xmlns:a16="http://schemas.microsoft.com/office/drawing/2014/main" id="{EC30CA3F-136A-4658-B3F8-E59510CC21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790256"/>
              </p:ext>
            </p:extLst>
          </p:nvPr>
        </p:nvGraphicFramePr>
        <p:xfrm>
          <a:off x="5287963" y="6216650"/>
          <a:ext cx="620712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558720" imgH="253800" progId="Equation.DSMT4">
                  <p:embed/>
                </p:oleObj>
              </mc:Choice>
              <mc:Fallback>
                <p:oleObj name="Equation" r:id="rId31" imgW="558720" imgH="253800" progId="Equation.DSMT4">
                  <p:embed/>
                  <p:pic>
                    <p:nvPicPr>
                      <p:cNvPr id="84" name="개체 83">
                        <a:extLst>
                          <a:ext uri="{FF2B5EF4-FFF2-40B4-BE49-F238E27FC236}">
                            <a16:creationId xmlns:a16="http://schemas.microsoft.com/office/drawing/2014/main" id="{EC30CA3F-136A-4658-B3F8-E59510CC21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287963" y="6216650"/>
                        <a:ext cx="620712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개체 84">
            <a:extLst>
              <a:ext uri="{FF2B5EF4-FFF2-40B4-BE49-F238E27FC236}">
                <a16:creationId xmlns:a16="http://schemas.microsoft.com/office/drawing/2014/main" id="{312FD4A5-E01B-435D-805B-65A1B24DA4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757684"/>
              </p:ext>
            </p:extLst>
          </p:nvPr>
        </p:nvGraphicFramePr>
        <p:xfrm>
          <a:off x="6829425" y="4714875"/>
          <a:ext cx="68897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622080" imgH="279360" progId="Equation.DSMT4">
                  <p:embed/>
                </p:oleObj>
              </mc:Choice>
              <mc:Fallback>
                <p:oleObj name="Equation" r:id="rId33" imgW="622080" imgH="279360" progId="Equation.DSMT4">
                  <p:embed/>
                  <p:pic>
                    <p:nvPicPr>
                      <p:cNvPr id="85" name="개체 84">
                        <a:extLst>
                          <a:ext uri="{FF2B5EF4-FFF2-40B4-BE49-F238E27FC236}">
                            <a16:creationId xmlns:a16="http://schemas.microsoft.com/office/drawing/2014/main" id="{312FD4A5-E01B-435D-805B-65A1B24DA4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829425" y="4714875"/>
                        <a:ext cx="688975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개체 85">
            <a:extLst>
              <a:ext uri="{FF2B5EF4-FFF2-40B4-BE49-F238E27FC236}">
                <a16:creationId xmlns:a16="http://schemas.microsoft.com/office/drawing/2014/main" id="{1AFC0AF9-2FE2-4861-8194-B3C8350A36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081446"/>
              </p:ext>
            </p:extLst>
          </p:nvPr>
        </p:nvGraphicFramePr>
        <p:xfrm>
          <a:off x="6823075" y="5267325"/>
          <a:ext cx="7747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698400" imgH="279360" progId="Equation.DSMT4">
                  <p:embed/>
                </p:oleObj>
              </mc:Choice>
              <mc:Fallback>
                <p:oleObj name="Equation" r:id="rId35" imgW="698400" imgH="279360" progId="Equation.DSMT4">
                  <p:embed/>
                  <p:pic>
                    <p:nvPicPr>
                      <p:cNvPr id="86" name="개체 85">
                        <a:extLst>
                          <a:ext uri="{FF2B5EF4-FFF2-40B4-BE49-F238E27FC236}">
                            <a16:creationId xmlns:a16="http://schemas.microsoft.com/office/drawing/2014/main" id="{1AFC0AF9-2FE2-4861-8194-B3C8350A36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823075" y="5267325"/>
                        <a:ext cx="7747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개체 86">
            <a:extLst>
              <a:ext uri="{FF2B5EF4-FFF2-40B4-BE49-F238E27FC236}">
                <a16:creationId xmlns:a16="http://schemas.microsoft.com/office/drawing/2014/main" id="{C7D73E67-5849-4D1A-81A5-10B46EB843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406342"/>
              </p:ext>
            </p:extLst>
          </p:nvPr>
        </p:nvGraphicFramePr>
        <p:xfrm>
          <a:off x="6823075" y="5768975"/>
          <a:ext cx="76041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685800" imgH="279360" progId="Equation.DSMT4">
                  <p:embed/>
                </p:oleObj>
              </mc:Choice>
              <mc:Fallback>
                <p:oleObj name="Equation" r:id="rId37" imgW="685800" imgH="279360" progId="Equation.DSMT4">
                  <p:embed/>
                  <p:pic>
                    <p:nvPicPr>
                      <p:cNvPr id="87" name="개체 86">
                        <a:extLst>
                          <a:ext uri="{FF2B5EF4-FFF2-40B4-BE49-F238E27FC236}">
                            <a16:creationId xmlns:a16="http://schemas.microsoft.com/office/drawing/2014/main" id="{C7D73E67-5849-4D1A-81A5-10B46EB84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823075" y="5768975"/>
                        <a:ext cx="760413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직사각형 87">
            <a:extLst>
              <a:ext uri="{FF2B5EF4-FFF2-40B4-BE49-F238E27FC236}">
                <a16:creationId xmlns:a16="http://schemas.microsoft.com/office/drawing/2014/main" id="{C1B2D99A-CE0F-4AD4-B48C-6454E89CC9A9}"/>
              </a:ext>
            </a:extLst>
          </p:cNvPr>
          <p:cNvSpPr/>
          <p:nvPr/>
        </p:nvSpPr>
        <p:spPr>
          <a:xfrm>
            <a:off x="6182630" y="5924027"/>
            <a:ext cx="534500" cy="257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504AE9B-6AD6-4E71-B10E-7C98A608497A}"/>
              </a:ext>
            </a:extLst>
          </p:cNvPr>
          <p:cNvSpPr/>
          <p:nvPr/>
        </p:nvSpPr>
        <p:spPr>
          <a:xfrm>
            <a:off x="6182630" y="5389007"/>
            <a:ext cx="534500" cy="53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ECDF157-A7DD-467E-AD64-CE844B8B5486}"/>
              </a:ext>
            </a:extLst>
          </p:cNvPr>
          <p:cNvSpPr/>
          <p:nvPr/>
        </p:nvSpPr>
        <p:spPr>
          <a:xfrm>
            <a:off x="6182630" y="4853986"/>
            <a:ext cx="534500" cy="53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1" name="개체 90">
            <a:extLst>
              <a:ext uri="{FF2B5EF4-FFF2-40B4-BE49-F238E27FC236}">
                <a16:creationId xmlns:a16="http://schemas.microsoft.com/office/drawing/2014/main" id="{0004DE75-A588-4D0E-AD05-67EF7F5DE4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270087"/>
              </p:ext>
            </p:extLst>
          </p:nvPr>
        </p:nvGraphicFramePr>
        <p:xfrm>
          <a:off x="6251575" y="6216650"/>
          <a:ext cx="104457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939600" imgH="253800" progId="Equation.DSMT4">
                  <p:embed/>
                </p:oleObj>
              </mc:Choice>
              <mc:Fallback>
                <p:oleObj name="Equation" r:id="rId39" imgW="939600" imgH="253800" progId="Equation.DSMT4">
                  <p:embed/>
                  <p:pic>
                    <p:nvPicPr>
                      <p:cNvPr id="91" name="개체 90">
                        <a:extLst>
                          <a:ext uri="{FF2B5EF4-FFF2-40B4-BE49-F238E27FC236}">
                            <a16:creationId xmlns:a16="http://schemas.microsoft.com/office/drawing/2014/main" id="{0004DE75-A588-4D0E-AD05-67EF7F5DE4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6251575" y="6216650"/>
                        <a:ext cx="1044575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개체 92">
            <a:extLst>
              <a:ext uri="{FF2B5EF4-FFF2-40B4-BE49-F238E27FC236}">
                <a16:creationId xmlns:a16="http://schemas.microsoft.com/office/drawing/2014/main" id="{4EAD385C-C614-4BCC-B357-8A8345332C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091218"/>
              </p:ext>
            </p:extLst>
          </p:nvPr>
        </p:nvGraphicFramePr>
        <p:xfrm>
          <a:off x="6288088" y="5554663"/>
          <a:ext cx="32385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291960" imgH="228600" progId="Equation.DSMT4">
                  <p:embed/>
                </p:oleObj>
              </mc:Choice>
              <mc:Fallback>
                <p:oleObj name="Equation" r:id="rId41" imgW="291960" imgH="228600" progId="Equation.DSMT4">
                  <p:embed/>
                  <p:pic>
                    <p:nvPicPr>
                      <p:cNvPr id="93" name="개체 92">
                        <a:extLst>
                          <a:ext uri="{FF2B5EF4-FFF2-40B4-BE49-F238E27FC236}">
                            <a16:creationId xmlns:a16="http://schemas.microsoft.com/office/drawing/2014/main" id="{4EAD385C-C614-4BCC-B357-8A8345332C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288088" y="5554663"/>
                        <a:ext cx="32385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개체 93">
            <a:extLst>
              <a:ext uri="{FF2B5EF4-FFF2-40B4-BE49-F238E27FC236}">
                <a16:creationId xmlns:a16="http://schemas.microsoft.com/office/drawing/2014/main" id="{A8EC28AC-6DC1-4614-93B6-FE02E3765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5287"/>
              </p:ext>
            </p:extLst>
          </p:nvPr>
        </p:nvGraphicFramePr>
        <p:xfrm>
          <a:off x="6301961" y="4981697"/>
          <a:ext cx="296047" cy="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266400" imgH="228600" progId="Equation.DSMT4">
                  <p:embed/>
                </p:oleObj>
              </mc:Choice>
              <mc:Fallback>
                <p:oleObj name="Equation" r:id="rId43" imgW="266400" imgH="228600" progId="Equation.DSMT4">
                  <p:embed/>
                  <p:pic>
                    <p:nvPicPr>
                      <p:cNvPr id="94" name="개체 93">
                        <a:extLst>
                          <a:ext uri="{FF2B5EF4-FFF2-40B4-BE49-F238E27FC236}">
                            <a16:creationId xmlns:a16="http://schemas.microsoft.com/office/drawing/2014/main" id="{A8EC28AC-6DC1-4614-93B6-FE02E3765A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301961" y="4981697"/>
                        <a:ext cx="296047" cy="253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A0AC426E-88EF-4C00-B66F-AC8323B2245A}"/>
              </a:ext>
            </a:extLst>
          </p:cNvPr>
          <p:cNvSpPr/>
          <p:nvPr/>
        </p:nvSpPr>
        <p:spPr>
          <a:xfrm>
            <a:off x="2250425" y="5578645"/>
            <a:ext cx="534500" cy="6027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6" name="개체 95">
            <a:extLst>
              <a:ext uri="{FF2B5EF4-FFF2-40B4-BE49-F238E27FC236}">
                <a16:creationId xmlns:a16="http://schemas.microsoft.com/office/drawing/2014/main" id="{D8E76BF1-B44F-44CB-B60E-FDD081172F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89411"/>
              </p:ext>
            </p:extLst>
          </p:nvPr>
        </p:nvGraphicFramePr>
        <p:xfrm>
          <a:off x="2265363" y="6213475"/>
          <a:ext cx="61912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558720" imgH="253800" progId="Equation.DSMT4">
                  <p:embed/>
                </p:oleObj>
              </mc:Choice>
              <mc:Fallback>
                <p:oleObj name="Equation" r:id="rId44" imgW="558720" imgH="253800" progId="Equation.DSMT4">
                  <p:embed/>
                  <p:pic>
                    <p:nvPicPr>
                      <p:cNvPr id="96" name="개체 95">
                        <a:extLst>
                          <a:ext uri="{FF2B5EF4-FFF2-40B4-BE49-F238E27FC236}">
                            <a16:creationId xmlns:a16="http://schemas.microsoft.com/office/drawing/2014/main" id="{D8E76BF1-B44F-44CB-B60E-FDD081172F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265363" y="6213475"/>
                        <a:ext cx="619125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개체 96">
            <a:extLst>
              <a:ext uri="{FF2B5EF4-FFF2-40B4-BE49-F238E27FC236}">
                <a16:creationId xmlns:a16="http://schemas.microsoft.com/office/drawing/2014/main" id="{DA703923-64FA-43F0-9FC6-0460129F06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013221"/>
              </p:ext>
            </p:extLst>
          </p:nvPr>
        </p:nvGraphicFramePr>
        <p:xfrm>
          <a:off x="3803650" y="4714875"/>
          <a:ext cx="69056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622080" imgH="279360" progId="Equation.DSMT4">
                  <p:embed/>
                </p:oleObj>
              </mc:Choice>
              <mc:Fallback>
                <p:oleObj name="Equation" r:id="rId46" imgW="622080" imgH="279360" progId="Equation.DSMT4">
                  <p:embed/>
                  <p:pic>
                    <p:nvPicPr>
                      <p:cNvPr id="97" name="개체 96">
                        <a:extLst>
                          <a:ext uri="{FF2B5EF4-FFF2-40B4-BE49-F238E27FC236}">
                            <a16:creationId xmlns:a16="http://schemas.microsoft.com/office/drawing/2014/main" id="{DA703923-64FA-43F0-9FC6-0460129F06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3803650" y="4714875"/>
                        <a:ext cx="690563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개체 97">
            <a:extLst>
              <a:ext uri="{FF2B5EF4-FFF2-40B4-BE49-F238E27FC236}">
                <a16:creationId xmlns:a16="http://schemas.microsoft.com/office/drawing/2014/main" id="{3A16DEC2-F226-4592-9C6C-ACF8343107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183003"/>
              </p:ext>
            </p:extLst>
          </p:nvPr>
        </p:nvGraphicFramePr>
        <p:xfrm>
          <a:off x="3797300" y="5267325"/>
          <a:ext cx="77311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698400" imgH="279360" progId="Equation.DSMT4">
                  <p:embed/>
                </p:oleObj>
              </mc:Choice>
              <mc:Fallback>
                <p:oleObj name="Equation" r:id="rId48" imgW="698400" imgH="279360" progId="Equation.DSMT4">
                  <p:embed/>
                  <p:pic>
                    <p:nvPicPr>
                      <p:cNvPr id="98" name="개체 97">
                        <a:extLst>
                          <a:ext uri="{FF2B5EF4-FFF2-40B4-BE49-F238E27FC236}">
                            <a16:creationId xmlns:a16="http://schemas.microsoft.com/office/drawing/2014/main" id="{3A16DEC2-F226-4592-9C6C-ACF8343107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3797300" y="5267325"/>
                        <a:ext cx="773113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개체 98">
            <a:extLst>
              <a:ext uri="{FF2B5EF4-FFF2-40B4-BE49-F238E27FC236}">
                <a16:creationId xmlns:a16="http://schemas.microsoft.com/office/drawing/2014/main" id="{A6347694-8110-4876-8897-EF4A12CEA9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273585"/>
              </p:ext>
            </p:extLst>
          </p:nvPr>
        </p:nvGraphicFramePr>
        <p:xfrm>
          <a:off x="3797300" y="5768975"/>
          <a:ext cx="7620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685800" imgH="279360" progId="Equation.DSMT4">
                  <p:embed/>
                </p:oleObj>
              </mc:Choice>
              <mc:Fallback>
                <p:oleObj name="Equation" r:id="rId50" imgW="685800" imgH="279360" progId="Equation.DSMT4">
                  <p:embed/>
                  <p:pic>
                    <p:nvPicPr>
                      <p:cNvPr id="99" name="개체 98">
                        <a:extLst>
                          <a:ext uri="{FF2B5EF4-FFF2-40B4-BE49-F238E27FC236}">
                            <a16:creationId xmlns:a16="http://schemas.microsoft.com/office/drawing/2014/main" id="{A6347694-8110-4876-8897-EF4A12CEA9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3797300" y="5768975"/>
                        <a:ext cx="762000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22A7304-28E6-4B5F-9D7D-42F3390FE4F8}"/>
              </a:ext>
            </a:extLst>
          </p:cNvPr>
          <p:cNvSpPr/>
          <p:nvPr/>
        </p:nvSpPr>
        <p:spPr>
          <a:xfrm>
            <a:off x="3157574" y="5924027"/>
            <a:ext cx="534500" cy="257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61D095-E819-4BD0-8653-DBFB929BADDF}"/>
              </a:ext>
            </a:extLst>
          </p:cNvPr>
          <p:cNvSpPr/>
          <p:nvPr/>
        </p:nvSpPr>
        <p:spPr>
          <a:xfrm>
            <a:off x="3157574" y="5389007"/>
            <a:ext cx="534500" cy="53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AC661ED-40F8-4A22-A135-F74B51B288DC}"/>
              </a:ext>
            </a:extLst>
          </p:cNvPr>
          <p:cNvSpPr/>
          <p:nvPr/>
        </p:nvSpPr>
        <p:spPr>
          <a:xfrm>
            <a:off x="3157574" y="4853986"/>
            <a:ext cx="534500" cy="53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3" name="개체 102">
            <a:extLst>
              <a:ext uri="{FF2B5EF4-FFF2-40B4-BE49-F238E27FC236}">
                <a16:creationId xmlns:a16="http://schemas.microsoft.com/office/drawing/2014/main" id="{55C84AFC-F4EC-45C7-B74B-23F307E838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891062"/>
              </p:ext>
            </p:extLst>
          </p:nvPr>
        </p:nvGraphicFramePr>
        <p:xfrm>
          <a:off x="3227388" y="6208713"/>
          <a:ext cx="104298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939600" imgH="253800" progId="Equation.DSMT4">
                  <p:embed/>
                </p:oleObj>
              </mc:Choice>
              <mc:Fallback>
                <p:oleObj name="Equation" r:id="rId52" imgW="939600" imgH="253800" progId="Equation.DSMT4">
                  <p:embed/>
                  <p:pic>
                    <p:nvPicPr>
                      <p:cNvPr id="103" name="개체 102">
                        <a:extLst>
                          <a:ext uri="{FF2B5EF4-FFF2-40B4-BE49-F238E27FC236}">
                            <a16:creationId xmlns:a16="http://schemas.microsoft.com/office/drawing/2014/main" id="{55C84AFC-F4EC-45C7-B74B-23F307E838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3227388" y="6208713"/>
                        <a:ext cx="1042987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개체 104">
            <a:extLst>
              <a:ext uri="{FF2B5EF4-FFF2-40B4-BE49-F238E27FC236}">
                <a16:creationId xmlns:a16="http://schemas.microsoft.com/office/drawing/2014/main" id="{8AACA689-2025-4955-A1A1-87E2D910E7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438099"/>
              </p:ext>
            </p:extLst>
          </p:nvPr>
        </p:nvGraphicFramePr>
        <p:xfrm>
          <a:off x="3262313" y="5554663"/>
          <a:ext cx="325437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4" imgW="291960" imgH="228600" progId="Equation.DSMT4">
                  <p:embed/>
                </p:oleObj>
              </mc:Choice>
              <mc:Fallback>
                <p:oleObj name="Equation" r:id="rId54" imgW="291960" imgH="228600" progId="Equation.DSMT4">
                  <p:embed/>
                  <p:pic>
                    <p:nvPicPr>
                      <p:cNvPr id="105" name="개체 104">
                        <a:extLst>
                          <a:ext uri="{FF2B5EF4-FFF2-40B4-BE49-F238E27FC236}">
                            <a16:creationId xmlns:a16="http://schemas.microsoft.com/office/drawing/2014/main" id="{8AACA689-2025-4955-A1A1-87E2D910E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3262313" y="5554663"/>
                        <a:ext cx="325437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개체 105">
            <a:extLst>
              <a:ext uri="{FF2B5EF4-FFF2-40B4-BE49-F238E27FC236}">
                <a16:creationId xmlns:a16="http://schemas.microsoft.com/office/drawing/2014/main" id="{E1185FCD-0919-483C-875C-859FB24B90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610616"/>
              </p:ext>
            </p:extLst>
          </p:nvPr>
        </p:nvGraphicFramePr>
        <p:xfrm>
          <a:off x="3276905" y="4981697"/>
          <a:ext cx="296047" cy="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6" imgW="266400" imgH="228600" progId="Equation.DSMT4">
                  <p:embed/>
                </p:oleObj>
              </mc:Choice>
              <mc:Fallback>
                <p:oleObj name="Equation" r:id="rId56" imgW="266400" imgH="228600" progId="Equation.DSMT4">
                  <p:embed/>
                  <p:pic>
                    <p:nvPicPr>
                      <p:cNvPr id="106" name="개체 105">
                        <a:extLst>
                          <a:ext uri="{FF2B5EF4-FFF2-40B4-BE49-F238E27FC236}">
                            <a16:creationId xmlns:a16="http://schemas.microsoft.com/office/drawing/2014/main" id="{E1185FCD-0919-483C-875C-859FB24B90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276905" y="4981697"/>
                        <a:ext cx="296047" cy="253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모서리가 둥근 직사각형 4">
            <a:extLst>
              <a:ext uri="{FF2B5EF4-FFF2-40B4-BE49-F238E27FC236}">
                <a16:creationId xmlns:a16="http://schemas.microsoft.com/office/drawing/2014/main" id="{EAB65A3F-81CB-4D66-862A-8F81E57593C8}"/>
              </a:ext>
            </a:extLst>
          </p:cNvPr>
          <p:cNvSpPr/>
          <p:nvPr/>
        </p:nvSpPr>
        <p:spPr>
          <a:xfrm>
            <a:off x="1463276" y="4351985"/>
            <a:ext cx="9265447" cy="21714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7BA5B375-6432-40F6-96B1-42420631D597}"/>
              </a:ext>
            </a:extLst>
          </p:cNvPr>
          <p:cNvCxnSpPr/>
          <p:nvPr/>
        </p:nvCxnSpPr>
        <p:spPr>
          <a:xfrm>
            <a:off x="3692073" y="4853986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CC6862D-CDA5-45EB-B29B-23BBD526BEA4}"/>
              </a:ext>
            </a:extLst>
          </p:cNvPr>
          <p:cNvCxnSpPr/>
          <p:nvPr/>
        </p:nvCxnSpPr>
        <p:spPr>
          <a:xfrm>
            <a:off x="3692073" y="5386350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1A3FA65C-2B01-4B93-BEF6-DACD25138EA2}"/>
              </a:ext>
            </a:extLst>
          </p:cNvPr>
          <p:cNvCxnSpPr/>
          <p:nvPr/>
        </p:nvCxnSpPr>
        <p:spPr>
          <a:xfrm>
            <a:off x="3692073" y="5930847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247A053-94D8-4C69-B4F1-A9E9D4E9C77A}"/>
              </a:ext>
            </a:extLst>
          </p:cNvPr>
          <p:cNvCxnSpPr/>
          <p:nvPr/>
        </p:nvCxnSpPr>
        <p:spPr>
          <a:xfrm>
            <a:off x="6717130" y="4853986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77AB463A-F03F-4C5B-9788-B9C3D532BBA4}"/>
              </a:ext>
            </a:extLst>
          </p:cNvPr>
          <p:cNvCxnSpPr/>
          <p:nvPr/>
        </p:nvCxnSpPr>
        <p:spPr>
          <a:xfrm>
            <a:off x="6717130" y="5386350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736C126-B84D-4057-B164-94182558C42D}"/>
              </a:ext>
            </a:extLst>
          </p:cNvPr>
          <p:cNvCxnSpPr/>
          <p:nvPr/>
        </p:nvCxnSpPr>
        <p:spPr>
          <a:xfrm>
            <a:off x="6717130" y="5930847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753915B-316E-4872-9E94-2770E5382015}"/>
              </a:ext>
            </a:extLst>
          </p:cNvPr>
          <p:cNvCxnSpPr/>
          <p:nvPr/>
        </p:nvCxnSpPr>
        <p:spPr>
          <a:xfrm>
            <a:off x="9778873" y="4853986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ACA421F-27B3-49C4-9D47-8A38546C1D3B}"/>
              </a:ext>
            </a:extLst>
          </p:cNvPr>
          <p:cNvCxnSpPr/>
          <p:nvPr/>
        </p:nvCxnSpPr>
        <p:spPr>
          <a:xfrm>
            <a:off x="9778873" y="5386350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AA7233E6-FF02-4BA3-8937-08D727F26388}"/>
              </a:ext>
            </a:extLst>
          </p:cNvPr>
          <p:cNvCxnSpPr/>
          <p:nvPr/>
        </p:nvCxnSpPr>
        <p:spPr>
          <a:xfrm>
            <a:off x="9778873" y="5930847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FA49DC43-08F0-4486-997D-5F0CBCF85BEC}"/>
              </a:ext>
            </a:extLst>
          </p:cNvPr>
          <p:cNvCxnSpPr/>
          <p:nvPr/>
        </p:nvCxnSpPr>
        <p:spPr>
          <a:xfrm>
            <a:off x="2784925" y="5578645"/>
            <a:ext cx="907148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D4DA116B-1432-4B21-B8AD-224F21E1F04F}"/>
              </a:ext>
            </a:extLst>
          </p:cNvPr>
          <p:cNvCxnSpPr/>
          <p:nvPr/>
        </p:nvCxnSpPr>
        <p:spPr>
          <a:xfrm>
            <a:off x="5809981" y="5025048"/>
            <a:ext cx="907148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9FF2DA6-EBDE-40A3-B96F-88791C54E156}"/>
              </a:ext>
            </a:extLst>
          </p:cNvPr>
          <p:cNvCxnSpPr/>
          <p:nvPr/>
        </p:nvCxnSpPr>
        <p:spPr>
          <a:xfrm>
            <a:off x="8871725" y="4427324"/>
            <a:ext cx="907148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B94BB8D2-C819-48FA-B251-002FF5B7A9B7}"/>
              </a:ext>
            </a:extLst>
          </p:cNvPr>
          <p:cNvCxnSpPr/>
          <p:nvPr/>
        </p:nvCxnSpPr>
        <p:spPr>
          <a:xfrm>
            <a:off x="4603419" y="4351985"/>
            <a:ext cx="0" cy="21714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140CD220-0556-4E9E-97C7-70F95C5F7073}"/>
              </a:ext>
            </a:extLst>
          </p:cNvPr>
          <p:cNvCxnSpPr/>
          <p:nvPr/>
        </p:nvCxnSpPr>
        <p:spPr>
          <a:xfrm>
            <a:off x="7649445" y="4351985"/>
            <a:ext cx="0" cy="21714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67AF5ED-0FC1-4B4C-99E2-F9E08F5CAAF7}"/>
              </a:ext>
            </a:extLst>
          </p:cNvPr>
          <p:cNvSpPr txBox="1"/>
          <p:nvPr/>
        </p:nvSpPr>
        <p:spPr>
          <a:xfrm>
            <a:off x="1561678" y="4402435"/>
            <a:ext cx="91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Mode 1</a:t>
            </a:r>
            <a:endParaRPr lang="ko-KR" altLang="en-US" sz="12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8A55A5F-F6E7-4008-B539-E5127C226242}"/>
              </a:ext>
            </a:extLst>
          </p:cNvPr>
          <p:cNvSpPr txBox="1"/>
          <p:nvPr/>
        </p:nvSpPr>
        <p:spPr>
          <a:xfrm>
            <a:off x="4605207" y="4402435"/>
            <a:ext cx="91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Mode 2</a:t>
            </a:r>
            <a:endParaRPr lang="ko-KR" altLang="en-US" sz="12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233A9CB-BF43-425C-97A2-9454157EE173}"/>
              </a:ext>
            </a:extLst>
          </p:cNvPr>
          <p:cNvSpPr txBox="1"/>
          <p:nvPr/>
        </p:nvSpPr>
        <p:spPr>
          <a:xfrm>
            <a:off x="7649445" y="4402435"/>
            <a:ext cx="91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Mode 3</a:t>
            </a:r>
            <a:endParaRPr lang="ko-KR" altLang="en-US" sz="1200" b="1" dirty="0"/>
          </a:p>
        </p:txBody>
      </p:sp>
      <p:sp>
        <p:nvSpPr>
          <p:cNvPr id="126" name="오른쪽 중괄호 125">
            <a:extLst>
              <a:ext uri="{FF2B5EF4-FFF2-40B4-BE49-F238E27FC236}">
                <a16:creationId xmlns:a16="http://schemas.microsoft.com/office/drawing/2014/main" id="{9F91891A-CF2E-4F6B-8C54-A4DFF71F10DD}"/>
              </a:ext>
            </a:extLst>
          </p:cNvPr>
          <p:cNvSpPr/>
          <p:nvPr/>
        </p:nvSpPr>
        <p:spPr>
          <a:xfrm>
            <a:off x="9418100" y="2561822"/>
            <a:ext cx="280310" cy="132932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A502882-1C0F-4E6C-8541-94094D380009}"/>
              </a:ext>
            </a:extLst>
          </p:cNvPr>
          <p:cNvSpPr txBox="1"/>
          <p:nvPr/>
        </p:nvSpPr>
        <p:spPr>
          <a:xfrm>
            <a:off x="9822063" y="2837792"/>
            <a:ext cx="1244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Closed-form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solutions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available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A94A9-6217-4685-96F9-61E894D408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46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6B3A5CC-0C53-427B-9339-6C1F1C638F14}"/>
              </a:ext>
            </a:extLst>
          </p:cNvPr>
          <p:cNvSpPr txBox="1"/>
          <p:nvPr/>
        </p:nvSpPr>
        <p:spPr>
          <a:xfrm>
            <a:off x="1462712" y="5067864"/>
            <a:ext cx="1248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Eavesdropping channel link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B851E7-6E45-443E-81D7-589607273698}"/>
              </a:ext>
            </a:extLst>
          </p:cNvPr>
          <p:cNvSpPr txBox="1"/>
          <p:nvPr/>
        </p:nvSpPr>
        <p:spPr>
          <a:xfrm>
            <a:off x="2208722" y="4384596"/>
            <a:ext cx="157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Data rate of the suspicious users</a:t>
            </a:r>
          </a:p>
        </p:txBody>
      </p:sp>
      <p:pic>
        <p:nvPicPr>
          <p:cNvPr id="92" name="그래픽 91" descr="오른쪽으로 굽은 화살표">
            <a:extLst>
              <a:ext uri="{FF2B5EF4-FFF2-40B4-BE49-F238E27FC236}">
                <a16:creationId xmlns:a16="http://schemas.microsoft.com/office/drawing/2014/main" id="{C83A81EE-7469-4F03-9583-590615B9A3C8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 rot="16200000" flipH="1">
            <a:off x="2788553" y="4849362"/>
            <a:ext cx="346648" cy="325437"/>
          </a:xfrm>
          <a:prstGeom prst="rect">
            <a:avLst/>
          </a:prstGeom>
        </p:spPr>
      </p:pic>
      <p:pic>
        <p:nvPicPr>
          <p:cNvPr id="104" name="그래픽 103" descr="오른쪽으로 굽은 화살표">
            <a:extLst>
              <a:ext uri="{FF2B5EF4-FFF2-40B4-BE49-F238E27FC236}">
                <a16:creationId xmlns:a16="http://schemas.microsoft.com/office/drawing/2014/main" id="{9DF0813B-B8DF-4A40-A177-0940247C8E3D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 rot="16200000" flipH="1">
            <a:off x="1827991" y="5518944"/>
            <a:ext cx="346648" cy="32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884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2: Non-negligible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Signal-to-interference-plus-noise ratio (SINR)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                           and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where</a:t>
            </a:r>
          </a:p>
          <a:p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b="1" dirty="0"/>
              <a:t>Problem formulation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7C5C7-0A9B-4A8D-9974-E87F2B4E75F2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</a:t>
            </a:r>
            <a:r>
              <a:rPr lang="en-US" altLang="ko-KR" sz="1200" b="1" dirty="0">
                <a:solidFill>
                  <a:schemeClr val="bg1"/>
                </a:solidFill>
              </a:rPr>
              <a:t>Case II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0A6AF0F8-D5DD-4A35-A162-E14920F257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403080"/>
              </p:ext>
            </p:extLst>
          </p:nvPr>
        </p:nvGraphicFramePr>
        <p:xfrm>
          <a:off x="1256587" y="1739318"/>
          <a:ext cx="21717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47560" imgH="431640" progId="Equation.DSMT4">
                  <p:embed/>
                </p:oleObj>
              </mc:Choice>
              <mc:Fallback>
                <p:oleObj name="Equation" r:id="rId3" imgW="1447560" imgH="43164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0A6AF0F8-D5DD-4A35-A162-E14920F257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6587" y="1739318"/>
                        <a:ext cx="21717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D65CC708-1B9D-45F6-A11A-9BE233670D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998052"/>
              </p:ext>
            </p:extLst>
          </p:nvPr>
        </p:nvGraphicFramePr>
        <p:xfrm>
          <a:off x="4013750" y="1739317"/>
          <a:ext cx="23622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74640" imgH="431640" progId="Equation.DSMT4">
                  <p:embed/>
                </p:oleObj>
              </mc:Choice>
              <mc:Fallback>
                <p:oleObj name="Equation" r:id="rId5" imgW="1574640" imgH="43164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D65CC708-1B9D-45F6-A11A-9BE233670D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13750" y="1739317"/>
                        <a:ext cx="23622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CD1F6F5F-58C2-431F-B578-D94CB2607E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2238" y="2598445"/>
          <a:ext cx="77343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155920" imgH="583920" progId="Equation.DSMT4">
                  <p:embed/>
                </p:oleObj>
              </mc:Choice>
              <mc:Fallback>
                <p:oleObj name="Equation" r:id="rId7" imgW="5155920" imgH="583920" progId="Equation.DSMT4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id="{CD1F6F5F-58C2-431F-B578-D94CB2607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42238" y="2598445"/>
                        <a:ext cx="7734300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65B3B3-CD3F-4644-9F1D-B68F6E50B31A}"/>
              </a:ext>
            </a:extLst>
          </p:cNvPr>
          <p:cNvGrpSpPr/>
          <p:nvPr/>
        </p:nvGrpSpPr>
        <p:grpSpPr>
          <a:xfrm>
            <a:off x="3019607" y="4321647"/>
            <a:ext cx="6161866" cy="2163128"/>
            <a:chOff x="1057013" y="4196842"/>
            <a:chExt cx="3256588" cy="2163128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CCBBF4B-2C0C-47C1-80A7-AB342A2AFA2B}"/>
                </a:ext>
              </a:extLst>
            </p:cNvPr>
            <p:cNvSpPr/>
            <p:nvPr/>
          </p:nvSpPr>
          <p:spPr>
            <a:xfrm>
              <a:off x="1057013" y="4257766"/>
              <a:ext cx="3254928" cy="2102204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A324D541-3918-4378-886A-E7EB512D8549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rgbClr val="333399"/>
                  </a:solidFill>
                </a:rPr>
                <a:t>Problem 4. Eavesdropping rate maximization for case 2</a:t>
              </a:r>
              <a:endParaRPr lang="ko-KR" altLang="en-US" sz="1600" dirty="0">
                <a:solidFill>
                  <a:srgbClr val="333399"/>
                </a:solidFill>
              </a:endParaRPr>
            </a:p>
          </p:txBody>
        </p:sp>
      </p:grp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49576919-26B8-4E0C-AFC4-2AC539EC0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212343"/>
              </p:ext>
            </p:extLst>
          </p:nvPr>
        </p:nvGraphicFramePr>
        <p:xfrm>
          <a:off x="4192588" y="4738429"/>
          <a:ext cx="3798887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65360" imgH="1066680" progId="Equation.DSMT4">
                  <p:embed/>
                </p:oleObj>
              </mc:Choice>
              <mc:Fallback>
                <p:oleObj name="Equation" r:id="rId9" imgW="2565360" imgH="106668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49576919-26B8-4E0C-AFC4-2AC539EC0D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92588" y="4738429"/>
                        <a:ext cx="3798887" cy="15875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8A421D2C-321E-4D7D-ABEE-1F464B50C15F}"/>
              </a:ext>
            </a:extLst>
          </p:cNvPr>
          <p:cNvSpPr/>
          <p:nvPr/>
        </p:nvSpPr>
        <p:spPr>
          <a:xfrm>
            <a:off x="7606102" y="5230080"/>
            <a:ext cx="99152" cy="31468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2677D6-92E6-4E31-9970-1259AA4C2664}"/>
              </a:ext>
            </a:extLst>
          </p:cNvPr>
          <p:cNvSpPr txBox="1"/>
          <p:nvPr/>
        </p:nvSpPr>
        <p:spPr>
          <a:xfrm>
            <a:off x="7834689" y="5224402"/>
            <a:ext cx="124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Non-convex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7DB76-3D76-4B03-95DC-863D508779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47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6088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2: Non-negligible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Two-step approach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Step 1: </a:t>
            </a:r>
            <a:r>
              <a:rPr lang="en-US" altLang="ko-KR" dirty="0">
                <a:solidFill>
                  <a:srgbClr val="0000FF"/>
                </a:solidFill>
              </a:rPr>
              <a:t>Unconstrained solution</a:t>
            </a:r>
            <a:r>
              <a:rPr lang="en-US" altLang="ko-KR" dirty="0"/>
              <a:t> by first relaxing the jammer power constraint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Step 2: Retrieving the </a:t>
            </a:r>
            <a:r>
              <a:rPr lang="en-US" altLang="ko-KR" dirty="0">
                <a:solidFill>
                  <a:srgbClr val="0000FF"/>
                </a:solidFill>
              </a:rPr>
              <a:t>true optimal solution</a:t>
            </a:r>
            <a:r>
              <a:rPr lang="en-US" altLang="ko-KR" dirty="0"/>
              <a:t> if the obtained jamming power from (P4.1) is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Closed-form</a:t>
            </a:r>
            <a:r>
              <a:rPr lang="en-US" altLang="ko-KR" dirty="0"/>
              <a:t> solution available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7C5C7-0A9B-4A8D-9974-E87F2B4E75F2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</a:t>
            </a:r>
            <a:r>
              <a:rPr lang="en-US" altLang="ko-KR" sz="1200" b="1" dirty="0">
                <a:solidFill>
                  <a:schemeClr val="bg1"/>
                </a:solidFill>
              </a:rPr>
              <a:t>Case II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65B3B3-CD3F-4644-9F1D-B68F6E50B31A}"/>
              </a:ext>
            </a:extLst>
          </p:cNvPr>
          <p:cNvGrpSpPr/>
          <p:nvPr/>
        </p:nvGrpSpPr>
        <p:grpSpPr>
          <a:xfrm>
            <a:off x="2116392" y="2254129"/>
            <a:ext cx="7955159" cy="2103267"/>
            <a:chOff x="1057013" y="4196842"/>
            <a:chExt cx="3256588" cy="2103267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CCBBF4B-2C0C-47C1-80A7-AB342A2AFA2B}"/>
                </a:ext>
              </a:extLst>
            </p:cNvPr>
            <p:cNvSpPr/>
            <p:nvPr/>
          </p:nvSpPr>
          <p:spPr>
            <a:xfrm>
              <a:off x="1057013" y="4257766"/>
              <a:ext cx="3254928" cy="2042343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A324D541-3918-4378-886A-E7EB512D8549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rgbClr val="333399"/>
                  </a:solidFill>
                </a:rPr>
                <a:t>Problem 4.1. Unconstrained problem for case 2</a:t>
              </a:r>
              <a:endParaRPr lang="ko-KR" altLang="en-US" sz="1600" dirty="0">
                <a:solidFill>
                  <a:srgbClr val="333399"/>
                </a:solidFill>
              </a:endParaRPr>
            </a:p>
          </p:txBody>
        </p:sp>
      </p:grp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49576919-26B8-4E0C-AFC4-2AC539EC0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114665"/>
              </p:ext>
            </p:extLst>
          </p:nvPr>
        </p:nvGraphicFramePr>
        <p:xfrm>
          <a:off x="4106863" y="2671763"/>
          <a:ext cx="3970337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79480" imgH="1066680" progId="Equation.DSMT4">
                  <p:embed/>
                </p:oleObj>
              </mc:Choice>
              <mc:Fallback>
                <p:oleObj name="Equation" r:id="rId3" imgW="2679480" imgH="106668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49576919-26B8-4E0C-AFC4-2AC539EC0D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6863" y="2671763"/>
                        <a:ext cx="3970337" cy="15875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A06FA977-2EA5-447B-91B3-78DFDD8CB1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104433"/>
              </p:ext>
            </p:extLst>
          </p:nvPr>
        </p:nvGraphicFramePr>
        <p:xfrm>
          <a:off x="10582733" y="4572194"/>
          <a:ext cx="6969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69800" imgH="253800" progId="Equation.DSMT4">
                  <p:embed/>
                </p:oleObj>
              </mc:Choice>
              <mc:Fallback>
                <p:oleObj name="Equation" r:id="rId5" imgW="469800" imgH="253800" progId="Equation.DSMT4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A06FA977-2EA5-447B-91B3-78DFDD8CB1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82733" y="4572194"/>
                        <a:ext cx="696912" cy="377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4DDF8953-CA3C-495E-9550-D0B55BC2FC84}"/>
              </a:ext>
            </a:extLst>
          </p:cNvPr>
          <p:cNvGrpSpPr/>
          <p:nvPr/>
        </p:nvGrpSpPr>
        <p:grpSpPr>
          <a:xfrm>
            <a:off x="2116392" y="5089497"/>
            <a:ext cx="7959216" cy="788790"/>
            <a:chOff x="1057013" y="4196842"/>
            <a:chExt cx="3256588" cy="78879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E1C66E6B-B7B3-45C9-9507-3A5DC71AE406}"/>
                </a:ext>
              </a:extLst>
            </p:cNvPr>
            <p:cNvSpPr/>
            <p:nvPr/>
          </p:nvSpPr>
          <p:spPr>
            <a:xfrm>
              <a:off x="1057013" y="4257767"/>
              <a:ext cx="3254928" cy="727865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If          , the optimal jamming power for the original problem (P4) is </a:t>
              </a: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E2AA8890-36FB-42A0-A821-B1CC3709290F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rgbClr val="3333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Theorem 3. The optimal jamming power for the original problem (P4)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1" name="개체 30">
            <a:extLst>
              <a:ext uri="{FF2B5EF4-FFF2-40B4-BE49-F238E27FC236}">
                <a16:creationId xmlns:a16="http://schemas.microsoft.com/office/drawing/2014/main" id="{563D7ABD-095B-4433-BD59-D07B91E972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730867"/>
              </p:ext>
            </p:extLst>
          </p:nvPr>
        </p:nvGraphicFramePr>
        <p:xfrm>
          <a:off x="2377146" y="5411950"/>
          <a:ext cx="6969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69800" imgH="253800" progId="Equation.DSMT4">
                  <p:embed/>
                </p:oleObj>
              </mc:Choice>
              <mc:Fallback>
                <p:oleObj name="Equation" r:id="rId7" imgW="469800" imgH="253800" progId="Equation.DSMT4">
                  <p:embed/>
                  <p:pic>
                    <p:nvPicPr>
                      <p:cNvPr id="31" name="개체 30">
                        <a:extLst>
                          <a:ext uri="{FF2B5EF4-FFF2-40B4-BE49-F238E27FC236}">
                            <a16:creationId xmlns:a16="http://schemas.microsoft.com/office/drawing/2014/main" id="{563D7ABD-095B-4433-BD59-D07B91E972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7146" y="5411950"/>
                        <a:ext cx="696912" cy="377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개체 31">
            <a:extLst>
              <a:ext uri="{FF2B5EF4-FFF2-40B4-BE49-F238E27FC236}">
                <a16:creationId xmlns:a16="http://schemas.microsoft.com/office/drawing/2014/main" id="{69F07EDF-3371-439F-8AE2-F69BE148BC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317334"/>
              </p:ext>
            </p:extLst>
          </p:nvPr>
        </p:nvGraphicFramePr>
        <p:xfrm>
          <a:off x="8741238" y="5449144"/>
          <a:ext cx="7905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3160" imgH="241200" progId="Equation.DSMT4">
                  <p:embed/>
                </p:oleObj>
              </mc:Choice>
              <mc:Fallback>
                <p:oleObj name="Equation" r:id="rId8" imgW="533160" imgH="241200" progId="Equation.DSMT4">
                  <p:embed/>
                  <p:pic>
                    <p:nvPicPr>
                      <p:cNvPr id="32" name="개체 31">
                        <a:extLst>
                          <a:ext uri="{FF2B5EF4-FFF2-40B4-BE49-F238E27FC236}">
                            <a16:creationId xmlns:a16="http://schemas.microsoft.com/office/drawing/2014/main" id="{69F07EDF-3371-439F-8AE2-F69BE148BC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41238" y="5449144"/>
                        <a:ext cx="790575" cy="3587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4C410EE-9B21-4AB8-AA6D-DF8AEE7A7DCA}"/>
              </a:ext>
            </a:extLst>
          </p:cNvPr>
          <p:cNvCxnSpPr/>
          <p:nvPr/>
        </p:nvCxnSpPr>
        <p:spPr>
          <a:xfrm flipH="1">
            <a:off x="6662058" y="4086809"/>
            <a:ext cx="15395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중괄호 34">
            <a:extLst>
              <a:ext uri="{FF2B5EF4-FFF2-40B4-BE49-F238E27FC236}">
                <a16:creationId xmlns:a16="http://schemas.microsoft.com/office/drawing/2014/main" id="{6AA42AEB-D9F7-4CE1-B07F-03B6D499F949}"/>
              </a:ext>
            </a:extLst>
          </p:cNvPr>
          <p:cNvSpPr/>
          <p:nvPr/>
        </p:nvSpPr>
        <p:spPr>
          <a:xfrm>
            <a:off x="8444122" y="2671563"/>
            <a:ext cx="280310" cy="158749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665B7E-FAFB-4C20-8F04-3247C4A66548}"/>
              </a:ext>
            </a:extLst>
          </p:cNvPr>
          <p:cNvSpPr txBox="1"/>
          <p:nvPr/>
        </p:nvSpPr>
        <p:spPr>
          <a:xfrm>
            <a:off x="8829033" y="2989720"/>
            <a:ext cx="1273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Solved by the two-layer algorithm (Part I.)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EAFD6-4067-47E4-8B3A-B005B9FCD3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7588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Multi-antenna multi-relay system (Chapter 3 and 4)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Goal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Eavesdropping rate maximization</a:t>
            </a:r>
            <a:r>
              <a:rPr lang="en-US" altLang="ko-KR" dirty="0"/>
              <a:t> by jointly optimizing the </a:t>
            </a:r>
            <a:r>
              <a:rPr lang="en-US" altLang="ko-KR" dirty="0">
                <a:solidFill>
                  <a:srgbClr val="0000FF"/>
                </a:solidFill>
              </a:rPr>
              <a:t>receive combining vector</a:t>
            </a:r>
            <a:r>
              <a:rPr lang="en-US" altLang="ko-KR" dirty="0"/>
              <a:t> at the central monitor, the </a:t>
            </a:r>
            <a:r>
              <a:rPr lang="en-US" altLang="ko-KR" dirty="0">
                <a:solidFill>
                  <a:srgbClr val="0000FF"/>
                </a:solidFill>
              </a:rPr>
              <a:t>precoders</a:t>
            </a:r>
            <a:r>
              <a:rPr lang="en-US" altLang="ko-KR" dirty="0"/>
              <a:t> at the relays and the </a:t>
            </a:r>
            <a:r>
              <a:rPr lang="en-US" altLang="ko-KR" dirty="0">
                <a:solidFill>
                  <a:srgbClr val="0000FF"/>
                </a:solidFill>
              </a:rPr>
              <a:t>transmit covariance matrix</a:t>
            </a:r>
            <a:r>
              <a:rPr lang="en-US" altLang="ko-KR" dirty="0"/>
              <a:t> at the jammer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5706D-3E5F-49B6-B4D1-5C8A3E4C508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</a:t>
            </a:r>
            <a:r>
              <a:rPr lang="en-US" altLang="ko-KR" sz="1200" b="1" dirty="0">
                <a:solidFill>
                  <a:schemeClr val="bg1"/>
                </a:solidFill>
              </a:rPr>
              <a:t>Ext.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294B6-487F-41AD-B907-26F7D125D2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4734F69-1A53-46C7-BC82-FA190D10AF9A}"/>
              </a:ext>
            </a:extLst>
          </p:cNvPr>
          <p:cNvSpPr/>
          <p:nvPr/>
        </p:nvSpPr>
        <p:spPr>
          <a:xfrm>
            <a:off x="5956662" y="3889935"/>
            <a:ext cx="3371827" cy="1871404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FFCCCC"/>
              </a:gs>
            </a:gsLst>
            <a:lin ang="5400000" scaled="1"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6760CED8-8359-47F9-A520-4D2546DEF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95" y="4879632"/>
            <a:ext cx="322614" cy="60778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4FC011FC-362F-4D42-A3ED-D99630F58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24642" y="3966030"/>
            <a:ext cx="322614" cy="60778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E22E77ED-ACE5-45F0-8DEA-FAFECE288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578" y="4189954"/>
            <a:ext cx="766577" cy="76725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2E73429-9B7F-4599-9FEE-5F2D82DC3200}"/>
              </a:ext>
            </a:extLst>
          </p:cNvPr>
          <p:cNvSpPr txBox="1"/>
          <p:nvPr/>
        </p:nvSpPr>
        <p:spPr>
          <a:xfrm>
            <a:off x="7312318" y="397005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7A3453-0398-44B5-811D-D796570489EA}"/>
              </a:ext>
            </a:extLst>
          </p:cNvPr>
          <p:cNvSpPr txBox="1"/>
          <p:nvPr/>
        </p:nvSpPr>
        <p:spPr>
          <a:xfrm>
            <a:off x="8130602" y="4990023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C1A51063-E98A-4162-A352-5415B26CE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975" y="3528991"/>
            <a:ext cx="291134" cy="760288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7CB1C5F-2C8E-45FF-8F33-8F7B3725B136}"/>
              </a:ext>
            </a:extLst>
          </p:cNvPr>
          <p:cNvCxnSpPr>
            <a:cxnSpLocks/>
          </p:cNvCxnSpPr>
          <p:nvPr/>
        </p:nvCxnSpPr>
        <p:spPr>
          <a:xfrm>
            <a:off x="7449424" y="4555222"/>
            <a:ext cx="419449" cy="4278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3D7B8DB-5F83-4E69-B3C9-8D82AB6A35DE}"/>
              </a:ext>
            </a:extLst>
          </p:cNvPr>
          <p:cNvCxnSpPr>
            <a:cxnSpLocks/>
          </p:cNvCxnSpPr>
          <p:nvPr/>
        </p:nvCxnSpPr>
        <p:spPr>
          <a:xfrm flipH="1" flipV="1">
            <a:off x="5198560" y="3859983"/>
            <a:ext cx="1764302" cy="3261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F81292B-734E-46D1-B3D6-5D9B2A6095D5}"/>
              </a:ext>
            </a:extLst>
          </p:cNvPr>
          <p:cNvCxnSpPr>
            <a:cxnSpLocks/>
          </p:cNvCxnSpPr>
          <p:nvPr/>
        </p:nvCxnSpPr>
        <p:spPr>
          <a:xfrm flipH="1">
            <a:off x="3709155" y="3966030"/>
            <a:ext cx="997652" cy="30389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7771A42-5D81-4EB5-AA26-3C5143273D22}"/>
              </a:ext>
            </a:extLst>
          </p:cNvPr>
          <p:cNvCxnSpPr>
            <a:cxnSpLocks/>
          </p:cNvCxnSpPr>
          <p:nvPr/>
        </p:nvCxnSpPr>
        <p:spPr>
          <a:xfrm>
            <a:off x="5201917" y="3966030"/>
            <a:ext cx="2507566" cy="1075753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86B6784-F0F1-429E-9F2A-09A85B7E84DE}"/>
              </a:ext>
            </a:extLst>
          </p:cNvPr>
          <p:cNvSpPr txBox="1"/>
          <p:nvPr/>
        </p:nvSpPr>
        <p:spPr>
          <a:xfrm>
            <a:off x="4320323" y="4295013"/>
            <a:ext cx="125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</a:t>
            </a:r>
          </a:p>
          <a:p>
            <a:pPr algn="ctr"/>
            <a:r>
              <a:rPr lang="en-US" altLang="ko-KR" sz="1200" b="1" dirty="0"/>
              <a:t>relay</a:t>
            </a:r>
            <a:endParaRPr lang="ko-KR" altLang="en-US" sz="12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5F0B3A-92EF-46C8-9097-307B1DAC4798}"/>
              </a:ext>
            </a:extLst>
          </p:cNvPr>
          <p:cNvSpPr txBox="1"/>
          <p:nvPr/>
        </p:nvSpPr>
        <p:spPr>
          <a:xfrm>
            <a:off x="2812054" y="4936911"/>
            <a:ext cx="1020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</a:t>
            </a:r>
          </a:p>
          <a:p>
            <a:pPr algn="ctr"/>
            <a:r>
              <a:rPr lang="en-US" altLang="ko-KR" sz="1200" b="1" dirty="0"/>
              <a:t>monitor</a:t>
            </a:r>
            <a:endParaRPr lang="ko-KR" altLang="en-US" sz="1200" b="1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F66F10B2-83A0-4AB5-A0A2-DB67730BDA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807" y="5427588"/>
            <a:ext cx="627357" cy="612692"/>
          </a:xfrm>
          <a:prstGeom prst="rect">
            <a:avLst/>
          </a:prstGeom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0630A8B-6990-4188-A329-5AAE9C457B00}"/>
              </a:ext>
            </a:extLst>
          </p:cNvPr>
          <p:cNvCxnSpPr>
            <a:cxnSpLocks/>
          </p:cNvCxnSpPr>
          <p:nvPr/>
        </p:nvCxnSpPr>
        <p:spPr>
          <a:xfrm flipV="1">
            <a:off x="5419288" y="5199930"/>
            <a:ext cx="2358836" cy="48780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21059BC-A656-46D1-BF0A-813D66B07EAC}"/>
              </a:ext>
            </a:extLst>
          </p:cNvPr>
          <p:cNvSpPr txBox="1"/>
          <p:nvPr/>
        </p:nvSpPr>
        <p:spPr>
          <a:xfrm>
            <a:off x="4610126" y="6040280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sp>
        <p:nvSpPr>
          <p:cNvPr id="62" name="모서리가 둥근 직사각형 55">
            <a:extLst>
              <a:ext uri="{FF2B5EF4-FFF2-40B4-BE49-F238E27FC236}">
                <a16:creationId xmlns:a16="http://schemas.microsoft.com/office/drawing/2014/main" id="{2309C303-43C4-4512-9BB1-E26340EBEFAF}"/>
              </a:ext>
            </a:extLst>
          </p:cNvPr>
          <p:cNvSpPr/>
          <p:nvPr/>
        </p:nvSpPr>
        <p:spPr>
          <a:xfrm>
            <a:off x="2715418" y="2950828"/>
            <a:ext cx="6761163" cy="348352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D4AE51-904D-42AB-9B2A-65AAA25B7358}"/>
              </a:ext>
            </a:extLst>
          </p:cNvPr>
          <p:cNvSpPr txBox="1"/>
          <p:nvPr/>
        </p:nvSpPr>
        <p:spPr>
          <a:xfrm>
            <a:off x="10099079" y="2950827"/>
            <a:ext cx="142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Suspicious signal</a:t>
            </a:r>
          </a:p>
          <a:p>
            <a:r>
              <a:rPr lang="en-US" altLang="ko-KR" sz="1200" dirty="0"/>
              <a:t>Forwarded signal</a:t>
            </a:r>
          </a:p>
          <a:p>
            <a:r>
              <a:rPr lang="en-US" altLang="ko-KR" sz="1200" dirty="0"/>
              <a:t>Jamming signal</a:t>
            </a:r>
            <a:endParaRPr lang="ko-KR" altLang="en-US" sz="12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B8BD5FB-138A-4AA0-A2EA-6199FEA0D636}"/>
              </a:ext>
            </a:extLst>
          </p:cNvPr>
          <p:cNvCxnSpPr/>
          <p:nvPr/>
        </p:nvCxnSpPr>
        <p:spPr>
          <a:xfrm>
            <a:off x="9653139" y="3079237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C46BB9D-EFC9-4E6F-B27C-8053F54317A5}"/>
              </a:ext>
            </a:extLst>
          </p:cNvPr>
          <p:cNvCxnSpPr/>
          <p:nvPr/>
        </p:nvCxnSpPr>
        <p:spPr>
          <a:xfrm>
            <a:off x="9653139" y="3285706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9C0757E-A9F3-48EF-B00C-DC9ED4EEF640}"/>
              </a:ext>
            </a:extLst>
          </p:cNvPr>
          <p:cNvCxnSpPr/>
          <p:nvPr/>
        </p:nvCxnSpPr>
        <p:spPr>
          <a:xfrm>
            <a:off x="9653139" y="3453486"/>
            <a:ext cx="43431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EFBFAB3-58AD-446F-B1BF-944B7194A4F1}"/>
              </a:ext>
            </a:extLst>
          </p:cNvPr>
          <p:cNvSpPr txBox="1"/>
          <p:nvPr/>
        </p:nvSpPr>
        <p:spPr>
          <a:xfrm rot="16200000">
            <a:off x="4736942" y="3167090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633F39-684E-4371-B6AB-1C637E082FB5}"/>
              </a:ext>
            </a:extLst>
          </p:cNvPr>
          <p:cNvSpPr txBox="1"/>
          <p:nvPr/>
        </p:nvSpPr>
        <p:spPr>
          <a:xfrm rot="16200000">
            <a:off x="4736942" y="4863209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84223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Contributions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Enhancing Covert Communication: Innovations in Secrecy and Detection Strategies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Looking Ahead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suggest looking into new ways to send data secretly, like using different kinds of signals, and we want to  study how knowing less about the communication channel affects things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Testing Different Settings: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use math to see how different factors affect the chances of getting caught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300FA-C6C3-4FEA-85E6-B3B948281E7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Introduction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bg1"/>
                </a:solidFill>
              </a:rPr>
              <a:t>Contributions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30FB-22B3-4D7D-A005-086022B461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5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62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50445-A9D6-4FAD-81BC-B1DDA97401B9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Ext.   </a:t>
            </a:r>
            <a:r>
              <a:rPr lang="en-US" altLang="ko-KR" sz="1200" b="1" dirty="0">
                <a:solidFill>
                  <a:schemeClr val="bg1"/>
                </a:solidFill>
              </a:rPr>
              <a:t>Results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CD24B0-B75A-4B20-90C5-91EFEC53C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99" y="1399000"/>
            <a:ext cx="5355001" cy="406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3B6368-220D-484B-95F0-A42C11860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9000"/>
            <a:ext cx="5355001" cy="40600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70DE3-DD2C-428F-9EA0-247105689B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50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F1F9B-3D64-40DF-A419-B860D42F2A52}"/>
              </a:ext>
            </a:extLst>
          </p:cNvPr>
          <p:cNvSpPr txBox="1"/>
          <p:nvPr/>
        </p:nvSpPr>
        <p:spPr>
          <a:xfrm>
            <a:off x="6349472" y="994696"/>
            <a:ext cx="531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Case 2: Non-negligible relay processing delay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59CE47-2D95-42E7-BD53-A056D5CAD9D0}"/>
              </a:ext>
            </a:extLst>
          </p:cNvPr>
          <p:cNvSpPr txBox="1"/>
          <p:nvPr/>
        </p:nvSpPr>
        <p:spPr>
          <a:xfrm>
            <a:off x="828284" y="994696"/>
            <a:ext cx="518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Case 1: Negligible relay processing delay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803993E-0C01-4C0B-B11D-2E26281B3582}"/>
              </a:ext>
            </a:extLst>
          </p:cNvPr>
          <p:cNvCxnSpPr>
            <a:cxnSpLocks/>
          </p:cNvCxnSpPr>
          <p:nvPr/>
        </p:nvCxnSpPr>
        <p:spPr>
          <a:xfrm>
            <a:off x="9700993" y="2733869"/>
            <a:ext cx="0" cy="83436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6B0E10-107F-46C9-A95F-CCCBD0A33715}"/>
              </a:ext>
            </a:extLst>
          </p:cNvPr>
          <p:cNvSpPr txBox="1"/>
          <p:nvPr/>
        </p:nvSpPr>
        <p:spPr>
          <a:xfrm>
            <a:off x="9747390" y="2981773"/>
            <a:ext cx="82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68 %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DF0938-8605-42F1-B2B3-CAFC6A5A75D0}"/>
              </a:ext>
            </a:extLst>
          </p:cNvPr>
          <p:cNvSpPr txBox="1"/>
          <p:nvPr/>
        </p:nvSpPr>
        <p:spPr>
          <a:xfrm>
            <a:off x="1596525" y="5791200"/>
            <a:ext cx="3817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Channel condition of the suspicious users</a:t>
            </a: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D88C8E44-2B7E-4930-885A-A7961186D5BA}"/>
              </a:ext>
            </a:extLst>
          </p:cNvPr>
          <p:cNvSpPr/>
          <p:nvPr/>
        </p:nvSpPr>
        <p:spPr>
          <a:xfrm>
            <a:off x="1409700" y="5493972"/>
            <a:ext cx="4191000" cy="297228"/>
          </a:xfrm>
          <a:prstGeom prst="leftRightArrow">
            <a:avLst/>
          </a:prstGeom>
          <a:gradFill flip="none" rotWithShape="1">
            <a:gsLst>
              <a:gs pos="0">
                <a:schemeClr val="accent2"/>
              </a:gs>
              <a:gs pos="52000">
                <a:srgbClr val="EDEDED"/>
              </a:gs>
              <a:gs pos="100000">
                <a:srgbClr val="3333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FF754-7265-49E0-8394-DC0BD41662D4}"/>
              </a:ext>
            </a:extLst>
          </p:cNvPr>
          <p:cNvSpPr txBox="1"/>
          <p:nvPr/>
        </p:nvSpPr>
        <p:spPr>
          <a:xfrm>
            <a:off x="779099" y="5488697"/>
            <a:ext cx="63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High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5694AC-2959-4396-B14D-53FCFDDADFEB}"/>
              </a:ext>
            </a:extLst>
          </p:cNvPr>
          <p:cNvSpPr txBox="1"/>
          <p:nvPr/>
        </p:nvSpPr>
        <p:spPr>
          <a:xfrm>
            <a:off x="5600700" y="5488697"/>
            <a:ext cx="63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333399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39016095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 of Part II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A scenario where a distant central monitor covertly wiretaps the communication between a pair of suspicious users via a full-duplex relay and a cooperative jammer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Two different cases</a:t>
            </a:r>
          </a:p>
          <a:p>
            <a:pPr lvl="2"/>
            <a:r>
              <a:rPr lang="en-US" altLang="ko-KR" dirty="0"/>
              <a:t>Negligible relay processing delay</a:t>
            </a:r>
          </a:p>
          <a:p>
            <a:pPr lvl="3"/>
            <a:r>
              <a:rPr lang="en-US" altLang="ko-KR" dirty="0"/>
              <a:t>Three optimal operation modes with the closed-form optimal solutions</a:t>
            </a:r>
          </a:p>
          <a:p>
            <a:pPr lvl="2"/>
            <a:r>
              <a:rPr lang="en-US" altLang="ko-KR" dirty="0"/>
              <a:t>Non-negligible relay processing delay</a:t>
            </a:r>
          </a:p>
          <a:p>
            <a:pPr lvl="3"/>
            <a:r>
              <a:rPr lang="en-US" altLang="ko-KR" dirty="0"/>
              <a:t>Two-step optimization approach for the optima power optimization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Extension to multi-antenna multiple relay scenarios</a:t>
            </a:r>
          </a:p>
          <a:p>
            <a:pPr lvl="2"/>
            <a:endParaRPr lang="en-US" altLang="ko-KR" dirty="0"/>
          </a:p>
          <a:p>
            <a:r>
              <a:rPr lang="en-US" altLang="ko-KR" b="1" dirty="0"/>
              <a:t>Future works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Absence of global channel state information</a:t>
            </a:r>
          </a:p>
          <a:p>
            <a:pPr lvl="1"/>
            <a:r>
              <a:rPr lang="en-US" altLang="ko-KR" dirty="0"/>
              <a:t>Active suspicious users with anti-eavesdropping or anti-jamming capabilities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50445-A9D6-4FAD-81BC-B1DDA97401B9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Ext.   Results   </a:t>
            </a:r>
            <a:r>
              <a:rPr lang="en-US" altLang="ko-KR" sz="1200" b="1" dirty="0" err="1">
                <a:solidFill>
                  <a:schemeClr val="bg1"/>
                </a:solidFill>
              </a:rPr>
              <a:t>Concl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B18FC-DC08-4D5D-8775-BE1E933C62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51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4208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391E1-2F6E-4E22-A0F3-195DA5AF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31BCBD-B328-4948-8B60-63EC095DB5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r>
              <a:rPr lang="en-US" altLang="ko-KR" sz="1400" dirty="0">
                <a:solidFill>
                  <a:srgbClr val="0000FF"/>
                </a:solidFill>
              </a:rPr>
              <a:t>[RZhang:13]</a:t>
            </a:r>
            <a:r>
              <a:rPr lang="en-US" altLang="ko-KR" sz="1400" dirty="0"/>
              <a:t> Rui Zhang and Chin </a:t>
            </a:r>
            <a:r>
              <a:rPr lang="en-US" altLang="ko-KR" sz="1400" dirty="0" err="1"/>
              <a:t>Keong</a:t>
            </a:r>
            <a:r>
              <a:rPr lang="en-US" altLang="ko-KR" sz="1400" dirty="0"/>
              <a:t> Ho, “MIMO broadcasting for simultaneous wireless information and power transfer,” </a:t>
            </a:r>
            <a:r>
              <a:rPr lang="en-US" altLang="ko-KR" sz="1400" i="1" dirty="0"/>
              <a:t>IEEE Trans. Wireless </a:t>
            </a:r>
            <a:r>
              <a:rPr lang="en-US" altLang="ko-KR" sz="1400" i="1" dirty="0" err="1"/>
              <a:t>Commun</a:t>
            </a:r>
            <a:r>
              <a:rPr lang="en-US" altLang="ko-KR" sz="1400" i="1" dirty="0"/>
              <a:t>.</a:t>
            </a:r>
            <a:r>
              <a:rPr lang="en-US" altLang="ko-KR" sz="1400" dirty="0"/>
              <a:t> vol. 12, pp. 1989-2001, May 2013.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[HJu:14]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Hyungsik</a:t>
            </a:r>
            <a:r>
              <a:rPr lang="en-US" altLang="ko-KR" sz="1400" dirty="0"/>
              <a:t> Ju and Rui Zhang, “Throughput maximization in wireless powered communication networks,” IEEE Trans. Wireless </a:t>
            </a:r>
            <a:r>
              <a:rPr lang="en-US" altLang="ko-KR" sz="1400" dirty="0" err="1"/>
              <a:t>Commun</a:t>
            </a:r>
            <a:r>
              <a:rPr lang="en-US" altLang="ko-KR" sz="1400" dirty="0"/>
              <a:t>. vol. 13, pp. 418-428, Jan. 2014.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[LLiu:14]</a:t>
            </a:r>
            <a:r>
              <a:rPr lang="en-US" altLang="ko-KR" sz="1400" dirty="0"/>
              <a:t> Liang Liu, Rui Zhang and Kee-</a:t>
            </a:r>
            <a:r>
              <a:rPr lang="en-US" altLang="ko-KR" sz="1400" dirty="0" err="1"/>
              <a:t>Chaing</a:t>
            </a:r>
            <a:r>
              <a:rPr lang="en-US" altLang="ko-KR" sz="1400" dirty="0"/>
              <a:t> Chua, “Secrecy wireless information and power transfer with MISO beamforming,” IEEE Trans. Signal Process. vol. 64, pp. 1850-1863, Apr. 2014.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[DWKNg:14]</a:t>
            </a:r>
            <a:r>
              <a:rPr lang="en-US" altLang="ko-KR" sz="1400" dirty="0"/>
              <a:t> Derrick Wing Kwan Ng, Ernest S. Lo and Robert Schober, “Robust beamforming for secure communication in systems with wireless information and power transfer,” </a:t>
            </a:r>
            <a:r>
              <a:rPr lang="en-US" altLang="ko-KR" sz="1400" i="1" dirty="0"/>
              <a:t>IEEE Trans.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13, pp. 4599-4615, Aug. 2014.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[HXing:16a]</a:t>
            </a:r>
            <a:r>
              <a:rPr lang="en-US" altLang="ko-KR" sz="1400" dirty="0"/>
              <a:t> Hong Xing, Liang Liu and Rui Zhang, “Secrecy wireless information and power transfer in fading wiretap channel,” </a:t>
            </a:r>
            <a:r>
              <a:rPr lang="en-US" altLang="ko-KR" sz="1400" i="1" dirty="0"/>
              <a:t>IEEE Trans. </a:t>
            </a:r>
            <a:r>
              <a:rPr lang="en-US" altLang="ko-KR" sz="1400" i="1" dirty="0" err="1"/>
              <a:t>Veh</a:t>
            </a:r>
            <a:r>
              <a:rPr lang="en-US" altLang="ko-KR" sz="1400" i="1" dirty="0"/>
              <a:t>. Technol</a:t>
            </a:r>
            <a:r>
              <a:rPr lang="en-US" altLang="ko-KR" sz="1400" dirty="0"/>
              <a:t>. vol.65, pp. 180-190, Jan. 2016. 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[WLiu:16]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Wanchun</a:t>
            </a:r>
            <a:r>
              <a:rPr lang="en-US" altLang="ko-KR" sz="1400" dirty="0"/>
              <a:t> Liu, </a:t>
            </a:r>
            <a:r>
              <a:rPr lang="en-US" altLang="ko-KR" sz="1400" dirty="0" err="1"/>
              <a:t>Xiangyun</a:t>
            </a:r>
            <a:r>
              <a:rPr lang="en-US" altLang="ko-KR" sz="1400" dirty="0"/>
              <a:t> Zhou, Salman </a:t>
            </a:r>
            <a:r>
              <a:rPr lang="en-US" altLang="ko-KR" sz="1400" dirty="0" err="1"/>
              <a:t>Durrani</a:t>
            </a:r>
            <a:r>
              <a:rPr lang="en-US" altLang="ko-KR" sz="1400" dirty="0"/>
              <a:t> and </a:t>
            </a:r>
            <a:r>
              <a:rPr lang="en-US" altLang="ko-KR" sz="1400" dirty="0" err="1"/>
              <a:t>Petar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Popovski</a:t>
            </a:r>
            <a:r>
              <a:rPr lang="en-US" altLang="ko-KR" sz="1400" dirty="0"/>
              <a:t>, “Secure communication with a wireless-powered friendly jammer,” </a:t>
            </a:r>
            <a:r>
              <a:rPr lang="en-US" altLang="ko-KR" sz="1400" i="1" dirty="0"/>
              <a:t>IEEE Trans.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15, pp. 401-415, Jan. 2016.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[HXing:15b]</a:t>
            </a:r>
            <a:r>
              <a:rPr lang="en-US" altLang="ko-KR" sz="1400" dirty="0"/>
              <a:t> Hong Xing and Kai-Kit Wong and Zheng Chu and Arumugam </a:t>
            </a:r>
            <a:r>
              <a:rPr lang="en-US" altLang="ko-KR" sz="1400" dirty="0" err="1"/>
              <a:t>Nullanathan</a:t>
            </a:r>
            <a:r>
              <a:rPr lang="en-US" altLang="ko-KR" sz="1400" dirty="0"/>
              <a:t>, ”To harvest and jam: a paradigm of self-sustaining friendly jammers for secure AF relaying,” </a:t>
            </a:r>
            <a:r>
              <a:rPr lang="en-US" altLang="ko-KR" sz="1400" i="1" dirty="0"/>
              <a:t>IEEE Trans. Signal Process</a:t>
            </a:r>
            <a:r>
              <a:rPr lang="en-US" altLang="ko-KR" sz="1400" dirty="0"/>
              <a:t>. vol. 63, pp. 6616-6631, Dec. 2015.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[JXu:17a]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Jie</a:t>
            </a:r>
            <a:r>
              <a:rPr lang="en-US" altLang="ko-KR" sz="1400" dirty="0"/>
              <a:t> Xu, </a:t>
            </a:r>
            <a:r>
              <a:rPr lang="en-US" altLang="ko-KR" sz="1400" dirty="0" err="1"/>
              <a:t>Lingjie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Duan</a:t>
            </a:r>
            <a:r>
              <a:rPr lang="en-US" altLang="ko-KR" sz="1400" dirty="0"/>
              <a:t> and Rui Zhang, “Surveillance and intervention of infrastructure-free mobile communications: a new wireless security paradigm,” </a:t>
            </a:r>
            <a:r>
              <a:rPr lang="en-US" altLang="ko-KR" sz="1400" i="1" dirty="0"/>
              <a:t>IEEE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24, pp. 152-159, Aug. 2017.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[JXu:17b]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Jie</a:t>
            </a:r>
            <a:r>
              <a:rPr lang="en-US" altLang="ko-KR" sz="1400" dirty="0"/>
              <a:t> Xu, </a:t>
            </a:r>
            <a:r>
              <a:rPr lang="en-US" altLang="ko-KR" sz="1400" dirty="0" err="1"/>
              <a:t>Lingjie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Duan</a:t>
            </a:r>
            <a:r>
              <a:rPr lang="en-US" altLang="ko-KR" sz="1400" dirty="0"/>
              <a:t> and Rui Zhang, “Proactive eavesdropping via cognitive jamming in fading channels,” I</a:t>
            </a:r>
            <a:r>
              <a:rPr lang="en-US" altLang="ko-KR" sz="1400" i="1" dirty="0"/>
              <a:t>EEE Trans.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16, pp. 2790-2806, May 2017.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[CZhong:17]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Caijun</a:t>
            </a:r>
            <a:r>
              <a:rPr lang="en-US" altLang="ko-KR" sz="1400" dirty="0"/>
              <a:t> Zhong, Xin Jiang, </a:t>
            </a:r>
            <a:r>
              <a:rPr lang="en-US" altLang="ko-KR" sz="1400" dirty="0" err="1"/>
              <a:t>Fengzhong</a:t>
            </a:r>
            <a:r>
              <a:rPr lang="en-US" altLang="ko-KR" sz="1400" dirty="0"/>
              <a:t> Qu and </a:t>
            </a:r>
            <a:r>
              <a:rPr lang="en-US" altLang="ko-KR" sz="1400" dirty="0" err="1"/>
              <a:t>Zhaoyang</a:t>
            </a:r>
            <a:r>
              <a:rPr lang="en-US" altLang="ko-KR" sz="1400" dirty="0"/>
              <a:t> Zhang, ”Multi-antenna wireless legitimate surveillance systems: design and performance analysis,” </a:t>
            </a:r>
            <a:r>
              <a:rPr lang="en-US" altLang="ko-KR" sz="1400" i="1" dirty="0"/>
              <a:t>IEEE Trans.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16, pp. 4585-4599, Jul. 2017.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[YZeng:16]</a:t>
            </a:r>
            <a:r>
              <a:rPr lang="en-US" altLang="ko-KR" sz="1400" dirty="0"/>
              <a:t> Yong Zeng and Rui Zhang, “Wireless information surveillance via proactive eavesdropping with spoofing relay,”           </a:t>
            </a:r>
            <a:r>
              <a:rPr lang="en-US" altLang="ko-KR" sz="1400" i="1" dirty="0"/>
              <a:t>IEEE J. Sel. Topics Signal Process</a:t>
            </a:r>
            <a:r>
              <a:rPr lang="en-US" altLang="ko-KR" sz="1400" dirty="0"/>
              <a:t>., vol. 10, pp. 1449-1461, Dec. 2016.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96FF35-364A-4C4D-B046-28ACB7B0ED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52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246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50788-CAC7-43C9-82C9-1DC017D8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Publications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92240-9992-4D5A-84C8-8CA9193130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Journal</a:t>
            </a:r>
          </a:p>
          <a:p>
            <a:pPr lvl="2"/>
            <a:r>
              <a:rPr lang="en-US" altLang="ko-KR" b="1" u="sng" dirty="0">
                <a:solidFill>
                  <a:srgbClr val="0000FF"/>
                </a:solidFill>
              </a:rPr>
              <a:t>International journals</a:t>
            </a:r>
          </a:p>
          <a:p>
            <a:pPr lvl="3"/>
            <a:r>
              <a:rPr lang="en-US" altLang="ko-KR" dirty="0"/>
              <a:t>1. </a:t>
            </a:r>
            <a:r>
              <a:rPr lang="en-US" altLang="ko-KR" dirty="0" err="1"/>
              <a:t>Younghyun</a:t>
            </a:r>
            <a:r>
              <a:rPr lang="en-US" altLang="ko-KR" dirty="0"/>
              <a:t> Jeon, Seok-Hwan Park,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Seungjoo</a:t>
            </a:r>
            <a:r>
              <a:rPr lang="en-US" altLang="ko-KR" dirty="0"/>
              <a:t> </a:t>
            </a:r>
            <a:r>
              <a:rPr lang="en-US" altLang="ko-KR" dirty="0" err="1"/>
              <a:t>Maeng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"Joint designs of fronthaul compression and precoding for full-duplex cloud radio access networks,“ </a:t>
            </a:r>
            <a:r>
              <a:rPr lang="en-US" altLang="ko-KR" i="1" dirty="0"/>
              <a:t>IEEE Wireless Communications Letters</a:t>
            </a:r>
            <a:r>
              <a:rPr lang="en-US" altLang="ko-KR" dirty="0"/>
              <a:t>, Vol. 5, No. 6, pp. 632 - 635, Dec. 2016.</a:t>
            </a:r>
          </a:p>
          <a:p>
            <a:pPr lvl="3"/>
            <a:r>
              <a:rPr lang="en-US" altLang="ko-KR" dirty="0"/>
              <a:t>2.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 and </a:t>
            </a:r>
            <a:r>
              <a:rPr lang="en-US" altLang="ko-KR" dirty="0" err="1"/>
              <a:t>Inkyu</a:t>
            </a:r>
            <a:r>
              <a:rPr lang="en-US" altLang="ko-KR" dirty="0"/>
              <a:t> Lee, "Secrecy performance optimization for wireless powered communication networks with an energy harvesting jammer,“ </a:t>
            </a:r>
            <a:r>
              <a:rPr lang="en-US" altLang="ko-KR" i="1" dirty="0"/>
              <a:t>IEEE Transactions on Communications</a:t>
            </a:r>
            <a:r>
              <a:rPr lang="en-US" altLang="ko-KR" dirty="0"/>
              <a:t>, Vol. 65, No. 2, pp. 764 - 774, Feb. 2017.</a:t>
            </a:r>
          </a:p>
          <a:p>
            <a:pPr lvl="3"/>
            <a:r>
              <a:rPr lang="en-US" altLang="ko-KR" dirty="0"/>
              <a:t>3.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b="1" dirty="0"/>
              <a:t>Jihwan Moon*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"Precoder designs for MIMO gaussian multiple access wiretap channels,“ IEEE Transactions on Vehicular Technology, Vol. 66, No. 9, pp. 8563 - 8568, Sept. 2017.</a:t>
            </a:r>
          </a:p>
          <a:p>
            <a:pPr lvl="3"/>
            <a:r>
              <a:rPr lang="en-US" altLang="ko-KR" dirty="0"/>
              <a:t>4. Hanjin Kim,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Seokju</a:t>
            </a:r>
            <a:r>
              <a:rPr lang="en-US" altLang="ko-KR" dirty="0"/>
              <a:t> Jang, </a:t>
            </a:r>
            <a:r>
              <a:rPr lang="en-US" altLang="ko-KR" b="1" dirty="0"/>
              <a:t>Jihwan Moon*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"Maximization of minimum rate for wireless powered communication networks in interference channel,“ </a:t>
            </a:r>
            <a:r>
              <a:rPr lang="en-US" altLang="ko-KR" i="1" dirty="0"/>
              <a:t>IEEE Communications Letters</a:t>
            </a:r>
            <a:r>
              <a:rPr lang="en-US" altLang="ko-KR" dirty="0"/>
              <a:t>, Vol. 22, No. 8, pp. 1648 - 1651, Aug. 2018.</a:t>
            </a:r>
          </a:p>
          <a:p>
            <a:pPr lvl="3"/>
            <a:r>
              <a:rPr lang="en-US" altLang="ko-KR" dirty="0"/>
              <a:t>5.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dirty="0" err="1"/>
              <a:t>Sunho</a:t>
            </a:r>
            <a:r>
              <a:rPr lang="en-US" altLang="ko-KR" dirty="0"/>
              <a:t> Lee and </a:t>
            </a:r>
            <a:r>
              <a:rPr lang="en-US" altLang="ko-KR" dirty="0" err="1"/>
              <a:t>Inkyu</a:t>
            </a:r>
            <a:r>
              <a:rPr lang="en-US" altLang="ko-KR" dirty="0"/>
              <a:t> Lee, "Proactive eavesdropping with full-duplex relay and cooperative jamming,“ </a:t>
            </a:r>
            <a:r>
              <a:rPr lang="en-US" altLang="ko-KR" i="1" dirty="0"/>
              <a:t>IEEE Transactions on Wireless Communications</a:t>
            </a:r>
            <a:r>
              <a:rPr lang="en-US" altLang="ko-KR" dirty="0"/>
              <a:t>, Vol 17, No. 10, pp. 6707 - 6719, Oct. 2018.</a:t>
            </a:r>
          </a:p>
          <a:p>
            <a:pPr lvl="3"/>
            <a:r>
              <a:rPr lang="en-US" altLang="ko-KR" dirty="0"/>
              <a:t>6.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dirty="0" err="1"/>
              <a:t>Seowoo</a:t>
            </a:r>
            <a:r>
              <a:rPr lang="en-US" altLang="ko-KR" dirty="0"/>
              <a:t> Kang and </a:t>
            </a:r>
            <a:r>
              <a:rPr lang="en-US" altLang="ko-KR" dirty="0" err="1"/>
              <a:t>Inkyu</a:t>
            </a:r>
            <a:r>
              <a:rPr lang="en-US" altLang="ko-KR" dirty="0"/>
              <a:t> Lee, "Relay-assisted proactive eavesdropping with cooperative and spoofing,“ </a:t>
            </a:r>
            <a:r>
              <a:rPr lang="en-US" altLang="ko-KR" i="1" dirty="0"/>
              <a:t>IEEE Transactions on Wireless Communications</a:t>
            </a:r>
            <a:r>
              <a:rPr lang="en-US" altLang="ko-KR" dirty="0"/>
              <a:t>, Vol. 17, No. 10, pp. 6958 - 6971 Oct. 2018</a:t>
            </a:r>
            <a:r>
              <a:rPr lang="en-US" altLang="ko-KR" sz="1000" dirty="0"/>
              <a:t>.</a:t>
            </a:r>
          </a:p>
          <a:p>
            <a:pPr lvl="3"/>
            <a:r>
              <a:rPr lang="en-US" altLang="ko-KR" dirty="0"/>
              <a:t>7.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Sanghyun</a:t>
            </a:r>
            <a:r>
              <a:rPr lang="en-US" altLang="ko-KR" dirty="0"/>
              <a:t> Lee, </a:t>
            </a:r>
            <a:r>
              <a:rPr lang="en-US" altLang="ko-KR" dirty="0" err="1"/>
              <a:t>Hoon</a:t>
            </a:r>
            <a:r>
              <a:rPr lang="en-US" altLang="ko-KR" dirty="0"/>
              <a:t> Lee and </a:t>
            </a:r>
            <a:r>
              <a:rPr lang="en-US" altLang="ko-KR" dirty="0" err="1"/>
              <a:t>Inkyu</a:t>
            </a:r>
            <a:r>
              <a:rPr lang="en-US" altLang="ko-KR" dirty="0"/>
              <a:t> Lee, “Proactive eavesdropping with jamming and eavesdropping mode selection,“ submitted to </a:t>
            </a:r>
            <a:r>
              <a:rPr lang="en-US" altLang="ko-KR" i="1" dirty="0"/>
              <a:t>IEEE Transactions on Wireless Communications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199309-6D23-4EB0-9369-326BBC916B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53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282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50788-CAC7-43C9-82C9-1DC017D8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Publications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92240-9992-4D5A-84C8-8CA9193130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Conference</a:t>
            </a:r>
          </a:p>
          <a:p>
            <a:pPr lvl="2"/>
            <a:r>
              <a:rPr lang="en-US" altLang="ko-KR" b="1" u="sng" dirty="0">
                <a:solidFill>
                  <a:srgbClr val="0000FF"/>
                </a:solidFill>
              </a:rPr>
              <a:t>International conference</a:t>
            </a:r>
          </a:p>
          <a:p>
            <a:pPr lvl="3"/>
            <a:r>
              <a:rPr lang="en-US" altLang="ko-KR" dirty="0"/>
              <a:t>1.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 and </a:t>
            </a:r>
            <a:r>
              <a:rPr lang="en-US" altLang="ko-KR" dirty="0" err="1"/>
              <a:t>Inkyu</a:t>
            </a:r>
            <a:r>
              <a:rPr lang="en-US" altLang="ko-KR" dirty="0"/>
              <a:t> Lee, "Secrecy outage minimization for wireless powered communication networks with an energy harvesting jammer,“ </a:t>
            </a:r>
            <a:r>
              <a:rPr lang="en-US" altLang="ko-KR" i="1" dirty="0"/>
              <a:t>2016 IEEE Global Communications Conference (GLOBECOM)</a:t>
            </a:r>
            <a:r>
              <a:rPr lang="en-US" altLang="ko-KR" dirty="0"/>
              <a:t>, Washington, DC, USA, 4 - 8 Dec. 2016.</a:t>
            </a:r>
          </a:p>
          <a:p>
            <a:pPr lvl="3"/>
            <a:r>
              <a:rPr lang="en-US" altLang="ko-KR" dirty="0"/>
              <a:t>2. </a:t>
            </a:r>
            <a:r>
              <a:rPr lang="en-US" altLang="ko-KR" b="1" dirty="0"/>
              <a:t>Jihwan Moon*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"Secrecy performance of wireless powered communication network,“ </a:t>
            </a:r>
            <a:r>
              <a:rPr lang="en-US" altLang="ko-KR" i="1" dirty="0"/>
              <a:t>The 32nd International Technical Conference on Circuits, Systems, Computers, and Communications (ITC-CSCC)</a:t>
            </a:r>
            <a:r>
              <a:rPr lang="en-US" altLang="ko-KR" dirty="0"/>
              <a:t>, Busan, Korea, 2 - 5 Jul. 2017.</a:t>
            </a:r>
          </a:p>
          <a:p>
            <a:pPr lvl="3"/>
            <a:r>
              <a:rPr lang="en-US" altLang="ko-KR" dirty="0"/>
              <a:t>3.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 and </a:t>
            </a:r>
            <a:r>
              <a:rPr lang="en-US" altLang="ko-KR" dirty="0" err="1"/>
              <a:t>Inkyu</a:t>
            </a:r>
            <a:r>
              <a:rPr lang="en-US" altLang="ko-KR" dirty="0"/>
              <a:t> Lee, "Multiple amplify-and-forward full-duplex relays for legitimate eavesdropping,“ </a:t>
            </a:r>
            <a:r>
              <a:rPr lang="en-US" altLang="ko-KR" i="1" dirty="0"/>
              <a:t>2018 IEEE International Conference on Communications (ICC)</a:t>
            </a:r>
            <a:r>
              <a:rPr lang="en-US" altLang="ko-KR" dirty="0"/>
              <a:t>, Kansas City, MO, USA, 20 - 24 May 2018.</a:t>
            </a:r>
          </a:p>
          <a:p>
            <a:pPr lvl="3"/>
            <a:r>
              <a:rPr lang="en-US" altLang="ko-KR" dirty="0"/>
              <a:t>4.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 and </a:t>
            </a:r>
            <a:r>
              <a:rPr lang="en-US" altLang="ko-KR" dirty="0" err="1"/>
              <a:t>Inkyu</a:t>
            </a:r>
            <a:r>
              <a:rPr lang="en-US" altLang="ko-KR" dirty="0"/>
              <a:t> Lee, "Time allocation methods for secure wireless powered communication networks,“ </a:t>
            </a:r>
            <a:r>
              <a:rPr lang="en-US" altLang="ko-KR" i="1" dirty="0"/>
              <a:t>2018 IEEE 88th Vehicular Technology Conference (VTC Fall)</a:t>
            </a:r>
            <a:r>
              <a:rPr lang="en-US" altLang="ko-KR" dirty="0"/>
              <a:t>, Chicago, IL, USA, 27 – 30 Aug. 2018.</a:t>
            </a:r>
          </a:p>
          <a:p>
            <a:pPr lvl="3"/>
            <a:r>
              <a:rPr lang="en-US" altLang="ko-KR" dirty="0"/>
              <a:t>5.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dirty="0" err="1"/>
              <a:t>Seowoo</a:t>
            </a:r>
            <a:r>
              <a:rPr lang="en-US" altLang="ko-KR" dirty="0"/>
              <a:t> Kang, </a:t>
            </a:r>
            <a:r>
              <a:rPr lang="en-US" altLang="ko-KR" dirty="0" err="1"/>
              <a:t>Minseok</a:t>
            </a:r>
            <a:r>
              <a:rPr lang="en-US" altLang="ko-KR" dirty="0"/>
              <a:t> Kim and </a:t>
            </a:r>
            <a:r>
              <a:rPr lang="en-US" altLang="ko-KR" dirty="0" err="1"/>
              <a:t>Inkyu</a:t>
            </a:r>
            <a:r>
              <a:rPr lang="en-US" altLang="ko-KR" dirty="0"/>
              <a:t> Lee, “Full-duplex spoofing relays for wireless surveillance,“ submitted to </a:t>
            </a:r>
            <a:r>
              <a:rPr lang="en-US" altLang="ko-KR" i="1" dirty="0"/>
              <a:t>2019 IEEE International Conference on Communications (ICC)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6.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Sanghyun</a:t>
            </a:r>
            <a:r>
              <a:rPr lang="en-US" altLang="ko-KR" dirty="0"/>
              <a:t> Lee,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Seunghwan</a:t>
            </a:r>
            <a:r>
              <a:rPr lang="en-US" altLang="ko-KR" dirty="0"/>
              <a:t> </a:t>
            </a:r>
            <a:r>
              <a:rPr lang="en-US" altLang="ko-KR" dirty="0" err="1"/>
              <a:t>Baek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“Deep learning-based proactive eavesdropping for wireless surveillance,“ submitted to </a:t>
            </a:r>
            <a:r>
              <a:rPr lang="en-US" altLang="ko-KR" i="1" dirty="0"/>
              <a:t>2019 IEEE International Conference on Communications (ICC)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b="1" u="sng" dirty="0">
                <a:solidFill>
                  <a:srgbClr val="0000FF"/>
                </a:solidFill>
              </a:rPr>
              <a:t>Domestic conference</a:t>
            </a:r>
          </a:p>
          <a:p>
            <a:pPr lvl="3"/>
            <a:r>
              <a:rPr lang="en-US" altLang="ko-KR" dirty="0"/>
              <a:t>1. </a:t>
            </a:r>
            <a:r>
              <a:rPr lang="en-US" altLang="ko-KR" dirty="0" err="1"/>
              <a:t>Younghyun</a:t>
            </a:r>
            <a:r>
              <a:rPr lang="en-US" altLang="ko-KR" dirty="0"/>
              <a:t> Jeon, Seok-Hwan Park,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Seungjoo</a:t>
            </a:r>
            <a:r>
              <a:rPr lang="en-US" altLang="ko-KR" dirty="0"/>
              <a:t> </a:t>
            </a:r>
            <a:r>
              <a:rPr lang="en-US" altLang="ko-KR" dirty="0" err="1"/>
              <a:t>Maeng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"Fronthaul designs with self-interference mitigation for full-duplex cloud radio access networks,“ </a:t>
            </a:r>
            <a:r>
              <a:rPr lang="en-US" altLang="ko-KR" i="1" dirty="0"/>
              <a:t>2017 Winter Conference of Korea Information and Communications Society</a:t>
            </a:r>
            <a:r>
              <a:rPr lang="en-US" altLang="ko-KR" dirty="0"/>
              <a:t>, 18 - 20 Jan. 2017.</a:t>
            </a:r>
          </a:p>
          <a:p>
            <a:pPr lvl="3"/>
            <a:r>
              <a:rPr lang="en-US" altLang="ko-KR" dirty="0"/>
              <a:t>2. Hanjin Kim,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Seokju</a:t>
            </a:r>
            <a:r>
              <a:rPr lang="en-US" altLang="ko-KR" dirty="0"/>
              <a:t> Jang,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Junhee</a:t>
            </a:r>
            <a:r>
              <a:rPr lang="en-US" altLang="ko-KR" dirty="0"/>
              <a:t> Park and </a:t>
            </a:r>
            <a:r>
              <a:rPr lang="en-US" altLang="ko-KR" dirty="0" err="1"/>
              <a:t>Inkyu</a:t>
            </a:r>
            <a:r>
              <a:rPr lang="en-US" altLang="ko-KR" dirty="0"/>
              <a:t> Lee, "Maximization of minimum rate for wireless powered communication networks in interference channel,“ </a:t>
            </a:r>
            <a:r>
              <a:rPr lang="en-US" altLang="ko-KR" i="1" dirty="0"/>
              <a:t>2018 Winter Conference of Korea Information and Communications Society</a:t>
            </a:r>
            <a:r>
              <a:rPr lang="en-US" altLang="ko-KR" dirty="0"/>
              <a:t>, 17 - 19 Jan. 2018.</a:t>
            </a:r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199309-6D23-4EB0-9369-326BBC916B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54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30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Problem Formulation   Proposed Solution   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4F15FC95-43C8-43D0-ADAE-6B2B4BCD35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6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4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F1095C2A-94CB-0DDC-6ED9-8CA62A2B9B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13252" y="3785202"/>
            <a:ext cx="921376" cy="959668"/>
          </a:xfrm>
          <a:prstGeom prst="rect">
            <a:avLst/>
          </a:prstGeom>
        </p:spPr>
      </p:pic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A8E8941F-B14A-9CAA-16EB-646ADA35D13B}"/>
              </a:ext>
            </a:extLst>
          </p:cNvPr>
          <p:cNvSpPr/>
          <p:nvPr/>
        </p:nvSpPr>
        <p:spPr>
          <a:xfrm>
            <a:off x="4834207" y="1630049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69EED49-F1A6-5174-EC91-1BF63EEDA7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55120" y="1863305"/>
            <a:ext cx="545465" cy="574040"/>
          </a:xfrm>
          <a:prstGeom prst="rect">
            <a:avLst/>
          </a:prstGeom>
        </p:spPr>
      </p:pic>
      <p:pic>
        <p:nvPicPr>
          <p:cNvPr id="30" name="Picture 29" descr="A black tower with waves&#10;&#10;Description automatically generated">
            <a:extLst>
              <a:ext uri="{FF2B5EF4-FFF2-40B4-BE49-F238E27FC236}">
                <a16:creationId xmlns:a16="http://schemas.microsoft.com/office/drawing/2014/main" id="{CA9F0459-502E-0ACC-EA3D-E0AFC98A40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347" y="3675281"/>
            <a:ext cx="1086416" cy="914400"/>
          </a:xfrm>
          <a:prstGeom prst="rect">
            <a:avLst/>
          </a:prstGeom>
        </p:spPr>
      </p:pic>
      <p:pic>
        <p:nvPicPr>
          <p:cNvPr id="31" name="Picture 30" descr="A person at a desk&#10;&#10;Description automatically generated">
            <a:extLst>
              <a:ext uri="{FF2B5EF4-FFF2-40B4-BE49-F238E27FC236}">
                <a16:creationId xmlns:a16="http://schemas.microsoft.com/office/drawing/2014/main" id="{795845C1-40DE-D730-D9D4-B67104013A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720" y="5405347"/>
            <a:ext cx="669957" cy="425512"/>
          </a:xfrm>
          <a:prstGeom prst="rect">
            <a:avLst/>
          </a:prstGeom>
        </p:spPr>
      </p:pic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DF52DA9-9A06-29D9-CC6C-8F0089F41DDC}"/>
              </a:ext>
            </a:extLst>
          </p:cNvPr>
          <p:cNvSpPr/>
          <p:nvPr/>
        </p:nvSpPr>
        <p:spPr>
          <a:xfrm>
            <a:off x="4843688" y="5148858"/>
            <a:ext cx="1294646" cy="1195058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100" kern="1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97D0E8-37B1-079E-C550-1B969187A967}"/>
              </a:ext>
            </a:extLst>
          </p:cNvPr>
          <p:cNvCxnSpPr>
            <a:cxnSpLocks/>
          </p:cNvCxnSpPr>
          <p:nvPr/>
        </p:nvCxnSpPr>
        <p:spPr>
          <a:xfrm flipV="1">
            <a:off x="2534628" y="2584680"/>
            <a:ext cx="2505086" cy="1654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E83C66-48F9-56C4-492D-4FD78E983426}"/>
              </a:ext>
            </a:extLst>
          </p:cNvPr>
          <p:cNvCxnSpPr>
            <a:cxnSpLocks/>
          </p:cNvCxnSpPr>
          <p:nvPr/>
        </p:nvCxnSpPr>
        <p:spPr>
          <a:xfrm flipV="1">
            <a:off x="2517804" y="4123854"/>
            <a:ext cx="6147301" cy="158434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07B4D5-114F-EC1B-8104-D21590F08C99}"/>
              </a:ext>
            </a:extLst>
          </p:cNvPr>
          <p:cNvCxnSpPr>
            <a:cxnSpLocks/>
          </p:cNvCxnSpPr>
          <p:nvPr/>
        </p:nvCxnSpPr>
        <p:spPr>
          <a:xfrm>
            <a:off x="2553345" y="4326275"/>
            <a:ext cx="2325701" cy="137612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0E5CA2D-3C98-9BCB-18CC-63F2444B391A}"/>
              </a:ext>
            </a:extLst>
          </p:cNvPr>
          <p:cNvCxnSpPr>
            <a:cxnSpLocks/>
          </p:cNvCxnSpPr>
          <p:nvPr/>
        </p:nvCxnSpPr>
        <p:spPr>
          <a:xfrm flipH="1">
            <a:off x="6068041" y="4115227"/>
            <a:ext cx="2571184" cy="145308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9A58D6-8DFB-215B-409D-EBCBA6386167}"/>
              </a:ext>
            </a:extLst>
          </p:cNvPr>
          <p:cNvCxnSpPr>
            <a:cxnSpLocks/>
          </p:cNvCxnSpPr>
          <p:nvPr/>
        </p:nvCxnSpPr>
        <p:spPr>
          <a:xfrm>
            <a:off x="5817267" y="2520452"/>
            <a:ext cx="2821959" cy="1577523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6" name="Picture 45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4E94F81E-E42F-7F96-7BAD-096FDF6328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94" y="2544023"/>
            <a:ext cx="395605" cy="420624"/>
          </a:xfrm>
          <a:prstGeom prst="rect">
            <a:avLst/>
          </a:prstGeom>
        </p:spPr>
      </p:pic>
      <p:pic>
        <p:nvPicPr>
          <p:cNvPr id="47" name="Picture 46" descr="A person and a paper&#10;&#10;Description automatically generated">
            <a:extLst>
              <a:ext uri="{FF2B5EF4-FFF2-40B4-BE49-F238E27FC236}">
                <a16:creationId xmlns:a16="http://schemas.microsoft.com/office/drawing/2014/main" id="{B1E82332-7BC1-13C7-2A63-E6718EBB2C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02758" y="3938259"/>
            <a:ext cx="708750" cy="28065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0447AD-4639-8A99-C645-02B04E5153B7}"/>
              </a:ext>
            </a:extLst>
          </p:cNvPr>
          <p:cNvSpPr txBox="1"/>
          <p:nvPr/>
        </p:nvSpPr>
        <p:spPr>
          <a:xfrm>
            <a:off x="8143335" y="2855343"/>
            <a:ext cx="201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Covert Message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21DE09-CA6D-70E2-4C2A-95D8DF79A81B}"/>
              </a:ext>
            </a:extLst>
          </p:cNvPr>
          <p:cNvSpPr txBox="1"/>
          <p:nvPr/>
        </p:nvSpPr>
        <p:spPr>
          <a:xfrm>
            <a:off x="6219644" y="1664898"/>
            <a:ext cx="238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Receiver</a:t>
            </a:r>
            <a:r>
              <a:rPr lang="en-US" dirty="0"/>
              <a:t>, 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0D5CFE-AC2A-3182-898D-EF6972C7CE76}"/>
              </a:ext>
            </a:extLst>
          </p:cNvPr>
          <p:cNvSpPr txBox="1"/>
          <p:nvPr/>
        </p:nvSpPr>
        <p:spPr>
          <a:xfrm>
            <a:off x="301925" y="4183811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BCE370-BF45-FE4D-5DD4-17C51C39332A}"/>
              </a:ext>
            </a:extLst>
          </p:cNvPr>
          <p:cNvSpPr txBox="1"/>
          <p:nvPr/>
        </p:nvSpPr>
        <p:spPr>
          <a:xfrm>
            <a:off x="4830792" y="6478438"/>
            <a:ext cx="200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Warden</a:t>
            </a:r>
            <a:r>
              <a:rPr lang="en-US" dirty="0"/>
              <a:t>, 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6ACF45-579C-88ED-3683-931F4096DC7E}"/>
              </a:ext>
            </a:extLst>
          </p:cNvPr>
          <p:cNvSpPr txBox="1"/>
          <p:nvPr/>
        </p:nvSpPr>
        <p:spPr>
          <a:xfrm>
            <a:off x="3088257" y="4313208"/>
            <a:ext cx="191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Message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784671-637E-B31D-40ED-EE647DF2ECDB}"/>
              </a:ext>
            </a:extLst>
          </p:cNvPr>
          <p:cNvSpPr txBox="1"/>
          <p:nvPr/>
        </p:nvSpPr>
        <p:spPr>
          <a:xfrm>
            <a:off x="690112" y="923026"/>
            <a:ext cx="275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Schematic Diagram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61ECB-0633-2382-35E6-C2F7092E1C8C}"/>
              </a:ext>
            </a:extLst>
          </p:cNvPr>
          <p:cNvSpPr txBox="1"/>
          <p:nvPr/>
        </p:nvSpPr>
        <p:spPr>
          <a:xfrm>
            <a:off x="8376250" y="4641011"/>
            <a:ext cx="337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Disguised FD destination</a:t>
            </a:r>
            <a:r>
              <a:rPr lang="en-US" dirty="0"/>
              <a:t>, D</a:t>
            </a:r>
          </a:p>
          <a:p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35A27C-BE3D-48D6-26CA-AD49E7A4AB22}"/>
              </a:ext>
            </a:extLst>
          </p:cNvPr>
          <p:cNvSpPr txBox="1"/>
          <p:nvPr/>
        </p:nvSpPr>
        <p:spPr>
          <a:xfrm>
            <a:off x="9808234" y="3735238"/>
            <a:ext cx="203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Self-interference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8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Covert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source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covert FD destination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: Residual self interference after self interference cancellation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Problem Formulation   Proposed Solution   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7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85" y="4468912"/>
            <a:ext cx="1086416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CFDC44-F383-8FA4-AED8-8973256C972D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2327595" y="4972402"/>
            <a:ext cx="5893379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3416060" y="4270075"/>
                <a:ext cx="2329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060" y="4270075"/>
                <a:ext cx="2329132" cy="369332"/>
              </a:xfrm>
              <a:prstGeom prst="rect">
                <a:avLst/>
              </a:prstGeom>
              <a:blipFill>
                <a:blip r:embed="rId6"/>
                <a:stretch>
                  <a:fillRect l="-20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532" y="4628372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764" y="4088151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9351034" y="4347713"/>
                <a:ext cx="2260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034" y="4347713"/>
                <a:ext cx="2260122" cy="369332"/>
              </a:xfrm>
              <a:prstGeom prst="rect">
                <a:avLst/>
              </a:prstGeom>
              <a:blipFill>
                <a:blip r:embed="rId9"/>
                <a:stretch>
                  <a:fillRect l="-242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Adaptive transmission policy</a:t>
                </a:r>
                <a:r>
                  <a:rPr lang="en-US" altLang="ko-KR" dirty="0"/>
                  <a:t> with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 assumed, based on the feedback from the destination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111281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Problem Formulation   Proposed Solution   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22C29-0DCD-4BEC-8353-70EA8C37F6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4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9B8D045A-31B9-2599-2EF9-D666E2C6EF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C1C2F-D879-5336-7115-05792695F5D1}"/>
              </a:ext>
            </a:extLst>
          </p:cNvPr>
          <p:cNvSpPr txBox="1"/>
          <p:nvPr/>
        </p:nvSpPr>
        <p:spPr>
          <a:xfrm>
            <a:off x="1181818" y="5676181"/>
            <a:ext cx="14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Source, S</a:t>
            </a:r>
          </a:p>
        </p:txBody>
      </p:sp>
      <p:pic>
        <p:nvPicPr>
          <p:cNvPr id="11" name="Picture 10" descr="A black tower with waves&#10;&#10;Description automatically generated">
            <a:extLst>
              <a:ext uri="{FF2B5EF4-FFF2-40B4-BE49-F238E27FC236}">
                <a16:creationId xmlns:a16="http://schemas.microsoft.com/office/drawing/2014/main" id="{550DC4F0-14B9-24C6-D205-03ED9FF220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85" y="4468912"/>
            <a:ext cx="1086416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8A7C26-8EF9-1D4A-7542-04CEC6F267B4}"/>
              </a:ext>
            </a:extLst>
          </p:cNvPr>
          <p:cNvSpPr txBox="1"/>
          <p:nvPr/>
        </p:nvSpPr>
        <p:spPr>
          <a:xfrm>
            <a:off x="7203057" y="5400136"/>
            <a:ext cx="3390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E1734C-DDF6-1B40-8FC2-13948A838948}"/>
                  </a:ext>
                </a:extLst>
              </p:cNvPr>
              <p:cNvSpPr txBox="1"/>
              <p:nvPr/>
            </p:nvSpPr>
            <p:spPr>
              <a:xfrm>
                <a:off x="9342408" y="4364966"/>
                <a:ext cx="2277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E1734C-DDF6-1B40-8FC2-13948A838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408" y="4364966"/>
                <a:ext cx="2277373" cy="369332"/>
              </a:xfrm>
              <a:prstGeom prst="rect">
                <a:avLst/>
              </a:prstGeom>
              <a:blipFill>
                <a:blip r:embed="rId6"/>
                <a:stretch>
                  <a:fillRect l="-241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DE4DAF-92A0-EC99-D840-24A784184F63}"/>
              </a:ext>
            </a:extLst>
          </p:cNvPr>
          <p:cNvCxnSpPr>
            <a:cxnSpLocks/>
          </p:cNvCxnSpPr>
          <p:nvPr/>
        </p:nvCxnSpPr>
        <p:spPr>
          <a:xfrm>
            <a:off x="2327595" y="4972402"/>
            <a:ext cx="5893379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Picture 16" descr="A person and a paper&#10;&#10;Description automatically generated">
            <a:extLst>
              <a:ext uri="{FF2B5EF4-FFF2-40B4-BE49-F238E27FC236}">
                <a16:creationId xmlns:a16="http://schemas.microsoft.com/office/drawing/2014/main" id="{2ACADFA4-938A-445F-4D20-4D73ABE876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532" y="4628372"/>
            <a:ext cx="708750" cy="2806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E7F14-2888-0908-21E5-35B600FE628C}"/>
                  </a:ext>
                </a:extLst>
              </p:cNvPr>
              <p:cNvSpPr txBox="1"/>
              <p:nvPr/>
            </p:nvSpPr>
            <p:spPr>
              <a:xfrm>
                <a:off x="3355675" y="4132053"/>
                <a:ext cx="2139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E7F14-2888-0908-21E5-35B600FE6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675" y="4132053"/>
                <a:ext cx="2139351" cy="369332"/>
              </a:xfrm>
              <a:prstGeom prst="rect">
                <a:avLst/>
              </a:prstGeom>
              <a:blipFill>
                <a:blip r:embed="rId8"/>
                <a:stretch>
                  <a:fillRect l="-227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02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 by treating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covert message as interference</a:t>
                </a:r>
                <a:r>
                  <a:rPr lang="en-US" altLang="ko-KR" dirty="0"/>
                  <a:t>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Problem Formulation   Proposed Solution   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303D0A-7BE3-4CD0-FBE0-D30E302271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0282" y="4822165"/>
            <a:ext cx="545465" cy="574040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A441AAC-D377-DB76-5779-B7B396911A0A}"/>
              </a:ext>
            </a:extLst>
          </p:cNvPr>
          <p:cNvSpPr/>
          <p:nvPr/>
        </p:nvSpPr>
        <p:spPr>
          <a:xfrm>
            <a:off x="4307996" y="4502644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5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DD1B8258B04314AB752C94D0B468742" ma:contentTypeVersion="11" ma:contentTypeDescription="새 문서를 만듭니다." ma:contentTypeScope="" ma:versionID="6191195d1cfbedd459fcf5ab8d015e2a">
  <xsd:schema xmlns:xsd="http://www.w3.org/2001/XMLSchema" xmlns:xs="http://www.w3.org/2001/XMLSchema" xmlns:p="http://schemas.microsoft.com/office/2006/metadata/properties" xmlns:ns2="c207a02d-b84a-49f0-864c-a3c055060aaf" xmlns:ns3="39fed8c9-7096-4e61-8f88-d2ef9f851ffe" targetNamespace="http://schemas.microsoft.com/office/2006/metadata/properties" ma:root="true" ma:fieldsID="5d93592edafbee9e6d2c4100c1efca84" ns2:_="" ns3:_="">
    <xsd:import namespace="c207a02d-b84a-49f0-864c-a3c055060aaf"/>
    <xsd:import namespace="39fed8c9-7096-4e61-8f88-d2ef9f851ff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7a02d-b84a-49f0-864c-a3c055060aa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ed8c9-7096-4e61-8f88-d2ef9f851ff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f275194-dac7-4477-b30b-39752330c9f4}" ma:internalName="TaxCatchAll" ma:showField="CatchAllData" ma:web="39fed8c9-7096-4e61-8f88-d2ef9f851f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36F6C3-5960-4851-9E24-C95A892B09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7AF342-1EE8-45DE-9B22-D5BE26997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7a02d-b84a-49f0-864c-a3c055060aaf"/>
    <ds:schemaRef ds:uri="39fed8c9-7096-4e61-8f88-d2ef9f851f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4486</TotalTime>
  <Words>5081</Words>
  <Application>Microsoft Office PowerPoint</Application>
  <PresentationFormat>Widescreen</PresentationFormat>
  <Paragraphs>1211</Paragraphs>
  <Slides>54</Slides>
  <Notes>54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굴림</vt:lpstr>
      <vt:lpstr>맑은 고딕</vt:lpstr>
      <vt:lpstr>Arial</vt:lpstr>
      <vt:lpstr>Cambria Math</vt:lpstr>
      <vt:lpstr>Lucida Sans</vt:lpstr>
      <vt:lpstr>Times New Roman</vt:lpstr>
      <vt:lpstr>TimesNewRomanPSMT</vt:lpstr>
      <vt:lpstr>Office 테마</vt:lpstr>
      <vt:lpstr>Equation</vt:lpstr>
      <vt:lpstr>Transmit Power Optimization on Disguised Full-Duplex Covert              Communications</vt:lpstr>
      <vt:lpstr>Introduction</vt:lpstr>
      <vt:lpstr>Introduction</vt:lpstr>
      <vt:lpstr>Contributions</vt:lpstr>
      <vt:lpstr>Contributions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Problem Formulation</vt:lpstr>
      <vt:lpstr>System Model</vt:lpstr>
      <vt:lpstr>System Model</vt:lpstr>
      <vt:lpstr>System Model</vt:lpstr>
      <vt:lpstr>Case 1: Perfect channel information of eavesdroppers</vt:lpstr>
      <vt:lpstr>Case 1: Perfect channel information of eavesdroppers</vt:lpstr>
      <vt:lpstr>Case 1: Perfect channel information of eavesdroppers</vt:lpstr>
      <vt:lpstr>Case 2: No channel information of eavesdroppers</vt:lpstr>
      <vt:lpstr>Case 2: No channel information of eavesdroppers</vt:lpstr>
      <vt:lpstr>Case 2: No channel information of eavesdroppers</vt:lpstr>
      <vt:lpstr>Extension</vt:lpstr>
      <vt:lpstr>Numerical Results</vt:lpstr>
      <vt:lpstr>Conclusion of Part I</vt:lpstr>
      <vt:lpstr>Relay-assisted Proactive Eavesdropping with Cooperative Jamming</vt:lpstr>
      <vt:lpstr>Introduction</vt:lpstr>
      <vt:lpstr>Introduction</vt:lpstr>
      <vt:lpstr>Introduction</vt:lpstr>
      <vt:lpstr>Outline of Part II</vt:lpstr>
      <vt:lpstr>System Model</vt:lpstr>
      <vt:lpstr>System Model</vt:lpstr>
      <vt:lpstr>System Model</vt:lpstr>
      <vt:lpstr>System Model</vt:lpstr>
      <vt:lpstr>Case 1: Negligible relay processing delay</vt:lpstr>
      <vt:lpstr>Case 1: Negligible relay processing delay</vt:lpstr>
      <vt:lpstr>Case 1: Negligible relay processing delay</vt:lpstr>
      <vt:lpstr>Case 2: Non-negligible relay processing delay</vt:lpstr>
      <vt:lpstr>Case 2: Non-negligible relay processing delay</vt:lpstr>
      <vt:lpstr>Extension</vt:lpstr>
      <vt:lpstr>Numerical Results</vt:lpstr>
      <vt:lpstr>Conclusion of Part II</vt:lpstr>
      <vt:lpstr>Reference</vt:lpstr>
      <vt:lpstr>Publications</vt:lpstr>
      <vt:lpstr>Publications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 Hwan Moon</dc:creator>
  <cp:lastModifiedBy>REFAT KHAN</cp:lastModifiedBy>
  <cp:revision>12</cp:revision>
  <dcterms:created xsi:type="dcterms:W3CDTF">2018-10-31T12:38:19Z</dcterms:created>
  <dcterms:modified xsi:type="dcterms:W3CDTF">2024-05-08T06:57:20Z</dcterms:modified>
</cp:coreProperties>
</file>