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3"/>
  </p:notesMasterIdLst>
  <p:sldIdLst>
    <p:sldId id="290" r:id="rId4"/>
    <p:sldId id="270" r:id="rId5"/>
    <p:sldId id="343" r:id="rId6"/>
    <p:sldId id="344" r:id="rId7"/>
    <p:sldId id="282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8" r:id="rId24"/>
    <p:sldId id="337" r:id="rId25"/>
    <p:sldId id="341" r:id="rId26"/>
    <p:sldId id="340" r:id="rId27"/>
    <p:sldId id="342" r:id="rId28"/>
    <p:sldId id="275" r:id="rId29"/>
    <p:sldId id="276" r:id="rId30"/>
    <p:sldId id="314" r:id="rId31"/>
    <p:sldId id="272" r:id="rId32"/>
    <p:sldId id="265" r:id="rId33"/>
    <p:sldId id="287" r:id="rId34"/>
    <p:sldId id="288" r:id="rId35"/>
    <p:sldId id="283" r:id="rId36"/>
    <p:sldId id="269" r:id="rId37"/>
    <p:sldId id="304" r:id="rId38"/>
    <p:sldId id="305" r:id="rId39"/>
    <p:sldId id="306" r:id="rId40"/>
    <p:sldId id="307" r:id="rId41"/>
    <p:sldId id="310" r:id="rId42"/>
    <p:sldId id="312" r:id="rId43"/>
    <p:sldId id="311" r:id="rId44"/>
    <p:sldId id="313" r:id="rId45"/>
    <p:sldId id="279" r:id="rId46"/>
    <p:sldId id="280" r:id="rId47"/>
    <p:sldId id="316" r:id="rId48"/>
    <p:sldId id="285" r:id="rId49"/>
    <p:sldId id="266" r:id="rId50"/>
    <p:sldId id="317" r:id="rId51"/>
    <p:sldId id="26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8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wmf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9.emf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emf"/><Relationship Id="rId4" Type="http://schemas.openxmlformats.org/officeDocument/2006/relationships/image" Target="../media/image17.wmf"/><Relationship Id="rId9" Type="http://schemas.openxmlformats.org/officeDocument/2006/relationships/image" Target="../media/image21.emf"/><Relationship Id="rId1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27.emf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0.e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7.emf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4" Type="http://schemas.openxmlformats.org/officeDocument/2006/relationships/image" Target="../media/image37.wmf"/><Relationship Id="rId9" Type="http://schemas.openxmlformats.org/officeDocument/2006/relationships/image" Target="../media/image30.emf"/><Relationship Id="rId1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11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emf"/><Relationship Id="rId4" Type="http://schemas.openxmlformats.org/officeDocument/2006/relationships/image" Target="../media/image31.wmf"/><Relationship Id="rId9" Type="http://schemas.openxmlformats.org/officeDocument/2006/relationships/image" Target="../media/image27.emf"/><Relationship Id="rId14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27.emf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6.wmf"/><Relationship Id="rId20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9" Type="http://schemas.openxmlformats.org/officeDocument/2006/relationships/image" Target="../media/image30.emf"/><Relationship Id="rId14" Type="http://schemas.openxmlformats.org/officeDocument/2006/relationships/image" Target="../media/image4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61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wmf"/><Relationship Id="rId17" Type="http://schemas.openxmlformats.org/officeDocument/2006/relationships/image" Target="../media/image60.wmf"/><Relationship Id="rId2" Type="http://schemas.openxmlformats.org/officeDocument/2006/relationships/notesSlide" Target="../notesSlides/notesSlide38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9.wmf"/><Relationship Id="rId23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30.e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78.wmf"/><Relationship Id="rId42" Type="http://schemas.openxmlformats.org/officeDocument/2006/relationships/image" Target="../media/image82.wmf"/><Relationship Id="rId47" Type="http://schemas.openxmlformats.org/officeDocument/2006/relationships/image" Target="../media/image84.wmf"/><Relationship Id="rId50" Type="http://schemas.openxmlformats.org/officeDocument/2006/relationships/oleObject" Target="../embeddings/oleObject79.bin"/><Relationship Id="rId55" Type="http://schemas.openxmlformats.org/officeDocument/2006/relationships/image" Target="../media/image88.wmf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9.w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3.wmf"/><Relationship Id="rId32" Type="http://schemas.openxmlformats.org/officeDocument/2006/relationships/image" Target="../media/image77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81.wmf"/><Relationship Id="rId45" Type="http://schemas.openxmlformats.org/officeDocument/2006/relationships/image" Target="../media/image83.wmf"/><Relationship Id="rId53" Type="http://schemas.openxmlformats.org/officeDocument/2006/relationships/image" Target="../media/image87.wmf"/><Relationship Id="rId58" Type="http://schemas.openxmlformats.org/officeDocument/2006/relationships/image" Target="../media/image90.svg"/><Relationship Id="rId5" Type="http://schemas.openxmlformats.org/officeDocument/2006/relationships/oleObject" Target="../embeddings/oleObject56.bin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oleObject" Target="../embeddings/oleObject78.bin"/><Relationship Id="rId56" Type="http://schemas.openxmlformats.org/officeDocument/2006/relationships/oleObject" Target="../embeddings/oleObject82.bin"/><Relationship Id="rId8" Type="http://schemas.openxmlformats.org/officeDocument/2006/relationships/image" Target="../media/image65.wmf"/><Relationship Id="rId51" Type="http://schemas.openxmlformats.org/officeDocument/2006/relationships/image" Target="../media/image86.wmf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80.wmf"/><Relationship Id="rId46" Type="http://schemas.openxmlformats.org/officeDocument/2006/relationships/oleObject" Target="../embeddings/oleObject77.bin"/><Relationship Id="rId20" Type="http://schemas.openxmlformats.org/officeDocument/2006/relationships/image" Target="../media/image71.wmf"/><Relationship Id="rId41" Type="http://schemas.openxmlformats.org/officeDocument/2006/relationships/oleObject" Target="../embeddings/oleObject74.bin"/><Relationship Id="rId54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5.wmf"/><Relationship Id="rId36" Type="http://schemas.openxmlformats.org/officeDocument/2006/relationships/image" Target="../media/image79.wmf"/><Relationship Id="rId49" Type="http://schemas.openxmlformats.org/officeDocument/2006/relationships/image" Target="../media/image85.wmf"/><Relationship Id="rId57" Type="http://schemas.openxmlformats.org/officeDocument/2006/relationships/image" Target="../media/image89.png"/><Relationship Id="rId10" Type="http://schemas.openxmlformats.org/officeDocument/2006/relationships/image" Target="../media/image66.wmf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76.bin"/><Relationship Id="rId52" Type="http://schemas.openxmlformats.org/officeDocument/2006/relationships/oleObject" Target="../embeddings/oleObject8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5.wmf"/><Relationship Id="rId9" Type="http://schemas.openxmlformats.org/officeDocument/2006/relationships/image" Target="../media/image9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2.jpe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2.jpeg"/><Relationship Id="rId10" Type="http://schemas.openxmlformats.org/officeDocument/2006/relationships/image" Target="../media/image210.png"/><Relationship Id="rId4" Type="http://schemas.openxmlformats.org/officeDocument/2006/relationships/image" Target="../media/image1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2.jpe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May 27,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Biography</a:t>
            </a:r>
          </a:p>
          <a:p>
            <a:endParaRPr lang="en-US" altLang="ko-KR" dirty="0"/>
          </a:p>
          <a:p>
            <a:r>
              <a:rPr lang="en-US" altLang="ko-KR" dirty="0"/>
              <a:t>Abstract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blipFill>
                <a:blip r:embed="rId3"/>
                <a:stretch>
                  <a:fillRect l="-1173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blipFill>
                <a:blip r:embed="rId4"/>
                <a:stretch>
                  <a:fillRect l="-51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26B3B11-8BF3-9259-D23D-6E1F562A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11085"/>
            <a:ext cx="5887000" cy="416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illustrates how the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  <a:cs typeface="Arial" panose="020B0604020202020204" pitchFamily="34" charset="0"/>
                  </a:rPr>
                  <a:t>worst-case DEP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changes with the source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ensure successful covert communication, it is necessary for 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blipFill>
                <a:blip r:embed="rId5"/>
                <a:stretch>
                  <a:fillRect l="-278" t="-3125" r="-22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29E20C70-97E9-4152-54A1-68E0FC89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95" y="1626919"/>
            <a:ext cx="5748456" cy="416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presents a comparison of the average worst-case DEP with changes in the covert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. It's evident that the worst-case DEP exhibits a monotonically decreasing trend as the guaranteed covet rate increases.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blipFill>
                <a:blip r:embed="rId5"/>
                <a:stretch>
                  <a:fillRect l="-288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quality of service for public message,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𝑸𝒐𝑺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Figure illustrates the average worst-case DEP for different minimum quality of services for public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. The average worst-case DEP decline in monotonic manner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 increases.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blipFill>
                <a:blip r:embed="rId4"/>
                <a:stretch>
                  <a:fillRect l="-282" t="-3125" r="-2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46F79B6-7BC4-2CE7-82C5-39B10C2C7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91" y="14125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FE2C668-60FC-CEF6-E648-259F44AF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7" y="1527958"/>
            <a:ext cx="5819707" cy="432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illustrates the average worst-case DEP​ for different the destination transmits power budget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.Close performance among the              presented schemes for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since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dominantly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blipFill>
                <a:blip r:embed="rId5"/>
                <a:stretch>
                  <a:fillRect l="-170" t="-3488" r="-5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communication setup</a:t>
            </a:r>
          </a:p>
          <a:p>
            <a:pPr lvl="1"/>
            <a:r>
              <a:rPr lang="en-US" altLang="ko-KR" dirty="0"/>
              <a:t>Source node -&gt; disguised full-duplex destination node</a:t>
            </a:r>
          </a:p>
          <a:p>
            <a:pPr lvl="1"/>
            <a:r>
              <a:rPr lang="en-US" altLang="ko-KR" dirty="0"/>
              <a:t>Destination secretly transmit to the hidden receiver</a:t>
            </a:r>
          </a:p>
          <a:p>
            <a:r>
              <a:rPr lang="en-US" altLang="ko-KR" b="1" dirty="0"/>
              <a:t>Key Findings</a:t>
            </a:r>
          </a:p>
          <a:p>
            <a:pPr lvl="1"/>
            <a:r>
              <a:rPr lang="en-US" altLang="ko-KR" b="1" dirty="0"/>
              <a:t>Optimal Transmit Power:</a:t>
            </a:r>
          </a:p>
          <a:p>
            <a:pPr lvl="2"/>
            <a:r>
              <a:rPr lang="en-US" altLang="ko-KR" dirty="0"/>
              <a:t>Strong Destination-Receiver Link: Power tends towards zero</a:t>
            </a:r>
          </a:p>
          <a:p>
            <a:pPr lvl="2"/>
            <a:r>
              <a:rPr lang="en-US" altLang="ko-KR" dirty="0"/>
              <a:t>Self-Interference:</a:t>
            </a:r>
            <a:r>
              <a:rPr lang="en-US" altLang="ko-KR" b="1" dirty="0"/>
              <a:t> </a:t>
            </a:r>
            <a:r>
              <a:rPr lang="en-US" altLang="ko-KR" dirty="0"/>
              <a:t>Poor suppression leads to near-zero power</a:t>
            </a:r>
          </a:p>
          <a:p>
            <a:pPr lvl="2"/>
            <a:r>
              <a:rPr lang="en-US" altLang="ko-KR" dirty="0"/>
              <a:t>High Channel Gain to Warden: Power approaches zero</a:t>
            </a:r>
          </a:p>
          <a:p>
            <a:r>
              <a:rPr lang="en-US" altLang="ko-KR" b="1" dirty="0"/>
              <a:t>Insights:</a:t>
            </a:r>
          </a:p>
          <a:p>
            <a:pPr lvl="1"/>
            <a:r>
              <a:rPr lang="en-US" altLang="ko-KR" dirty="0"/>
              <a:t>Low transmit power avoids detection</a:t>
            </a:r>
          </a:p>
          <a:p>
            <a:pPr lvl="1"/>
            <a:r>
              <a:rPr lang="en-US" altLang="ko-KR" dirty="0"/>
              <a:t>Balance between covert communication and quality of service</a:t>
            </a:r>
          </a:p>
          <a:p>
            <a:r>
              <a:rPr lang="en-US" altLang="ko-KR" b="1" dirty="0"/>
              <a:t>Future Research:</a:t>
            </a:r>
          </a:p>
          <a:p>
            <a:pPr lvl="1"/>
            <a:r>
              <a:rPr lang="en-US" altLang="ko-KR" dirty="0"/>
              <a:t>Explore practical modulation techniques</a:t>
            </a:r>
          </a:p>
          <a:p>
            <a:pPr lvl="1"/>
            <a:r>
              <a:rPr lang="en-US" altLang="ko-KR" dirty="0"/>
              <a:t>Study the impact of imperfect CSI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F4C-8204-93A2-935F-54873EE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748D-CBD6-AF1E-07C4-23EFA3905E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5291" y="1252846"/>
            <a:ext cx="10184752" cy="4926563"/>
          </a:xfrm>
        </p:spPr>
        <p:txBody>
          <a:bodyPr/>
          <a:lstStyle/>
          <a:p>
            <a:r>
              <a:rPr lang="en-US" dirty="0"/>
              <a:t>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B8BF-F36E-C29E-3786-590296964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59E241-349F-EDA1-04C9-E00F1804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84422"/>
              </p:ext>
            </p:extLst>
          </p:nvPr>
        </p:nvGraphicFramePr>
        <p:xfrm>
          <a:off x="1183574" y="1686297"/>
          <a:ext cx="8976426" cy="150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42">
                  <a:extLst>
                    <a:ext uri="{9D8B030D-6E8A-4147-A177-3AD203B41FA5}">
                      <a16:colId xmlns:a16="http://schemas.microsoft.com/office/drawing/2014/main" val="994087506"/>
                    </a:ext>
                  </a:extLst>
                </a:gridCol>
                <a:gridCol w="2992142">
                  <a:extLst>
                    <a:ext uri="{9D8B030D-6E8A-4147-A177-3AD203B41FA5}">
                      <a16:colId xmlns:a16="http://schemas.microsoft.com/office/drawing/2014/main" val="2551284718"/>
                    </a:ext>
                  </a:extLst>
                </a:gridCol>
                <a:gridCol w="2992142">
                  <a:extLst>
                    <a:ext uri="{9D8B030D-6E8A-4147-A177-3AD203B41FA5}">
                      <a16:colId xmlns:a16="http://schemas.microsoft.com/office/drawing/2014/main" val="1075161579"/>
                    </a:ext>
                  </a:extLst>
                </a:gridCol>
              </a:tblGrid>
              <a:tr h="493486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/ 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92179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r>
                        <a:rPr lang="en-US" sz="1400" dirty="0"/>
                        <a:t>2017-2021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B.Eng., University of Information  Technology and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30335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r>
                        <a:rPr lang="en-US" sz="1400" dirty="0"/>
                        <a:t>2022-2024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M.Sc., Hanbat national University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 convergence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336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938A64-0417-950A-CC7E-4DE668432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43908"/>
              </p:ext>
            </p:extLst>
          </p:nvPr>
        </p:nvGraphicFramePr>
        <p:xfrm>
          <a:off x="1294410" y="4469082"/>
          <a:ext cx="8839200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162078442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77203999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654076623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56425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US" sz="1400" dirty="0"/>
                        <a:t>2022.04 – 2022.06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Nazdaq</a:t>
                      </a:r>
                      <a:r>
                        <a:rPr lang="en-US" sz="1400" dirty="0"/>
                        <a:t>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Trainee Engineer-Network operation </a:t>
                      </a:r>
                      <a:r>
                        <a:rPr lang="en-US" sz="1400" dirty="0" err="1"/>
                        <a:t>centre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5056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US" sz="1400" dirty="0"/>
                        <a:t>2020. 01 – 2022.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</a:t>
                      </a:r>
                      <a:r>
                        <a:rPr lang="en-US" sz="1400" dirty="0"/>
                        <a:t> 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Junior Web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6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9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6C78-00FA-6B10-95EC-DEFA2BC2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F6AF-89E7-F9C0-54BC-A015B1BF8E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Research Focus: </a:t>
            </a:r>
          </a:p>
          <a:p>
            <a:pPr lvl="1"/>
            <a:r>
              <a:rPr lang="en-US" dirty="0"/>
              <a:t>Reliable covert communications with disguised FD node. </a:t>
            </a:r>
          </a:p>
          <a:p>
            <a:pPr lvl="1"/>
            <a:r>
              <a:rPr lang="en-US" dirty="0"/>
              <a:t>FD node: Appears half-duplex receive-only, transmits covertly. 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Detection by a warden node. </a:t>
            </a:r>
          </a:p>
          <a:p>
            <a:r>
              <a:rPr lang="en-US" dirty="0"/>
              <a:t>Methodology: </a:t>
            </a:r>
          </a:p>
          <a:p>
            <a:pPr lvl="1"/>
            <a:r>
              <a:rPr lang="en-US" dirty="0"/>
              <a:t>Studied detection error probability (DEP). </a:t>
            </a:r>
          </a:p>
          <a:p>
            <a:pPr lvl="1"/>
            <a:r>
              <a:rPr lang="en-US" dirty="0"/>
              <a:t>Derived optimal transmit power for FD node. </a:t>
            </a:r>
          </a:p>
          <a:p>
            <a:r>
              <a:rPr lang="en-US" dirty="0"/>
              <a:t>Key Findings: </a:t>
            </a:r>
          </a:p>
          <a:p>
            <a:pPr lvl="1"/>
            <a:r>
              <a:rPr lang="en-US" dirty="0"/>
              <a:t>Optimal transmit power maximizes worst-case DEP. </a:t>
            </a:r>
          </a:p>
          <a:p>
            <a:pPr lvl="1"/>
            <a:r>
              <a:rPr lang="en-US" dirty="0"/>
              <a:t>Ensures reliability of covert rate.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Numerical validation of proposed solution. </a:t>
            </a:r>
          </a:p>
          <a:p>
            <a:pPr lvl="1"/>
            <a:r>
              <a:rPr lang="en-US" dirty="0"/>
              <a:t>Impact of system parameters on DEP. </a:t>
            </a:r>
          </a:p>
          <a:p>
            <a:r>
              <a:rPr lang="en-US" dirty="0"/>
              <a:t>Conclusion: </a:t>
            </a:r>
          </a:p>
          <a:p>
            <a:pPr lvl="1"/>
            <a:r>
              <a:rPr lang="en-US" dirty="0"/>
              <a:t>Guidance for secure communication design. Future research directions.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4585-7263-3646-4B8F-E702857D94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272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4415</Words>
  <Application>Microsoft Office PowerPoint</Application>
  <PresentationFormat>Widescreen</PresentationFormat>
  <Paragraphs>992</Paragraphs>
  <Slides>49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굴림</vt:lpstr>
      <vt:lpstr>맑은 고딕</vt:lpstr>
      <vt:lpstr>Arial</vt:lpstr>
      <vt:lpstr>Cambria Math</vt:lpstr>
      <vt:lpstr>Times New Roman</vt:lpstr>
      <vt:lpstr>Office 테마</vt:lpstr>
      <vt:lpstr>Equation</vt:lpstr>
      <vt:lpstr>Detection Error Probability Maximization for Disguised Full-Duplex Covert Communications</vt:lpstr>
      <vt:lpstr>Outline</vt:lpstr>
      <vt:lpstr>Biography</vt:lpstr>
      <vt:lpstr>Abstract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18</cp:revision>
  <dcterms:created xsi:type="dcterms:W3CDTF">2018-10-31T12:38:19Z</dcterms:created>
  <dcterms:modified xsi:type="dcterms:W3CDTF">2024-05-23T00:47:40Z</dcterms:modified>
</cp:coreProperties>
</file>