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6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8" r:id="rId27"/>
    <p:sldId id="337" r:id="rId28"/>
    <p:sldId id="341" r:id="rId29"/>
    <p:sldId id="340" r:id="rId30"/>
    <p:sldId id="342" r:id="rId31"/>
    <p:sldId id="275" r:id="rId32"/>
    <p:sldId id="276" r:id="rId33"/>
    <p:sldId id="314" r:id="rId34"/>
    <p:sldId id="272" r:id="rId35"/>
    <p:sldId id="265" r:id="rId36"/>
    <p:sldId id="287" r:id="rId37"/>
    <p:sldId id="288" r:id="rId38"/>
    <p:sldId id="283" r:id="rId39"/>
    <p:sldId id="269" r:id="rId40"/>
    <p:sldId id="304" r:id="rId41"/>
    <p:sldId id="305" r:id="rId42"/>
    <p:sldId id="306" r:id="rId43"/>
    <p:sldId id="307" r:id="rId44"/>
    <p:sldId id="310" r:id="rId45"/>
    <p:sldId id="312" r:id="rId46"/>
    <p:sldId id="311" r:id="rId47"/>
    <p:sldId id="313" r:id="rId48"/>
    <p:sldId id="279" r:id="rId49"/>
    <p:sldId id="280" r:id="rId50"/>
    <p:sldId id="316" r:id="rId51"/>
    <p:sldId id="285" r:id="rId52"/>
    <p:sldId id="266" r:id="rId53"/>
    <p:sldId id="317" r:id="rId54"/>
    <p:sldId id="268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3.wmf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86.emf"/><Relationship Id="rId12" Type="http://schemas.openxmlformats.org/officeDocument/2006/relationships/image" Target="../media/image8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4" Type="http://schemas.openxmlformats.org/officeDocument/2006/relationships/image" Target="../media/image84.wmf"/><Relationship Id="rId9" Type="http://schemas.openxmlformats.org/officeDocument/2006/relationships/image" Target="../media/image88.emf"/><Relationship Id="rId1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93.emf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95.e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93.emf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8.emf"/><Relationship Id="rId4" Type="http://schemas.openxmlformats.org/officeDocument/2006/relationships/image" Target="../media/image102.wmf"/><Relationship Id="rId9" Type="http://schemas.openxmlformats.org/officeDocument/2006/relationships/image" Target="../media/image95.emf"/><Relationship Id="rId1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image" Target="../media/image95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.emf"/><Relationship Id="rId4" Type="http://schemas.openxmlformats.org/officeDocument/2006/relationships/image" Target="../media/image96.wmf"/><Relationship Id="rId9" Type="http://schemas.openxmlformats.org/officeDocument/2006/relationships/image" Target="../media/image93.emf"/><Relationship Id="rId14" Type="http://schemas.openxmlformats.org/officeDocument/2006/relationships/image" Target="../media/image10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93.emf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01.wmf"/><Relationship Id="rId20" Type="http://schemas.openxmlformats.org/officeDocument/2006/relationships/image" Target="../media/image1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02.wmf"/><Relationship Id="rId9" Type="http://schemas.openxmlformats.org/officeDocument/2006/relationships/image" Target="../media/image95.emf"/><Relationship Id="rId14" Type="http://schemas.openxmlformats.org/officeDocument/2006/relationships/image" Target="../media/image10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23.wmf"/><Relationship Id="rId17" Type="http://schemas.openxmlformats.org/officeDocument/2006/relationships/image" Target="../media/image125.wmf"/><Relationship Id="rId2" Type="http://schemas.openxmlformats.org/officeDocument/2006/relationships/notesSlide" Target="../notesSlides/notesSlide43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24.wmf"/><Relationship Id="rId23" Type="http://schemas.openxmlformats.org/officeDocument/2006/relationships/image" Target="../media/image127.wmf"/><Relationship Id="rId10" Type="http://schemas.openxmlformats.org/officeDocument/2006/relationships/image" Target="../media/image122.wmf"/><Relationship Id="rId19" Type="http://schemas.openxmlformats.org/officeDocument/2006/relationships/image" Target="../media/image95.e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43.wmf"/><Relationship Id="rId42" Type="http://schemas.openxmlformats.org/officeDocument/2006/relationships/image" Target="../media/image147.wmf"/><Relationship Id="rId47" Type="http://schemas.openxmlformats.org/officeDocument/2006/relationships/image" Target="../media/image149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153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4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46.wmf"/><Relationship Id="rId45" Type="http://schemas.openxmlformats.org/officeDocument/2006/relationships/image" Target="../media/image148.wmf"/><Relationship Id="rId53" Type="http://schemas.openxmlformats.org/officeDocument/2006/relationships/image" Target="../media/image152.wmf"/><Relationship Id="rId58" Type="http://schemas.openxmlformats.org/officeDocument/2006/relationships/image" Target="../media/image155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130.wmf"/><Relationship Id="rId51" Type="http://schemas.openxmlformats.org/officeDocument/2006/relationships/image" Target="../media/image151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45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136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49" Type="http://schemas.openxmlformats.org/officeDocument/2006/relationships/image" Target="../media/image150.wmf"/><Relationship Id="rId57" Type="http://schemas.openxmlformats.org/officeDocument/2006/relationships/image" Target="../media/image154.png"/><Relationship Id="rId10" Type="http://schemas.openxmlformats.org/officeDocument/2006/relationships/image" Target="../media/image131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60.wmf"/><Relationship Id="rId9" Type="http://schemas.openxmlformats.org/officeDocument/2006/relationships/image" Target="../media/image16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altLang="ko-KR" dirty="0"/>
              <a:t>Securing Wireless Communication</a:t>
            </a:r>
          </a:p>
          <a:p>
            <a:pPr lvl="2"/>
            <a:r>
              <a:rPr lang="en-US" altLang="ko-KR" dirty="0"/>
              <a:t>Wireless technology transforms lives, but cyberattacks pose a threat, leading to potential information       leaks</a:t>
            </a:r>
          </a:p>
          <a:p>
            <a:pPr lvl="2"/>
            <a:r>
              <a:rPr lang="en-US" altLang="ko-KR" dirty="0"/>
              <a:t>To cope with this, cryptography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limitations: complex key generation and susceptibility to </a:t>
            </a:r>
          </a:p>
          <a:p>
            <a:pPr marL="914400" lvl="2" indent="0">
              <a:buNone/>
            </a:pPr>
            <a:r>
              <a:rPr lang="en-US" altLang="ko-KR" dirty="0"/>
              <a:t>     powerful eavesdroppers, especially challenging for IoT devices.</a:t>
            </a:r>
          </a:p>
          <a:p>
            <a:pPr lvl="2"/>
            <a:r>
              <a:rPr lang="en-US" altLang="ko-KR" dirty="0"/>
              <a:t>These downsides have led researchers to examine the possibility of utilizing 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/>
              <a:t>Opponents can conduct traffic analysis by collecting metadata during transmission.</a:t>
            </a:r>
          </a:p>
          <a:p>
            <a:pPr lvl="2"/>
            <a:r>
              <a:rPr lang="en-US" altLang="ko-KR" dirty="0"/>
              <a:t>Vulnerabilities include capturing source and destination addresses, request-response frequency,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9092242" y="2139351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26B3B11-8BF3-9259-D23D-6E1F562A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11085"/>
            <a:ext cx="5887000" cy="416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illustrates how the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ensure successful covert communication, it is necessary for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blipFill>
                <a:blip r:embed="rId5"/>
                <a:stretch>
                  <a:fillRect l="-278" t="-3125" r="-22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9E20C70-97E9-4152-54A1-68E0FC89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5" y="1626919"/>
            <a:ext cx="5748456" cy="416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presents a comparison of the average worst-case DEP with changes in the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. It's evident that the worst-case DEP exhibits a monotonically decreasing trend as the guaranteed covet rate increases.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blipFill>
                <a:blip r:embed="rId5"/>
                <a:stretch>
                  <a:fillRect l="-28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illustrates the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The average worst-case DEP decline in monotonic manner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blipFill>
                <a:blip r:embed="rId4"/>
                <a:stretch>
                  <a:fillRect l="-282" t="-3125" r="-2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46F79B6-7BC4-2CE7-82C5-39B10C2C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91" y="1412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E2C668-60FC-CEF6-E648-259F44AF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7" y="1527958"/>
            <a:ext cx="5819707" cy="432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illustrates the average worst-case DEP​ for different the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.Close performance among the              presented schemes for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since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dominantly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blipFill>
                <a:blip r:embed="rId5"/>
                <a:stretch>
                  <a:fillRect l="-170" t="-3488" r="-5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communication setup</a:t>
            </a:r>
          </a:p>
          <a:p>
            <a:pPr lvl="1"/>
            <a:r>
              <a:rPr lang="en-US" altLang="ko-KR" dirty="0"/>
              <a:t>Source node -&gt; disguised full-duplex destination node</a:t>
            </a:r>
          </a:p>
          <a:p>
            <a:pPr lvl="1"/>
            <a:r>
              <a:rPr lang="en-US" altLang="ko-KR" dirty="0"/>
              <a:t>Destination secretly transmit to the hidden receiver</a:t>
            </a:r>
          </a:p>
          <a:p>
            <a:r>
              <a:rPr lang="en-US" altLang="ko-KR" b="1" dirty="0"/>
              <a:t>Key Findings</a:t>
            </a:r>
          </a:p>
          <a:p>
            <a:pPr lvl="1"/>
            <a:r>
              <a:rPr lang="en-US" altLang="ko-KR" b="1" dirty="0"/>
              <a:t>Optimal Transmit Power:</a:t>
            </a:r>
          </a:p>
          <a:p>
            <a:pPr lvl="2"/>
            <a:r>
              <a:rPr lang="en-US" altLang="ko-KR" dirty="0"/>
              <a:t>Strong Destination-Receiver Link: Power tends towards zero</a:t>
            </a:r>
          </a:p>
          <a:p>
            <a:pPr lvl="2"/>
            <a:r>
              <a:rPr lang="en-US" altLang="ko-KR" dirty="0"/>
              <a:t>Self-Interference:</a:t>
            </a:r>
            <a:r>
              <a:rPr lang="en-US" altLang="ko-KR" b="1" dirty="0"/>
              <a:t> </a:t>
            </a:r>
            <a:r>
              <a:rPr lang="en-US" altLang="ko-KR" dirty="0"/>
              <a:t>Poor suppression leads to near-zero power</a:t>
            </a:r>
          </a:p>
          <a:p>
            <a:pPr lvl="2"/>
            <a:r>
              <a:rPr lang="en-US" altLang="ko-KR" dirty="0"/>
              <a:t>High Channel Gain to Warden: Power approaches zero</a:t>
            </a:r>
          </a:p>
          <a:p>
            <a:r>
              <a:rPr lang="en-US" altLang="ko-KR" b="1" dirty="0"/>
              <a:t>Insights:</a:t>
            </a:r>
          </a:p>
          <a:p>
            <a:pPr lvl="1"/>
            <a:r>
              <a:rPr lang="en-US" altLang="ko-KR" dirty="0"/>
              <a:t>Low transmit power avoids detection</a:t>
            </a:r>
          </a:p>
          <a:p>
            <a:pPr lvl="1"/>
            <a:r>
              <a:rPr lang="en-US" altLang="ko-KR" dirty="0"/>
              <a:t>Balance between covert communication and quality of service</a:t>
            </a:r>
          </a:p>
          <a:p>
            <a:r>
              <a:rPr lang="en-US" altLang="ko-KR" b="1" dirty="0"/>
              <a:t>Future Research:</a:t>
            </a:r>
          </a:p>
          <a:p>
            <a:pPr lvl="1"/>
            <a:r>
              <a:rPr lang="en-US" altLang="ko-KR" dirty="0"/>
              <a:t>Explore practical modulation techniques</a:t>
            </a:r>
          </a:p>
          <a:p>
            <a:pPr lvl="1"/>
            <a:r>
              <a:rPr lang="en-US" altLang="ko-KR" dirty="0"/>
              <a:t>Study the impact of imperfect CSI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manner that avoids 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covert    communications are necessary to 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Systems: </a:t>
            </a:r>
          </a:p>
          <a:p>
            <a:pPr lvl="2"/>
            <a:r>
              <a:rPr lang="en-US" altLang="ko-KR" dirty="0"/>
              <a:t>Allow simultaneous transmission and reception of signals, enabling real-time bidirectional communication. </a:t>
            </a:r>
          </a:p>
          <a:p>
            <a:pPr lvl="1"/>
            <a:r>
              <a:rPr lang="en-US" altLang="ko-KR" dirty="0"/>
              <a:t>Half-Duplex Systems: </a:t>
            </a:r>
          </a:p>
          <a:p>
            <a:pPr lvl="2"/>
            <a:r>
              <a:rPr lang="en-US" altLang="ko-KR" dirty="0"/>
              <a:t>Support either transmission or reception at any given time, leading to potential delays and lower efficiency. </a:t>
            </a:r>
          </a:p>
          <a:p>
            <a:pPr lvl="1"/>
            <a:r>
              <a:rPr lang="en-US" altLang="ko-KR" dirty="0"/>
              <a:t>Advantage of FD in Covert Operations: </a:t>
            </a:r>
          </a:p>
          <a:p>
            <a:pPr lvl="2"/>
            <a:r>
              <a:rPr lang="en-US" altLang="ko-KR" dirty="0"/>
              <a:t>The ability to transmit covert messages while appearing as a receiver-only node enhances stealth and evades detection. </a:t>
            </a:r>
          </a:p>
          <a:p>
            <a:pPr lvl="1"/>
            <a:r>
              <a:rPr lang="en-US" altLang="ko-KR" dirty="0"/>
              <a:t>Research Focus: </a:t>
            </a:r>
          </a:p>
          <a:p>
            <a:pPr lvl="2"/>
            <a:r>
              <a:rPr lang="en-US" altLang="ko-KR" dirty="0"/>
              <a:t>Exploring the optimal conditions and parameters for FD systems to maximize covert communication effectiveness.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9" y="916915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focuses on enhancing the performance of a covert communication system</a:t>
            </a:r>
          </a:p>
          <a:p>
            <a:pPr lvl="2"/>
            <a:r>
              <a:rPr lang="en-US" altLang="ko-KR" dirty="0"/>
              <a:t>Covert transmission from the destination node to a hidden receiver via an unseen antenna setup</a:t>
            </a:r>
          </a:p>
          <a:p>
            <a:pPr lvl="1"/>
            <a:r>
              <a:rPr lang="en-US" altLang="ko-KR" dirty="0"/>
              <a:t>Surveillance and Objectives</a:t>
            </a:r>
          </a:p>
          <a:p>
            <a:pPr lvl="2"/>
            <a:r>
              <a:rPr lang="en-US" altLang="ko-KR" dirty="0"/>
              <a:t>Surveillance</a:t>
            </a:r>
          </a:p>
          <a:p>
            <a:pPr lvl="3"/>
            <a:r>
              <a:rPr lang="en-US" altLang="ko-KR" dirty="0"/>
              <a:t>Operation under the monitoring of a warden node to detect suspicious communications.</a:t>
            </a:r>
          </a:p>
          <a:p>
            <a:pPr lvl="2"/>
            <a:r>
              <a:rPr lang="en-US" altLang="ko-KR" dirty="0"/>
              <a:t>Objectives</a:t>
            </a:r>
          </a:p>
          <a:p>
            <a:pPr lvl="3"/>
            <a:r>
              <a:rPr lang="en-US" altLang="ko-KR" dirty="0"/>
              <a:t>Optimization of public data rate and transmit power of FD destination node to maximize DEP.</a:t>
            </a:r>
          </a:p>
          <a:p>
            <a:pPr lvl="3"/>
            <a:r>
              <a:rPr lang="en-US" altLang="ko-KR" dirty="0"/>
              <a:t>Prioritizing a minimum 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4750</Words>
  <Application>Microsoft Office PowerPoint</Application>
  <PresentationFormat>Widescreen</PresentationFormat>
  <Paragraphs>1039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16</cp:revision>
  <dcterms:created xsi:type="dcterms:W3CDTF">2018-10-31T12:38:19Z</dcterms:created>
  <dcterms:modified xsi:type="dcterms:W3CDTF">2024-05-23T00:56:00Z</dcterms:modified>
</cp:coreProperties>
</file>