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2"/>
  </p:notesMasterIdLst>
  <p:sldIdLst>
    <p:sldId id="290" r:id="rId4"/>
    <p:sldId id="308" r:id="rId5"/>
    <p:sldId id="336" r:id="rId6"/>
    <p:sldId id="271" r:id="rId7"/>
    <p:sldId id="270" r:id="rId8"/>
    <p:sldId id="31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43" r:id="rId27"/>
    <p:sldId id="338" r:id="rId28"/>
    <p:sldId id="337" r:id="rId29"/>
    <p:sldId id="340" r:id="rId30"/>
    <p:sldId id="34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10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5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5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5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21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7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0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jpe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June 12,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/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/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Securing Wireless Communication</a:t>
            </a:r>
          </a:p>
          <a:p>
            <a:pPr lvl="1"/>
            <a:r>
              <a:rPr lang="en-US" altLang="ko-KR" dirty="0"/>
              <a:t>Wireless technology</a:t>
            </a:r>
          </a:p>
          <a:p>
            <a:pPr lvl="2"/>
            <a:r>
              <a:rPr lang="en-US" altLang="ko-KR" dirty="0"/>
              <a:t>Transforms lives, but cyberattacks pose a threat, leading to potential </a:t>
            </a:r>
            <a:r>
              <a:rPr lang="en-US" altLang="ko-KR" dirty="0">
                <a:solidFill>
                  <a:srgbClr val="0000FF"/>
                </a:solidFill>
              </a:rPr>
              <a:t>information leaks</a:t>
            </a:r>
          </a:p>
          <a:p>
            <a:pPr lvl="2"/>
            <a:r>
              <a:rPr lang="en-US" altLang="ko-KR" dirty="0"/>
              <a:t>To cope with this, </a:t>
            </a:r>
            <a:r>
              <a:rPr lang="en-US" altLang="ko-KR" dirty="0">
                <a:solidFill>
                  <a:srgbClr val="0000FF"/>
                </a:solidFill>
              </a:rPr>
              <a:t>cryptography</a:t>
            </a:r>
            <a:r>
              <a:rPr lang="en-US" altLang="ko-KR" dirty="0"/>
              <a:t> has widely been adopted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</a:t>
            </a:r>
            <a:r>
              <a:rPr lang="en-US" altLang="ko-KR" dirty="0">
                <a:solidFill>
                  <a:srgbClr val="0000FF"/>
                </a:solidFill>
              </a:rPr>
              <a:t>limitations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altLang="ko-KR" dirty="0"/>
              <a:t> complex key, IoT eavesdropping</a:t>
            </a:r>
          </a:p>
          <a:p>
            <a:pPr lvl="2"/>
            <a:r>
              <a:rPr lang="en-US" altLang="ko-KR" dirty="0"/>
              <a:t>To examine the possibility of utilizing </a:t>
            </a:r>
            <a:r>
              <a:rPr lang="en-US" altLang="ko-KR" dirty="0">
                <a:solidFill>
                  <a:srgbClr val="0000FF"/>
                </a:solidFill>
              </a:rPr>
              <a:t>physical layer security</a:t>
            </a:r>
          </a:p>
          <a:p>
            <a:endParaRPr lang="en-US" altLang="ko-KR" dirty="0"/>
          </a:p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Covert communication 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Opponents</a:t>
            </a:r>
            <a:r>
              <a:rPr lang="en-US" altLang="ko-KR" dirty="0"/>
              <a:t> can conduct </a:t>
            </a:r>
            <a:r>
              <a:rPr lang="en-US" altLang="ko-KR" dirty="0">
                <a:solidFill>
                  <a:srgbClr val="0000FF"/>
                </a:solidFill>
              </a:rPr>
              <a:t>traffic analysis </a:t>
            </a:r>
            <a:r>
              <a:rPr lang="en-US" altLang="ko-KR" dirty="0"/>
              <a:t>by collecting </a:t>
            </a:r>
            <a:r>
              <a:rPr lang="en-US" altLang="ko-KR" dirty="0">
                <a:solidFill>
                  <a:srgbClr val="0000FF"/>
                </a:solidFill>
              </a:rPr>
              <a:t>metadata</a:t>
            </a:r>
            <a:r>
              <a:rPr lang="en-US" altLang="ko-KR" dirty="0"/>
              <a:t> during transmission.</a:t>
            </a:r>
          </a:p>
          <a:p>
            <a:pPr lvl="2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Vulnerabilities</a:t>
            </a:r>
            <a:r>
              <a:rPr lang="en-US" altLang="ko-KR" dirty="0"/>
              <a:t> include </a:t>
            </a:r>
            <a:r>
              <a:rPr lang="en-US" altLang="ko-KR" dirty="0">
                <a:solidFill>
                  <a:srgbClr val="0000FF"/>
                </a:solidFill>
              </a:rPr>
              <a:t>capturing source and destination </a:t>
            </a:r>
            <a:r>
              <a:rPr lang="en-US" altLang="ko-KR" dirty="0"/>
              <a:t>addresses,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request-response frequency</a:t>
            </a:r>
            <a:r>
              <a:rPr lang="en-US" altLang="ko-KR" dirty="0"/>
              <a:t>, etc.</a:t>
            </a:r>
          </a:p>
          <a:p>
            <a:pPr lvl="2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8447016" y="2242270"/>
            <a:ext cx="2553418" cy="1110076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/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/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blipFill>
                <a:blip r:embed="rId3"/>
                <a:stretch>
                  <a:fillRect l="-103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209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the </a:t>
                </a:r>
                <a:r>
                  <a:rPr lang="en-US" dirty="0">
                    <a:solidFill>
                      <a:srgbClr val="0000FF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i="1" baseline="-25000">
                                              <a:latin typeface="Cambria Math" panose="02040503050406030204" pitchFamily="18" charset="0"/>
                                            </a:rPr>
                                            <m:t>𝐷𝑅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r>
                                                    <a:rPr lang="en-US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a:rPr lang="en-US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𝑆𝑅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aseline="-25000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S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ba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,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𝐷𝐷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a:rPr lang="en-US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𝑆𝐷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aseline="-25000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S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ba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−1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aseline="-250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̄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,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2092048"/>
              </a:xfrm>
              <a:prstGeom prst="rect">
                <a:avLst/>
              </a:prstGeom>
              <a:blipFill>
                <a:blip r:embed="rId4"/>
                <a:stretch>
                  <a:fillRect l="-517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34A5-AC3D-FFB2-6F03-BE3F743A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9D71-0DD5-7C56-A0A6-22E180DDE4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System Parameter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7CCB8-6A3A-C770-EA02-3A85CAB47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24</a:t>
            </a:fld>
            <a:r>
              <a:rPr lang="en-US" altLang="ko-KR" dirty="0"/>
              <a:t>/</a:t>
            </a:r>
            <a:r>
              <a:rPr lang="en-US" altLang="ko-KR" sz="1200" dirty="0"/>
              <a:t>29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B7DD4-6E04-E361-A3FE-CBEE32CD8691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CA7E114-7B0B-6938-2B01-23F87066F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29004"/>
                  </p:ext>
                </p:extLst>
              </p:nvPr>
            </p:nvGraphicFramePr>
            <p:xfrm>
              <a:off x="2032000" y="1828803"/>
              <a:ext cx="8128000" cy="4597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2125">
                      <a:extLst>
                        <a:ext uri="{9D8B030D-6E8A-4147-A177-3AD203B41FA5}">
                          <a16:colId xmlns:a16="http://schemas.microsoft.com/office/drawing/2014/main" val="2813809242"/>
                        </a:ext>
                      </a:extLst>
                    </a:gridCol>
                    <a:gridCol w="4075875">
                      <a:extLst>
                        <a:ext uri="{9D8B030D-6E8A-4147-A177-3AD203B41FA5}">
                          <a16:colId xmlns:a16="http://schemas.microsoft.com/office/drawing/2014/main" val="2031454974"/>
                        </a:ext>
                      </a:extLst>
                    </a:gridCol>
                  </a:tblGrid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851729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Bandwidth, 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[MHz]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682316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𝑂-𝐗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∀𝐗∈{𝑆,𝐷,𝑅,𝑊}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624604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536332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Destination power budget,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155544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 public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373408"/>
                      </a:ext>
                    </a:extLst>
                  </a:tr>
                  <a:tr h="364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noise power at 𝑊,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568890"/>
                      </a:ext>
                    </a:extLst>
                  </a:tr>
                  <a:tr h="3642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Uncertainty bound around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34757"/>
                      </a:ext>
                    </a:extLst>
                  </a:tr>
                  <a:tr h="3630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70315"/>
                      </a:ext>
                    </a:extLst>
                  </a:tr>
                  <a:tr h="3719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Residual self-interference,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398291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Minimum covert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0.05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[bps/Hz]</a:t>
                          </a:r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704560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191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CA7E114-7B0B-6938-2B01-23F87066F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29004"/>
                  </p:ext>
                </p:extLst>
              </p:nvPr>
            </p:nvGraphicFramePr>
            <p:xfrm>
              <a:off x="2032000" y="1828803"/>
              <a:ext cx="8128000" cy="4597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2125">
                      <a:extLst>
                        <a:ext uri="{9D8B030D-6E8A-4147-A177-3AD203B41FA5}">
                          <a16:colId xmlns:a16="http://schemas.microsoft.com/office/drawing/2014/main" val="2813809242"/>
                        </a:ext>
                      </a:extLst>
                    </a:gridCol>
                    <a:gridCol w="4075875">
                      <a:extLst>
                        <a:ext uri="{9D8B030D-6E8A-4147-A177-3AD203B41FA5}">
                          <a16:colId xmlns:a16="http://schemas.microsoft.com/office/drawing/2014/main" val="20314549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8517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Bandwidth, 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[MHz]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682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333" r="-101203" b="-9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6246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333" r="-101203" b="-8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5363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8333" r="-101203" b="-7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155544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6667" r="-101203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373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22951" r="-101203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568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22951" r="-101203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34757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22951" r="-101203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70315"/>
                      </a:ext>
                    </a:extLst>
                  </a:tr>
                  <a:tr h="378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908065" r="-101203" b="-24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398291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33333" r="-10120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0.05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[bps/Hz]</a:t>
                          </a:r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7045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191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491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/>
              <p:nvPr/>
            </p:nvSpPr>
            <p:spPr>
              <a:xfrm>
                <a:off x="771896" y="5704114"/>
                <a:ext cx="10367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바탕" panose="02030600000101010101" pitchFamily="18" charset="-127"/>
                  </a:rPr>
                  <a:t>The destination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must be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to ensure covertness.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increases worst-case DEP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is low, while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is preferred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is high.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96" y="5704114"/>
                <a:ext cx="10367159" cy="584775"/>
              </a:xfrm>
              <a:prstGeom prst="rect">
                <a:avLst/>
              </a:prstGeom>
              <a:blipFill>
                <a:blip r:embed="rId4"/>
                <a:stretch>
                  <a:fillRect l="-235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9744176-6EF8-E9A1-0845-C26FC4689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89" y="1413164"/>
            <a:ext cx="5852172" cy="42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/>
              <p:nvPr/>
            </p:nvSpPr>
            <p:spPr>
              <a:xfrm>
                <a:off x="870857" y="5664530"/>
                <a:ext cx="10616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바탕" panose="02030600000101010101" pitchFamily="18" charset="-127"/>
                  </a:rPr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바탕" panose="02030600000101010101" pitchFamily="18" charset="-127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바탕" panose="02030600000101010101" pitchFamily="18" charset="-127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/>
                  <a:t> requires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,decreasing DEP.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"5%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"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schemes perform comparatively better than any other scheme.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7" y="5664530"/>
                <a:ext cx="10616542" cy="584775"/>
              </a:xfrm>
              <a:prstGeom prst="rect">
                <a:avLst/>
              </a:prstGeom>
              <a:blipFill>
                <a:blip r:embed="rId4"/>
                <a:stretch>
                  <a:fillRect l="-23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88EDD567-83F4-3D2E-4C96-766FC9723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81" y="1421080"/>
            <a:ext cx="5852172" cy="42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41268" y="5656613"/>
                <a:ext cx="10763001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is low, both the "5%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400" dirty="0"/>
                  <a:t>"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schemes demonstrate performance close to the optimal scheme.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closeness in performance arises because the influence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is dominant in this range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8" y="5656613"/>
                <a:ext cx="10763001" cy="542264"/>
              </a:xfrm>
              <a:prstGeom prst="rect">
                <a:avLst/>
              </a:prstGeom>
              <a:blipFill>
                <a:blip r:embed="rId4"/>
                <a:stretch>
                  <a:fillRect l="-57" t="-22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points&#10;&#10;Description automatically generated">
            <a:extLst>
              <a:ext uri="{FF2B5EF4-FFF2-40B4-BE49-F238E27FC236}">
                <a16:creationId xmlns:a16="http://schemas.microsoft.com/office/drawing/2014/main" id="{F8099AAD-F5EC-CCE6-CD6A-68EC230AC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417122"/>
            <a:ext cx="5852172" cy="42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Covert communication setup</a:t>
                </a:r>
              </a:p>
              <a:p>
                <a:pPr lvl="1"/>
                <a:r>
                  <a:rPr lang="en-US" altLang="ko-KR" dirty="0"/>
                  <a:t>Source node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disguised full-duplex </a:t>
                </a:r>
                <a:r>
                  <a:rPr lang="en-US" altLang="ko-KR" dirty="0"/>
                  <a:t>destination node</a:t>
                </a:r>
              </a:p>
              <a:p>
                <a:pPr lvl="1"/>
                <a:r>
                  <a:rPr lang="en-US" altLang="ko-KR" dirty="0"/>
                  <a:t>Destination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secretly</a:t>
                </a:r>
                <a:r>
                  <a:rPr lang="en-US" altLang="ko-KR" dirty="0"/>
                  <a:t> transmit to the hidden receiver</a:t>
                </a:r>
              </a:p>
              <a:p>
                <a:r>
                  <a:rPr lang="en-US" altLang="ko-KR" b="1" dirty="0"/>
                  <a:t>Key Findings</a:t>
                </a:r>
              </a:p>
              <a:p>
                <a:pPr lvl="1"/>
                <a:r>
                  <a:rPr lang="en-US" altLang="ko-KR" b="1" dirty="0"/>
                  <a:t>Optimal Transmit Power:</a:t>
                </a:r>
              </a:p>
              <a:p>
                <a:pPr lvl="2"/>
                <a:r>
                  <a:rPr lang="en-US" altLang="ko-KR" dirty="0"/>
                  <a:t>Strong Destination-Receiver Link: Power tends towards zero</a:t>
                </a:r>
              </a:p>
              <a:p>
                <a:pPr lvl="2"/>
                <a:r>
                  <a:rPr lang="en-US" altLang="ko-KR" dirty="0"/>
                  <a:t>Self-Interference: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Poor suppression leads to near-zero power</a:t>
                </a:r>
              </a:p>
              <a:p>
                <a:pPr lvl="2"/>
                <a:r>
                  <a:rPr lang="en-US" altLang="ko-KR" dirty="0"/>
                  <a:t>High Channel Gain to Warden: Power approaches zero</a:t>
                </a:r>
              </a:p>
              <a:p>
                <a:r>
                  <a:rPr lang="en-US" altLang="ko-KR" b="1" dirty="0"/>
                  <a:t>Insights: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Low transmit power </a:t>
                </a:r>
                <a:r>
                  <a:rPr lang="en-US" altLang="ko-KR" dirty="0"/>
                  <a:t>avoids detection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Balance between </a:t>
                </a:r>
                <a:r>
                  <a:rPr lang="en-US" altLang="ko-KR" dirty="0"/>
                  <a:t>covert communication and quality of service</a:t>
                </a:r>
              </a:p>
              <a:p>
                <a:r>
                  <a:rPr lang="en-US" altLang="ko-KR" b="1" dirty="0"/>
                  <a:t>Future Research:</a:t>
                </a:r>
              </a:p>
              <a:p>
                <a:pPr lvl="1"/>
                <a:r>
                  <a:rPr lang="en-US" altLang="ko-KR" dirty="0"/>
                  <a:t>Explore practical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modulation techniques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Study</a:t>
                </a:r>
                <a:r>
                  <a:rPr lang="en-US" altLang="ko-KR" dirty="0"/>
                  <a:t> the impact of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imperfect CSI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7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Transmit data in a </a:t>
            </a:r>
            <a:r>
              <a:rPr lang="en-US" altLang="ko-KR" dirty="0">
                <a:solidFill>
                  <a:srgbClr val="0000FF"/>
                </a:solidFill>
              </a:rPr>
              <a:t>manner</a:t>
            </a:r>
            <a:r>
              <a:rPr lang="en-US" altLang="ko-KR" dirty="0"/>
              <a:t> that avoids </a:t>
            </a:r>
            <a:r>
              <a:rPr lang="en-US" altLang="ko-KR" dirty="0">
                <a:solidFill>
                  <a:srgbClr val="0000FF"/>
                </a:solidFill>
              </a:rPr>
              <a:t>detection or suspicion</a:t>
            </a:r>
          </a:p>
          <a:p>
            <a:pPr lvl="2"/>
            <a:r>
              <a:rPr lang="en-US" altLang="ko-KR" dirty="0"/>
              <a:t>Combining cryptography and physical layer security can prevent eavesdropping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Covert communications </a:t>
            </a:r>
            <a:r>
              <a:rPr lang="en-US" altLang="ko-KR" dirty="0"/>
              <a:t>are necessary to </a:t>
            </a:r>
            <a:r>
              <a:rPr lang="en-US" altLang="ko-KR" dirty="0">
                <a:solidFill>
                  <a:srgbClr val="0000FF"/>
                </a:solidFill>
              </a:rPr>
              <a:t>counter traffic analysis threats</a:t>
            </a:r>
          </a:p>
          <a:p>
            <a:pPr lvl="2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/>
              <a:t>Unveiling Covert Communication: Discovering Full-Duplex (FD) Systems</a:t>
            </a:r>
          </a:p>
          <a:p>
            <a:pPr lvl="1"/>
            <a:r>
              <a:rPr lang="en-US" altLang="ko-KR" dirty="0"/>
              <a:t>Full-Duplex (FD) Systems</a:t>
            </a:r>
          </a:p>
          <a:p>
            <a:pPr lvl="2"/>
            <a:r>
              <a:rPr lang="en-US" altLang="ko-KR" dirty="0"/>
              <a:t>Enable real-time </a:t>
            </a:r>
            <a:r>
              <a:rPr lang="en-US" altLang="ko-KR" dirty="0">
                <a:solidFill>
                  <a:srgbClr val="0000FF"/>
                </a:solidFill>
              </a:rPr>
              <a:t>bidirectional communication</a:t>
            </a:r>
          </a:p>
          <a:p>
            <a:pPr lvl="1"/>
            <a:r>
              <a:rPr lang="en-US" altLang="ko-KR" dirty="0"/>
              <a:t>Half-Duplex Systems </a:t>
            </a:r>
          </a:p>
          <a:p>
            <a:pPr lvl="2"/>
            <a:r>
              <a:rPr lang="en-US" altLang="ko-KR" dirty="0"/>
              <a:t>Cause delays, reduce </a:t>
            </a:r>
            <a:r>
              <a:rPr lang="en-US" altLang="ko-KR" dirty="0">
                <a:solidFill>
                  <a:srgbClr val="0000FF"/>
                </a:solidFill>
              </a:rPr>
              <a:t>efficiency</a:t>
            </a:r>
          </a:p>
          <a:p>
            <a:pPr lvl="1"/>
            <a:r>
              <a:rPr lang="en-US" altLang="ko-KR" dirty="0"/>
              <a:t>Advantage of FD in Covert Operations </a:t>
            </a:r>
          </a:p>
          <a:p>
            <a:pPr lvl="2"/>
            <a:r>
              <a:rPr lang="en-US" altLang="ko-KR" dirty="0"/>
              <a:t>Transmit </a:t>
            </a:r>
            <a:r>
              <a:rPr lang="en-US" altLang="ko-KR" dirty="0">
                <a:solidFill>
                  <a:srgbClr val="0000FF"/>
                </a:solidFill>
              </a:rPr>
              <a:t>covertly</a:t>
            </a:r>
            <a:r>
              <a:rPr lang="en-US" altLang="ko-KR" dirty="0"/>
              <a:t>, appear as receiver, enhances </a:t>
            </a:r>
            <a:r>
              <a:rPr lang="en-US" altLang="ko-KR" dirty="0">
                <a:solidFill>
                  <a:srgbClr val="0000FF"/>
                </a:solidFill>
              </a:rPr>
              <a:t>stealth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17" name="Picture 16" descr="A diagram of a cell phone&#10;&#10;Description automatically generated">
            <a:extLst>
              <a:ext uri="{FF2B5EF4-FFF2-40B4-BE49-F238E27FC236}">
                <a16:creationId xmlns:a16="http://schemas.microsoft.com/office/drawing/2014/main" id="{EE7F2D22-AF05-8349-0A62-8E6B53DB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88" y="1914443"/>
            <a:ext cx="2415397" cy="13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Dissertation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Detection Error Probability Maximization for Disguised Full-Duplex Covert Communications</a:t>
            </a:r>
            <a:endParaRPr lang="en-US" altLang="ko-KR" dirty="0"/>
          </a:p>
          <a:p>
            <a:r>
              <a:rPr lang="en-US" altLang="ko-KR" b="1" dirty="0"/>
              <a:t>Enhancing Covert Communication System Performance</a:t>
            </a:r>
          </a:p>
          <a:p>
            <a:pPr lvl="1"/>
            <a:r>
              <a:rPr lang="en-US" altLang="ko-KR" dirty="0"/>
              <a:t>Overview</a:t>
            </a:r>
          </a:p>
          <a:p>
            <a:pPr lvl="2"/>
            <a:r>
              <a:rPr lang="en-US" altLang="ko-KR" dirty="0"/>
              <a:t>Our research enhances the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covert communication performance</a:t>
            </a:r>
          </a:p>
          <a:p>
            <a:pPr lvl="1"/>
            <a:r>
              <a:rPr lang="en-US" altLang="ko-KR" dirty="0"/>
              <a:t>Covert Transmission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Covert transmissions to hidden </a:t>
            </a:r>
            <a:r>
              <a:rPr lang="en-US" altLang="ko-KR" dirty="0"/>
              <a:t>receiver via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an unseen antenna</a:t>
            </a:r>
          </a:p>
          <a:p>
            <a:pPr lvl="1"/>
            <a:r>
              <a:rPr lang="en-US" altLang="ko-KR" dirty="0"/>
              <a:t>Surveillance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Monitored</a:t>
            </a:r>
            <a:r>
              <a:rPr lang="en-US" altLang="ko-KR" dirty="0"/>
              <a:t> by warden node for </a:t>
            </a:r>
            <a:r>
              <a:rPr lang="en-US" altLang="ko-KR" dirty="0">
                <a:solidFill>
                  <a:srgbClr val="0000FF"/>
                </a:solidFill>
              </a:rPr>
              <a:t>suspicious</a:t>
            </a:r>
            <a:r>
              <a:rPr lang="en-US" altLang="ko-KR" dirty="0"/>
              <a:t> communication</a:t>
            </a:r>
          </a:p>
          <a:p>
            <a:pPr lvl="1"/>
            <a:r>
              <a:rPr lang="en-US" altLang="ko-KR" dirty="0"/>
              <a:t>Objectives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Optimization</a:t>
            </a:r>
            <a:r>
              <a:rPr lang="en-US" altLang="ko-KR" dirty="0"/>
              <a:t> of </a:t>
            </a:r>
            <a:r>
              <a:rPr lang="en-US" altLang="ko-KR" dirty="0">
                <a:solidFill>
                  <a:srgbClr val="0000FF"/>
                </a:solidFill>
              </a:rPr>
              <a:t>public data rate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0000FF"/>
                </a:solidFill>
              </a:rPr>
              <a:t>transmit power of FD </a:t>
            </a:r>
            <a:r>
              <a:rPr lang="en-US" altLang="ko-KR" dirty="0"/>
              <a:t>destination node to maximize DEP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Prioritizing a minimum </a:t>
            </a:r>
            <a:r>
              <a:rPr lang="en-US" altLang="ko-KR" dirty="0"/>
              <a:t>covert rate within the system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Motivations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Problem Formulation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Solution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603" y="3069210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722064" y="1008947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09" y="1276709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8" y="3045553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60" y="4896388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628028" y="4545009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362100" y="1946326"/>
            <a:ext cx="2505086" cy="1654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79782" y="3502753"/>
            <a:ext cx="6302576" cy="89422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354938" y="3618909"/>
            <a:ext cx="2325701" cy="137612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5922674" y="3554212"/>
            <a:ext cx="2741422" cy="158832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</p:cNvCxnSpPr>
          <p:nvPr/>
        </p:nvCxnSpPr>
        <p:spPr>
          <a:xfrm>
            <a:off x="5907969" y="1986208"/>
            <a:ext cx="2762514" cy="144428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3" y="2164460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1384" y="3222266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7125418" y="2156603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80029" y="1250831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Hidden Receiver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198408" y="3459192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485737" y="5788325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2915728" y="3657600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41743" y="4037163"/>
            <a:ext cx="34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Disguised FD destination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799608" y="3079630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Self-interference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Disguised FD destination,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2090</Words>
  <Application>Microsoft Office PowerPoint</Application>
  <PresentationFormat>Widescreen</PresentationFormat>
  <Paragraphs>483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맑은 고딕</vt:lpstr>
      <vt:lpstr>바탕</vt:lpstr>
      <vt:lpstr>Arial</vt:lpstr>
      <vt:lpstr>Cambria Math</vt:lpstr>
      <vt:lpstr>Times New Roman</vt:lpstr>
      <vt:lpstr>Office 테마</vt:lpstr>
      <vt:lpstr>Detection Error Probability Maximization for Disguised Full-Duplex Covert Communications</vt:lpstr>
      <vt:lpstr>Motivations</vt:lpstr>
      <vt:lpstr>Motivations</vt:lpstr>
      <vt:lpstr>Contributions</vt:lpstr>
      <vt:lpstr>Outline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Numerical Result</vt:lpstr>
      <vt:lpstr>Numerical Result</vt:lpstr>
      <vt:lpstr>Numerical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25</cp:revision>
  <dcterms:created xsi:type="dcterms:W3CDTF">2018-10-31T12:38:19Z</dcterms:created>
  <dcterms:modified xsi:type="dcterms:W3CDTF">2024-06-05T01:56:49Z</dcterms:modified>
</cp:coreProperties>
</file>