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275" r:id="rId28"/>
    <p:sldId id="276" r:id="rId29"/>
    <p:sldId id="314" r:id="rId30"/>
    <p:sldId id="272" r:id="rId31"/>
    <p:sldId id="265" r:id="rId32"/>
    <p:sldId id="287" r:id="rId33"/>
    <p:sldId id="288" r:id="rId34"/>
    <p:sldId id="283" r:id="rId35"/>
    <p:sldId id="269" r:id="rId36"/>
    <p:sldId id="304" r:id="rId37"/>
    <p:sldId id="305" r:id="rId38"/>
    <p:sldId id="306" r:id="rId39"/>
    <p:sldId id="307" r:id="rId40"/>
    <p:sldId id="310" r:id="rId41"/>
    <p:sldId id="312" r:id="rId42"/>
    <p:sldId id="311" r:id="rId43"/>
    <p:sldId id="313" r:id="rId44"/>
    <p:sldId id="279" r:id="rId45"/>
    <p:sldId id="280" r:id="rId46"/>
    <p:sldId id="316" r:id="rId47"/>
    <p:sldId id="285" r:id="rId48"/>
    <p:sldId id="266" r:id="rId49"/>
    <p:sldId id="317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3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76.emf"/><Relationship Id="rId12" Type="http://schemas.openxmlformats.org/officeDocument/2006/relationships/image" Target="../media/image7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4" Type="http://schemas.openxmlformats.org/officeDocument/2006/relationships/image" Target="../media/image74.wmf"/><Relationship Id="rId9" Type="http://schemas.openxmlformats.org/officeDocument/2006/relationships/image" Target="../media/image78.emf"/><Relationship Id="rId14" Type="http://schemas.openxmlformats.org/officeDocument/2006/relationships/image" Target="../media/image8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85.emf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83.emf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85.e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83.emf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78.emf"/><Relationship Id="rId4" Type="http://schemas.openxmlformats.org/officeDocument/2006/relationships/image" Target="../media/image92.wmf"/><Relationship Id="rId9" Type="http://schemas.openxmlformats.org/officeDocument/2006/relationships/image" Target="../media/image85.emf"/><Relationship Id="rId14" Type="http://schemas.openxmlformats.org/officeDocument/2006/relationships/image" Target="../media/image9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11" Type="http://schemas.openxmlformats.org/officeDocument/2006/relationships/image" Target="../media/image85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.emf"/><Relationship Id="rId4" Type="http://schemas.openxmlformats.org/officeDocument/2006/relationships/image" Target="../media/image86.wmf"/><Relationship Id="rId9" Type="http://schemas.openxmlformats.org/officeDocument/2006/relationships/image" Target="../media/image83.emf"/><Relationship Id="rId14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83.emf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91.wmf"/><Relationship Id="rId20" Type="http://schemas.openxmlformats.org/officeDocument/2006/relationships/image" Target="../media/image10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92.wmf"/><Relationship Id="rId9" Type="http://schemas.openxmlformats.org/officeDocument/2006/relationships/image" Target="../media/image85.emf"/><Relationship Id="rId14" Type="http://schemas.openxmlformats.org/officeDocument/2006/relationships/image" Target="../media/image9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0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16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13.wmf"/><Relationship Id="rId17" Type="http://schemas.openxmlformats.org/officeDocument/2006/relationships/image" Target="../media/image115.wmf"/><Relationship Id="rId2" Type="http://schemas.openxmlformats.org/officeDocument/2006/relationships/notesSlide" Target="../notesSlides/notesSlide39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14.wmf"/><Relationship Id="rId23" Type="http://schemas.openxmlformats.org/officeDocument/2006/relationships/image" Target="../media/image117.wmf"/><Relationship Id="rId10" Type="http://schemas.openxmlformats.org/officeDocument/2006/relationships/image" Target="../media/image112.wmf"/><Relationship Id="rId19" Type="http://schemas.openxmlformats.org/officeDocument/2006/relationships/image" Target="../media/image85.e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33.wmf"/><Relationship Id="rId42" Type="http://schemas.openxmlformats.org/officeDocument/2006/relationships/image" Target="../media/image137.wmf"/><Relationship Id="rId47" Type="http://schemas.openxmlformats.org/officeDocument/2006/relationships/image" Target="../media/image139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143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24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36.wmf"/><Relationship Id="rId45" Type="http://schemas.openxmlformats.org/officeDocument/2006/relationships/image" Target="../media/image138.wmf"/><Relationship Id="rId53" Type="http://schemas.openxmlformats.org/officeDocument/2006/relationships/image" Target="../media/image142.wmf"/><Relationship Id="rId58" Type="http://schemas.openxmlformats.org/officeDocument/2006/relationships/image" Target="../media/image145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120.wmf"/><Relationship Id="rId51" Type="http://schemas.openxmlformats.org/officeDocument/2006/relationships/image" Target="../media/image141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35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126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30.wmf"/><Relationship Id="rId36" Type="http://schemas.openxmlformats.org/officeDocument/2006/relationships/image" Target="../media/image134.wmf"/><Relationship Id="rId49" Type="http://schemas.openxmlformats.org/officeDocument/2006/relationships/image" Target="../media/image140.wmf"/><Relationship Id="rId57" Type="http://schemas.openxmlformats.org/officeDocument/2006/relationships/image" Target="../media/image144.png"/><Relationship Id="rId10" Type="http://schemas.openxmlformats.org/officeDocument/2006/relationships/image" Target="../media/image121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8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50.wmf"/><Relationship Id="rId9" Type="http://schemas.openxmlformats.org/officeDocument/2006/relationships/image" Target="../media/image15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85.emf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altLang="ko-KR" dirty="0"/>
              <a:t>Securing Wireless Communication</a:t>
            </a:r>
          </a:p>
          <a:p>
            <a:pPr lvl="2"/>
            <a:r>
              <a:rPr lang="en-US" altLang="ko-KR" dirty="0"/>
              <a:t>Wireless technology transforms lives, but cyberattacks pose a threat, leading to potential information       leaks</a:t>
            </a:r>
          </a:p>
          <a:p>
            <a:pPr lvl="2"/>
            <a:r>
              <a:rPr lang="en-US" altLang="ko-KR" dirty="0"/>
              <a:t>To cope with this, cryptography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limitations: complex key generation and susceptibility to </a:t>
            </a:r>
          </a:p>
          <a:p>
            <a:pPr marL="914400" lvl="2" indent="0">
              <a:buNone/>
            </a:pPr>
            <a:r>
              <a:rPr lang="en-US" altLang="ko-KR" dirty="0"/>
              <a:t>     powerful eavesdroppers, especially challenging for IoT devices.</a:t>
            </a:r>
          </a:p>
          <a:p>
            <a:pPr lvl="2"/>
            <a:r>
              <a:rPr lang="en-US" altLang="ko-KR" dirty="0"/>
              <a:t>These downsides have led researchers to examine the possibility of utilizing 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/>
              <a:t>Opponents can conduct traffic analysis by collecting metadata during transmission.</a:t>
            </a:r>
          </a:p>
          <a:p>
            <a:pPr lvl="2"/>
            <a:r>
              <a:rPr lang="en-US" altLang="ko-KR" dirty="0"/>
              <a:t>Vulnerabilities include capturing source and destination addresses, request-response frequency,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9092242" y="2139351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CB1CFE-3AEA-EBDB-3787-642A1BA7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65" y="1544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manner that avoids 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covert    communications are necessary to 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System Overview </a:t>
            </a:r>
          </a:p>
          <a:p>
            <a:pPr lvl="2"/>
            <a:r>
              <a:rPr lang="en-US" altLang="ko-KR" dirty="0"/>
              <a:t>Setup involves a source node and disguised full-duplex (FD) destination node. 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/>
              <a:t>Ensure covert transmission to a hidden receiver with warden node surveillance.</a:t>
            </a:r>
          </a:p>
          <a:p>
            <a:pPr lvl="2"/>
            <a:r>
              <a:rPr lang="en-US" altLang="ko-KR" dirty="0"/>
              <a:t>Prioritizing a minimum covert rate within the system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Research Scope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altLang="ko-KR" dirty="0"/>
              <a:t>Explore channel uncertainty at the warden node.</a:t>
            </a:r>
          </a:p>
          <a:p>
            <a:pPr lvl="2"/>
            <a:r>
              <a:rPr lang="en-US" altLang="ko-KR" dirty="0"/>
              <a:t>Determine the lower bound of the expected minimum detection error probability (DEP).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9" y="916915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Covert communication techniques under surveillance to achieve secure communication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focuses on enhancing the performance of a covert communication system</a:t>
            </a:r>
          </a:p>
          <a:p>
            <a:pPr lvl="2"/>
            <a:r>
              <a:rPr lang="en-US" altLang="ko-KR" dirty="0"/>
              <a:t>Covert transmission from the destination node to a hidden receiver via an unseen antenna setup</a:t>
            </a:r>
          </a:p>
          <a:p>
            <a:pPr lvl="1"/>
            <a:r>
              <a:rPr lang="en-US" altLang="ko-KR" dirty="0"/>
              <a:t>Surveillance and Objectives</a:t>
            </a:r>
          </a:p>
          <a:p>
            <a:pPr lvl="2"/>
            <a:r>
              <a:rPr lang="en-US" altLang="ko-KR" dirty="0"/>
              <a:t>Surveillance</a:t>
            </a:r>
          </a:p>
          <a:p>
            <a:pPr lvl="3"/>
            <a:r>
              <a:rPr lang="en-US" altLang="ko-KR" dirty="0"/>
              <a:t>Operation under the monitoring of a warden node to detect suspicious communications.</a:t>
            </a:r>
          </a:p>
          <a:p>
            <a:pPr lvl="2"/>
            <a:r>
              <a:rPr lang="en-US" altLang="ko-KR" dirty="0"/>
              <a:t>Objectives</a:t>
            </a:r>
          </a:p>
          <a:p>
            <a:pPr lvl="3"/>
            <a:r>
              <a:rPr lang="en-US" altLang="ko-KR" dirty="0"/>
              <a:t>Optimization of public data rate and transmit power of FD destination node to maximize DEP.</a:t>
            </a:r>
          </a:p>
          <a:p>
            <a:pPr lvl="3"/>
            <a:r>
              <a:rPr lang="en-US" altLang="ko-KR" dirty="0"/>
              <a:t>Prioritizing a minimum 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4439</Words>
  <Application>Microsoft Office PowerPoint</Application>
  <PresentationFormat>Widescreen</PresentationFormat>
  <Paragraphs>1003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12</cp:revision>
  <dcterms:created xsi:type="dcterms:W3CDTF">2018-10-31T12:38:19Z</dcterms:created>
  <dcterms:modified xsi:type="dcterms:W3CDTF">2024-05-16T00:57:58Z</dcterms:modified>
</cp:coreProperties>
</file>