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1637" r:id="rId2"/>
    <p:sldId id="1638" r:id="rId3"/>
    <p:sldId id="1639" r:id="rId4"/>
    <p:sldId id="1640" r:id="rId5"/>
    <p:sldId id="1641" r:id="rId6"/>
    <p:sldId id="1642" r:id="rId7"/>
    <p:sldId id="1643" r:id="rId8"/>
    <p:sldId id="1644" r:id="rId9"/>
    <p:sldId id="1645" r:id="rId10"/>
    <p:sldId id="1646" r:id="rId11"/>
    <p:sldId id="1647" r:id="rId12"/>
    <p:sldId id="1648" r:id="rId13"/>
    <p:sldId id="1649" r:id="rId14"/>
    <p:sldId id="1650" r:id="rId15"/>
    <p:sldId id="1651" r:id="rId16"/>
    <p:sldId id="1652" r:id="rId17"/>
    <p:sldId id="1653" r:id="rId18"/>
    <p:sldId id="1654" r:id="rId19"/>
    <p:sldId id="1655" r:id="rId20"/>
    <p:sldId id="1656" r:id="rId21"/>
    <p:sldId id="1657" r:id="rId22"/>
    <p:sldId id="1658" r:id="rId23"/>
    <p:sldId id="1659" r:id="rId24"/>
    <p:sldId id="1660" r:id="rId25"/>
    <p:sldId id="1661" r:id="rId26"/>
    <p:sldId id="1662" r:id="rId27"/>
    <p:sldId id="1663" r:id="rId28"/>
    <p:sldId id="1664" r:id="rId29"/>
    <p:sldId id="1665" r:id="rId30"/>
    <p:sldId id="1699" r:id="rId31"/>
    <p:sldId id="1700" r:id="rId32"/>
    <p:sldId id="1701" r:id="rId33"/>
    <p:sldId id="1702" r:id="rId34"/>
    <p:sldId id="1703" r:id="rId35"/>
    <p:sldId id="1704" r:id="rId36"/>
    <p:sldId id="1705" r:id="rId37"/>
    <p:sldId id="1666" r:id="rId38"/>
    <p:sldId id="1667" r:id="rId39"/>
    <p:sldId id="1668" r:id="rId40"/>
    <p:sldId id="1669" r:id="rId41"/>
    <p:sldId id="1670" r:id="rId42"/>
    <p:sldId id="1671" r:id="rId43"/>
    <p:sldId id="1672" r:id="rId44"/>
    <p:sldId id="1673" r:id="rId45"/>
    <p:sldId id="1674" r:id="rId46"/>
    <p:sldId id="1675" r:id="rId47"/>
    <p:sldId id="1676" r:id="rId48"/>
    <p:sldId id="1677" r:id="rId49"/>
    <p:sldId id="1678" r:id="rId50"/>
    <p:sldId id="1679" r:id="rId51"/>
    <p:sldId id="1680" r:id="rId52"/>
    <p:sldId id="1681" r:id="rId53"/>
    <p:sldId id="1682" r:id="rId54"/>
    <p:sldId id="1683" r:id="rId55"/>
    <p:sldId id="1684" r:id="rId56"/>
    <p:sldId id="1685" r:id="rId57"/>
    <p:sldId id="1686" r:id="rId58"/>
    <p:sldId id="1687" r:id="rId59"/>
    <p:sldId id="1688" r:id="rId60"/>
    <p:sldId id="1689" r:id="rId61"/>
    <p:sldId id="1690" r:id="rId62"/>
    <p:sldId id="1691" r:id="rId63"/>
    <p:sldId id="1692" r:id="rId64"/>
    <p:sldId id="1695" r:id="rId65"/>
    <p:sldId id="1696" r:id="rId66"/>
    <p:sldId id="1697" r:id="rId67"/>
    <p:sldId id="1698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87905" autoAdjust="0"/>
  </p:normalViewPr>
  <p:slideViewPr>
    <p:cSldViewPr snapToGrid="0">
      <p:cViewPr varScale="1">
        <p:scale>
          <a:sx n="141" d="100"/>
          <a:sy n="141" d="100"/>
        </p:scale>
        <p:origin x="13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5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FE7F-BD3B-847C-9F5A-2EBDA6B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6672-142A-A1E4-8510-7B3D23B9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MIMO linear processing </a:t>
            </a:r>
          </a:p>
          <a:p>
            <a:r>
              <a:rPr lang="en-US" dirty="0"/>
              <a:t>MIMO without CSIT</a:t>
            </a:r>
          </a:p>
          <a:p>
            <a:pPr lvl="1"/>
            <a:r>
              <a:rPr lang="en-US" dirty="0"/>
              <a:t>2)</a:t>
            </a:r>
            <a:r>
              <a:rPr lang="en-US" dirty="0" err="1"/>
              <a:t>RxMF</a:t>
            </a:r>
            <a:endParaRPr lang="en-US" dirty="0"/>
          </a:p>
          <a:p>
            <a:pPr lvl="1"/>
            <a:r>
              <a:rPr lang="en-US" dirty="0"/>
              <a:t>3)</a:t>
            </a:r>
            <a:r>
              <a:rPr lang="en-US" dirty="0" err="1"/>
              <a:t>RxZF</a:t>
            </a:r>
            <a:endParaRPr lang="en-US" dirty="0"/>
          </a:p>
          <a:p>
            <a:pPr lvl="1"/>
            <a:r>
              <a:rPr lang="en-US" dirty="0"/>
              <a:t>4)</a:t>
            </a:r>
            <a:r>
              <a:rPr lang="en-US" dirty="0" err="1"/>
              <a:t>RxMMSE</a:t>
            </a:r>
            <a:endParaRPr lang="en-US" dirty="0"/>
          </a:p>
          <a:p>
            <a:r>
              <a:rPr lang="en-US" dirty="0"/>
              <a:t>MIMO with CSIT </a:t>
            </a:r>
          </a:p>
          <a:p>
            <a:pPr lvl="1"/>
            <a:r>
              <a:rPr lang="en-US" dirty="0"/>
              <a:t>5) Joint SVD</a:t>
            </a:r>
          </a:p>
          <a:p>
            <a:r>
              <a:rPr lang="en-US" dirty="0"/>
              <a:t>6)Numerical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FB83-2EFB-73B7-12CD-F9CE0B55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5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DAF5-2C9E-C335-5532-E3AEFF88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54146-145F-7A9A-46FD-59D8B01B6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using standard basis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which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     element is 1 and the other elements are 0.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,…..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1" dirty="0"/>
                  <a:t>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the method of </a:t>
                </a:r>
                <a:r>
                  <a:rPr lang="en-US" dirty="0" err="1"/>
                  <a:t>Lagrangian</a:t>
                </a:r>
                <a:r>
                  <a:rPr lang="en-US" dirty="0"/>
                  <a:t> multipliers 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lim>
                    </m:limLow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𝑾𝑯𝑷𝒆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Q1)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54146-145F-7A9A-46FD-59D8B01B6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5C98-1F9B-EFA3-B926-8040B67F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3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0839-B994-48FC-B2FB-DD467682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7CAC1-CE6B-96D8-A579-F98B40E0F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</p:spPr>
            <p:txBody>
              <a:bodyPr/>
              <a:lstStyle/>
              <a:p>
                <a:r>
                  <a:rPr lang="en-US" dirty="0"/>
                  <a:t>We know that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𝑾𝑯𝑷𝒆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nary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𝑾𝑯𝑷𝒆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𝑯𝑷𝒆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𝑅𝑒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baseline="-25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𝑯𝑷𝒆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−0+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7CAC1-CE6B-96D8-A579-F98B40E0F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  <a:blipFill>
                <a:blip r:embed="rId2"/>
                <a:stretch>
                  <a:fillRect l="-522" t="-1221" b="-7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165B3-FC9C-42C2-A563-506A6407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9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1A37-D972-5469-191F-19A9EF52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E90C4-9AE3-4423-680A-22131951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,……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+ 0</a:t>
                </a:r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𝑾𝑯𝑷𝒆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E90C4-9AE3-4423-680A-22131951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AA6D5-4497-232F-DF0F-75210152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5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77EE-47B3-7CC4-78BA-4082EA0B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D128-FE07-4104-1B6E-729B0CC38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Q3)Letting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show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0" baseline="-2500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nary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0" baseline="-2500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D128-FE07-4104-1B6E-729B0CC38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B020C-BB94-202C-1BA4-6A3DD117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2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3012-C06D-65EF-5D5E-6D4EEAD5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FE3AF-D7C6-5F5C-A2E5-CECB90A9E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Q4)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show that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Q5)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0" baseline="-2500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r>
                                  <a:rPr lang="en-US" b="1" baseline="-2500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FE3AF-D7C6-5F5C-A2E5-CECB90A9E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804F5-DC78-0015-C012-D834F0D6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24CD-FB9C-8E38-4FCB-67B41C6E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RxZF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0FD35-81FB-99B4-6770-5FB3B3CB0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Q6) Show that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baseline="-25000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𝑯𝑷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baseline="-25000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Q7) For AWGN ,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sSub>
                              <m:sSubPr>
                                <m:ctrlP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0FD35-81FB-99B4-6770-5FB3B3CB0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499E0-343B-9597-8BEA-E37A01D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3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93B1-1058-9D5D-C4DA-C34A736C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B90B4-1918-F7DA-AF6B-05F8D0D99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minimize the mean square error (MSE)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/>
              </a:p>
              <a:p>
                <a:r>
                  <a:rPr lang="en-US" dirty="0"/>
                  <a:t>Thus , we solve the following problem: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7B90B4-1918-F7DA-AF6B-05F8D0D99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B1DFC-1524-905F-55FE-BC9A71D5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6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02F5-148B-8D83-560C-0D4F9623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46E36-A427-3AC1-222F-09E8817AD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this is an unconstrained convex problem , the optimal solution is stationary point    with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Q2)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We  know that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46E36-A427-3AC1-222F-09E8817AD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09" b="-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BF7C2-1827-A894-1881-F7684D24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91519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47E-C6C8-B175-438D-4FA6C6FA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5D0E9-2049-D1A8-D9F9-6677B25F6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Q2)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5D0E9-2049-D1A8-D9F9-6677B25F6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78703-004D-45EF-71E2-5F1CEEB7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2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64BF-0CCD-DB1D-E8EE-E9F08564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618DF-DA69-40C1-5A69-E84B13552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Q4) Using the Woodbury matrix identity also show that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618DF-DA69-40C1-5A69-E84B13552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30A64-CD4A-AE81-E293-A4B1B437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B786-D0ED-DC38-4030-403419AC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p:pic>
        <p:nvPicPr>
          <p:cNvPr id="6" name="Content Placeholder 5" descr="A black arrow pointing to a triangle&#10;&#10;Description automatically generated">
            <a:extLst>
              <a:ext uri="{FF2B5EF4-FFF2-40B4-BE49-F238E27FC236}">
                <a16:creationId xmlns:a16="http://schemas.microsoft.com/office/drawing/2014/main" id="{7E73AD47-6C88-4200-9376-D0E1170B1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0216"/>
            <a:ext cx="9974067" cy="18385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2D09E-126A-425D-7190-CE6AB72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/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,…….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,…..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follow zero-mean complex Gaussian distribution</a:t>
                </a:r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baseline="-25000" dirty="0"/>
              </a:p>
              <a:p>
                <a:endParaRPr lang="en-US" b="0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𝐳𝐳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blipFill>
                <a:blip r:embed="rId3"/>
                <a:stretch>
                  <a:fillRect l="-52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06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0283-2F00-A179-B5E5-FB8DB03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57D0A-1AD7-2923-6F6A-EC359D331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</p:spPr>
            <p:txBody>
              <a:bodyPr/>
              <a:lstStyle/>
              <a:p>
                <a:r>
                  <a:rPr lang="en-US" dirty="0"/>
                  <a:t>5) If rank (</a:t>
                </a:r>
                <a:r>
                  <a:rPr lang="en-US" b="1" dirty="0"/>
                  <a:t>P</a:t>
                </a:r>
                <a:r>
                  <a:rPr lang="en-US" dirty="0"/>
                  <a:t>) = Ns , Using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𝑩𝑨</m:t>
                        </m:r>
                      </m:e>
                    </m:d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,we can write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+( </m:t>
                    </m:r>
                    <m:sSup>
                      <m:sSupPr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57D0A-1AD7-2923-6F6A-EC359D331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  <a:blipFill>
                <a:blip r:embed="rId2"/>
                <a:stretch>
                  <a:fillRect l="-522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64862-0A83-5834-788A-4194B95E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1BB9-E8B0-2F32-03D0-FF3B49B3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78D6A-06A3-697C-0BD2-1653A56DC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6) if rank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AWGN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𝑷𝑯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Just plugging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altLang="ko-KR" b="1" i="1" baseline="-250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𝑷𝑯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78D6A-06A3-697C-0BD2-1653A56DC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BD0-26E7-4432-B963-C1FB29CB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24E3-74AF-3C3E-0E6D-CF896A55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E1C17-E874-9EA3-F27D-59D17870E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</p:spPr>
            <p:txBody>
              <a:bodyPr/>
              <a:lstStyle/>
              <a:p>
                <a:r>
                  <a:rPr lang="en-US" dirty="0"/>
                  <a:t>By SVD,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n-US" b="1" i="1" baseline="-2500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baseline="-25000" dirty="0"/>
                  <a:t> </a:t>
                </a: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are singular        vector matrices corresponding to non-zero singular values in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joint SVD, </a:t>
                </a:r>
              </a:p>
              <a:p>
                <a:r>
                  <a:rPr lang="en-US" dirty="0"/>
                  <a:t>We 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positive diagonal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Q1) Specify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Let's denote the dimension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be a positive diagonal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number of selected   singular values)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E1C17-E874-9EA3-F27D-59D17870E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208309"/>
              </a:xfrm>
              <a:blipFill>
                <a:blip r:embed="rId2"/>
                <a:stretch>
                  <a:fillRect l="-522" r="-1043" b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E7D9-324C-8DB2-4005-91F3554A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24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3847-C87E-5DE3-D479-B636F8D5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E81FF-326B-ACEE-5641-7F02C7AE9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9507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is obtained by selecting the columns corresponding to the non-zero singular values       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and it is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a square diagonal matrix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containing the non-zero singular values.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obtained by selecting the columns corresponding to the non-zero singular values        from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and it is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obtained by selecting the columns corresponding to the zero singular values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</a:t>
                </a:r>
                <a:r>
                  <a:rPr lang="en-US" b="0" dirty="0"/>
                  <a:t>nd it is of size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∗(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obtained the selecting the columns corresponding to the non-zero singular values      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0" dirty="0"/>
                  <a:t> and it is of size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So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E81FF-326B-ACEE-5641-7F02C7AE9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95071"/>
              </a:xfrm>
              <a:blipFill>
                <a:blip r:embed="rId2"/>
                <a:stretch>
                  <a:fillRect l="-522" t="-1272" r="-1681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A83C8-8243-EEB4-060B-535C682E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1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3503-9399-2101-725C-CDB7B77B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C35DA-F6FC-E5A5-CF71-BE23E2A59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2) Show that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can write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0C35DA-F6FC-E5A5-CF71-BE23E2A59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55630-0274-3012-AB29-3FB168D0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7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F8A2-C1F7-EDD0-BF0D-D07ED68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03D3A-E7A4-AD60-D5BB-D444EFF06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dirty="0"/>
                  <a:t>3) Show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03D3A-E7A4-AD60-D5BB-D444EFF06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522" t="-1295" b="-15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83B33-5DCE-1754-567B-3768C1F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51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C348-3B77-F4A6-9E13-EDA45112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135E3-F6D6-811D-8284-91C0C15B1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4)For AWGN, </a:t>
                </a:r>
                <a:r>
                  <a:rPr lang="en-US" dirty="0" err="1"/>
                  <a:t>i.e</a:t>
                </a:r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i.e</a:t>
                </a:r>
                <a:r>
                  <a:rPr lang="en-US" dirty="0"/>
                  <a:t> achieving the MIMO capacity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optimized.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So, plugging those values in capacity equation we can write,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E135E3-F6D6-811D-8284-91C0C15B1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DB85-DA60-19F6-13A4-CD091AB6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68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ACCB-165C-9D64-7E09-E2C7CB8C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151F1-AA36-5C55-4C5A-AC2BB180B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Q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baseline="-25000" dirty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baseline="-25000" dirty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𝑁𝑠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baseline="-25000" dirty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baseline="-25000" dirty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b="1" i="1" baseline="-25000" dirty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𝑁𝑠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151F1-AA36-5C55-4C5A-AC2BB180B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9D19A-445B-5E47-3A10-0DD58E68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09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0CF3-D293-0497-3B79-A1288CCF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6B947-1A79-F836-8750-67C718088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dirty="0"/>
                  <a:t>5)Letting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for  </a:t>
                </a:r>
                <a:r>
                  <a:rPr lang="en-US" dirty="0" err="1"/>
                  <a:t>RxMF</a:t>
                </a:r>
                <a:r>
                  <a:rPr lang="en-US" dirty="0"/>
                  <a:t> ,  </a:t>
                </a:r>
                <a:r>
                  <a:rPr lang="en-US" dirty="0" err="1"/>
                  <a:t>RxZF</a:t>
                </a:r>
                <a:r>
                  <a:rPr lang="en-US" dirty="0"/>
                  <a:t>,  </a:t>
                </a:r>
                <a:r>
                  <a:rPr lang="en-US" dirty="0" err="1"/>
                  <a:t>RxMMSE</a:t>
                </a:r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becomes equivalent to the     case with CSIT, </a:t>
                </a:r>
                <a:r>
                  <a:rPr lang="en-US" dirty="0" err="1"/>
                  <a:t>i.e</a:t>
                </a:r>
                <a:r>
                  <a:rPr lang="en-US" dirty="0"/>
                  <a:t> achieving the MIMO capacity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are optimized.</a:t>
                </a:r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For AWGN, Capacity for </a:t>
                </a:r>
                <a:r>
                  <a:rPr lang="en-US" dirty="0" err="1"/>
                  <a:t>RxMF</a:t>
                </a:r>
                <a:r>
                  <a:rPr lang="en-US" dirty="0"/>
                  <a:t> ,  </a:t>
                </a:r>
                <a:r>
                  <a:rPr lang="en-US" dirty="0" err="1"/>
                  <a:t>RxZF</a:t>
                </a:r>
                <a:r>
                  <a:rPr lang="en-US" dirty="0"/>
                  <a:t>,  </a:t>
                </a:r>
                <a:r>
                  <a:rPr lang="en-US" dirty="0" err="1"/>
                  <a:t>RxMMSE</a:t>
                </a:r>
                <a:r>
                  <a:rPr lang="en-US" dirty="0"/>
                  <a:t> is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0" dirty="0"/>
                  <a:t> which is equivalent to the case with </a:t>
                </a:r>
                <a:r>
                  <a:rPr lang="en-US" b="0" dirty="0" err="1"/>
                  <a:t>csit</a:t>
                </a:r>
                <a:r>
                  <a:rPr lang="en-US" b="0" dirty="0"/>
                  <a:t> </a:t>
                </a:r>
                <a:r>
                  <a:rPr lang="en-US" b="0" dirty="0" err="1"/>
                  <a:t>i.e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when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optimized.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6B947-1A79-F836-8750-67C718088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522" r="-2261" b="-7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B63B0-2ED8-58BD-1E6D-47F80979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31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8FBB-D600-CED3-52FB-0446CB2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 – joint SVD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E5F57-E873-FFCB-76E8-C6E349439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absence of the CSIT, one possible design for the precoder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Such that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equally distributed to the symbols and by              assigning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:r>
                  <a:rPr lang="en-US" dirty="0" err="1"/>
                  <a:t>Tx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’s</a:t>
                </a:r>
                <a:r>
                  <a:rPr lang="en-US" dirty="0"/>
                  <a:t> in order.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antenna are unused.</a:t>
                </a:r>
              </a:p>
              <a:p>
                <a:r>
                  <a:rPr lang="en-US" dirty="0"/>
                  <a:t>Q1)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𝐏𝐏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E5F57-E873-FFCB-76E8-C6E349439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92CDB-827C-F636-0907-6118867C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46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45A3-383C-DA4A-84B4-62C479F4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Q1) Specify the 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baseline="-2500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r>
                  <a:rPr lang="en-US" dirty="0"/>
                  <a:t>Q2)Write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Q3)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BFDED-DA7E-1779-A0B8-014767B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5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Picture 5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D23CD597-632D-D7A9-DF03-93FA371B4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24" y="185154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Picture 6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EAE92A43-2A9B-A808-0081-1979B55E7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12" y="169388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30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Picture 5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8DF11598-27AD-F03B-97BC-BAECDE9BE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8" y="182902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87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BPSK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Picture 6" descr="A graph of a graph with red and blue lines&#10;&#10;Description automatically generated">
            <a:extLst>
              <a:ext uri="{FF2B5EF4-FFF2-40B4-BE49-F238E27FC236}">
                <a16:creationId xmlns:a16="http://schemas.microsoft.com/office/drawing/2014/main" id="{7944CB73-B370-7E65-B7EA-6A25A462D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56" y="185604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5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QPSK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7AB9786C-6D23-CF5C-DB25-9FE07DAB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87" y="191910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09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QPSK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Picture 6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54FB330A-78F0-D8F9-CEA0-835701C33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80" y="219838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82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94FC-560A-D6D9-ABC1-8CFD2078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QPSK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1C3D44-C1B3-3177-54F1-C925D464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81A5-8633-5123-3997-13876BEB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Picture 5" descr="A graph with numbers and symbols&#10;&#10;Description automatically generated">
            <a:extLst>
              <a:ext uri="{FF2B5EF4-FFF2-40B4-BE49-F238E27FC236}">
                <a16:creationId xmlns:a16="http://schemas.microsoft.com/office/drawing/2014/main" id="{F7C0EE9E-E448-4A36-9B0F-C48B2525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25" y="197766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9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292A-BBAA-9F22-2B35-8C5F9AB7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p:pic>
        <p:nvPicPr>
          <p:cNvPr id="6" name="Content Placeholder 5" descr="A black arrow pointing to a triangle">
            <a:extLst>
              <a:ext uri="{FF2B5EF4-FFF2-40B4-BE49-F238E27FC236}">
                <a16:creationId xmlns:a16="http://schemas.microsoft.com/office/drawing/2014/main" id="{DB08EFDB-61A6-8D9B-C7F4-7B157BA01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8283"/>
            <a:ext cx="9354856" cy="1886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C8C28-19ED-CDE3-1A4E-315758C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5AC13E-D14B-3F35-A03C-1BF186F33016}"/>
                  </a:ext>
                </a:extLst>
              </p:cNvPr>
              <p:cNvSpPr txBox="1"/>
              <p:nvPr/>
            </p:nvSpPr>
            <p:spPr>
              <a:xfrm>
                <a:off x="970084" y="3604496"/>
                <a:ext cx="98298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,…….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follow zero-mean complex Gaussian distributions.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Specify the dimension of </a:t>
                </a:r>
                <a:r>
                  <a:rPr lang="en-US" b="1" dirty="0"/>
                  <a:t>H</a:t>
                </a:r>
                <a:r>
                  <a:rPr lang="en-US" dirty="0"/>
                  <a:t>, </a:t>
                </a:r>
                <a:r>
                  <a:rPr lang="en-US" b="1" dirty="0"/>
                  <a:t>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       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5AC13E-D14B-3F35-A03C-1BF186F3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84" y="3604496"/>
                <a:ext cx="9829800" cy="2862322"/>
              </a:xfrm>
              <a:prstGeom prst="rect">
                <a:avLst/>
              </a:prstGeom>
              <a:blipFill>
                <a:blip r:embed="rId3"/>
                <a:stretch>
                  <a:fillRect l="-372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00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1058-E6EA-01E1-786E-C618CD4A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6ADA7-A417-0E5D-F247-3717376EC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Q3) Show that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know that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𝑾𝑯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𝑾𝑯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6ADA7-A417-0E5D-F247-3717376EC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1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7B45-93AC-61B7-1F89-EE8617FE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484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D692-F4C1-6320-BB2F-6E0883DE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0A406-387D-56B1-5597-DAAA4D545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now we can write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0A406-387D-56B1-5597-DAAA4D545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3D58-D25B-4E42-3465-2174A4C1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822D-0AFB-0407-3451-C97546A0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</p:spPr>
            <p:txBody>
              <a:bodyPr/>
              <a:lstStyle/>
              <a:p>
                <a:r>
                  <a:rPr lang="en-US" dirty="0"/>
                  <a:t>Q4) Show that 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𝐖𝐑</m:t>
                        </m:r>
                        <m:r>
                          <a:rPr lang="en-US" b="1" i="0" baseline="-25000" dirty="0" smtClean="0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𝐖𝐑</m:t>
                                </m:r>
                                <m:r>
                                  <a:rPr lang="en-US" b="1" i="1" baseline="-25000" dirty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dirty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  <a:blipFill>
                <a:blip r:embed="rId2"/>
                <a:stretch>
                  <a:fillRect l="-522" t="-1221" b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5FBE3-E573-867C-76D7-DE112AAE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838200" y="6567854"/>
            <a:ext cx="515815" cy="140677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689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ABCD-4BB8-7857-90CE-6EF2CB00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73723-2EAB-E97E-78AE-B0E95D17B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 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𝑾𝑯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73723-2EAB-E97E-78AE-B0E95D17B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06006-43ED-997C-1958-BB0BF0B3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44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19DB-C7FF-1544-4DD3-795B274A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44FDC-0547-96C8-B3DB-B4DF11F27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Q5) For AWGN, </a:t>
                </a: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𝑵𝒓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44FDC-0547-96C8-B3DB-B4DF11F27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91CC0-D157-FF29-CF69-CC2E067E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17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0B98-96EA-88E2-F44B-0121F7EB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86B6C-8EDC-027B-E084-9840FB4F7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Q6)Using the Cauchy-Schwartz inequality ,Find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showthat</a:t>
                </a:r>
                <a:r>
                  <a:rPr lang="en-US" dirty="0"/>
                  <a:t> the maximum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From Cauchy-Schwartz inequality we can write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baseline="-25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86B6C-8EDC-027B-E084-9840FB4F7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DA4EB-CB55-C9EE-232B-A73C1853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1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FA5E-5318-E2E8-D56B-82E31E4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6E14A-A999-170D-4BEC-9EAB5E416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̃"/>
                        <m:ctrlPr>
                          <a:rPr lang="en-US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dirty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=(1+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6E14A-A999-170D-4BEC-9EAB5E416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BD38C-958D-003F-EA3F-7E7B2D9B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3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4985-A33E-2279-8631-3E86B12C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DFE-F362-7DE2-EB2E-641259987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dirty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i="1" baseline="-25000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dirty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F3DFE-F362-7DE2-EB2E-641259987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 b="-6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7BB7C-5168-454F-F201-9A34B159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325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F427-A111-8B8E-FC00-D4406704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p:pic>
        <p:nvPicPr>
          <p:cNvPr id="6" name="Content Placeholder 5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5665444C-1653-DE43-6B2E-F5A2626D0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9" y="1691167"/>
            <a:ext cx="9754961" cy="1876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83BE7-76D4-D008-0D58-C4FC29EE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BD34D4-CB3E-A523-DE08-36957BB9606B}"/>
                  </a:ext>
                </a:extLst>
              </p:cNvPr>
              <p:cNvSpPr txBox="1"/>
              <p:nvPr/>
            </p:nvSpPr>
            <p:spPr>
              <a:xfrm>
                <a:off x="905608" y="4018085"/>
                <a:ext cx="1065627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Specify the dimension of </a:t>
                </a:r>
                <a:r>
                  <a:rPr lang="en-US" b="1" dirty="0"/>
                  <a:t>P</a:t>
                </a:r>
                <a:r>
                  <a:rPr lang="en-US" dirty="0"/>
                  <a:t> , </a:t>
                </a:r>
                <a:r>
                  <a:rPr lang="en-US" b="1" dirty="0"/>
                  <a:t>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BD34D4-CB3E-A523-DE08-36957BB96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08" y="4018085"/>
                <a:ext cx="10656277" cy="2585323"/>
              </a:xfrm>
              <a:prstGeom prst="rect">
                <a:avLst/>
              </a:prstGeom>
              <a:blipFill>
                <a:blip r:embed="rId3"/>
                <a:stretch>
                  <a:fillRect l="-400" t="-1179"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265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276B-87CA-3FF9-3ED9-2F1ADFC8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89542-F518-0759-9AF1-909E6FAE6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Q3) Show that average transmit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89542-F518-0759-9AF1-909E6FAE6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9BDC5-53D1-2032-2EE6-3726A0E5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23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C448-2950-20EE-282D-F2AD627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5C5F9-9F87-D9A3-B2FA-D8B3A4FA4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Q4) Show that the capacity is expressed by </a:t>
                </a:r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𝑤𝑧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5C5F9-9F87-D9A3-B2FA-D8B3A4FA4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D479F-79F9-E85D-FC7B-250E84C8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88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2F4B-1AA1-47F6-FEF8-89C1D3FC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BA849-C989-C56A-2BB1-E51F3A80E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BA849-C989-C56A-2BB1-E51F3A80E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9F2E9-C3D8-9C22-07FD-66E7018E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82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2BCB-DFD8-DD29-DC24-A78A0F1A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FF72C-A35F-504A-ED0F-B3AF383E4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Approach :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is equally               distributed to the antennas 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r>
                  <a:rPr lang="en-US" dirty="0"/>
                  <a:t> (Equal power allocation)</a:t>
                </a:r>
              </a:p>
              <a:p>
                <a:r>
                  <a:rPr lang="en-US" dirty="0"/>
                  <a:t>Q5) Show that the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𝐸𝑠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𝑁𝑡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𝑁𝑡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FF72C-A35F-504A-ED0F-B3AF383E4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87852-DDBD-E879-7429-1F11D799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1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7173-FAE3-DE73-F619-0064D58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Q1)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ko-KR" b="1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61255-A0C3-B36B-6688-B14FED7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20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489E-DD59-F4B9-7F7B-886D65CA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ED24F-0097-5D0C-1385-A741D1BCE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Second approach: We design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      concentrated by assigning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𝑇𝑋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are unused.</a:t>
                </a:r>
              </a:p>
              <a:p>
                <a:r>
                  <a:rPr lang="en-US" dirty="0"/>
                  <a:t>Q6) Show that the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EED24F-0097-5D0C-1385-A741D1BCE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88D79-2BC9-22F2-00F3-66D8818E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35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6DD3-E390-975B-48B9-A9A6CD87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p:pic>
        <p:nvPicPr>
          <p:cNvPr id="6" name="Content Placeholder 5" descr="A diagram of a machine&#10;&#10;Description automatically generated">
            <a:extLst>
              <a:ext uri="{FF2B5EF4-FFF2-40B4-BE49-F238E27FC236}">
                <a16:creationId xmlns:a16="http://schemas.microsoft.com/office/drawing/2014/main" id="{3F49850B-DEC7-D1AA-F9E3-7EBDA4645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8" y="1809137"/>
            <a:ext cx="8888065" cy="17814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87957-6098-A932-E514-C033E71C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B9F4CC-22CE-73C3-F3E7-75B0310985B1}"/>
                  </a:ext>
                </a:extLst>
              </p:cNvPr>
              <p:cNvSpPr txBox="1"/>
              <p:nvPr/>
            </p:nvSpPr>
            <p:spPr>
              <a:xfrm>
                <a:off x="659423" y="3930162"/>
                <a:ext cx="10694377" cy="2281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 , we can optimize the precoder </a:t>
                </a:r>
                <a:r>
                  <a:rPr lang="en-US" b="1" dirty="0"/>
                  <a:t>P</a:t>
                </a:r>
                <a:r>
                  <a:rPr lang="en-US" dirty="0"/>
                  <a:t> to achieve the maximum capacity </a:t>
                </a:r>
                <a:r>
                  <a:rPr lang="en-US" b="1" dirty="0"/>
                  <a:t>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Using the Cauchy-Schwartz inequality find the optimal </a:t>
                </a:r>
                <a:r>
                  <a:rPr lang="en-US" b="1" dirty="0"/>
                  <a:t>P</a:t>
                </a:r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Show that maximum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B9F4CC-22CE-73C3-F3E7-75B03109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3" y="3930162"/>
                <a:ext cx="10694377" cy="2281778"/>
              </a:xfrm>
              <a:prstGeom prst="rect">
                <a:avLst/>
              </a:prstGeom>
              <a:blipFill>
                <a:blip r:embed="rId3"/>
                <a:stretch>
                  <a:fillRect l="-342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472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529C-15D6-F87E-A5E6-BD6B5A3D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6434-0923-BD7D-7051-911B9EDE6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Applying the Cauchy-Schwartz inequality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Substituting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6434-0923-BD7D-7051-911B9EDE6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6517A-CE8D-1D31-59D0-E676D4F8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79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B2CE-D043-3EDB-539C-C222C91E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858A-E6A4-A300-9EEA-F48BEA6AC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Q2)Show that MRT achieves the maximum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F858A-E6A4-A300-9EEA-F48BEA6AC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8A16B-60C8-754F-4637-FC5095E8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13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5F8B-5488-8DC9-F7EC-0EEDC6CA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FB142-3596-ED57-46EF-B1B609A62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𝐸𝑠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e>
                        </m:ra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6FB142-3596-ED57-46EF-B1B609A62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52644-EF59-B984-8E71-4E18DB80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55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4DF8-1EFD-E45D-01CD-2F435957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8BBC8-6CAA-1246-659E-B7765157E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𝐇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8BBC8-6CAA-1246-659E-B7765157E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3892-EF84-6BC1-55D7-67361F36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683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CEF6-3D53-6C9B-927D-FF3FA334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p:pic>
        <p:nvPicPr>
          <p:cNvPr id="6" name="Content Placeholder 5" descr="A black arrow pointing to the right">
            <a:extLst>
              <a:ext uri="{FF2B5EF4-FFF2-40B4-BE49-F238E27FC236}">
                <a16:creationId xmlns:a16="http://schemas.microsoft.com/office/drawing/2014/main" id="{E1859E7C-D034-171A-8E1C-5E5355E69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6" y="1599945"/>
            <a:ext cx="10307488" cy="18290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C9F9D-764E-0D27-BBC0-6362CDCE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ABCC8-8C97-1DDD-2A57-DE9E126A8785}"/>
                  </a:ext>
                </a:extLst>
              </p:cNvPr>
              <p:cNvSpPr txBox="1"/>
              <p:nvPr/>
            </p:nvSpPr>
            <p:spPr>
              <a:xfrm>
                <a:off x="712276" y="3956539"/>
                <a:ext cx="1077643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Q1) Write an expression of the received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𝑝𝑥𝑧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𝑤𝑧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ABCC8-8C97-1DDD-2A57-DE9E126A8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6" y="3956539"/>
                <a:ext cx="10776438" cy="2031325"/>
              </a:xfrm>
              <a:prstGeom prst="rect">
                <a:avLst/>
              </a:prstGeom>
              <a:blipFill>
                <a:blip r:embed="rId3"/>
                <a:stretch>
                  <a:fillRect l="-396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36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E07A-97A1-59CA-35E8-37ABCF9F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61E37-3761-5E2C-8569-547A13896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Show that the average transmit energy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Q3) Show that the capacity is expressed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𝑝𝑥𝑧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𝑝𝑥𝑧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61E37-3761-5E2C-8569-547A13896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2670-51C2-518B-DB98-006A6E0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68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0258-22CB-8B06-0CBF-EB683590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05AF0-0909-A0AE-48D6-419C13CAA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𝑝𝑥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acc>
                              <m:accPr>
                                <m:chr m:val="̃"/>
                                <m:ctrlP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05AF0-0909-A0AE-48D6-419C13CAA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00578"/>
              </a:xfrm>
              <a:blipFill>
                <a:blip r:embed="rId2"/>
                <a:stretch>
                  <a:fillRect l="-522" t="-871" b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2CCD-BAB6-E924-47FB-DF6625C5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38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2709-5DC4-37AF-D6DE-C302E9CC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17CF7-632E-76EA-BD83-2058EE1F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𝑤h𝑝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17CF7-632E-76EA-BD83-2058EE1F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AF3F5-D9DE-DB54-F617-2B8CAD8B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4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09E4-3FB8-8B59-8D30-E7F9D109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262"/>
            <a:ext cx="10515600" cy="681250"/>
          </a:xfrm>
        </p:spPr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AA8B5-C3E9-0E94-A5AD-B5E1997D6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Q2) Show that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𝑖𝑚𝑔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𝒆</m:t>
                        </m:r>
                      </m:den>
                    </m:f>
                  </m:oMath>
                </a14:m>
                <a:endParaRPr lang="en-US" b="1" i="1" baseline="-25000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𝑹𝒛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𝑖𝑚𝑔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𝑖𝑚𝑔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𝑖𝑚𝑔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𝑖𝑚𝑔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AA8B5-C3E9-0E94-A5AD-B5E1997D6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C392C-B561-3FED-5FBA-B26BD510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018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80A0-0C51-BD6D-4EDB-A6B9D144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DFB(V-BLAST)</a:t>
            </a:r>
          </a:p>
        </p:txBody>
      </p:sp>
      <p:pic>
        <p:nvPicPr>
          <p:cNvPr id="6" name="Content Placeholder 5" descr="A black arrow pointing to a black line&#10;&#10;Description automatically generated">
            <a:extLst>
              <a:ext uri="{FF2B5EF4-FFF2-40B4-BE49-F238E27FC236}">
                <a16:creationId xmlns:a16="http://schemas.microsoft.com/office/drawing/2014/main" id="{B45A7BD6-2D2D-B946-256F-6B487608B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4" y="1556905"/>
            <a:ext cx="10515600" cy="18720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833E2-F9F8-4F7C-613B-E0AC977E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DC400A-1B41-47C3-D76D-0A13D6C589D0}"/>
                  </a:ext>
                </a:extLst>
              </p:cNvPr>
              <p:cNvSpPr txBox="1"/>
              <p:nvPr/>
            </p:nvSpPr>
            <p:spPr>
              <a:xfrm>
                <a:off x="729760" y="4484077"/>
                <a:ext cx="110167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,…….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r>
                  <a:rPr lang="en-US" dirty="0"/>
                  <a:t> follow zero mean Gaussian distributions.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𝑵𝒔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𝑁𝑟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successively cancel the interference by already detected components of </a:t>
                </a:r>
                <a:r>
                  <a:rPr lang="en-US" b="1" dirty="0"/>
                  <a:t>x</a:t>
                </a:r>
                <a:r>
                  <a:rPr lang="en-US" dirty="0"/>
                  <a:t> from the received         signal </a:t>
                </a:r>
                <a:r>
                  <a:rPr lang="en-US" b="1" dirty="0"/>
                  <a:t>y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order in which the components of </a:t>
                </a:r>
                <a:r>
                  <a:rPr lang="en-US" b="1" dirty="0"/>
                  <a:t>x</a:t>
                </a:r>
                <a:r>
                  <a:rPr lang="en-US" dirty="0"/>
                  <a:t> are detected becomes important to the overall                 performance.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DC400A-1B41-47C3-D76D-0A13D6C58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" y="4484077"/>
                <a:ext cx="11016762" cy="2308324"/>
              </a:xfrm>
              <a:prstGeom prst="rect">
                <a:avLst/>
              </a:prstGeom>
              <a:blipFill>
                <a:blip r:embed="rId4"/>
                <a:stretch>
                  <a:fillRect l="-387" t="-1587" r="-2380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52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592E-A43E-5F36-B162-1D97143A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DFB(V-BLAST)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A0D5C-CFF2-0784-31A8-1332AEB2D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Q1) Show that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̃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̃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A0D5C-CFF2-0784-31A8-1332AEB2D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1C46C-69F4-CDBE-16EA-767DFB1D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4651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2549-8C35-AE35-B0B5-9149B49B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54" y="841808"/>
            <a:ext cx="10515600" cy="681250"/>
          </a:xfrm>
        </p:spPr>
        <p:txBody>
          <a:bodyPr/>
          <a:lstStyle/>
          <a:p>
            <a:r>
              <a:rPr lang="en-US" dirty="0"/>
              <a:t>MIMO with DFB(V-BLAST)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8BFB0-DEF2-D2A3-3CDF-D10805505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</p:spPr>
            <p:txBody>
              <a:bodyPr/>
              <a:lstStyle/>
              <a:p>
                <a:r>
                  <a:rPr lang="en-US" dirty="0"/>
                  <a:t>2) Show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represent the MSE of the </a:t>
                </a:r>
                <a:r>
                  <a:rPr lang="en-US" dirty="0" err="1"/>
                  <a:t>i-th</a:t>
                </a:r>
                <a:r>
                  <a:rPr lang="en-US" dirty="0"/>
                  <a:t>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</m:d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n-US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7"/>
                                </m:rP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3) Show that obtaining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again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is equivalent to obtaining </a:t>
                </a:r>
              </a:p>
              <a:p>
                <a:pPr marL="0" indent="0">
                  <a:buNone/>
                </a:pPr>
                <a:r>
                  <a:rPr lang="en-US" b="1" dirty="0"/>
                  <a:t>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←[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…….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….[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][:,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………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7"/>
                            </m:rP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𝑁𝑠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8BFB0-DEF2-D2A3-3CDF-D10805505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706659"/>
              </a:xfrm>
              <a:blipFill>
                <a:blip r:embed="rId2"/>
                <a:stretch>
                  <a:fillRect l="-638" t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B38BA-0CB9-2EA8-8286-F29F5C49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16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31A5-4A55-8D1E-60DB-63317A1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DFB(V-BLAST)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FD40F-B133-725B-F391-0D9F720C2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then decode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with the smallest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that, by noting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………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𝑁𝑠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 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/>
                  <a:t>  </a:t>
                </a:r>
              </a:p>
              <a:p>
                <a:r>
                  <a:rPr lang="en-US" dirty="0"/>
                  <a:t>We exclude the interference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We calculate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again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determine the next symbol to          decode</a:t>
                </a:r>
              </a:p>
              <a:p>
                <a:r>
                  <a:rPr lang="en-US" dirty="0"/>
                  <a:t>After updating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r>
                  <a:rPr lang="en-US" dirty="0"/>
                  <a:t> , the covariance matrix becomes :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represent the MSE between the transmitted symbols and the estimated symbols ,     considering the exclusion of the interference caused by the previously decoded symbol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FD40F-B133-725B-F391-0D9F720C2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487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96B0A-8BB8-0E76-DB3D-5EE97445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718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5D89-EE3C-8BC9-DDB9-3E58ED47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MF-DFB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22FD-871F-A369-7B4D-5D060D085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MF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322FD-871F-A369-7B4D-5D060D085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4E87E-9007-3949-ECA4-14FECB6F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04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D296-E3FD-0F50-69AF-10697917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ZF-DFB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4D1B-BBB1-2480-5EC2-E01D37ECC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ZF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𝐇𝐏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baseline="-2500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𝐇𝐏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𝐇𝐏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64D1B-BBB1-2480-5EC2-E01D37ECC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5D01E-7451-EA79-9108-F6ACFBBD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123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9915-C880-812E-9BF4-BE046BC2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ZF-DFB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62E98-4472-04D6-46A3-BC7AFAC9B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62E98-4472-04D6-46A3-BC7AFAC9B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99ED6-A7D0-23A3-E508-A29F89F9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936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6276-EA90-5EBD-4A22-56F645C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MMSE-DFB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6F74-3372-EAE9-B1BE-B27B2B77A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MMSE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𝑁𝑠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baseline="-2500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𝑁𝑠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5F6F74-3372-EAE9-B1BE-B27B2B77A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87E0C-CF19-305A-0AAC-24AA2BB7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3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EDC9-06C8-1C59-C491-E6F8A644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DC9EA-1DE9-B0DD-6A0E-C9F6293CCB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5253" y="1720029"/>
                <a:ext cx="10515600" cy="4935748"/>
              </a:xfrm>
            </p:spPr>
            <p:txBody>
              <a:bodyPr/>
              <a:lstStyle/>
              <a:p>
                <a:r>
                  <a:rPr lang="en-US" dirty="0"/>
                  <a:t>Also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𝑾𝑹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Q3)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Q4) Letting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±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−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±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DC9EA-1DE9-B0DD-6A0E-C9F6293CC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253" y="1720029"/>
                <a:ext cx="10515600" cy="4935748"/>
              </a:xfrm>
              <a:blipFill>
                <a:blip r:embed="rId2"/>
                <a:stretch>
                  <a:fillRect l="-522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2E693-682E-D9C4-0ABE-A198DBFD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78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3771-BDC8-2791-3193-C7C3643C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</p:spPr>
            <p:txBody>
              <a:bodyPr/>
              <a:lstStyle/>
              <a:p>
                <a:r>
                  <a:rPr lang="en-US" dirty="0"/>
                  <a:t>For simplicity 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Q5)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  <a:blipFill>
                <a:blip r:embed="rId2"/>
                <a:stretch>
                  <a:fillRect l="-522" t="-1202" b="-1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F9F1C-73A7-3BD6-800A-0FE4D6F4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r>
              <a:rPr lang="ko-KR" altLang="en-US" dirty="0"/>
              <a:t>             </a:t>
            </a:r>
            <a:r>
              <a:rPr lang="ko-KR" altLang="en-US" baseline="-25000" dirty="0"/>
              <a:t>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44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DDD4-8E8D-2376-282E-A1D85ADB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43F70-2F47-B47D-098C-9B5AB01C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Q6)For AWGN 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𝑁𝑆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43F70-2F47-B47D-098C-9B5AB01C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729FF-E042-26E2-C441-D8B852F9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7131</TotalTime>
  <Words>5363</Words>
  <Application>Microsoft Office PowerPoint</Application>
  <PresentationFormat>Widescreen</PresentationFormat>
  <Paragraphs>645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맑은 고딕</vt:lpstr>
      <vt:lpstr>Arial</vt:lpstr>
      <vt:lpstr>Cambria Math</vt:lpstr>
      <vt:lpstr>Tahoma</vt:lpstr>
      <vt:lpstr>Office 테마</vt:lpstr>
      <vt:lpstr>Assignment-07</vt:lpstr>
      <vt:lpstr>MIMO with linear processing</vt:lpstr>
      <vt:lpstr>MIMO with linear processing</vt:lpstr>
      <vt:lpstr>MIMO with linear processing</vt:lpstr>
      <vt:lpstr>MIMO without CSIT – RxMF</vt:lpstr>
      <vt:lpstr>MIMO without CSIT – RxMF</vt:lpstr>
      <vt:lpstr>MIMO without CSIT – RxMF</vt:lpstr>
      <vt:lpstr>MIMO without CSIT – RxMF</vt:lpstr>
      <vt:lpstr>MIMO without CSIT – RxMF</vt:lpstr>
      <vt:lpstr>MIMO without CSIT – RxZF</vt:lpstr>
      <vt:lpstr>MIMO without CSIT – RxZF</vt:lpstr>
      <vt:lpstr>MIMO without CSIT – RxZF</vt:lpstr>
      <vt:lpstr>MIMO without CSIT – RxZF</vt:lpstr>
      <vt:lpstr>MIMO without CSIT – RxZF</vt:lpstr>
      <vt:lpstr>MIMO without CSIT – RxZF</vt:lpstr>
      <vt:lpstr>MIMO without CSIT – RxMMSE</vt:lpstr>
      <vt:lpstr>MIMO without CSIT – RxMMSE</vt:lpstr>
      <vt:lpstr>MIMO without CSIT – RxMMSE</vt:lpstr>
      <vt:lpstr>MIMO without CSIT – RxMMSE</vt:lpstr>
      <vt:lpstr>MIMO without CSIT – RxMMSE</vt:lpstr>
      <vt:lpstr>MIMO without CSIT – RxMMSE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MIMO with CSIT – joint SVD 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Numerical Results</vt:lpstr>
      <vt:lpstr>SIMO</vt:lpstr>
      <vt:lpstr>SIMO</vt:lpstr>
      <vt:lpstr>SIMO</vt:lpstr>
      <vt:lpstr>SIMO</vt:lpstr>
      <vt:lpstr>SIMO</vt:lpstr>
      <vt:lpstr>SIMO</vt:lpstr>
      <vt:lpstr>SIMO</vt:lpstr>
      <vt:lpstr>SIMO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MISO</vt:lpstr>
      <vt:lpstr>SISO</vt:lpstr>
      <vt:lpstr>SISO</vt:lpstr>
      <vt:lpstr>SISO</vt:lpstr>
      <vt:lpstr>SISO</vt:lpstr>
      <vt:lpstr>MIMO with DFB(V-BLAST)</vt:lpstr>
      <vt:lpstr>MIMO with DFB(V-BLAST)</vt:lpstr>
      <vt:lpstr>MIMO with DFB(V-BLAST)</vt:lpstr>
      <vt:lpstr>MIMO with DFB(V-BLAST)</vt:lpstr>
      <vt:lpstr>MIMO with MF-DFB</vt:lpstr>
      <vt:lpstr>MIMO with ZF-DFB</vt:lpstr>
      <vt:lpstr>MIMO with ZF-DFB</vt:lpstr>
      <vt:lpstr>MIMO with MMSE-DFB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195</cp:revision>
  <dcterms:created xsi:type="dcterms:W3CDTF">2018-05-20T06:28:16Z</dcterms:created>
  <dcterms:modified xsi:type="dcterms:W3CDTF">2024-09-03T07:46:46Z</dcterms:modified>
</cp:coreProperties>
</file>