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6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282C1-476E-6A3A-7454-87B804F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Transmit Processing in           MIMO Communications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32D-1E71-DA92-63EE-78ADB5C2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Joham</a:t>
            </a:r>
            <a:r>
              <a:rPr lang="en-US" dirty="0"/>
              <a:t>, Member, IEEE, Wolfgang </a:t>
            </a:r>
            <a:r>
              <a:rPr lang="en-US" dirty="0" err="1"/>
              <a:t>Utschick</a:t>
            </a:r>
            <a:r>
              <a:rPr lang="en-US" dirty="0"/>
              <a:t>, Member IEEE, and Josef </a:t>
            </a:r>
            <a:r>
              <a:rPr lang="en-US" dirty="0" err="1"/>
              <a:t>A.Nossek</a:t>
            </a:r>
            <a:r>
              <a:rPr lang="en-US" dirty="0"/>
              <a:t>,     Fellow,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2C11-CB59-2E8A-C3A2-2EE4D79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C88-EA77-BB48-7934-AFB39B8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</p:spPr>
            <p:txBody>
              <a:bodyPr/>
              <a:lstStyle/>
              <a:p>
                <a:r>
                  <a:rPr lang="en-US" sz="1600" b="1" dirty="0"/>
                  <a:t>C. Receive Wiener Filter (</a:t>
                </a:r>
                <a:r>
                  <a:rPr lang="en-US" sz="1600" b="1" dirty="0" err="1"/>
                  <a:t>RxWF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minimizes the MSE without an additional constraint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(11)</a:t>
                </a:r>
              </a:p>
              <a:p>
                <a:r>
                  <a:rPr lang="en-US" sz="1600" dirty="0"/>
                  <a:t>After setting the derivative of the MSE to zero, we </a:t>
                </a:r>
                <a:r>
                  <a:rPr lang="en-US" sz="1600" dirty="0" err="1"/>
                  <a:t>yiled</a:t>
                </a:r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/>
                  <a:t>                                                                                                        (12)</a:t>
                </a:r>
              </a:p>
              <a:p>
                <a:r>
                  <a:rPr lang="en-US" sz="1600" dirty="0"/>
                  <a:t>Where we utilize matrix inversion lemma </a:t>
                </a:r>
              </a:p>
              <a:p>
                <a:r>
                  <a:rPr lang="en-US" sz="1600" dirty="0"/>
                  <a:t>Equation (12) describe the dependence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on the SNR</a:t>
                </a:r>
              </a:p>
              <a:p>
                <a:r>
                  <a:rPr lang="en-US" sz="1600" dirty="0"/>
                  <a:t>For decreasing SNR, the summand of the inverse gets smaller than the second summand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RXMF</a:t>
                </a:r>
              </a:p>
              <a:p>
                <a:r>
                  <a:rPr lang="en-US" sz="1600" dirty="0"/>
                  <a:t>On the contrary, the second summand can be neglected for high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From (12), we also see that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followed by the interference canceller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  <a:blipFill>
                <a:blip r:embed="rId2"/>
                <a:stretch>
                  <a:fillRect l="-232" t="-896" r="-34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51C0-94B8-1118-D860-8F86C9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3E5-9947-431E-79CE-F49D734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need a scalar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minimizes the MSE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of (4) </a:t>
                </a:r>
              </a:p>
              <a:p>
                <a:r>
                  <a:rPr lang="en-US" sz="1600" dirty="0"/>
                  <a:t>And that  is found in a similar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We obtain the scalar Wiener filter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𝐻𝑃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(13)</a:t>
                </a:r>
              </a:p>
              <a:p>
                <a:r>
                  <a:rPr lang="en-US" sz="1600" dirty="0"/>
                  <a:t>Whose MSE reads as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0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1849-404C-20AC-EDD2-59E038F2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AF9-B49C-0723-0B2B-27526ED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assume a prior known constant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contrary to the receive filters</a:t>
                </a:r>
              </a:p>
              <a:p>
                <a:r>
                  <a:rPr lang="en-US" sz="1600" dirty="0"/>
                  <a:t>So, we can design a precoding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if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is available at the transmitter </a:t>
                </a:r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Previously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was introduced by moving the channel matched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from receiver to transmitter</a:t>
                </a:r>
              </a:p>
              <a:p>
                <a:r>
                  <a:rPr lang="en-US" sz="1600" dirty="0"/>
                  <a:t>We can derive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by utilizing the same cost function for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But need to ensure that only available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is used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    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(18)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(18) can be further reformulated into</a:t>
                </a:r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7B7D-8C84-2D7E-9D16-AA50139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A68-251F-AEF9-1C75-CDC3906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∗0 −0 −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A446-0C81-AA24-5947-1981374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03C3-85EA-D746-5F5D-1B9A69E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</p:spPr>
            <p:txBody>
              <a:bodyPr/>
              <a:lstStyle/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b="0" dirty="0"/>
                  <a:t>                                                                                                                                               (18)</a:t>
                </a:r>
              </a:p>
              <a:p>
                <a:r>
                  <a:rPr lang="en-US" sz="1600" b="0" dirty="0"/>
                  <a:t>Now, By letting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                                                  (19)</a:t>
                </a: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  <a:blipFill>
                <a:blip r:embed="rId2"/>
                <a:stretch>
                  <a:fillRect l="-232" t="-83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5BF0-CC14-1BA1-BC21-BC4A155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44081"/>
            <a:ext cx="1333107" cy="77394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750-6EE8-01E9-6D55-DB85869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By comparing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in (19) to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(7)</a:t>
                </a:r>
              </a:p>
              <a:p>
                <a:r>
                  <a:rPr lang="en-US" sz="1600" dirty="0"/>
                  <a:t>The matched filter at the transmitter is also conjugate transpose of  subsequent filter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does not regard the properties of the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600" dirty="0"/>
                  <a:t>, since noise covariance is excluded in (19)</a:t>
                </a:r>
              </a:p>
              <a:p>
                <a:r>
                  <a:rPr lang="en-US" sz="1600" dirty="0"/>
                  <a:t>If the receiver incorporates a noise whitening filter together with its matched filter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1600" dirty="0"/>
                  <a:t>The transmitter is able to adapt to the properties of the noise</a:t>
                </a:r>
              </a:p>
              <a:p>
                <a:r>
                  <a:rPr lang="en-US" sz="1600" dirty="0"/>
                  <a:t>But the approach would increase the system complexity due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not influenced by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Since the receiver does not consider the correlations of the different entries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as it uses a prior defined           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which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explanation for this is the inability of the receiver to deal with a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which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5D2A-4C31-A2DB-09A0-ECA6FB5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D35-A290-74A2-03F2-CAAC1D8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If the transmitter knows below properties:</a:t>
                </a:r>
              </a:p>
              <a:p>
                <a:pPr lvl="1"/>
                <a:r>
                  <a:rPr lang="en-US" sz="1400" dirty="0"/>
                  <a:t>The channel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The constant signal processing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at the receiver </a:t>
                </a:r>
              </a:p>
              <a:p>
                <a:pPr lvl="1"/>
                <a:r>
                  <a:rPr lang="en-US" sz="1400" dirty="0"/>
                  <a:t>The signal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r>
                  <a:rPr lang="en-US" sz="1600" b="0" dirty="0"/>
                  <a:t>Not only transmit processing which maximizes the received desired signal as with the </a:t>
                </a:r>
                <a:r>
                  <a:rPr lang="en-US" sz="1600" b="0" dirty="0" err="1"/>
                  <a:t>TxMF</a:t>
                </a:r>
                <a:r>
                  <a:rPr lang="en-US" sz="1600" b="0" dirty="0"/>
                  <a:t> is possible </a:t>
                </a:r>
              </a:p>
              <a:p>
                <a:r>
                  <a:rPr lang="en-US" sz="1600" dirty="0"/>
                  <a:t>But also, a transmit filter which generates a received signal without interference</a:t>
                </a:r>
              </a:p>
              <a:p>
                <a:r>
                  <a:rPr lang="en-US" sz="1600" b="0" dirty="0"/>
                  <a:t>And we call the transmit filter with this property the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:r>
                  <a:rPr lang="en-US" sz="1600" dirty="0"/>
                  <a:t>In this case we design a transmit filter which completely removes the interference</a:t>
                </a:r>
              </a:p>
              <a:p>
                <a:r>
                  <a:rPr lang="en-US" sz="1600" dirty="0"/>
                  <a:t>Thus, we force the chain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,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to be an identity mapping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Here, we have to minimize the transmit power instead of receive noise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s.t 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          (23)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B4E4-638B-E63C-5E60-379388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0D79-1C45-D928-55B8-3C0632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(23)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r>
                  <a:rPr lang="en-US" sz="1600" dirty="0"/>
                  <a:t>P2.2)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And 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599-CE4B-8592-761F-F9DEA6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41B-2C9F-6F13-6F00-EC876A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4208-72A0-52DA-493E-5850EB9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A33-B34D-B60A-DF7B-1BD6AFB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610-17D9-06D2-D820-F110461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CF1AE-0655-DAC2-16D5-3A4091A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C75C-F5B0-2A3A-E3A1-69FB46D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Abstract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System Model</a:t>
            </a:r>
          </a:p>
          <a:p>
            <a:r>
              <a:rPr lang="en-US" sz="1800" dirty="0"/>
              <a:t>Receive Filters</a:t>
            </a:r>
          </a:p>
          <a:p>
            <a:r>
              <a:rPr lang="en-US" sz="1800" dirty="0"/>
              <a:t>Transmit Matched Filter (</a:t>
            </a:r>
            <a:r>
              <a:rPr lang="en-US" sz="1800" dirty="0" err="1"/>
              <a:t>TxMF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Zero-Forcing  Filter (</a:t>
            </a:r>
            <a:r>
              <a:rPr lang="en-US" sz="1800" dirty="0" err="1"/>
              <a:t>TxZF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Wiener Filter (</a:t>
            </a:r>
            <a:r>
              <a:rPr lang="en-US" sz="1800" dirty="0" err="1"/>
              <a:t>TxWF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72B-5966-6FAE-3C87-037DB14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D141-1E9E-E8A1-C42A-57915464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(24)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0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33B2-CE71-E57A-927F-D25412B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0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4E-C41F-C8CF-0521-2367999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This result is not satisfactory, because the resulting transmit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has no predefine value</a:t>
                </a:r>
              </a:p>
              <a:p>
                <a:r>
                  <a:rPr lang="en-US" sz="1600" dirty="0"/>
                  <a:t>It depends on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A heuristic approach to deal with this problem to introduce a scalar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scales the transmit filter</a:t>
                </a:r>
              </a:p>
              <a:p>
                <a:r>
                  <a:rPr lang="en-US" sz="1600" dirty="0"/>
                  <a:t>That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r>
                  <a:rPr lang="en-US" sz="1600" dirty="0"/>
                  <a:t>, to set the transmit power to a fixed value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Therefore,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reads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With the scaling factor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2D46-4D98-E5DA-2EA1-C40638D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0C9-2D07-A5EF-B473-FEA18F4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TxMF is worse than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high SNR</a:t>
                </a:r>
              </a:p>
              <a:p>
                <a:r>
                  <a:rPr lang="en-US" sz="1600" dirty="0"/>
                  <a:t>But outer performs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low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finds the optimum tradeoff between the signal maximization of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And the interference elimination of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MSE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always smaller than the MSEs of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Noise of covariance matrix is necessary for the design of 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contrary to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Discussion of Transmit Filters Related to the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 err="1"/>
                  <a:t>TxWF</a:t>
                </a:r>
                <a:r>
                  <a:rPr lang="en-US" sz="1600" dirty="0"/>
                  <a:t> might result from the following optimization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(33)</a:t>
                </a:r>
              </a:p>
              <a:p>
                <a:r>
                  <a:rPr lang="en-US" sz="1600" dirty="0"/>
                  <a:t>The Minimum MSE can be obtained by setting the derivation with respect to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to zero</a:t>
                </a:r>
              </a:p>
              <a:p>
                <a:r>
                  <a:rPr lang="en-US" sz="1600" dirty="0"/>
                  <a:t>Hence, the transmit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</m:oMath>
                </a14:m>
                <a:r>
                  <a:rPr lang="en-US" sz="1600" dirty="0"/>
                  <a:t> has to fulfill following requirement: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04B3-80FA-752E-7F48-AEDD3F12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9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8D8-47DD-1A57-FF29-C3DFDA7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Note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is not invertible</a:t>
                </a:r>
              </a:p>
              <a:p>
                <a:r>
                  <a:rPr lang="en-US" sz="1600" dirty="0"/>
                  <a:t>But the above equation is solvable, since the columns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lie in the span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One possible solution is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without scalar scaling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The above solution is only valid for unconstrained power and for low SNR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outer performer</a:t>
                </a:r>
              </a:p>
              <a:p>
                <a:r>
                  <a:rPr lang="en-US" sz="1600" dirty="0"/>
                  <a:t>Consequently, We must include transmit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s.t: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(34)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(34)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90C-E005-5F6A-5E21-15510FB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1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317-DC7F-DA37-D8D0-0D68AD3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𝑅𝐸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𝑅𝐸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𝑅𝐸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116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C048-3E48-0BBA-176D-25E4D40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9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563-CA1D-66F8-386B-0607F5E1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93A-35F3-83FD-485D-5A6DBA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Examine and compare to the different types of linear transmit processing for MIMO.</a:t>
            </a:r>
          </a:p>
          <a:p>
            <a:r>
              <a:rPr lang="en-US" sz="1600" dirty="0"/>
              <a:t>Receive filter is independent of the transmit filter contrary to the joint optimization.</a:t>
            </a:r>
          </a:p>
          <a:p>
            <a:r>
              <a:rPr lang="en-US" sz="1600" dirty="0"/>
              <a:t>Identifying three filter types which is  similar to the receive processing.</a:t>
            </a:r>
          </a:p>
          <a:p>
            <a:r>
              <a:rPr lang="en-US" sz="1600" dirty="0"/>
              <a:t>The transmit matched filter, The transmit zero-forcing filter, the transmit wiener filter.</a:t>
            </a:r>
          </a:p>
          <a:p>
            <a:r>
              <a:rPr lang="en-US" sz="1600" dirty="0"/>
              <a:t>With an additional constraint for the transmit power, they are based on similar optimizations as the   respective receive filters.</a:t>
            </a:r>
          </a:p>
          <a:p>
            <a:r>
              <a:rPr lang="en-US" sz="1600" dirty="0"/>
              <a:t>Transmit Wiener filter and Receive Wiener filter has similar convergence properties.</a:t>
            </a:r>
          </a:p>
          <a:p>
            <a:r>
              <a:rPr lang="en-US" sz="1600" dirty="0"/>
              <a:t>Transmit Wiener filter converges to the matched filter and zero forcing filter for low and high SNR . </a:t>
            </a:r>
          </a:p>
          <a:p>
            <a:r>
              <a:rPr lang="en-US" sz="1600" dirty="0"/>
              <a:t>Simulations reveal that the bit-error ratio results are different for both receive and transmit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456D-AA09-AB27-82E5-976070A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6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E0E-4473-3296-8680-3839965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53A-CE04-4510-CB3E-F461F676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three fundamental types of receive filter are the match filter (</a:t>
            </a:r>
            <a:r>
              <a:rPr lang="en-US" sz="1600" dirty="0" err="1"/>
              <a:t>RxMF</a:t>
            </a:r>
            <a:r>
              <a:rPr lang="en-US" sz="1600" dirty="0"/>
              <a:t>), the zero forcing  filter         (</a:t>
            </a:r>
            <a:r>
              <a:rPr lang="en-US" sz="1600" dirty="0" err="1"/>
              <a:t>RxZF</a:t>
            </a:r>
            <a:r>
              <a:rPr lang="en-US" sz="1600" dirty="0"/>
              <a:t>), the wiener filter (</a:t>
            </a:r>
            <a:r>
              <a:rPr lang="en-US" sz="1600" dirty="0" err="1"/>
              <a:t>TxWF</a:t>
            </a:r>
            <a:r>
              <a:rPr lang="en-US" sz="1600" dirty="0"/>
              <a:t>).</a:t>
            </a:r>
          </a:p>
          <a:p>
            <a:r>
              <a:rPr lang="en-US" sz="1600" dirty="0"/>
              <a:t>The major drawback of the receive filters.</a:t>
            </a:r>
          </a:p>
          <a:p>
            <a:r>
              <a:rPr lang="en-US" sz="1600" dirty="0"/>
              <a:t>Channel estimation and adaptation of receiver can increase the complexity of the receiver</a:t>
            </a:r>
          </a:p>
          <a:p>
            <a:r>
              <a:rPr lang="en-US" sz="1600" dirty="0"/>
              <a:t>The downlink channel impulse response need to be available at base station (BS) for the  transmit processing.</a:t>
            </a:r>
          </a:p>
          <a:p>
            <a:r>
              <a:rPr lang="en-US" sz="1600" dirty="0"/>
              <a:t>The main advantage of transmit processing is simplifying the receivers i.e., the </a:t>
            </a:r>
            <a:r>
              <a:rPr lang="en-US" sz="1600" dirty="0" err="1"/>
              <a:t>MSs</a:t>
            </a:r>
            <a:r>
              <a:rPr lang="en-US" sz="1800" dirty="0" err="1"/>
              <a:t>.</a:t>
            </a:r>
            <a:endParaRPr lang="en-US" sz="1800" dirty="0"/>
          </a:p>
          <a:p>
            <a:r>
              <a:rPr lang="en-US" sz="1600" dirty="0"/>
              <a:t>Paper contribution:</a:t>
            </a:r>
          </a:p>
          <a:p>
            <a:pPr lvl="1"/>
            <a:r>
              <a:rPr lang="en-US" sz="1400" dirty="0"/>
              <a:t>Transmit and receive filters follow similar optimization process.</a:t>
            </a:r>
          </a:p>
          <a:p>
            <a:pPr lvl="1"/>
            <a:r>
              <a:rPr lang="en-US" sz="1400" dirty="0"/>
              <a:t>After deriving </a:t>
            </a:r>
            <a:r>
              <a:rPr lang="en-US" sz="1400" dirty="0" err="1"/>
              <a:t>TxWF</a:t>
            </a:r>
            <a:r>
              <a:rPr lang="en-US" sz="1400" dirty="0"/>
              <a:t>, we show that it is convergence to the other transmit filters for low and high SNR</a:t>
            </a:r>
          </a:p>
          <a:p>
            <a:pPr lvl="1"/>
            <a:r>
              <a:rPr lang="en-US" sz="1400" dirty="0"/>
              <a:t>Comparing transmit filters and analytically proving that </a:t>
            </a:r>
            <a:r>
              <a:rPr lang="en-US" sz="1400" dirty="0" err="1"/>
              <a:t>TxZF’s</a:t>
            </a:r>
            <a:r>
              <a:rPr lang="en-US" sz="1400" dirty="0"/>
              <a:t> MSE is lower bounded by the    </a:t>
            </a:r>
            <a:r>
              <a:rPr lang="en-US" sz="1400" dirty="0" err="1"/>
              <a:t>TxMF</a:t>
            </a:r>
            <a:r>
              <a:rPr lang="en-US" sz="1400" dirty="0"/>
              <a:t> at low SNR</a:t>
            </a:r>
          </a:p>
          <a:p>
            <a:pPr lvl="1"/>
            <a:r>
              <a:rPr lang="en-US" sz="1400" dirty="0"/>
              <a:t>And upper bounded by the MSE of </a:t>
            </a:r>
            <a:r>
              <a:rPr lang="en-US" sz="1400" dirty="0" err="1"/>
              <a:t>TxMF</a:t>
            </a:r>
            <a:r>
              <a:rPr lang="en-US" sz="1400" dirty="0"/>
              <a:t> for high SNR.</a:t>
            </a:r>
          </a:p>
          <a:p>
            <a:pPr lvl="1"/>
            <a:r>
              <a:rPr lang="en-US" sz="1400" dirty="0"/>
              <a:t>The MSEs of transmit filters are identical for uncorrelated symbols and noise.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A6A9-A004-EB8E-334A-6E68B32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MIMO system as depicted in Fig. 1 which consists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tall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receive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wide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transmit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information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exceed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receive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transmitter is a prior known to the receiver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transmit processing,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receiver is a prior known to the transmitter.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blipFill>
                <a:blip r:embed="rId3"/>
                <a:stretch>
                  <a:fillRect l="-239" t="-1007" r="-17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these presumptions, it is possible to design linear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linear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with     zero forcing constraints.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 not to be constant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depend only channel realization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transmitted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transformed by the transmit filter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(1)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transmit power is fixed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𝑷𝒔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                                                                                                    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blipFill>
                <a:blip r:embed="rId3"/>
                <a:stretch>
                  <a:fillRect l="-239" t="-79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transmission over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received signal is distributed by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passed through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obtain the estimate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𝑯𝑷𝒔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is uncorrelated with the symbols, i.e..,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Used to compare the different receive and transmit filters by computing the MSE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receiver provide a reasonable expression for the MSEs of all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define the SNR as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(5)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blipFill>
                <a:blip r:embed="rId3"/>
                <a:stretch>
                  <a:fillRect l="-240" t="-704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EB2-D4FD-9FB6-A5FB-BE0289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Receive processing is a traditional method for handling distortions and noise, </a:t>
                </a:r>
              </a:p>
              <a:p>
                <a:r>
                  <a:rPr lang="en-US" sz="1600" dirty="0"/>
                  <a:t>Where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based upon the knowledge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the                  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A. Receive Matched filter (</a:t>
                </a:r>
                <a:r>
                  <a:rPr lang="en-US" sz="1600" b="1" dirty="0" err="1"/>
                  <a:t>RxMF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maximizes the SNR at the filter output.</a:t>
                </a:r>
              </a:p>
              <a:p>
                <a:r>
                  <a:rPr lang="en-US" sz="1600" dirty="0"/>
                  <a:t>It is optimum for noise limited scenario.</a:t>
                </a:r>
              </a:p>
              <a:p>
                <a:r>
                  <a:rPr lang="en-US" sz="1600" b="1" dirty="0" err="1"/>
                  <a:t>RxMF</a:t>
                </a:r>
                <a:r>
                  <a:rPr lang="en-US" sz="1600" dirty="0"/>
                  <a:t> does not regard any interference so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sz="1600" dirty="0"/>
                  <a:t> is splitting the vector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into its scalar                    components.</a:t>
                </a:r>
              </a:p>
              <a:p>
                <a:r>
                  <a:rPr lang="en-US" sz="1600" dirty="0"/>
                  <a:t>Designing row vector </a:t>
                </a:r>
                <a:r>
                  <a:rPr lang="en-US" sz="1600" b="1" dirty="0" err="1"/>
                  <a:t>RxMF</a:t>
                </a:r>
                <a:r>
                  <a:rPr lang="en-US" sz="1600" dirty="0" err="1"/>
                  <a:t>s</a:t>
                </a:r>
                <a:r>
                  <a:rPr lang="en-US" sz="1600" dirty="0"/>
                  <a:t> for the scalar signals and combining rows to the matrix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Alternatively, we can apply following optimization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                                                                                     (6)</a:t>
                </a:r>
              </a:p>
              <a:p>
                <a:pPr marL="0" indent="0">
                  <a:buNone/>
                </a:pPr>
                <a:r>
                  <a:rPr lang="en-US" sz="1600" dirty="0"/>
                  <a:t>Whose solution can be obtained by setting the derivation of the cost function with respect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zero and read as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   (7)</a:t>
                </a:r>
              </a:p>
              <a:p>
                <a:r>
                  <a:rPr lang="en-US" sz="1600" dirty="0"/>
                  <a:t>The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can be freely chosen and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in the following.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43" r="-81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62CD-F0DA-4340-A228-3588124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2F5-3D66-052B-D284-4A7CA0C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</p:spPr>
            <p:txBody>
              <a:bodyPr/>
              <a:lstStyle/>
              <a:p>
                <a:r>
                  <a:rPr lang="en-US" sz="1600" b="1" dirty="0"/>
                  <a:t>B. Receive zero-forcing Filter (</a:t>
                </a:r>
                <a:r>
                  <a:rPr lang="en-US" sz="1600" b="1" dirty="0" err="1"/>
                  <a:t>RxZF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Another type of linear receive processing is derived from the requirement that the estimate be interference-free. To satisfy this, we must fulfill the following equation: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𝐆𝐇𝐏𝐬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is arbitrary and unknown to the receiver,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                                                 (8)</a:t>
                </a:r>
              </a:p>
              <a:p>
                <a:r>
                  <a:rPr lang="en-US" sz="1600" dirty="0"/>
                  <a:t>Note that this constraint can be fulfilled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MSE of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can be shown to be the noise power at the filter output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minimizes the above MSE and removes the interference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s.t: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(9)</a:t>
                </a:r>
              </a:p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method, we obtain the </a:t>
                </a:r>
                <a:r>
                  <a:rPr lang="en-US" sz="1600" b="1" dirty="0" err="1"/>
                  <a:t>RxZF</a:t>
                </a:r>
                <a:endParaRPr lang="en-US" sz="1600" b="1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(10)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  <a:blipFill>
                <a:blip r:embed="rId3"/>
                <a:stretch>
                  <a:fillRect l="-232" t="-861" r="-290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54F7-D8BA-F5C0-F8DB-DF3A60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02136"/>
            <a:ext cx="1333107" cy="119340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2620</Words>
  <Application>Microsoft Office PowerPoint</Application>
  <PresentationFormat>Widescreen</PresentationFormat>
  <Paragraphs>275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Tahoma</vt:lpstr>
      <vt:lpstr>Office 테마</vt:lpstr>
      <vt:lpstr>Linear Transmit Processing in           MIMO Communications Systems</vt:lpstr>
      <vt:lpstr>Table of Contents</vt:lpstr>
      <vt:lpstr>Abstract</vt:lpstr>
      <vt:lpstr>Introduction</vt:lpstr>
      <vt:lpstr>System Model</vt:lpstr>
      <vt:lpstr>System Model</vt:lpstr>
      <vt:lpstr>System Model</vt:lpstr>
      <vt:lpstr>Receive Filters</vt:lpstr>
      <vt:lpstr>Receive Filters</vt:lpstr>
      <vt:lpstr>Receive Filters</vt:lpstr>
      <vt:lpstr>Receive Filters</vt:lpstr>
      <vt:lpstr>Transmit Matched Filter (TxMF)</vt:lpstr>
      <vt:lpstr>Transmit Matched Filter (TxMF)</vt:lpstr>
      <vt:lpstr>Transmit Matched Filter (TxMF)</vt:lpstr>
      <vt:lpstr>Transmit Matched Filter (TxMF)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Wiener Filter (TxWF)</vt:lpstr>
      <vt:lpstr>Transmit Wiener Filter (TxWF)</vt:lpstr>
      <vt:lpstr>Transmit Wiener Filter (TxWF)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158</cp:revision>
  <dcterms:created xsi:type="dcterms:W3CDTF">2018-05-20T06:28:16Z</dcterms:created>
  <dcterms:modified xsi:type="dcterms:W3CDTF">2024-09-10T01:15:33Z</dcterms:modified>
</cp:coreProperties>
</file>