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629" r:id="rId35"/>
    <p:sldId id="1630" r:id="rId36"/>
    <p:sldId id="1631" r:id="rId37"/>
    <p:sldId id="1632" r:id="rId38"/>
    <p:sldId id="1633" r:id="rId39"/>
    <p:sldId id="1634" r:id="rId40"/>
    <p:sldId id="1635" r:id="rId41"/>
    <p:sldId id="1636" r:id="rId42"/>
    <p:sldId id="1637" r:id="rId43"/>
    <p:sldId id="1638" r:id="rId44"/>
    <p:sldId id="1639" r:id="rId45"/>
    <p:sldId id="1640" r:id="rId46"/>
    <p:sldId id="1641" r:id="rId47"/>
    <p:sldId id="1642" r:id="rId48"/>
    <p:sldId id="1643" r:id="rId49"/>
    <p:sldId id="1644" r:id="rId50"/>
    <p:sldId id="1645" r:id="rId51"/>
    <p:sldId id="1646" r:id="rId52"/>
    <p:sldId id="1647" r:id="rId53"/>
    <p:sldId id="1648" r:id="rId54"/>
    <p:sldId id="1649" r:id="rId55"/>
    <p:sldId id="1650" r:id="rId56"/>
    <p:sldId id="1651" r:id="rId57"/>
    <p:sldId id="1652" r:id="rId58"/>
    <p:sldId id="1653" r:id="rId59"/>
    <p:sldId id="1654" r:id="rId60"/>
    <p:sldId id="1655" r:id="rId61"/>
    <p:sldId id="1555" r:id="rId6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2024-02-06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2024-02-06</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2024-02-06</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2024-02-06</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2024-02-06</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2024-02-06</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2024-02-06</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2024-02-06</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2024-02-06</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2024-02-06</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2024-02-06</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2024-02-06</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2024-02-06</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|2]</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xmlns="">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xmlns="">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2946-8574-5EE4-DC99-0A7A6996B2F7}"/>
              </a:ext>
            </a:extLst>
          </p:cNvPr>
          <p:cNvSpPr>
            <a:spLocks noGrp="1"/>
          </p:cNvSpPr>
          <p:nvPr>
            <p:ph type="title"/>
          </p:nvPr>
        </p:nvSpPr>
        <p:spPr/>
        <p:txBody>
          <a:bodyPr/>
          <a:lstStyle/>
          <a:p>
            <a:r>
              <a:rPr lang="en-US" dirty="0"/>
              <a:t>Zero Forcing with Decision Feedback Decoding</a:t>
            </a:r>
          </a:p>
        </p:txBody>
      </p:sp>
      <p:sp>
        <p:nvSpPr>
          <p:cNvPr id="3" name="Content Placeholder 2">
            <a:extLst>
              <a:ext uri="{FF2B5EF4-FFF2-40B4-BE49-F238E27FC236}">
                <a16:creationId xmlns:a16="http://schemas.microsoft.com/office/drawing/2014/main" id="{BE2DE657-6BD3-F2F6-275F-C645D61AB766}"/>
              </a:ext>
            </a:extLst>
          </p:cNvPr>
          <p:cNvSpPr>
            <a:spLocks noGrp="1"/>
          </p:cNvSpPr>
          <p:nvPr>
            <p:ph idx="1"/>
          </p:nvPr>
        </p:nvSpPr>
        <p:spPr/>
        <p:txBody>
          <a:bodyPr/>
          <a:lstStyle/>
          <a:p>
            <a:r>
              <a:rPr lang="en-US" dirty="0"/>
              <a:t>Superior performance can be achieved by symbol cancellation</a:t>
            </a:r>
          </a:p>
          <a:p>
            <a:r>
              <a:rPr lang="en-US" dirty="0"/>
              <a:t>Symbol cancellation involves:</a:t>
            </a:r>
          </a:p>
          <a:p>
            <a:pPr lvl="1"/>
            <a:r>
              <a:rPr lang="en-US" dirty="0"/>
              <a:t>Decoding the most reliable element first.</a:t>
            </a:r>
          </a:p>
          <a:p>
            <a:pPr lvl="1"/>
            <a:r>
              <a:rPr lang="en-US" dirty="0"/>
              <a:t>Improving decoding of other elements.</a:t>
            </a:r>
          </a:p>
          <a:p>
            <a:r>
              <a:rPr lang="en-US" dirty="0"/>
              <a:t>Linear nulling (ZF or MMSE) used for detection.</a:t>
            </a:r>
          </a:p>
          <a:p>
            <a:r>
              <a:rPr lang="en-US" dirty="0"/>
              <a:t>Decision Feedback Decoding (DFB) is analogous to decision feedback equalization.</a:t>
            </a:r>
          </a:p>
          <a:p>
            <a:r>
              <a:rPr lang="en-US" dirty="0"/>
              <a:t>DFB modifies the receiver vector by subtracting interference from already detected           components.</a:t>
            </a:r>
          </a:p>
          <a:p>
            <a:r>
              <a:rPr lang="en-US" dirty="0"/>
              <a:t>When symbol cancellation is used components of </a:t>
            </a:r>
            <a:r>
              <a:rPr lang="en-US" b="1" dirty="0"/>
              <a:t>s</a:t>
            </a:r>
            <a:r>
              <a:rPr lang="en-US" dirty="0"/>
              <a:t> are detected becomes important to    the overall performance of the system.</a:t>
            </a:r>
          </a:p>
        </p:txBody>
      </p:sp>
      <p:sp>
        <p:nvSpPr>
          <p:cNvPr id="4" name="Slide Number Placeholder 3">
            <a:extLst>
              <a:ext uri="{FF2B5EF4-FFF2-40B4-BE49-F238E27FC236}">
                <a16:creationId xmlns:a16="http://schemas.microsoft.com/office/drawing/2014/main" id="{2824DBEC-073D-0B4E-3938-1D509C27C031}"/>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Tree>
    <p:extLst>
      <p:ext uri="{BB962C8B-B14F-4D97-AF65-F5344CB8AC3E}">
        <p14:creationId xmlns:p14="http://schemas.microsoft.com/office/powerpoint/2010/main" val="134437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A28-BA33-9E7E-8AB5-57723D08DCB8}"/>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A58D-892C-E503-7519-16D3636F4D39}"/>
                  </a:ext>
                </a:extLst>
              </p:cNvPr>
              <p:cNvSpPr>
                <a:spLocks noGrp="1"/>
              </p:cNvSpPr>
              <p:nvPr>
                <p:ph idx="1"/>
              </p:nvPr>
            </p:nvSpPr>
            <p:spPr>
              <a:xfrm>
                <a:off x="838200" y="1649690"/>
                <a:ext cx="10515600" cy="4706659"/>
              </a:xfrm>
            </p:spPr>
            <p:txBody>
              <a:bodyPr/>
              <a:lstStyle/>
              <a:p>
                <a:r>
                  <a:rPr lang="en-US" dirty="0"/>
                  <a:t>To determine a good ordering of detection</a:t>
                </a:r>
              </a:p>
              <a:p>
                <a:r>
                  <a:rPr lang="en-US" dirty="0"/>
                  <a:t>The covariance matrix of the estimation error </a:t>
                </a:r>
                <a:r>
                  <a:rPr lang="en-US" b="1" dirty="0"/>
                  <a:t>s - </a:t>
                </a:r>
                <a:r>
                  <a:rPr lang="en-US" b="1" dirty="0" err="1"/>
                  <a:t>S</a:t>
                </a:r>
                <a:r>
                  <a:rPr lang="en-US" b="1" baseline="-25000" dirty="0" err="1"/>
                  <a:t>est</a:t>
                </a:r>
                <a:r>
                  <a:rPr lang="en-US" b="1" dirty="0"/>
                  <a:t> </a:t>
                </a:r>
                <a:r>
                  <a:rPr lang="en-US" dirty="0"/>
                  <a:t>will be used</a:t>
                </a:r>
              </a:p>
              <a:p>
                <a:r>
                  <a:rPr lang="en-US" dirty="0"/>
                  <a:t>For ZF, this covariance matrix can be shown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b="0" i="1" baseline="-25000" smtClean="0">
                                <a:latin typeface="Cambria Math" panose="02040503050406030204" pitchFamily="18" charset="0"/>
                              </a:rPr>
                              <m:t>𝑒𝑠𝑡</m:t>
                            </m:r>
                            <m:r>
                              <a:rPr lang="en-US" b="0" i="1" smtClean="0">
                                <a:latin typeface="Cambria Math" panose="02040503050406030204" pitchFamily="18" charset="0"/>
                              </a:rPr>
                              <m:t> </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 −</m:t>
                                </m:r>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r>
                                  <a:rPr lang="en-US" b="0" i="1" smtClean="0">
                                    <a:latin typeface="Cambria Math" panose="02040503050406030204" pitchFamily="18" charset="0"/>
                                  </a:rPr>
                                  <m:t> </m:t>
                                </m:r>
                              </m:e>
                            </m:d>
                          </m:e>
                          <m:sup>
                            <m:r>
                              <a:rPr lang="en-US" b="1"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𝒗</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e>
                    </m:d>
                    <m:r>
                      <a:rPr lang="en-US" b="1" i="1" smtClean="0">
                        <a:latin typeface="Cambria Math" panose="02040503050406030204" pitchFamily="18" charset="0"/>
                      </a:rPr>
                      <m:t>=</m:t>
                    </m:r>
                    <m:r>
                      <a:rPr lang="en-US" b="1" i="1" smtClean="0">
                        <a:latin typeface="Cambria Math" panose="02040503050406030204" pitchFamily="18" charset="0"/>
                      </a:rPr>
                      <m:t>𝝈</m:t>
                    </m:r>
                    <m:r>
                      <a:rPr lang="en-US" b="1" i="1" baseline="-25000"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baseline="30000" smtClean="0">
                            <a:latin typeface="Cambria Math" panose="02040503050406030204" pitchFamily="18" charset="0"/>
                          </a:rPr>
                          <m:t>𝟐</m:t>
                        </m:r>
                        <m:r>
                          <a:rPr lang="en-US" b="1" i="1" baseline="30000" smtClean="0">
                            <a:latin typeface="Cambria Math" panose="02040503050406030204" pitchFamily="18" charset="0"/>
                          </a:rPr>
                          <m:t> </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b="1" dirty="0"/>
                  <a:t> </a:t>
                </a:r>
                <a14:m>
                  <m:oMath xmlns:m="http://schemas.openxmlformats.org/officeDocument/2006/math">
                    <m:r>
                      <a:rPr lang="en-US" b="1" i="1">
                        <a:latin typeface="Cambria Math" panose="02040503050406030204" pitchFamily="18" charset="0"/>
                      </a:rPr>
                      <m:t>𝝈</m:t>
                    </m:r>
                    <m:r>
                      <a:rPr lang="en-US" b="1" i="1" baseline="-25000">
                        <a:latin typeface="Cambria Math" panose="02040503050406030204" pitchFamily="18" charset="0"/>
                      </a:rPr>
                      <m:t>𝒗</m:t>
                    </m:r>
                  </m:oMath>
                </a14:m>
                <a:r>
                  <a:rPr lang="en-US" b="1" baseline="30000" dirty="0"/>
                  <a:t>2</a:t>
                </a:r>
                <a:r>
                  <a:rPr lang="en-US" b="1" dirty="0"/>
                  <a:t> </a:t>
                </a:r>
                <a14:m>
                  <m:oMath xmlns:m="http://schemas.openxmlformats.org/officeDocument/2006/math">
                    <m:r>
                      <a:rPr lang="en-US" b="1" i="1" smtClean="0">
                        <a:latin typeface="Cambria Math" panose="02040503050406030204" pitchFamily="18" charset="0"/>
                      </a:rPr>
                      <m:t>𝑷</m:t>
                    </m:r>
                  </m:oMath>
                </a14:m>
                <a:endParaRPr lang="en-US" b="1" dirty="0"/>
              </a:p>
              <a:p>
                <a:r>
                  <a:rPr lang="en-US" dirty="0"/>
                  <a:t>Or using the pseudo-inverse:</a:t>
                </a:r>
              </a:p>
              <a:p>
                <a:endParaRPr lang="en-US" dirty="0"/>
              </a:p>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m:t>
                        </m:r>
                      </m:sup>
                    </m:sSup>
                  </m:oMath>
                </a14:m>
                <a:endParaRPr lang="en-US" b="1" dirty="0"/>
              </a:p>
            </p:txBody>
          </p:sp>
        </mc:Choice>
        <mc:Fallback xmlns="">
          <p:sp>
            <p:nvSpPr>
              <p:cNvPr id="3" name="Content Placeholder 2">
                <a:extLst>
                  <a:ext uri="{FF2B5EF4-FFF2-40B4-BE49-F238E27FC236}">
                    <a16:creationId xmlns:a16="http://schemas.microsoft.com/office/drawing/2014/main" id="{9B0BA58D-892C-E503-7519-16D3636F4D39}"/>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167EC-D374-7DAB-AA9D-95C8A366EE3A}"/>
              </a:ext>
            </a:extLst>
          </p:cNvPr>
          <p:cNvSpPr>
            <a:spLocks noGrp="1"/>
          </p:cNvSpPr>
          <p:nvPr>
            <p:ph type="sldNum" sz="quarter" idx="12"/>
          </p:nvPr>
        </p:nvSpPr>
        <p:spPr/>
        <p:txBody>
          <a:bodyPr/>
          <a:lstStyle/>
          <a:p>
            <a:fld id="{A439D109-9F59-4B0B-8E20-D6D3A384B1F1}" type="slidenum">
              <a:rPr lang="ko-KR" altLang="en-US" smtClean="0"/>
              <a:t>35</a:t>
            </a:fld>
            <a:endParaRPr lang="ko-KR" altLang="en-US"/>
          </a:p>
        </p:txBody>
      </p:sp>
    </p:spTree>
    <p:extLst>
      <p:ext uri="{BB962C8B-B14F-4D97-AF65-F5344CB8AC3E}">
        <p14:creationId xmlns:p14="http://schemas.microsoft.com/office/powerpoint/2010/main" val="3451368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21F4-FF50-87DA-DC56-101A96010B4E}"/>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D6EB8-2040-CA82-A4B5-091816CD8D23}"/>
                  </a:ext>
                </a:extLst>
              </p:cNvPr>
              <p:cNvSpPr>
                <a:spLocks noGrp="1"/>
              </p:cNvSpPr>
              <p:nvPr>
                <p:ph idx="1"/>
              </p:nvPr>
            </p:nvSpPr>
            <p:spPr/>
            <p:txBody>
              <a:bodyPr/>
              <a:lstStyle/>
              <a:p>
                <a:r>
                  <a:rPr lang="en-US" dirty="0"/>
                  <a:t>Let </a:t>
                </a:r>
                <a:r>
                  <a:rPr lang="en-US" b="1" dirty="0"/>
                  <a:t>(</a:t>
                </a:r>
                <a:r>
                  <a:rPr lang="en-US" b="1" dirty="0" err="1"/>
                  <a:t>s</a:t>
                </a:r>
                <a:r>
                  <a:rPr lang="en-US" b="1" baseline="-25000" dirty="0" err="1"/>
                  <a:t>est</a:t>
                </a:r>
                <a:r>
                  <a:rPr lang="en-US" b="1" dirty="0"/>
                  <a:t>)</a:t>
                </a:r>
                <a:r>
                  <a:rPr lang="en-US" b="1" baseline="-25000" dirty="0" err="1"/>
                  <a:t>i</a:t>
                </a:r>
                <a:r>
                  <a:rPr lang="en-US" b="1" dirty="0"/>
                  <a:t> </a:t>
                </a:r>
                <a:r>
                  <a:rPr lang="en-US" dirty="0"/>
                  <a:t>be the </a:t>
                </a:r>
                <a:r>
                  <a:rPr lang="en-US" dirty="0" err="1"/>
                  <a:t>i-th</a:t>
                </a:r>
                <a:r>
                  <a:rPr lang="en-US" dirty="0"/>
                  <a:t> entry of </a:t>
                </a:r>
                <a:r>
                  <a:rPr lang="en-US" b="1" dirty="0" err="1"/>
                  <a:t>s</a:t>
                </a:r>
                <a:r>
                  <a:rPr lang="en-US" b="1" baseline="-25000" dirty="0" err="1"/>
                  <a:t>est</a:t>
                </a:r>
                <a:endParaRPr lang="en-US" b="1" dirty="0"/>
              </a:p>
              <a:p>
                <a:r>
                  <a:rPr lang="en-US" dirty="0"/>
                  <a:t>The best estimate (</a:t>
                </a:r>
                <a:r>
                  <a:rPr lang="en-US" b="1" dirty="0" err="1"/>
                  <a:t>s</a:t>
                </a:r>
                <a:r>
                  <a:rPr lang="en-US" b="1" baseline="-25000" dirty="0" err="1"/>
                  <a:t>est</a:t>
                </a:r>
                <a:r>
                  <a:rPr lang="en-US" dirty="0"/>
                  <a:t>)</a:t>
                </a:r>
                <a:r>
                  <a:rPr lang="en-US" baseline="-25000" dirty="0" err="1"/>
                  <a:t>i</a:t>
                </a:r>
                <a:r>
                  <a:rPr lang="en-US" dirty="0"/>
                  <a:t>, is the one for which </a:t>
                </a:r>
                <a:r>
                  <a:rPr lang="en-US" b="1" dirty="0" err="1"/>
                  <a:t>P</a:t>
                </a:r>
                <a:r>
                  <a:rPr lang="en-US" b="1" baseline="-25000" dirty="0" err="1"/>
                  <a:t>ii</a:t>
                </a:r>
                <a:r>
                  <a:rPr lang="en-US" b="1" dirty="0"/>
                  <a:t> </a:t>
                </a:r>
                <a:r>
                  <a:rPr lang="en-US" dirty="0"/>
                  <a:t>is the smallest </a:t>
                </a:r>
              </a:p>
              <a:p>
                <a:r>
                  <a:rPr lang="en-US" dirty="0"/>
                  <a:t>Estimate with the smallest error covariance</a:t>
                </a:r>
              </a:p>
              <a:p>
                <a:r>
                  <a:rPr lang="en-US" b="1" dirty="0" err="1"/>
                  <a:t>P</a:t>
                </a:r>
                <a:r>
                  <a:rPr lang="en-US" b="1" baseline="-25000" dirty="0" err="1"/>
                  <a:t>ii</a:t>
                </a:r>
                <a:r>
                  <a:rPr lang="en-US" dirty="0"/>
                  <a:t> is equal to the squared length of the </a:t>
                </a:r>
                <a:r>
                  <a:rPr lang="en-US" dirty="0" err="1"/>
                  <a:t>i-th</a:t>
                </a:r>
                <a:r>
                  <a:rPr lang="en-US" dirty="0"/>
                  <a:t> row of the pseudo-inverse</a:t>
                </a:r>
              </a:p>
              <a:p>
                <a:r>
                  <a:rPr lang="en-US" dirty="0"/>
                  <a:t>The minimum squared length row of </a:t>
                </a:r>
                <a:r>
                  <a:rPr lang="en-US" b="1" dirty="0"/>
                  <a:t>H</a:t>
                </a:r>
                <a:r>
                  <a:rPr lang="en-US" b="1" baseline="30000" dirty="0"/>
                  <a:t>+</a:t>
                </a:r>
                <a:r>
                  <a:rPr lang="en-US" dirty="0"/>
                  <a:t> is equivalent</a:t>
                </a:r>
              </a:p>
              <a:p>
                <a:r>
                  <a:rPr lang="en-US" dirty="0"/>
                  <a:t>The pseudo-inverse of </a:t>
                </a:r>
                <a:r>
                  <a:rPr lang="en-US" b="1" dirty="0"/>
                  <a:t>H</a:t>
                </a:r>
                <a:r>
                  <a:rPr lang="en-US" dirty="0"/>
                  <a:t> is arranged such that the row with the least squared length         becomes the last row</a:t>
                </a:r>
              </a:p>
              <a:p>
                <a:r>
                  <a:rPr lang="en-US" dirty="0"/>
                  <a:t>Then the </a:t>
                </a:r>
                <a:r>
                  <a:rPr lang="en-US" b="1" dirty="0" err="1"/>
                  <a:t>N</a:t>
                </a:r>
                <a:r>
                  <a:rPr lang="en-US" b="1" baseline="-25000" dirty="0" err="1"/>
                  <a:t>t</a:t>
                </a:r>
                <a:r>
                  <a:rPr lang="en-US" b="1" dirty="0" err="1"/>
                  <a:t>-th</a:t>
                </a:r>
                <a:r>
                  <a:rPr lang="en-US" dirty="0"/>
                  <a:t> element of </a:t>
                </a:r>
                <a:r>
                  <a:rPr lang="en-US" b="1" dirty="0" err="1"/>
                  <a:t>S</a:t>
                </a:r>
                <a:r>
                  <a:rPr lang="en-US" b="1" baseline="-25000" dirty="0" err="1"/>
                  <a:t>est</a:t>
                </a:r>
                <a:r>
                  <a:rPr lang="en-US" dirty="0"/>
                  <a:t> can be independently decoded</a:t>
                </a:r>
              </a:p>
              <a:p>
                <a:r>
                  <a:rPr lang="en-US" dirty="0"/>
                  <a:t>Let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denote the decode value</a:t>
                </a:r>
              </a:p>
              <a:p>
                <a:r>
                  <a:rPr lang="en-US" dirty="0"/>
                  <a:t>The value can be used to improve the estimate of the remaining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signals </a:t>
                </a:r>
              </a:p>
            </p:txBody>
          </p:sp>
        </mc:Choice>
        <mc:Fallback xmlns="">
          <p:sp>
            <p:nvSpPr>
              <p:cNvPr id="3" name="Content Placeholder 2">
                <a:extLst>
                  <a:ext uri="{FF2B5EF4-FFF2-40B4-BE49-F238E27FC236}">
                    <a16:creationId xmlns:a16="http://schemas.microsoft.com/office/drawing/2014/main" id="{C69D6EB8-2040-CA82-A4B5-091816CD8D23}"/>
                  </a:ext>
                </a:extLst>
              </p:cNvPr>
              <p:cNvSpPr>
                <a:spLocks noGrp="1" noRot="1" noChangeAspect="1" noMove="1" noResize="1" noEditPoints="1" noAdjustHandles="1" noChangeArrowheads="1" noChangeShapeType="1" noTextEdit="1"/>
              </p:cNvSpPr>
              <p:nvPr>
                <p:ph idx="1"/>
              </p:nvPr>
            </p:nvSpPr>
            <p:spPr>
              <a:blipFill>
                <a:blip r:embed="rId2"/>
                <a:stretch>
                  <a:fillRect l="-522" t="-1348"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39EE4F-24DA-4287-E991-1D9F1CECF911}"/>
              </a:ext>
            </a:extLst>
          </p:cNvPr>
          <p:cNvSpPr>
            <a:spLocks noGrp="1"/>
          </p:cNvSpPr>
          <p:nvPr>
            <p:ph type="sldNum" sz="quarter" idx="12"/>
          </p:nvPr>
        </p:nvSpPr>
        <p:spPr/>
        <p:txBody>
          <a:bodyPr/>
          <a:lstStyle/>
          <a:p>
            <a:fld id="{A439D109-9F59-4B0B-8E20-D6D3A384B1F1}" type="slidenum">
              <a:rPr lang="ko-KR" altLang="en-US" smtClean="0"/>
              <a:t>36</a:t>
            </a:fld>
            <a:endParaRPr lang="ko-KR" altLang="en-US"/>
          </a:p>
        </p:txBody>
      </p:sp>
    </p:spTree>
    <p:extLst>
      <p:ext uri="{BB962C8B-B14F-4D97-AF65-F5344CB8AC3E}">
        <p14:creationId xmlns:p14="http://schemas.microsoft.com/office/powerpoint/2010/main" val="184750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EE9-E195-B9EC-9C7B-A094B1A7CF22}"/>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143C80-2733-A1F3-CFD4-3A63C169FD7E}"/>
                  </a:ext>
                </a:extLst>
              </p:cNvPr>
              <p:cNvSpPr>
                <a:spLocks noGrp="1"/>
              </p:cNvSpPr>
              <p:nvPr>
                <p:ph idx="1"/>
              </p:nvPr>
            </p:nvSpPr>
            <p:spPr>
              <a:xfrm>
                <a:off x="838200" y="1649691"/>
                <a:ext cx="10750062" cy="4786278"/>
              </a:xfrm>
            </p:spPr>
            <p:txBody>
              <a:bodyPr/>
              <a:lstStyle/>
              <a:p>
                <a:r>
                  <a:rPr lang="en-US" dirty="0"/>
                  <a:t>Best estimate is performed in a recursive way</a:t>
                </a:r>
              </a:p>
              <a:p>
                <a:r>
                  <a:rPr lang="en-US" dirty="0"/>
                  <a:t>The so-called Optimal Detection (OD) method as described</a:t>
                </a:r>
              </a:p>
              <a:p>
                <a:pPr marL="457200" indent="-457200">
                  <a:buFont typeface="+mj-lt"/>
                  <a:buAutoNum type="arabicPeriod"/>
                </a:pPr>
                <a:r>
                  <a:rPr lang="en-US" dirty="0"/>
                  <a:t>Compute </a:t>
                </a:r>
                <a:r>
                  <a:rPr lang="en-US" b="1" dirty="0"/>
                  <a:t>H</a:t>
                </a:r>
                <a:r>
                  <a:rPr lang="en-US" b="1" baseline="30000" dirty="0"/>
                  <a:t>+</a:t>
                </a:r>
              </a:p>
              <a:p>
                <a:pPr marL="457200" indent="-457200">
                  <a:buFont typeface="+mj-lt"/>
                  <a:buAutoNum type="arabicPeriod"/>
                </a:pPr>
                <a:r>
                  <a:rPr lang="en-US" dirty="0"/>
                  <a:t>Find the minimum squared length row of </a:t>
                </a:r>
                <a:r>
                  <a:rPr lang="en-US" b="1" dirty="0"/>
                  <a:t>H</a:t>
                </a:r>
                <a:r>
                  <a:rPr lang="en-US" b="1" baseline="30000" dirty="0"/>
                  <a:t>+</a:t>
                </a:r>
                <a:r>
                  <a:rPr lang="en-US" dirty="0"/>
                  <a:t> and permute it to be the last row, permute the   columns of </a:t>
                </a:r>
                <a:r>
                  <a:rPr lang="en-US" b="1" dirty="0"/>
                  <a:t>H</a:t>
                </a:r>
                <a:r>
                  <a:rPr lang="en-US" dirty="0"/>
                  <a:t> accordingly.</a:t>
                </a:r>
              </a:p>
              <a:p>
                <a:pPr marL="457200" indent="-457200">
                  <a:buFont typeface="+mj-lt"/>
                  <a:buAutoNum type="arabicPeriod"/>
                </a:pPr>
                <a:r>
                  <a:rPr lang="en-US" dirty="0"/>
                  <a:t>Form the estimate of the last component of </a:t>
                </a:r>
                <a:r>
                  <a:rPr lang="en-US" b="1" dirty="0"/>
                  <a:t>s</a:t>
                </a:r>
                <a:r>
                  <a:rPr lang="en-US" dirty="0"/>
                  <a:t>. In case of ZF: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e>
                    </m:d>
                    <m:r>
                      <a:rPr lang="en-US" b="1" i="1" smtClean="0">
                        <a:latin typeface="Cambria Math" panose="02040503050406030204" pitchFamily="18" charset="0"/>
                      </a:rPr>
                      <m:t>𝑵</m:t>
                    </m:r>
                    <m:r>
                      <a:rPr lang="en-US" b="1" i="1" baseline="-25000" smtClean="0">
                        <a:latin typeface="Cambria Math" panose="02040503050406030204" pitchFamily="18" charset="0"/>
                      </a:rPr>
                      <m:t>𝒕</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1" i="1" baseline="-25000" smtClean="0">
                        <a:latin typeface="Cambria Math" panose="02040503050406030204" pitchFamily="18" charset="0"/>
                      </a:rPr>
                      <m:t> </m:t>
                    </m:r>
                    <m:r>
                      <a:rPr lang="en-US" b="0" i="1" baseline="-25000" smtClean="0">
                        <a:latin typeface="Cambria Math" panose="02040503050406030204" pitchFamily="18" charset="0"/>
                      </a:rPr>
                      <m:t> </m:t>
                    </m:r>
                    <m:r>
                      <a:rPr lang="en-US" b="1" i="1" smtClean="0">
                        <a:latin typeface="Cambria Math" panose="02040503050406030204" pitchFamily="18" charset="0"/>
                      </a:rPr>
                      <m:t>𝒙</m:t>
                    </m:r>
                  </m:oMath>
                </a14:m>
                <a:r>
                  <a:rPr lang="en-US" dirty="0"/>
                  <a:t>   where the   transpose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0" i="1" smtClean="0">
                        <a:latin typeface="Cambria Math" panose="02040503050406030204" pitchFamily="18" charset="0"/>
                      </a:rPr>
                      <m:t> </m:t>
                    </m:r>
                  </m:oMath>
                </a14:m>
                <a:r>
                  <a:rPr lang="en-US" dirty="0"/>
                  <a:t>is said to be the </a:t>
                </a:r>
                <a:r>
                  <a:rPr lang="en-US" dirty="0" err="1"/>
                  <a:t>N</a:t>
                </a:r>
                <a:r>
                  <a:rPr lang="en-US" baseline="-25000" dirty="0" err="1"/>
                  <a:t>t</a:t>
                </a:r>
                <a:r>
                  <a:rPr lang="en-US" dirty="0"/>
                  <a:t> - </a:t>
                </a:r>
                <a:r>
                  <a:rPr lang="en-US" dirty="0" err="1"/>
                  <a:t>th</a:t>
                </a:r>
                <a:r>
                  <a:rPr lang="en-US" dirty="0"/>
                  <a:t> nulling vector ;</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 (via slicing) from (</a:t>
                </a:r>
                <a:r>
                  <a:rPr lang="en-US" b="1" dirty="0" err="1"/>
                  <a:t>S</a:t>
                </a:r>
                <a:r>
                  <a:rPr lang="en-US" b="1" baseline="-25000" dirty="0" err="1"/>
                  <a:t>est</a:t>
                </a:r>
                <a:r>
                  <a:rPr lang="en-US" dirty="0"/>
                  <a:t>) </a:t>
                </a:r>
                <a:r>
                  <a:rPr lang="en-US" dirty="0" err="1"/>
                  <a:t>N</a:t>
                </a:r>
                <a:r>
                  <a:rPr lang="en-US" baseline="-25000" dirty="0" err="1"/>
                  <a:t>t</a:t>
                </a:r>
                <a:r>
                  <a:rPr lang="en-US" baseline="-25000" dirty="0"/>
                  <a:t> </a:t>
                </a:r>
                <a:r>
                  <a:rPr lang="en-US" dirty="0"/>
                  <a:t>;</a:t>
                </a:r>
              </a:p>
              <a:p>
                <a:pPr marL="457200" indent="-457200">
                  <a:buFont typeface="+mj-lt"/>
                  <a:buAutoNum type="arabicPeriod"/>
                </a:pPr>
                <a:r>
                  <a:rPr lang="en-US" dirty="0"/>
                  <a:t>(While </a:t>
                </a:r>
                <a:r>
                  <a:rPr lang="en-US" dirty="0" err="1"/>
                  <a:t>Nt</a:t>
                </a:r>
                <a:r>
                  <a:rPr lang="en-US" dirty="0"/>
                  <a:t> -1&gt; 0) go back to step 1, but now with: </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 </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−1 </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1" i="1" baseline="-25000"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𝒔</m:t>
                        </m:r>
                      </m:e>
                    </m:acc>
                    <m:r>
                      <m:rPr>
                        <m:nor/>
                      </m:rPr>
                      <a:rPr lang="en-US" baseline="-25000" dirty="0" err="1"/>
                      <m:t>Nt</m:t>
                    </m:r>
                    <m:r>
                      <a:rPr lang="en-US" b="1" i="1" baseline="-25000" dirty="0" smtClean="0">
                        <a:latin typeface="Cambria Math" panose="02040503050406030204" pitchFamily="18" charset="0"/>
                      </a:rPr>
                      <m:t>  </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r>
                  <a:rPr lang="en-US" dirty="0"/>
                  <a:t>Note that in case step 2 is skipped, the DFB algorithm is performed without optimal  </a:t>
                </a:r>
              </a:p>
              <a:p>
                <a:pPr marL="0" indent="0">
                  <a:buNone/>
                </a:pPr>
                <a:r>
                  <a:rPr lang="en-US" dirty="0"/>
                  <a:t>  detection and the overall performance will be less; however , processing time is saved.</a:t>
                </a:r>
              </a:p>
              <a:p>
                <a:endParaRPr lang="en-US" dirty="0"/>
              </a:p>
            </p:txBody>
          </p:sp>
        </mc:Choice>
        <mc:Fallback xmlns="">
          <p:sp>
            <p:nvSpPr>
              <p:cNvPr id="3" name="Content Placeholder 2">
                <a:extLst>
                  <a:ext uri="{FF2B5EF4-FFF2-40B4-BE49-F238E27FC236}">
                    <a16:creationId xmlns:a16="http://schemas.microsoft.com/office/drawing/2014/main" id="{54143C80-2733-A1F3-CFD4-3A63C169FD7E}"/>
                  </a:ext>
                </a:extLst>
              </p:cNvPr>
              <p:cNvSpPr>
                <a:spLocks noGrp="1" noRot="1" noChangeAspect="1" noMove="1" noResize="1" noEditPoints="1" noAdjustHandles="1" noChangeArrowheads="1" noChangeShapeType="1" noTextEdit="1"/>
              </p:cNvSpPr>
              <p:nvPr>
                <p:ph idx="1"/>
              </p:nvPr>
            </p:nvSpPr>
            <p:spPr>
              <a:xfrm>
                <a:off x="838200" y="1649691"/>
                <a:ext cx="10750062" cy="4786278"/>
              </a:xfrm>
              <a:blipFill>
                <a:blip r:embed="rId2"/>
                <a:stretch>
                  <a:fillRect l="-510" t="-1274" r="-2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B8F008-3EDA-A3B2-CE7F-166FDF513BC5}"/>
              </a:ext>
            </a:extLst>
          </p:cNvPr>
          <p:cNvSpPr>
            <a:spLocks noGrp="1"/>
          </p:cNvSpPr>
          <p:nvPr>
            <p:ph type="sldNum" sz="quarter" idx="12"/>
          </p:nvPr>
        </p:nvSpPr>
        <p:spPr/>
        <p:txBody>
          <a:bodyPr/>
          <a:lstStyle/>
          <a:p>
            <a:fld id="{A439D109-9F59-4B0B-8E20-D6D3A384B1F1}" type="slidenum">
              <a:rPr lang="ko-KR" altLang="en-US" smtClean="0"/>
              <a:t>37</a:t>
            </a:fld>
            <a:endParaRPr lang="ko-KR" altLang="en-US"/>
          </a:p>
        </p:txBody>
      </p:sp>
    </p:spTree>
    <p:extLst>
      <p:ext uri="{BB962C8B-B14F-4D97-AF65-F5344CB8AC3E}">
        <p14:creationId xmlns:p14="http://schemas.microsoft.com/office/powerpoint/2010/main" val="32434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F2F-0880-C126-513D-C0EB30024039}"/>
              </a:ext>
            </a:extLst>
          </p:cNvPr>
          <p:cNvSpPr>
            <a:spLocks noGrp="1"/>
          </p:cNvSpPr>
          <p:nvPr>
            <p:ph type="title"/>
          </p:nvPr>
        </p:nvSpPr>
        <p:spPr>
          <a:xfrm>
            <a:off x="838200" y="681038"/>
            <a:ext cx="10515600" cy="789266"/>
          </a:xfrm>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DE195B-51E1-0E3A-9422-207D40C198A5}"/>
                  </a:ext>
                </a:extLst>
              </p:cNvPr>
              <p:cNvSpPr>
                <a:spLocks noGrp="1"/>
              </p:cNvSpPr>
              <p:nvPr>
                <p:ph idx="1"/>
              </p:nvPr>
            </p:nvSpPr>
            <p:spPr/>
            <p:txBody>
              <a:bodyPr/>
              <a:lstStyle/>
              <a:p>
                <a:r>
                  <a:rPr lang="en-US" dirty="0"/>
                  <a:t>In order to perform Decision Feedback Decoding with Minimum Mean Square Error           decoding</a:t>
                </a:r>
              </a:p>
              <a:p>
                <a:r>
                  <a:rPr lang="en-US" dirty="0"/>
                  <a:t>The covariance matrix of the estimation error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𝒔𝒆𝒔𝒕</m:t>
                    </m:r>
                  </m:oMath>
                </a14:m>
                <a:r>
                  <a:rPr lang="en-US" b="1" dirty="0"/>
                  <a:t> </a:t>
                </a:r>
                <a:r>
                  <a:rPr lang="en-US" dirty="0"/>
                  <a:t>will be used</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e>
                        </m:d>
                      </m:e>
                      <m:sup>
                        <m:r>
                          <a:rPr lang="en-US" b="1"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𝑫𝑯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𝑫</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𝑣</m:t>
                    </m:r>
                    <m:r>
                      <a:rPr lang="en-US" b="0" i="1" baseline="-25000" smtClean="0">
                        <a:latin typeface="Cambria Math" panose="02040503050406030204" pitchFamily="18" charset="0"/>
                      </a:rPr>
                      <m:t> </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𝜎</m:t>
                    </m:r>
                    <m:sSup>
                      <m:sSupPr>
                        <m:ctrlPr>
                          <a:rPr lang="en-US" i="1">
                            <a:latin typeface="Cambria Math" panose="02040503050406030204" pitchFamily="18" charset="0"/>
                          </a:rPr>
                        </m:ctrlPr>
                      </m:sSupPr>
                      <m:e>
                        <m:r>
                          <a:rPr lang="en-US" i="1" baseline="-25000">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oMath>
                </a14:m>
                <a:endParaRPr lang="en-US" b="1"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r>
                      <a:rPr lang="en-US" b="0" i="1" baseline="-25000" smtClean="0">
                        <a:latin typeface="Cambria Math" panose="02040503050406030204" pitchFamily="18" charset="0"/>
                      </a:rPr>
                      <m:t>  </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1" i="0"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0" smtClean="0">
                            <a:latin typeface="Cambria Math" panose="02040503050406030204" pitchFamily="18" charset="0"/>
                          </a:rPr>
                          <m:t>𝐇</m:t>
                        </m:r>
                      </m:e>
                      <m:sup>
                        <m:r>
                          <a:rPr lang="en-US" b="1" i="0" smtClean="0">
                            <a:latin typeface="Cambria Math" panose="02040503050406030204" pitchFamily="18" charset="0"/>
                          </a:rPr>
                          <m:t>∗</m:t>
                        </m:r>
                      </m:sup>
                    </m:sSup>
                    <m:r>
                      <a:rPr lang="en-US" b="1" i="0" smtClean="0">
                        <a:latin typeface="Cambria Math" panose="02040503050406030204" pitchFamily="18" charset="0"/>
                      </a:rPr>
                      <m:t>𝐇</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0" i="0" smtClean="0">
                            <a:latin typeface="Cambria Math" panose="02040503050406030204" pitchFamily="18" charset="0"/>
                          </a:rPr>
                          <m:t>1</m:t>
                        </m:r>
                      </m:sup>
                    </m:sSup>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1" i="1" baseline="-25000">
                        <a:latin typeface="Cambria Math" panose="02040503050406030204" pitchFamily="18" charset="0"/>
                      </a:rPr>
                      <m:t>𝒗</m:t>
                    </m:r>
                    <m:r>
                      <a:rPr lang="en-US" b="1" i="1" smtClean="0">
                        <a:latin typeface="Cambria Math" panose="02040503050406030204" pitchFamily="18" charset="0"/>
                      </a:rPr>
                      <m:t>𝑷</m:t>
                    </m:r>
                  </m:oMath>
                </a14:m>
                <a:endParaRPr lang="en-US" b="1" dirty="0"/>
              </a:p>
              <a:p>
                <a:endParaRPr lang="en-US" dirty="0"/>
              </a:p>
            </p:txBody>
          </p:sp>
        </mc:Choice>
        <mc:Fallback xmlns="">
          <p:sp>
            <p:nvSpPr>
              <p:cNvPr id="3" name="Content Placeholder 2">
                <a:extLst>
                  <a:ext uri="{FF2B5EF4-FFF2-40B4-BE49-F238E27FC236}">
                    <a16:creationId xmlns:a16="http://schemas.microsoft.com/office/drawing/2014/main" id="{F1DE195B-51E1-0E3A-9422-207D40C198A5}"/>
                  </a:ext>
                </a:extLst>
              </p:cNvPr>
              <p:cNvSpPr>
                <a:spLocks noGrp="1" noRot="1" noChangeAspect="1" noMove="1" noResize="1" noEditPoints="1" noAdjustHandles="1" noChangeArrowheads="1" noChangeShapeType="1" noTextEdit="1"/>
              </p:cNvSpPr>
              <p:nvPr>
                <p:ph idx="1"/>
              </p:nvPr>
            </p:nvSpPr>
            <p:spPr>
              <a:blipFill>
                <a:blip r:embed="rId2"/>
                <a:stretch>
                  <a:fillRect l="-522" t="-1348"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9E1B84-9AC2-6BD8-E1F4-CC3564530AA7}"/>
              </a:ext>
            </a:extLst>
          </p:cNvPr>
          <p:cNvSpPr>
            <a:spLocks noGrp="1"/>
          </p:cNvSpPr>
          <p:nvPr>
            <p:ph type="sldNum" sz="quarter" idx="12"/>
          </p:nvPr>
        </p:nvSpPr>
        <p:spPr/>
        <p:txBody>
          <a:bodyPr/>
          <a:lstStyle/>
          <a:p>
            <a:fld id="{A439D109-9F59-4B0B-8E20-D6D3A384B1F1}" type="slidenum">
              <a:rPr lang="ko-KR" altLang="en-US" smtClean="0"/>
              <a:t>38</a:t>
            </a:fld>
            <a:endParaRPr lang="ko-KR" altLang="en-US"/>
          </a:p>
        </p:txBody>
      </p:sp>
    </p:spTree>
    <p:extLst>
      <p:ext uri="{BB962C8B-B14F-4D97-AF65-F5344CB8AC3E}">
        <p14:creationId xmlns:p14="http://schemas.microsoft.com/office/powerpoint/2010/main" val="252697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2E9-ADCE-7AE3-3830-D92199CA0F74}"/>
              </a:ext>
            </a:extLst>
          </p:cNvPr>
          <p:cNvSpPr>
            <a:spLocks noGrp="1"/>
          </p:cNvSpPr>
          <p:nvPr>
            <p:ph type="title"/>
          </p:nvPr>
        </p:nvSpPr>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09982-9F20-AE7F-D9D0-E72963F9CC21}"/>
                  </a:ext>
                </a:extLst>
              </p:cNvPr>
              <p:cNvSpPr>
                <a:spLocks noGrp="1"/>
              </p:cNvSpPr>
              <p:nvPr>
                <p:ph idx="1"/>
              </p:nvPr>
            </p:nvSpPr>
            <p:spPr/>
            <p:txBody>
              <a:bodyPr/>
              <a:lstStyle/>
              <a:p>
                <a:r>
                  <a:rPr lang="en-US" dirty="0"/>
                  <a:t>Note that </a:t>
                </a:r>
                <a:r>
                  <a:rPr lang="en-US" b="1" dirty="0"/>
                  <a:t>P</a:t>
                </a:r>
                <a:r>
                  <a:rPr lang="en-US" dirty="0"/>
                  <a:t> is somewhat different from the case where ZF is used as detection.</a:t>
                </a:r>
              </a:p>
              <a:p>
                <a:r>
                  <a:rPr lang="en-US" dirty="0"/>
                  <a:t>The DFB algorithm is adapted and becomes:</a:t>
                </a:r>
              </a:p>
              <a:p>
                <a:pPr marL="457200" indent="-457200">
                  <a:buFont typeface="+mj-lt"/>
                  <a:buAutoNum type="arabicPeriod"/>
                </a:pPr>
                <a:r>
                  <a:rPr lang="en-US" dirty="0"/>
                  <a:t>Compute </a:t>
                </a:r>
                <a:r>
                  <a:rPr lang="en-US" b="1" dirty="0"/>
                  <a:t>D</a:t>
                </a:r>
                <a:r>
                  <a:rPr lang="en-US" dirty="0"/>
                  <a:t> (</a:t>
                </a:r>
                <a:r>
                  <a:rPr lang="en-US" b="1" dirty="0"/>
                  <a:t>P</a:t>
                </a:r>
                <a:r>
                  <a:rPr lang="en-US" dirty="0"/>
                  <a:t> is obtained while computing </a:t>
                </a:r>
                <a:r>
                  <a:rPr lang="en-US" b="1" dirty="0"/>
                  <a:t>D</a:t>
                </a:r>
                <a:r>
                  <a:rPr lang="en-US" dirty="0"/>
                  <a:t>); </a:t>
                </a:r>
              </a:p>
              <a:p>
                <a:pPr marL="457200" indent="-457200">
                  <a:buFont typeface="+mj-lt"/>
                  <a:buAutoNum type="arabicPeriod"/>
                </a:pPr>
                <a:r>
                  <a:rPr lang="en-US" dirty="0"/>
                  <a:t>Find the smallest diagonal entry of </a:t>
                </a:r>
                <a:r>
                  <a:rPr lang="en-US" b="1" dirty="0"/>
                  <a:t>P</a:t>
                </a:r>
                <a:r>
                  <a:rPr lang="en-US" dirty="0"/>
                  <a:t> and suppose this is the </a:t>
                </a:r>
                <a:r>
                  <a:rPr lang="en-US" dirty="0" err="1"/>
                  <a:t>i-th</a:t>
                </a:r>
                <a:r>
                  <a:rPr lang="en-US" dirty="0"/>
                  <a:t> entry, Permute the </a:t>
                </a:r>
                <a:r>
                  <a:rPr lang="en-US" dirty="0" err="1"/>
                  <a:t>i-th</a:t>
                </a:r>
                <a:r>
                  <a:rPr lang="en-US" dirty="0"/>
                  <a:t>    column of </a:t>
                </a:r>
                <a:r>
                  <a:rPr lang="en-US" b="1" dirty="0"/>
                  <a:t>H</a:t>
                </a:r>
                <a:r>
                  <a:rPr lang="en-US" dirty="0"/>
                  <a:t> to be the last column and permute the rows of </a:t>
                </a:r>
                <a:r>
                  <a:rPr lang="en-US" b="1" dirty="0"/>
                  <a:t>D</a:t>
                </a:r>
                <a:r>
                  <a:rPr lang="en-US" dirty="0"/>
                  <a:t> accordingly;</a:t>
                </a:r>
              </a:p>
              <a:p>
                <a:pPr marL="457200" indent="-457200">
                  <a:buFont typeface="+mj-lt"/>
                  <a:buAutoNum type="arabicPeriod"/>
                </a:pPr>
                <a:r>
                  <a:rPr lang="en-US" dirty="0"/>
                  <a:t>Form the estimate of the "best" component of </a:t>
                </a:r>
                <a:r>
                  <a:rPr lang="en-US" b="1" dirty="0"/>
                  <a:t>s</a:t>
                </a:r>
                <a:r>
                  <a:rPr lang="en-US" dirty="0"/>
                  <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m:t>
                        </m:r>
                        <m:r>
                          <a:rPr lang="en-US" b="0" i="1" baseline="-25000" smtClean="0">
                            <a:latin typeface="Cambria Math" panose="02040503050406030204" pitchFamily="18" charset="0"/>
                          </a:rPr>
                          <m:t>𝑡</m:t>
                        </m:r>
                      </m:e>
                    </m:d>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𝑫</m:t>
                    </m:r>
                    <m:r>
                      <a:rPr lang="en-US" b="0" i="1" baseline="-25000"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1" i="1" smtClean="0">
                        <a:latin typeface="Cambria Math" panose="02040503050406030204" pitchFamily="18" charset="0"/>
                      </a:rPr>
                      <m:t>𝑫</m:t>
                    </m:r>
                    <m:r>
                      <a:rPr lang="en-US" b="0" i="1" baseline="-25000" smtClean="0">
                        <a:latin typeface="Cambria Math" panose="02040503050406030204" pitchFamily="18" charset="0"/>
                      </a:rPr>
                      <m:t>𝑁</m:t>
                    </m:r>
                  </m:oMath>
                </a14:m>
                <a:r>
                  <a:rPr lang="en-US" dirty="0"/>
                  <a:t> represents      the last row of </a:t>
                </a:r>
                <a:r>
                  <a:rPr lang="en-US" b="1" dirty="0"/>
                  <a:t>D </a:t>
                </a:r>
                <a:r>
                  <a:rPr lang="en-US" dirty="0"/>
                  <a:t>and its transpose is the </a:t>
                </a:r>
                <a:r>
                  <a:rPr lang="en-US" dirty="0" err="1"/>
                  <a:t>N</a:t>
                </a:r>
                <a:r>
                  <a:rPr lang="en-US" baseline="-25000" dirty="0" err="1"/>
                  <a:t>t</a:t>
                </a:r>
                <a:r>
                  <a:rPr lang="en-US" dirty="0" err="1"/>
                  <a:t>-th</a:t>
                </a:r>
                <a:r>
                  <a:rPr lang="en-US" dirty="0"/>
                  <a:t> nulling vector.</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dirty="0"/>
                  <a:t> from (</a:t>
                </a:r>
                <a:r>
                  <a:rPr lang="en-US" dirty="0" err="1"/>
                  <a:t>s</a:t>
                </a:r>
                <a:r>
                  <a:rPr lang="en-US" baseline="-25000" dirty="0" err="1"/>
                  <a:t>est</a:t>
                </a:r>
                <a:r>
                  <a:rPr lang="en-US" dirty="0"/>
                  <a:t>)</a:t>
                </a:r>
                <a:r>
                  <a:rPr lang="en-US" dirty="0" err="1"/>
                  <a:t>N</a:t>
                </a:r>
                <a:r>
                  <a:rPr lang="en-US" baseline="-25000" dirty="0" err="1"/>
                  <a:t>t</a:t>
                </a:r>
                <a:r>
                  <a:rPr lang="en-US" dirty="0"/>
                  <a:t> ;</a:t>
                </a:r>
              </a:p>
              <a:p>
                <a:pPr marL="457200" indent="-457200">
                  <a:buFont typeface="+mj-lt"/>
                  <a:buAutoNum type="arabicPeriod"/>
                </a:pPr>
                <a:r>
                  <a:rPr lang="en-US" dirty="0"/>
                  <a:t>(While </a:t>
                </a:r>
                <a:r>
                  <a:rPr lang="en-US" dirty="0" err="1"/>
                  <a:t>N</a:t>
                </a:r>
                <a:r>
                  <a:rPr lang="en-US" baseline="-25000" dirty="0" err="1"/>
                  <a:t>t</a:t>
                </a:r>
                <a:r>
                  <a:rPr lang="en-US" dirty="0"/>
                  <a:t> -1 &gt;  0) go back to step 1, but now with:</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𝒉𝑵𝒕</m:t>
                    </m:r>
                    <m:acc>
                      <m:accPr>
                        <m:chr m:val="̂"/>
                        <m:ctrlPr>
                          <a:rPr lang="en-US" b="1" i="1">
                            <a:latin typeface="Cambria Math" panose="02040503050406030204" pitchFamily="18" charset="0"/>
                          </a:rPr>
                        </m:ctrlPr>
                      </m:accPr>
                      <m:e>
                        <m:r>
                          <a:rPr lang="en-US" b="1" i="1" smtClean="0">
                            <a:latin typeface="Cambria Math" panose="02040503050406030204" pitchFamily="18" charset="0"/>
                          </a:rPr>
                          <m:t> </m:t>
                        </m:r>
                        <m:r>
                          <a:rPr lang="en-US" b="1" i="1">
                            <a:latin typeface="Cambria Math" panose="02040503050406030204" pitchFamily="18" charset="0"/>
                          </a:rPr>
                          <m:t>𝒔</m:t>
                        </m:r>
                      </m:e>
                    </m:acc>
                    <m:r>
                      <m:rPr>
                        <m:nor/>
                      </m:rPr>
                      <a:rPr lang="en-US" b="1" baseline="-25000" dirty="0" err="1"/>
                      <m:t>Nt</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9D09982-9F20-AE7F-D9D0-E72963F9CC21}"/>
                  </a:ext>
                </a:extLst>
              </p:cNvPr>
              <p:cNvSpPr>
                <a:spLocks noGrp="1" noRot="1" noChangeAspect="1" noMove="1" noResize="1" noEditPoints="1" noAdjustHandles="1" noChangeArrowheads="1" noChangeShapeType="1" noTextEdit="1"/>
              </p:cNvSpPr>
              <p:nvPr>
                <p:ph idx="1"/>
              </p:nvPr>
            </p:nvSpPr>
            <p:spPr>
              <a:blipFill>
                <a:blip r:embed="rId2"/>
                <a:stretch>
                  <a:fillRect l="-522" t="-1348" r="-23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C1017-01F2-5169-E51D-75E86E0CD9D5}"/>
              </a:ext>
            </a:extLst>
          </p:cNvPr>
          <p:cNvSpPr>
            <a:spLocks noGrp="1"/>
          </p:cNvSpPr>
          <p:nvPr>
            <p:ph type="sldNum" sz="quarter" idx="12"/>
          </p:nvPr>
        </p:nvSpPr>
        <p:spPr/>
        <p:txBody>
          <a:bodyPr/>
          <a:lstStyle/>
          <a:p>
            <a:fld id="{A439D109-9F59-4B0B-8E20-D6D3A384B1F1}" type="slidenum">
              <a:rPr lang="ko-KR" altLang="en-US" smtClean="0"/>
              <a:t>39</a:t>
            </a:fld>
            <a:endParaRPr lang="ko-KR" altLang="en-US"/>
          </a:p>
        </p:txBody>
      </p:sp>
    </p:spTree>
    <p:extLst>
      <p:ext uri="{BB962C8B-B14F-4D97-AF65-F5344CB8AC3E}">
        <p14:creationId xmlns:p14="http://schemas.microsoft.com/office/powerpoint/2010/main" val="7449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5683-D1E1-60E8-283C-05A653A5F7B3}"/>
              </a:ext>
            </a:extLst>
          </p:cNvPr>
          <p:cNvSpPr>
            <a:spLocks noGrp="1"/>
          </p:cNvSpPr>
          <p:nvPr>
            <p:ph type="title"/>
          </p:nvPr>
        </p:nvSpPr>
        <p:spPr/>
        <p:txBody>
          <a:bodyPr/>
          <a:lstStyle/>
          <a:p>
            <a:r>
              <a:rPr lang="en-US" dirty="0"/>
              <a:t>Calculus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6973C-C381-27CE-E109-DA932EDA8971}"/>
                  </a:ext>
                </a:extLst>
              </p:cNvPr>
              <p:cNvSpPr>
                <a:spLocks noGrp="1"/>
              </p:cNvSpPr>
              <p:nvPr>
                <p:ph idx="1"/>
              </p:nvPr>
            </p:nvSpPr>
            <p:spPr/>
            <p:txBody>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den>
                    </m:f>
                  </m:oMath>
                </a14:m>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𝐺𝐻𝑃𝑅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𝑅</m:t>
                            </m:r>
                            <m:r>
                              <a:rPr lang="en-US" sz="2400" i="1" baseline="-25000">
                                <a:latin typeface="Cambria Math" panose="02040503050406030204" pitchFamily="18" charset="0"/>
                                <a:ea typeface="Cambria Math" panose="02040503050406030204" pitchFamily="18" charset="0"/>
                              </a:rPr>
                              <m:t>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𝐻</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 </m:t>
                            </m:r>
                            <m:r>
                              <a:rPr lang="en-US" sz="2400" b="0" i="1" baseline="-25000" smtClean="0">
                                <a:latin typeface="Cambria Math" panose="02040503050406030204" pitchFamily="18" charset="0"/>
                                <a:ea typeface="Cambria Math" panose="02040503050406030204" pitchFamily="18" charset="0"/>
                              </a:rPr>
                              <m:t>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a:p>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𝑃𝐼𝑚</m:t>
                                </m:r>
                              </m:e>
                            </m:d>
                            <m:r>
                              <a:rPr lang="en-US" sz="2400" i="1">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𝑃</m:t>
                                </m:r>
                                <m:r>
                                  <a:rPr lang="en-US" sz="2400" i="1" baseline="-25000">
                                    <a:latin typeface="Cambria Math" panose="02040503050406030204" pitchFamily="18" charset="0"/>
                                    <a:ea typeface="Cambria Math" panose="02040503050406030204" pitchFamily="18" charset="0"/>
                                  </a:rPr>
                                  <m:t>𝑅𝑒</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p:txBody>
          </p:sp>
        </mc:Choice>
        <mc:Fallback xmlns="">
          <p:sp>
            <p:nvSpPr>
              <p:cNvPr id="3" name="Content Placeholder 2">
                <a:extLst>
                  <a:ext uri="{FF2B5EF4-FFF2-40B4-BE49-F238E27FC236}">
                    <a16:creationId xmlns:a16="http://schemas.microsoft.com/office/drawing/2014/main" id="{FA66973C-C381-27CE-E109-DA932EDA8971}"/>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ED798-A9A8-8737-FBA9-0F16AF08BAFE}"/>
              </a:ext>
            </a:extLst>
          </p:cNvPr>
          <p:cNvSpPr>
            <a:spLocks noGrp="1"/>
          </p:cNvSpPr>
          <p:nvPr>
            <p:ph type="sldNum" sz="quarter" idx="12"/>
          </p:nvPr>
        </p:nvSpPr>
        <p:spPr/>
        <p:txBody>
          <a:bodyPr/>
          <a:lstStyle/>
          <a:p>
            <a:fld id="{A439D109-9F59-4B0B-8E20-D6D3A384B1F1}" type="slidenum">
              <a:rPr lang="ko-KR" altLang="en-US" smtClean="0"/>
              <a:t>40</a:t>
            </a:fld>
            <a:endParaRPr lang="ko-KR" altLang="en-US"/>
          </a:p>
        </p:txBody>
      </p:sp>
    </p:spTree>
    <p:extLst>
      <p:ext uri="{BB962C8B-B14F-4D97-AF65-F5344CB8AC3E}">
        <p14:creationId xmlns:p14="http://schemas.microsoft.com/office/powerpoint/2010/main" val="4121524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190-5800-0A74-FE68-3F855BDA9F3F}"/>
              </a:ext>
            </a:extLst>
          </p:cNvPr>
          <p:cNvSpPr>
            <a:spLocks noGrp="1"/>
          </p:cNvSpPr>
          <p:nvPr>
            <p:ph type="title"/>
          </p:nvPr>
        </p:nvSpPr>
        <p:spPr/>
        <p:txBody>
          <a:bodyPr/>
          <a:lstStyle/>
          <a:p>
            <a:r>
              <a:rPr lang="en-US" dirty="0"/>
              <a:t>MIMO with CSIT – Joint SVD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D2D57B-F4AF-6F26-C9DC-3D7A49B3CDEB}"/>
                  </a:ext>
                </a:extLst>
              </p:cNvPr>
              <p:cNvSpPr>
                <a:spLocks noGrp="1"/>
              </p:cNvSpPr>
              <p:nvPr>
                <p:ph idx="1"/>
              </p:nvPr>
            </p:nvSpPr>
            <p:spPr/>
            <p:txBody>
              <a:bodyPr/>
              <a:lstStyle/>
              <a:p>
                <a:r>
                  <a:rPr lang="en-US" dirty="0"/>
                  <a:t>By </a:t>
                </a:r>
                <a:r>
                  <a:rPr lang="en-US" dirty="0" err="1"/>
                  <a:t>svd</a:t>
                </a:r>
                <a:r>
                  <a:rPr lang="en-US" dirty="0"/>
                  <a: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e>
                    </m:d>
                    <m:r>
                      <a:rPr lang="en-US" b="0" i="1" smtClean="0">
                        <a:latin typeface="Cambria Math" panose="02040503050406030204" pitchFamily="18" charset="0"/>
                      </a:rPr>
                      <m:t> </m:t>
                    </m:r>
                    <m:m>
                      <m:mPr>
                        <m:plcHide m:val="on"/>
                        <m:mcs>
                          <m:mc>
                            <m:mcPr>
                              <m:count m:val="2"/>
                              <m:mcJc m:val="center"/>
                            </m:mcPr>
                          </m:mc>
                        </m:mcs>
                        <m:ctrlPr>
                          <a:rPr lang="en-US" b="0" i="1" smtClean="0">
                            <a:latin typeface="Cambria Math" panose="02040503050406030204" pitchFamily="18" charset="0"/>
                          </a:rPr>
                        </m:ctrlPr>
                      </m:mPr>
                      <m:mr>
                        <m:e>
                          <m:r>
                            <a:rPr lang="en-US" b="0" i="0" smtClean="0">
                              <a:latin typeface="Cambria Math" panose="02040503050406030204" pitchFamily="18" charset="0"/>
                            </a:rPr>
                            <m:t>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e>
                        <m:e/>
                      </m:mr>
                      <m:mr>
                        <m:e/>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m:rPr>
                                  <m:brk m:alnAt="7"/>
                                </m:rPr>
                                <a:rPr lang="en-US" b="0" i="1" baseline="-25000" smtClean="0">
                                  <a:latin typeface="Cambria Math" panose="02040503050406030204" pitchFamily="18" charset="0"/>
                                </a:rPr>
                                <m:t>1</m:t>
                              </m:r>
                            </m:e>
                            <m:sup>
                              <m:r>
                                <m:rPr>
                                  <m:brk m:alnAt="7"/>
                                </m:rPr>
                                <a:rPr lang="en-US" b="0" i="1" smtClean="0">
                                  <a:latin typeface="Cambria Math" panose="02040503050406030204" pitchFamily="18" charset="0"/>
                                </a:rPr>
                                <m:t>𝐻</m:t>
                              </m:r>
                            </m:sup>
                          </m:sSup>
                          <m:r>
                            <m:rPr>
                              <m:brk m:alnAt="7"/>
                            </m:rPr>
                            <a:rPr lang="en-US" b="0" i="1" smtClean="0">
                              <a:latin typeface="Cambria Math" panose="02040503050406030204" pitchFamily="18" charset="0"/>
                            </a:rPr>
                            <m:t> </m:t>
                          </m:r>
                        </m:e>
                      </m:mr>
                      <m:mr>
                        <m:e>
                          <m:r>
                            <a:rPr lang="en-US" b="0" i="1" smtClean="0">
                              <a:latin typeface="Cambria Math" panose="02040503050406030204" pitchFamily="18" charset="0"/>
                            </a:rPr>
                            <m:t> </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0</m:t>
                              </m:r>
                            </m:e>
                            <m:sup>
                              <m:r>
                                <a:rPr lang="en-US" b="0" i="1" smtClean="0">
                                  <a:latin typeface="Cambria Math" panose="02040503050406030204" pitchFamily="18" charset="0"/>
                                </a:rPr>
                                <m:t>𝐻</m:t>
                              </m:r>
                            </m:sup>
                          </m:sSup>
                          <m:r>
                            <a:rPr lang="en-US" b="0" i="1" smtClean="0">
                              <a:latin typeface="Cambria Math" panose="02040503050406030204" pitchFamily="18" charset="0"/>
                            </a:rPr>
                            <m:t> </m:t>
                          </m:r>
                        </m:e>
                      </m:mr>
                    </m:m>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𝑉</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oMath>
                </a14:m>
                <a:r>
                  <a:rPr lang="en-US" dirty="0"/>
                  <a:t>are singular vector matrices                 corresponding to non-zero singular values in </a:t>
                </a:r>
                <a14:m>
                  <m:oMath xmlns:m="http://schemas.openxmlformats.org/officeDocument/2006/math">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oMath>
                </a14:m>
                <a:r>
                  <a:rPr lang="en-US" dirty="0"/>
                  <a:t>.</a:t>
                </a:r>
              </a:p>
              <a:p>
                <a:r>
                  <a:rPr lang="en-US" dirty="0"/>
                  <a:t>For joint </a:t>
                </a:r>
                <a:r>
                  <a:rPr lang="en-US" dirty="0" err="1"/>
                  <a:t>svd</a:t>
                </a:r>
                <a:r>
                  <a:rPr lang="en-US" dirty="0"/>
                  <a:t>, we set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oMath>
                </a14:m>
                <a:r>
                  <a:rPr lang="en-US" dirty="0"/>
                  <a:t> for positive diagonal matrix </a:t>
                </a:r>
                <a14:m>
                  <m:oMath xmlns:m="http://schemas.openxmlformats.org/officeDocument/2006/math">
                    <m:r>
                      <a:rPr lang="en-US" b="0" i="1" smtClean="0">
                        <a:latin typeface="Cambria Math" panose="02040503050406030204" pitchFamily="18" charset="0"/>
                      </a:rPr>
                      <m:t>𝑄</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𝑀𝑁</m:t>
                    </m:r>
                    <m:r>
                      <a:rPr lang="en-US" b="0" i="1" baseline="-25000" smtClean="0">
                        <a:latin typeface="Cambria Math" panose="02040503050406030204" pitchFamily="18" charset="0"/>
                      </a:rPr>
                      <m:t>𝑠</m:t>
                    </m:r>
                    <m:r>
                      <a:rPr lang="en-US" b="0" i="1" smtClean="0">
                        <a:latin typeface="Cambria Math" panose="02040503050406030204" pitchFamily="18" charset="0"/>
                      </a:rPr>
                      <m:t> </m:t>
                    </m:r>
                    <m:r>
                      <a:rPr lang="en-US" b="0" i="1" baseline="-25000" smtClean="0">
                        <a:latin typeface="Cambria Math" panose="02040503050406030204" pitchFamily="18" charset="0"/>
                      </a:rPr>
                      <m:t>∗</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and   </a:t>
                </a:r>
              </a:p>
              <a:p>
                <a:r>
                  <a:rPr lang="en-US" dirty="0"/>
                  <a:t>   W</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r>
                      <a:rPr lang="en-US" b="0" i="1" smtClean="0">
                        <a:latin typeface="Cambria Math" panose="02040503050406030204" pitchFamily="18" charset="0"/>
                      </a:rPr>
                      <m:t> ,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0</m:t>
                    </m:r>
                  </m:oMath>
                </a14:m>
                <a:r>
                  <a:rPr lang="en-US" dirty="0"/>
                  <a:t> ?</a:t>
                </a:r>
              </a:p>
              <a:p>
                <a:r>
                  <a:rPr lang="en-US" dirty="0"/>
                  <a:t>Q2) Show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𝐻</m:t>
                        </m:r>
                      </m:sup>
                    </m:sSup>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𝑧</m:t>
                    </m:r>
                  </m:oMath>
                </a14:m>
                <a:endParaRPr lang="en-US" dirty="0"/>
              </a:p>
            </p:txBody>
          </p:sp>
        </mc:Choice>
        <mc:Fallback>
          <p:sp>
            <p:nvSpPr>
              <p:cNvPr id="3" name="Content Placeholder 2">
                <a:extLst>
                  <a:ext uri="{FF2B5EF4-FFF2-40B4-BE49-F238E27FC236}">
                    <a16:creationId xmlns:a16="http://schemas.microsoft.com/office/drawing/2014/main" id="{8ED2D57B-F4AF-6F26-C9DC-3D7A49B3CDEB}"/>
                  </a:ext>
                </a:extLst>
              </p:cNvPr>
              <p:cNvSpPr>
                <a:spLocks noGrp="1" noRot="1" noChangeAspect="1" noMove="1" noResize="1" noEditPoints="1" noAdjustHandles="1" noChangeArrowheads="1" noChangeShapeType="1" noTextEdit="1"/>
              </p:cNvSpPr>
              <p:nvPr>
                <p:ph idx="1"/>
              </p:nvPr>
            </p:nvSpPr>
            <p:spPr>
              <a:blipFill>
                <a:blip r:embed="rId2"/>
                <a:stretch>
                  <a:fillRect l="-522" r="-2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23DCF-0520-441E-CBF8-4934B4AF9743}"/>
              </a:ext>
            </a:extLst>
          </p:cNvPr>
          <p:cNvSpPr>
            <a:spLocks noGrp="1"/>
          </p:cNvSpPr>
          <p:nvPr>
            <p:ph type="sldNum" sz="quarter" idx="12"/>
          </p:nvPr>
        </p:nvSpPr>
        <p:spPr/>
        <p:txBody>
          <a:bodyPr/>
          <a:lstStyle/>
          <a:p>
            <a:fld id="{A439D109-9F59-4B0B-8E20-D6D3A384B1F1}" type="slidenum">
              <a:rPr lang="ko-KR" altLang="en-US" smtClean="0"/>
              <a:t>41</a:t>
            </a:fld>
            <a:endParaRPr lang="ko-KR" altLang="en-US"/>
          </a:p>
        </p:txBody>
      </p:sp>
    </p:spTree>
    <p:extLst>
      <p:ext uri="{BB962C8B-B14F-4D97-AF65-F5344CB8AC3E}">
        <p14:creationId xmlns:p14="http://schemas.microsoft.com/office/powerpoint/2010/main" val="1617280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FE7F-BD3B-847C-9F5A-2EBDA6BA2083}"/>
              </a:ext>
            </a:extLst>
          </p:cNvPr>
          <p:cNvSpPr>
            <a:spLocks noGrp="1"/>
          </p:cNvSpPr>
          <p:nvPr>
            <p:ph type="title"/>
          </p:nvPr>
        </p:nvSpPr>
        <p:spPr/>
        <p:txBody>
          <a:bodyPr/>
          <a:lstStyle/>
          <a:p>
            <a:r>
              <a:rPr lang="en-US" dirty="0"/>
              <a:t>Assignment-07</a:t>
            </a:r>
          </a:p>
        </p:txBody>
      </p:sp>
      <p:sp>
        <p:nvSpPr>
          <p:cNvPr id="3" name="Content Placeholder 2">
            <a:extLst>
              <a:ext uri="{FF2B5EF4-FFF2-40B4-BE49-F238E27FC236}">
                <a16:creationId xmlns:a16="http://schemas.microsoft.com/office/drawing/2014/main" id="{BE426672-142A-A1E4-8510-7B3D23B9FC79}"/>
              </a:ext>
            </a:extLst>
          </p:cNvPr>
          <p:cNvSpPr>
            <a:spLocks noGrp="1"/>
          </p:cNvSpPr>
          <p:nvPr>
            <p:ph idx="1"/>
          </p:nvPr>
        </p:nvSpPr>
        <p:spPr/>
        <p:txBody>
          <a:bodyPr/>
          <a:lstStyle/>
          <a:p>
            <a:r>
              <a:rPr lang="en-US" dirty="0"/>
              <a:t>1. MIMO linear processing </a:t>
            </a:r>
          </a:p>
          <a:p>
            <a:r>
              <a:rPr lang="en-US" dirty="0"/>
              <a:t>MIMO without CSIT</a:t>
            </a:r>
          </a:p>
          <a:p>
            <a:pPr lvl="1"/>
            <a:r>
              <a:rPr lang="en-US" dirty="0"/>
              <a:t>2)</a:t>
            </a:r>
            <a:r>
              <a:rPr lang="en-US" dirty="0" err="1"/>
              <a:t>RxMF</a:t>
            </a:r>
            <a:endParaRPr lang="en-US" dirty="0"/>
          </a:p>
          <a:p>
            <a:pPr lvl="1"/>
            <a:r>
              <a:rPr lang="en-US" dirty="0"/>
              <a:t>3)</a:t>
            </a:r>
            <a:r>
              <a:rPr lang="en-US" dirty="0" err="1"/>
              <a:t>RxZF</a:t>
            </a:r>
            <a:endParaRPr lang="en-US" dirty="0"/>
          </a:p>
          <a:p>
            <a:pPr lvl="1"/>
            <a:r>
              <a:rPr lang="en-US" dirty="0"/>
              <a:t>4)</a:t>
            </a:r>
            <a:r>
              <a:rPr lang="en-US" dirty="0" err="1"/>
              <a:t>RxMMSE</a:t>
            </a:r>
            <a:endParaRPr lang="en-US" dirty="0"/>
          </a:p>
          <a:p>
            <a:r>
              <a:rPr lang="en-US" dirty="0"/>
              <a:t>MIMO with CSIT </a:t>
            </a:r>
          </a:p>
          <a:p>
            <a:pPr lvl="1"/>
            <a:r>
              <a:rPr lang="en-US" dirty="0"/>
              <a:t>5) Joint SVD</a:t>
            </a:r>
          </a:p>
          <a:p>
            <a:r>
              <a:rPr lang="en-US" dirty="0"/>
              <a:t>6)Numerical result</a:t>
            </a:r>
          </a:p>
        </p:txBody>
      </p:sp>
      <p:sp>
        <p:nvSpPr>
          <p:cNvPr id="4" name="Slide Number Placeholder 3">
            <a:extLst>
              <a:ext uri="{FF2B5EF4-FFF2-40B4-BE49-F238E27FC236}">
                <a16:creationId xmlns:a16="http://schemas.microsoft.com/office/drawing/2014/main" id="{E4DAFB83-2EFB-73B7-12CD-F9CE0B55619B}"/>
              </a:ext>
            </a:extLst>
          </p:cNvPr>
          <p:cNvSpPr>
            <a:spLocks noGrp="1"/>
          </p:cNvSpPr>
          <p:nvPr>
            <p:ph type="sldNum" sz="quarter" idx="12"/>
          </p:nvPr>
        </p:nvSpPr>
        <p:spPr/>
        <p:txBody>
          <a:bodyPr/>
          <a:lstStyle/>
          <a:p>
            <a:fld id="{A439D109-9F59-4B0B-8E20-D6D3A384B1F1}" type="slidenum">
              <a:rPr lang="ko-KR" altLang="en-US" smtClean="0"/>
              <a:t>42</a:t>
            </a:fld>
            <a:endParaRPr lang="ko-KR" altLang="en-US"/>
          </a:p>
        </p:txBody>
      </p:sp>
    </p:spTree>
    <p:extLst>
      <p:ext uri="{BB962C8B-B14F-4D97-AF65-F5344CB8AC3E}">
        <p14:creationId xmlns:p14="http://schemas.microsoft.com/office/powerpoint/2010/main" val="280005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B786-D0ED-DC38-4030-403419ACA936}"/>
              </a:ext>
            </a:extLst>
          </p:cNvPr>
          <p:cNvSpPr>
            <a:spLocks noGrp="1"/>
          </p:cNvSpPr>
          <p:nvPr>
            <p:ph type="title"/>
          </p:nvPr>
        </p:nvSpPr>
        <p:spPr/>
        <p:txBody>
          <a:bodyPr/>
          <a:lstStyle/>
          <a:p>
            <a:r>
              <a:rPr lang="en-US" dirty="0"/>
              <a:t>MIMO with linear processing</a:t>
            </a:r>
          </a:p>
        </p:txBody>
      </p:sp>
      <p:pic>
        <p:nvPicPr>
          <p:cNvPr id="6" name="Content Placeholder 5" descr="A black arrow pointing to a triangle&#10;&#10;Description automatically generated">
            <a:extLst>
              <a:ext uri="{FF2B5EF4-FFF2-40B4-BE49-F238E27FC236}">
                <a16:creationId xmlns:a16="http://schemas.microsoft.com/office/drawing/2014/main" id="{7E73AD47-6C88-4200-9376-D0E1170B1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0216"/>
            <a:ext cx="9974067" cy="1838582"/>
          </a:xfrm>
        </p:spPr>
      </p:pic>
      <p:sp>
        <p:nvSpPr>
          <p:cNvPr id="4" name="Slide Number Placeholder 3">
            <a:extLst>
              <a:ext uri="{FF2B5EF4-FFF2-40B4-BE49-F238E27FC236}">
                <a16:creationId xmlns:a16="http://schemas.microsoft.com/office/drawing/2014/main" id="{6FA2D09E-126A-425D-7190-CE6AB72D56DF}"/>
              </a:ext>
            </a:extLst>
          </p:cNvPr>
          <p:cNvSpPr>
            <a:spLocks noGrp="1"/>
          </p:cNvSpPr>
          <p:nvPr>
            <p:ph type="sldNum" sz="quarter" idx="12"/>
          </p:nvPr>
        </p:nvSpPr>
        <p:spPr/>
        <p:txBody>
          <a:bodyPr/>
          <a:lstStyle/>
          <a:p>
            <a:fld id="{A439D109-9F59-4B0B-8E20-D6D3A384B1F1}" type="slidenum">
              <a:rPr lang="ko-KR" altLang="en-US" smtClean="0"/>
              <a:t>43</a:t>
            </a:fld>
            <a:endParaRPr lang="ko-KR" alt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FAB790F-5CBE-4D8C-6512-8DC6A937891C}"/>
                  </a:ext>
                </a:extLst>
              </p:cNvPr>
              <p:cNvSpPr txBox="1"/>
              <p:nvPr/>
            </p:nvSpPr>
            <p:spPr>
              <a:xfrm>
                <a:off x="706315" y="3940220"/>
                <a:ext cx="10515600" cy="2313262"/>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𝑧𝑖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𝑁𝑟</m:t>
                    </m:r>
                    <m:r>
                      <a:rPr lang="en-US" b="0" i="1" smtClean="0">
                        <a:latin typeface="Cambria Math" panose="02040503050406030204" pitchFamily="18" charset="0"/>
                      </a:rPr>
                      <m:t>  </m:t>
                    </m:r>
                  </m:oMath>
                </a14:m>
                <a:r>
                  <a:rPr lang="en-US" dirty="0"/>
                  <a:t>follow zero-mean complex Gaussian distribution</a:t>
                </a:r>
              </a:p>
              <a:p>
                <a:endParaRPr lang="en-US" dirty="0"/>
              </a:p>
              <a:p>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oMath>
                </a14:m>
                <a:endParaRPr lang="en-US" b="0" baseline="-25000" dirty="0"/>
              </a:p>
              <a:p>
                <a:endParaRPr lang="en-US" b="0" dirty="0"/>
              </a:p>
              <a:p>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 </m:t>
                    </m:r>
                    <m:d>
                      <m:dPr>
                        <m:begChr m:val="["/>
                        <m:endChr m:val="]"/>
                        <m:ctrlPr>
                          <a:rPr lang="en-US" b="0" i="0" smtClean="0">
                            <a:latin typeface="Cambria Math" panose="02040503050406030204" pitchFamily="18" charset="0"/>
                          </a:rPr>
                        </m:ctrlPr>
                      </m:dPr>
                      <m:e>
                        <m:sSup>
                          <m:sSupPr>
                            <m:ctrlPr>
                              <a:rPr lang="en-US" b="0" i="0" smtClean="0">
                                <a:latin typeface="Cambria Math" panose="02040503050406030204" pitchFamily="18" charset="0"/>
                              </a:rPr>
                            </m:ctrlPr>
                          </m:sSupPr>
                          <m:e>
                            <m:r>
                              <a:rPr lang="en-US" b="1" i="0" smtClean="0">
                                <a:latin typeface="Cambria Math" panose="02040503050406030204" pitchFamily="18" charset="0"/>
                              </a:rPr>
                              <m:t>𝐳𝐳</m:t>
                            </m:r>
                          </m:e>
                          <m:sup>
                            <m:r>
                              <m:rPr>
                                <m:sty m:val="p"/>
                              </m:rPr>
                              <a:rPr lang="en-US" b="0" i="0" smtClean="0">
                                <a:latin typeface="Cambria Math" panose="02040503050406030204" pitchFamily="18" charset="0"/>
                              </a:rPr>
                              <m:t>H</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𝐸𝑠</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r>
                  <a:rPr lang="en-US" b="0" dirty="0"/>
                  <a:t>         </a:t>
                </a:r>
                <a14:m>
                  <m:oMath xmlns:m="http://schemas.openxmlformats.org/officeDocument/2006/math">
                    <m:r>
                      <a:rPr lang="en-US" b="0" i="1" smtClean="0">
                        <a:latin typeface="Cambria Math" panose="02040503050406030204" pitchFamily="18" charset="0"/>
                      </a:rPr>
                      <m:t>𝑁𝑠</m:t>
                    </m:r>
                    <m:r>
                      <a:rPr lang="en-US" i="1">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rank</m:t>
                    </m:r>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H</m:t>
                        </m:r>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r>
                      <a:rPr lang="en-US" b="0" i="0" smtClean="0">
                        <a:latin typeface="Cambria Math" panose="02040503050406030204" pitchFamily="18" charset="0"/>
                      </a:rPr>
                      <m:t>(</m:t>
                    </m:r>
                    <m:r>
                      <m:rPr>
                        <m:sty m:val="p"/>
                      </m:rPr>
                      <a:rPr lang="en-US" b="0" i="0" smtClean="0">
                        <a:latin typeface="Cambria Math" panose="02040503050406030204" pitchFamily="18" charset="0"/>
                      </a:rPr>
                      <m:t>Nt</m:t>
                    </m:r>
                    <m:r>
                      <a:rPr lang="en-US" b="0" i="0" smtClean="0">
                        <a:latin typeface="Cambria Math" panose="02040503050406030204" pitchFamily="18" charset="0"/>
                      </a:rPr>
                      <m:t>,</m:t>
                    </m:r>
                    <m:r>
                      <m:rPr>
                        <m:sty m:val="p"/>
                      </m:rPr>
                      <a:rPr lang="en-US" b="0" i="0" smtClean="0">
                        <a:latin typeface="Cambria Math" panose="02040503050406030204" pitchFamily="18" charset="0"/>
                      </a:rPr>
                      <m:t>Nr</m:t>
                    </m:r>
                    <m:r>
                      <a:rPr lang="en-US" b="0" i="0" smtClean="0">
                        <a:latin typeface="Cambria Math" panose="02040503050406030204" pitchFamily="18" charset="0"/>
                      </a:rPr>
                      <m:t>)</m:t>
                    </m:r>
                  </m:oMath>
                </a14:m>
                <a:endParaRPr lang="en-US" b="0" dirty="0"/>
              </a:p>
              <a:p>
                <a:endParaRPr lang="en-US" dirty="0"/>
              </a:p>
            </p:txBody>
          </p:sp>
        </mc:Choice>
        <mc:Fallback>
          <p:sp>
            <p:nvSpPr>
              <p:cNvPr id="7" name="TextBox 6">
                <a:extLst>
                  <a:ext uri="{FF2B5EF4-FFF2-40B4-BE49-F238E27FC236}">
                    <a16:creationId xmlns:a16="http://schemas.microsoft.com/office/drawing/2014/main" id="{7FAB790F-5CBE-4D8C-6512-8DC6A937891C}"/>
                  </a:ext>
                </a:extLst>
              </p:cNvPr>
              <p:cNvSpPr txBox="1">
                <a:spLocks noRot="1" noChangeAspect="1" noMove="1" noResize="1" noEditPoints="1" noAdjustHandles="1" noChangeArrowheads="1" noChangeShapeType="1" noTextEdit="1"/>
              </p:cNvSpPr>
              <p:nvPr/>
            </p:nvSpPr>
            <p:spPr>
              <a:xfrm>
                <a:off x="706315" y="3940220"/>
                <a:ext cx="10515600" cy="2313262"/>
              </a:xfrm>
              <a:prstGeom prst="rect">
                <a:avLst/>
              </a:prstGeom>
              <a:blipFill>
                <a:blip r:embed="rId3"/>
                <a:stretch>
                  <a:fillRect l="-522" t="-1316"/>
                </a:stretch>
              </a:blipFill>
            </p:spPr>
            <p:txBody>
              <a:bodyPr/>
              <a:lstStyle/>
              <a:p>
                <a:r>
                  <a:rPr lang="en-US">
                    <a:noFill/>
                  </a:rPr>
                  <a:t> </a:t>
                </a:r>
              </a:p>
            </p:txBody>
          </p:sp>
        </mc:Fallback>
      </mc:AlternateContent>
    </p:spTree>
    <p:extLst>
      <p:ext uri="{BB962C8B-B14F-4D97-AF65-F5344CB8AC3E}">
        <p14:creationId xmlns:p14="http://schemas.microsoft.com/office/powerpoint/2010/main" val="1552006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45A3-383C-DA4A-84B4-62C479F4E1BF}"/>
              </a:ext>
            </a:extLst>
          </p:cNvPr>
          <p:cNvSpPr>
            <a:spLocks noGrp="1"/>
          </p:cNvSpPr>
          <p:nvPr>
            <p:ph type="title"/>
          </p:nvPr>
        </p:nvSpPr>
        <p:spPr/>
        <p:txBody>
          <a:bodyPr/>
          <a:lstStyle/>
          <a:p>
            <a:r>
              <a:rPr lang="en-US" dirty="0"/>
              <a:t>MIMO with linear processing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69C7E5-BEC4-3CD8-6201-D3BC0555D2E6}"/>
                  </a:ext>
                </a:extLst>
              </p:cNvPr>
              <p:cNvSpPr>
                <a:spLocks noGrp="1"/>
              </p:cNvSpPr>
              <p:nvPr>
                <p:ph idx="1"/>
              </p:nvPr>
            </p:nvSpPr>
            <p:spPr/>
            <p:txBody>
              <a:bodyPr/>
              <a:lstStyle/>
              <a:p>
                <a:r>
                  <a:rPr lang="en-US" dirty="0"/>
                  <a:t>Q1) Specify the dimension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oMath>
                </a14:m>
                <a:endParaRPr lang="en-US" b="0"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𝑁𝑡</m:t>
                    </m:r>
                    <m:r>
                      <a:rPr lang="en-US" b="0" i="1" smtClean="0">
                        <a:latin typeface="Cambria Math" panose="02040503050406030204" pitchFamily="18" charset="0"/>
                      </a:rPr>
                      <m:t> ∗1</m:t>
                    </m:r>
                  </m:oMath>
                </a14:m>
                <a:endParaRPr lang="en-US" b="0" dirty="0"/>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baseline="-25000" dirty="0"/>
              </a:p>
              <a:p>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=1 ∗</m:t>
                    </m:r>
                    <m:r>
                      <a:rPr lang="en-US" b="0" i="1" smtClean="0">
                        <a:latin typeface="Cambria Math" panose="02040503050406030204" pitchFamily="18" charset="0"/>
                      </a:rPr>
                      <m:t>𝑁𝑟</m:t>
                    </m:r>
                  </m:oMath>
                </a14:m>
                <a:endParaRPr lang="en-US" baseline="-25000" dirty="0"/>
              </a:p>
              <a:p>
                <a:r>
                  <a:rPr lang="en-US" dirty="0"/>
                  <a:t>Q2)Write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r>
                  <a:rPr lang="en-US" dirty="0"/>
                  <a:t>Solution)</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𝑯𝑷𝒙</m:t>
                        </m:r>
                        <m:r>
                          <a:rPr lang="en-US" b="1"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𝑾𝑯𝑷𝒙</m:t>
                    </m:r>
                    <m:r>
                      <a:rPr lang="en-US" b="1"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baseline="-25000" smtClean="0">
                        <a:latin typeface="Cambria Math" panose="02040503050406030204" pitchFamily="18" charset="0"/>
                      </a:rPr>
                      <m:t>𝐹</m:t>
                    </m:r>
                  </m:oMath>
                </a14:m>
                <a:endParaRPr lang="en-US" baseline="-25000" dirty="0"/>
              </a:p>
            </p:txBody>
          </p:sp>
        </mc:Choice>
        <mc:Fallback>
          <p:sp>
            <p:nvSpPr>
              <p:cNvPr id="3" name="Content Placeholder 2">
                <a:extLst>
                  <a:ext uri="{FF2B5EF4-FFF2-40B4-BE49-F238E27FC236}">
                    <a16:creationId xmlns:a16="http://schemas.microsoft.com/office/drawing/2014/main" id="{E569C7E5-BEC4-3CD8-6201-D3BC0555D2E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4BFDED-DA7E-1779-A0B8-014767B19DC3}"/>
              </a:ext>
            </a:extLst>
          </p:cNvPr>
          <p:cNvSpPr>
            <a:spLocks noGrp="1"/>
          </p:cNvSpPr>
          <p:nvPr>
            <p:ph type="sldNum" sz="quarter" idx="12"/>
          </p:nvPr>
        </p:nvSpPr>
        <p:spPr/>
        <p:txBody>
          <a:bodyPr/>
          <a:lstStyle/>
          <a:p>
            <a:fld id="{A439D109-9F59-4B0B-8E20-D6D3A384B1F1}" type="slidenum">
              <a:rPr lang="ko-KR" altLang="en-US" smtClean="0"/>
              <a:t>44</a:t>
            </a:fld>
            <a:endParaRPr lang="ko-KR" altLang="en-US"/>
          </a:p>
        </p:txBody>
      </p:sp>
    </p:spTree>
    <p:extLst>
      <p:ext uri="{BB962C8B-B14F-4D97-AF65-F5344CB8AC3E}">
        <p14:creationId xmlns:p14="http://schemas.microsoft.com/office/powerpoint/2010/main" val="1327157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822D-0AFB-0407-3451-C97546A09DE5}"/>
              </a:ext>
            </a:extLst>
          </p:cNvPr>
          <p:cNvSpPr>
            <a:spLocks noGrp="1"/>
          </p:cNvSpPr>
          <p:nvPr>
            <p:ph type="title"/>
          </p:nvPr>
        </p:nvSpPr>
        <p:spPr/>
        <p:txBody>
          <a:bodyPr/>
          <a:lstStyle/>
          <a:p>
            <a:r>
              <a:rPr lang="en-US" dirty="0"/>
              <a:t>MIMO with linear processing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8FEDBE4-D814-02A3-60C3-4143717CA772}"/>
                  </a:ext>
                </a:extLst>
              </p:cNvPr>
              <p:cNvSpPr>
                <a:spLocks noGrp="1"/>
              </p:cNvSpPr>
              <p:nvPr>
                <p:ph idx="1"/>
              </p:nvPr>
            </p:nvSpPr>
            <p:spPr>
              <a:xfrm>
                <a:off x="838200" y="1649691"/>
                <a:ext cx="10515600" cy="4997294"/>
              </a:xfrm>
            </p:spPr>
            <p:txBody>
              <a:bodyPr/>
              <a:lstStyle/>
              <a:p>
                <a:r>
                  <a:rPr lang="en-US" dirty="0"/>
                  <a:t>Q4) Show that the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m:t>
                    </m:r>
                    <m:r>
                      <a:rPr lang="en-US" b="1" i="1" dirty="0" smtClean="0">
                        <a:latin typeface="Cambria Math" panose="02040503050406030204" pitchFamily="18" charset="0"/>
                      </a:rPr>
                      <m:t>𝑬</m:t>
                    </m:r>
                    <m:d>
                      <m:dPr>
                        <m:begChr m:val="["/>
                        <m:endChr m:val="]"/>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sSup>
                          <m:sSupPr>
                            <m:ctrlPr>
                              <a:rPr lang="en-US" b="1" i="1" dirty="0" smtClean="0">
                                <a:latin typeface="Cambria Math" panose="02040503050406030204" pitchFamily="18" charset="0"/>
                              </a:rPr>
                            </m:ctrlPr>
                          </m:sSup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 </m:t>
                                </m:r>
                                <m:r>
                                  <a:rPr lang="en-US" b="1" i="1" dirty="0" smtClean="0">
                                    <a:latin typeface="Cambria Math" panose="02040503050406030204" pitchFamily="18" charset="0"/>
                                  </a:rPr>
                                  <m:t>𝒙</m:t>
                                </m:r>
                              </m:e>
                            </m:acc>
                          </m:e>
                          <m:sup>
                            <m:r>
                              <a:rPr lang="en-US" b="0" i="1" dirty="0" smtClean="0">
                                <a:latin typeface="Cambria Math" panose="02040503050406030204" pitchFamily="18" charset="0"/>
                              </a:rPr>
                              <m:t>𝐻</m:t>
                            </m:r>
                          </m:sup>
                        </m:sSup>
                      </m:e>
                    </m:d>
                    <m:r>
                      <a:rPr lang="en-US" b="1"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1" i="1" dirty="0" smtClean="0">
                            <a:latin typeface="Cambria Math" panose="02040503050406030204" pitchFamily="18" charset="0"/>
                          </a:rPr>
                        </m:ctrlPr>
                      </m:d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1" i="1" dirty="0">
                  <a:latin typeface="Cambria Math" panose="02040503050406030204" pitchFamily="18" charset="0"/>
                </a:endParaRPr>
              </a:p>
              <a:p>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𝒙</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b="1" i="1" dirty="0">
                        <a:latin typeface="Cambria Math" panose="02040503050406030204" pitchFamily="18" charset="0"/>
                      </a:rPr>
                      <m:t>𝑾𝑯𝑷</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a:latin typeface="Cambria Math" panose="02040503050406030204" pitchFamily="18" charset="0"/>
                          </a:rPr>
                          <m:t>𝒙</m:t>
                        </m:r>
                        <m:sSup>
                          <m:sSupPr>
                            <m:ctrlPr>
                              <a:rPr lang="en-US" i="1" dirty="0">
                                <a:latin typeface="Cambria Math" panose="02040503050406030204" pitchFamily="18" charset="0"/>
                              </a:rPr>
                            </m:ctrlPr>
                          </m:sSupPr>
                          <m:e>
                            <m:r>
                              <a:rPr lang="en-US" b="1" i="1" dirty="0">
                                <a:latin typeface="Cambria Math" panose="02040503050406030204" pitchFamily="18" charset="0"/>
                              </a:rPr>
                              <m:t>𝒙</m:t>
                            </m:r>
                          </m:e>
                          <m:sup>
                            <m:r>
                              <a:rPr lang="en-US" i="1" dirty="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1" i="1"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b="0" i="0" dirty="0" smtClean="0">
                            <a:latin typeface="Cambria Math" panose="02040503050406030204" pitchFamily="18" charset="0"/>
                          </a:rPr>
                        </m:ctrlPr>
                      </m:sSupPr>
                      <m:e>
                        <m:r>
                          <a:rPr lang="en-US" b="1" i="0" dirty="0" smtClean="0">
                            <a:latin typeface="Cambria Math" panose="02040503050406030204" pitchFamily="18" charset="0"/>
                          </a:rPr>
                          <m:t>𝐖𝐑</m:t>
                        </m:r>
                        <m:r>
                          <a:rPr lang="en-US" b="1" i="0" baseline="-25000" dirty="0" smtClean="0">
                            <a:latin typeface="Cambria Math" panose="02040503050406030204" pitchFamily="18" charset="0"/>
                          </a:rPr>
                          <m:t>𝐳</m:t>
                        </m:r>
                        <m:r>
                          <a:rPr lang="en-US" b="1" i="0" dirty="0" smtClean="0">
                            <a:latin typeface="Cambria Math" panose="02040503050406030204" pitchFamily="18" charset="0"/>
                          </a:rPr>
                          <m:t>𝐖</m:t>
                        </m:r>
                      </m:e>
                      <m:sup>
                        <m:r>
                          <m:rPr>
                            <m:sty m:val="p"/>
                          </m:rPr>
                          <a:rPr lang="en-US" b="0" i="0" dirty="0" smtClean="0">
                            <a:latin typeface="Cambria Math" panose="02040503050406030204" pitchFamily="18" charset="0"/>
                          </a:rPr>
                          <m:t>H</m:t>
                        </m:r>
                      </m:sup>
                    </m:sSup>
                  </m:oMath>
                </a14:m>
                <a:endParaRPr lang="en-US" b="0" dirty="0"/>
              </a:p>
              <a:p>
                <a14:m>
                  <m:oMath xmlns:m="http://schemas.openxmlformats.org/officeDocument/2006/math">
                    <m:r>
                      <a:rPr lang="en-US" b="0" i="1" smtClean="0">
                        <a:latin typeface="Cambria Math" panose="02040503050406030204" pitchFamily="18" charset="0"/>
                      </a:rPr>
                      <m:t>𝑅</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  =</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𝑾𝑹</m:t>
                    </m:r>
                    <m:r>
                      <a:rPr lang="en-US" b="1" i="1" baseline="-25000"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oMath>
                </a14:m>
                <a:endParaRPr lang="en-US" dirty="0"/>
              </a:p>
              <a:p>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𝒏</m:t>
                            </m:r>
                          </m:e>
                        </m:acc>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d>
                      <m:dPr>
                        <m:begChr m:val="|"/>
                        <m:endChr m:val="|"/>
                        <m:ctrlPr>
                          <a:rPr lang="en-US" b="0" i="0"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dirty="0">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d>
                              <m:dPr>
                                <m:ctrlPr>
                                  <a:rPr lang="en-US" i="1">
                                    <a:latin typeface="Cambria Math" panose="02040503050406030204" pitchFamily="18" charset="0"/>
                                  </a:rPr>
                                </m:ctrlPr>
                              </m:dPr>
                              <m:e>
                                <m:sSup>
                                  <m:sSupPr>
                                    <m:ctrlPr>
                                      <a:rPr lang="en-US" i="1" dirty="0">
                                        <a:latin typeface="Cambria Math" panose="02040503050406030204" pitchFamily="18" charset="0"/>
                                      </a:rPr>
                                    </m:ctrlPr>
                                  </m:sSupPr>
                                  <m:e>
                                    <m:r>
                                      <a:rPr lang="en-US" b="1" i="1">
                                        <a:latin typeface="Cambria Math" panose="02040503050406030204" pitchFamily="18" charset="0"/>
                                      </a:rPr>
                                      <m:t>𝑾𝑯𝑷</m:t>
                                    </m:r>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b="0" i="1" smtClean="0">
                            <a:latin typeface="Cambria Math" panose="02040503050406030204" pitchFamily="18" charset="0"/>
                          </a:rPr>
                          <m:t> </m:t>
                        </m:r>
                        <m:r>
                          <a:rPr lang="en-US" b="1" i="1">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b="1" i="1">
                            <a:latin typeface="Cambria Math" panose="02040503050406030204" pitchFamily="18" charset="0"/>
                          </a:rPr>
                          <m:t>𝑾𝑹</m:t>
                        </m:r>
                        <m:r>
                          <a:rPr lang="en-US" b="1" i="1" baseline="-2500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smtClean="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68FEDBE4-D814-02A3-60C3-4143717CA772}"/>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29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5FBE3-E573-867C-76D7-DE112AAE6011}"/>
              </a:ext>
            </a:extLst>
          </p:cNvPr>
          <p:cNvSpPr>
            <a:spLocks noGrp="1"/>
          </p:cNvSpPr>
          <p:nvPr>
            <p:ph type="sldNum" sz="quarter" idx="12"/>
          </p:nvPr>
        </p:nvSpPr>
        <p:spPr>
          <a:xfrm flipV="1">
            <a:off x="838200" y="6567854"/>
            <a:ext cx="515815" cy="140677"/>
          </a:xfrm>
        </p:spPr>
        <p:txBody>
          <a:bodyPr/>
          <a:lstStyle/>
          <a:p>
            <a:fld id="{A439D109-9F59-4B0B-8E20-D6D3A384B1F1}" type="slidenum">
              <a:rPr lang="ko-KR" altLang="en-US" smtClean="0"/>
              <a:t>45</a:t>
            </a:fld>
            <a:endParaRPr lang="ko-KR" altLang="en-US" dirty="0"/>
          </a:p>
        </p:txBody>
      </p:sp>
    </p:spTree>
    <p:extLst>
      <p:ext uri="{BB962C8B-B14F-4D97-AF65-F5344CB8AC3E}">
        <p14:creationId xmlns:p14="http://schemas.microsoft.com/office/powerpoint/2010/main" val="139068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7173-FAE3-DE73-F619-0064D582EF18}"/>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662EE-7E78-64F1-992F-B2D9EFBFC1DE}"/>
                  </a:ext>
                </a:extLst>
              </p:cNvPr>
              <p:cNvSpPr>
                <a:spLocks noGrp="1"/>
              </p:cNvSpPr>
              <p:nvPr>
                <p:ph idx="1"/>
              </p:nvPr>
            </p:nvSpPr>
            <p:spPr/>
            <p:txBody>
              <a:bodyPr/>
              <a:lstStyle/>
              <a:p>
                <a:r>
                  <a:rPr lang="en-US" b="1" dirty="0"/>
                  <a:t>Q1) Show that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e>
                    </m:d>
                    <m:r>
                      <a:rPr lang="en-US" b="1" i="1" smtClean="0">
                        <a:latin typeface="Cambria Math" panose="02040503050406030204" pitchFamily="18" charset="0"/>
                      </a:rPr>
                      <m:t> </m:t>
                    </m:r>
                  </m:oMath>
                </a14:m>
                <a:r>
                  <a:rPr lang="en-US" b="1" dirty="0"/>
                  <a:t>and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1" i="1" smtClean="0">
                                <a:latin typeface="Cambria Math" panose="02040503050406030204" pitchFamily="18" charset="0"/>
                              </a:rPr>
                              <m:t>𝟐</m:t>
                            </m:r>
                          </m:sup>
                        </m:sSup>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e>
                    </m:d>
                  </m:oMath>
                </a14:m>
                <a:endParaRPr lang="en-US" b="1" dirty="0"/>
              </a:p>
              <a:p>
                <a:r>
                  <a:rPr lang="en-US" b="1" dirty="0"/>
                  <a:t>Solution)</a:t>
                </a:r>
              </a:p>
              <a:p>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sup>
                            <m:r>
                              <a:rPr lang="en-US" b="1" i="1" smtClean="0">
                                <a:latin typeface="Cambria Math" panose="02040503050406030204" pitchFamily="18" charset="0"/>
                              </a:rPr>
                              <m:t>𝑯</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𝒙</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𝑾𝑯𝑷𝒙</m:t>
                        </m:r>
                        <m:r>
                          <a:rPr lang="en-US" b="1" i="1">
                            <a:latin typeface="Cambria Math" panose="02040503050406030204" pitchFamily="18" charset="0"/>
                          </a:rPr>
                          <m:t>+</m:t>
                        </m:r>
                        <m:r>
                          <a:rPr lang="en-US" b="1" i="1">
                            <a:latin typeface="Cambria Math" panose="02040503050406030204" pitchFamily="18" charset="0"/>
                          </a:rPr>
                          <m:t>𝑾𝒛</m:t>
                        </m:r>
                      </m:e>
                    </m:d>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𝑯</m:t>
                        </m:r>
                      </m:sup>
                    </m:sSup>
                    <m:r>
                      <a:rPr lang="en-US" b="1" i="1" smtClean="0">
                        <a:latin typeface="Cambria Math" panose="02040503050406030204" pitchFamily="18" charset="0"/>
                      </a:rPr>
                      <m:t>)</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smtClean="0">
                        <a:latin typeface="Cambria Math" panose="02040503050406030204" pitchFamily="18" charset="0"/>
                      </a:rPr>
                      <m:t>)</m:t>
                    </m:r>
                    <m:r>
                      <a:rPr lang="en-US" b="1" i="1" smtClean="0">
                        <a:latin typeface="Cambria Math" panose="02040503050406030204" pitchFamily="18" charset="0"/>
                      </a:rPr>
                      <m:t>]</m:t>
                    </m:r>
                  </m:oMath>
                </a14:m>
                <a:endParaRPr lang="en-US" b="1" dirty="0"/>
              </a:p>
              <a:p>
                <a14:m>
                  <m:oMath xmlns:m="http://schemas.openxmlformats.org/officeDocument/2006/math">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𝑾𝑯𝑷</m:t>
                    </m:r>
                    <m:r>
                      <a:rPr lang="en-US" b="1" i="1" smtClean="0">
                        <a:latin typeface="Cambria Math" panose="02040503050406030204" pitchFamily="18" charset="0"/>
                      </a:rPr>
                      <m:t>𝑬</m:t>
                    </m:r>
                    <m:r>
                      <a:rPr lang="en-US" b="1" i="1" smtClean="0">
                        <a:latin typeface="Cambria Math" panose="02040503050406030204" pitchFamily="18" charset="0"/>
                      </a:rPr>
                      <m:t>[</m:t>
                    </m:r>
                    <m:r>
                      <a:rPr lang="en-US" b="1" i="1">
                        <a:latin typeface="Cambria Math" panose="02040503050406030204" pitchFamily="18" charset="0"/>
                      </a:rPr>
                      <m:t>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𝑾𝑯𝑷𝒙</m:t>
                    </m:r>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m:t>
                    </m:r>
                    <m:r>
                      <a:rPr lang="en-US" b="1" i="1" smtClean="0">
                        <a:latin typeface="Cambria Math" panose="02040503050406030204" pitchFamily="18" charset="0"/>
                      </a:rPr>
                      <m:t>𝑬</m:t>
                    </m:r>
                    <m:r>
                      <a:rPr lang="en-US" b="1" i="1" smtClean="0">
                        <a:latin typeface="Cambria Math" panose="02040503050406030204" pitchFamily="18" charset="0"/>
                      </a:rPr>
                      <m:t>[</m:t>
                    </m:r>
                    <m:r>
                      <a:rPr lang="en-US" b="1" i="1">
                        <a:latin typeface="Cambria Math" panose="02040503050406030204" pitchFamily="18" charset="0"/>
                      </a:rPr>
                      <m:t>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𝑡𝑟</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smtClean="0">
                        <a:latin typeface="Cambria Math" panose="02040503050406030204" pitchFamily="18" charset="0"/>
                      </a:rPr>
                      <m:t>𝑾𝑹𝒛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endParaRPr lang="en-US" b="1" dirty="0"/>
              </a:p>
              <a:p>
                <a:endParaRPr lang="en-US" b="1" dirty="0"/>
              </a:p>
              <a:p>
                <a:endParaRPr lang="en-US" b="1" dirty="0"/>
              </a:p>
              <a:p>
                <a:endParaRPr lang="en-US" b="1" dirty="0"/>
              </a:p>
            </p:txBody>
          </p:sp>
        </mc:Choice>
        <mc:Fallback>
          <p:sp>
            <p:nvSpPr>
              <p:cNvPr id="3" name="Content Placeholder 2">
                <a:extLst>
                  <a:ext uri="{FF2B5EF4-FFF2-40B4-BE49-F238E27FC236}">
                    <a16:creationId xmlns:a16="http://schemas.microsoft.com/office/drawing/2014/main" id="{085662EE-7E78-64F1-992F-B2D9EFBFC1DE}"/>
                  </a:ext>
                </a:extLst>
              </p:cNvPr>
              <p:cNvSpPr>
                <a:spLocks noGrp="1" noRot="1" noChangeAspect="1" noMove="1" noResize="1" noEditPoints="1" noAdjustHandles="1" noChangeArrowheads="1" noChangeShapeType="1" noTextEdit="1"/>
              </p:cNvSpPr>
              <p:nvPr>
                <p:ph idx="1"/>
              </p:nvPr>
            </p:nvSpPr>
            <p:spPr>
              <a:blipFill>
                <a:blip r:embed="rId2"/>
                <a:stretch>
                  <a:fillRect l="-522" t="-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61255-A0C3-B36B-6688-B14FED771DD6}"/>
              </a:ext>
            </a:extLst>
          </p:cNvPr>
          <p:cNvSpPr>
            <a:spLocks noGrp="1"/>
          </p:cNvSpPr>
          <p:nvPr>
            <p:ph type="sldNum" sz="quarter" idx="12"/>
          </p:nvPr>
        </p:nvSpPr>
        <p:spPr/>
        <p:txBody>
          <a:bodyPr/>
          <a:lstStyle/>
          <a:p>
            <a:fld id="{A439D109-9F59-4B0B-8E20-D6D3A384B1F1}" type="slidenum">
              <a:rPr lang="ko-KR" altLang="en-US" smtClean="0"/>
              <a:t>46</a:t>
            </a:fld>
            <a:endParaRPr lang="ko-KR" altLang="en-US"/>
          </a:p>
        </p:txBody>
      </p:sp>
    </p:spTree>
    <p:extLst>
      <p:ext uri="{BB962C8B-B14F-4D97-AF65-F5344CB8AC3E}">
        <p14:creationId xmlns:p14="http://schemas.microsoft.com/office/powerpoint/2010/main" val="13804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9E4-3FB8-8B59-8D30-E7F9D1094D6B}"/>
              </a:ext>
            </a:extLst>
          </p:cNvPr>
          <p:cNvSpPr>
            <a:spLocks noGrp="1"/>
          </p:cNvSpPr>
          <p:nvPr>
            <p:ph type="title"/>
          </p:nvPr>
        </p:nvSpPr>
        <p:spPr>
          <a:xfrm>
            <a:off x="838200" y="780262"/>
            <a:ext cx="10515600" cy="681250"/>
          </a:xfrm>
        </p:spPr>
        <p:txBody>
          <a:bodyPr/>
          <a:lstStyle/>
          <a:p>
            <a:r>
              <a:rPr lang="en-US" dirty="0"/>
              <a:t>MIMO without CSIT – </a:t>
            </a:r>
            <a:r>
              <a:rPr lang="en-US" dirty="0" err="1"/>
              <a:t>RxMF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1AA8B5-C3E9-0E94-A5AD-B5E1997D6A10}"/>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𝜕𝜆</m:t>
                        </m:r>
                      </m:den>
                    </m:f>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𝛿</m:t>
                    </m:r>
                  </m:oMath>
                </a14:m>
                <a:endParaRPr lang="en-US" dirty="0"/>
              </a:p>
              <a:p>
                <a:r>
                  <a:rPr lang="en-US" dirty="0"/>
                  <a:t>Solution)</a:t>
                </a:r>
              </a:p>
              <a:p>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0"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e>
                        </m:d>
                      </m:num>
                      <m:den>
                        <m:r>
                          <a:rPr lang="en-US" b="1" i="1" smtClean="0">
                            <a:latin typeface="Cambria Math" panose="02040503050406030204" pitchFamily="18" charset="0"/>
                          </a:rPr>
                          <m:t>𝝏</m:t>
                        </m:r>
                        <m:r>
                          <a:rPr lang="en-US" b="1" i="1" smtClean="0">
                            <a:latin typeface="Cambria Math" panose="02040503050406030204" pitchFamily="18" charset="0"/>
                          </a:rPr>
                          <m:t>𝑾</m:t>
                        </m:r>
                        <m:r>
                          <a:rPr lang="en-US" i="1" baseline="-25000">
                            <a:latin typeface="Cambria Math" panose="02040503050406030204" pitchFamily="18" charset="0"/>
                          </a:rPr>
                          <m:t>𝑅</m:t>
                        </m:r>
                        <m:r>
                          <a:rPr lang="en-US" b="1" i="1" baseline="-25000" smtClean="0">
                            <a:latin typeface="Cambria Math" panose="02040503050406030204" pitchFamily="18" charset="0"/>
                          </a:rPr>
                          <m:t>𝒆</m:t>
                        </m:r>
                      </m:den>
                    </m:f>
                    <m:r>
                      <a:rPr lang="en-US" b="1" i="1" smtClean="0">
                        <a:latin typeface="Cambria Math" panose="02040503050406030204" pitchFamily="18" charset="0"/>
                      </a:rPr>
                      <m:t> −</m:t>
                    </m:r>
                    <m:r>
                      <a:rPr lang="en-US" b="0" i="1" smtClean="0">
                        <a:latin typeface="Cambria Math" panose="02040503050406030204" pitchFamily="18" charset="0"/>
                      </a:rPr>
                      <m:t>𝑗</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smtClean="0">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oMath>
                </a14:m>
                <a:endParaRPr lang="en-US" b="1" i="1" baseline="-25000" dirty="0">
                  <a:latin typeface="Cambria Math" panose="02040503050406030204" pitchFamily="18" charset="0"/>
                </a:endParaRPr>
              </a:p>
              <a:p>
                <a:r>
                  <a:rPr lang="en-US" b="1" dirty="0"/>
                  <a:t>     </a:t>
                </a:r>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𝑹𝒛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𝑅𝑒</m:t>
                                </m:r>
                                <m:r>
                                  <a:rPr lang="en-US" b="1" i="1">
                                    <a:latin typeface="Cambria Math" panose="02040503050406030204" pitchFamily="18" charset="0"/>
                                  </a:rPr>
                                  <m:t>−</m:t>
                                </m:r>
                                <m:r>
                                  <a:rPr lang="en-US" b="1" i="1" baseline="-25000">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𝑖𝑚𝑔</m:t>
                                </m:r>
                                <m:r>
                                  <a:rPr lang="en-US" b="1" i="1">
                                    <a:latin typeface="Cambria Math" panose="02040503050406030204" pitchFamily="18" charset="0"/>
                                  </a:rPr>
                                  <m:t>)</m:t>
                                </m:r>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r>
                          <a:rPr lang="en-US" b="0" i="1" baseline="-25000" smtClean="0">
                            <a:latin typeface="Cambria Math" panose="02040503050406030204" pitchFamily="18" charset="0"/>
                          </a:rPr>
                          <m:t>𝑧</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0" i="1" baseline="-25000"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baseline="-2500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oMath>
                </a14:m>
                <a:r>
                  <a:rPr lang="en-US" dirty="0"/>
                  <a:t>]</a:t>
                </a:r>
              </a:p>
              <a:p>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oMath>
                </a14:m>
                <a:endParaRPr lang="en-US" dirty="0"/>
              </a:p>
              <a:p>
                <a:endParaRPr lang="en-US" dirty="0"/>
              </a:p>
            </p:txBody>
          </p:sp>
        </mc:Choice>
        <mc:Fallback>
          <p:sp>
            <p:nvSpPr>
              <p:cNvPr id="3" name="Content Placeholder 2">
                <a:extLst>
                  <a:ext uri="{FF2B5EF4-FFF2-40B4-BE49-F238E27FC236}">
                    <a16:creationId xmlns:a16="http://schemas.microsoft.com/office/drawing/2014/main" id="{2F1AA8B5-C3E9-0E94-A5AD-B5E1997D6A10}"/>
                  </a:ext>
                </a:extLst>
              </p:cNvPr>
              <p:cNvSpPr>
                <a:spLocks noGrp="1" noRot="1" noChangeAspect="1" noMove="1" noResize="1" noEditPoints="1" noAdjustHandles="1" noChangeArrowheads="1" noChangeShapeType="1" noTextEdit="1"/>
              </p:cNvSpPr>
              <p:nvPr>
                <p:ph idx="1"/>
              </p:nvPr>
            </p:nvSpPr>
            <p:spPr>
              <a:blipFill>
                <a:blip r:embed="rId2"/>
                <a:stretch>
                  <a:fillRect l="-522" b="-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C392C-B561-3FED-5FBA-B26BD510BB20}"/>
              </a:ext>
            </a:extLst>
          </p:cNvPr>
          <p:cNvSpPr>
            <a:spLocks noGrp="1"/>
          </p:cNvSpPr>
          <p:nvPr>
            <p:ph type="sldNum" sz="quarter" idx="12"/>
          </p:nvPr>
        </p:nvSpPr>
        <p:spPr/>
        <p:txBody>
          <a:bodyPr/>
          <a:lstStyle/>
          <a:p>
            <a:fld id="{A439D109-9F59-4B0B-8E20-D6D3A384B1F1}" type="slidenum">
              <a:rPr lang="ko-KR" altLang="en-US" smtClean="0"/>
              <a:t>47</a:t>
            </a:fld>
            <a:endParaRPr lang="ko-KR" altLang="en-US"/>
          </a:p>
        </p:txBody>
      </p:sp>
    </p:spTree>
    <p:extLst>
      <p:ext uri="{BB962C8B-B14F-4D97-AF65-F5344CB8AC3E}">
        <p14:creationId xmlns:p14="http://schemas.microsoft.com/office/powerpoint/2010/main" val="4205601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DC9-06C8-1C59-C491-E6F8A6446756}"/>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CDC9EA-1DE9-B0DD-6A0E-C9F6293CCB05}"/>
                  </a:ext>
                </a:extLst>
              </p:cNvPr>
              <p:cNvSpPr>
                <a:spLocks noGrp="1"/>
              </p:cNvSpPr>
              <p:nvPr>
                <p:ph idx="1"/>
              </p:nvPr>
            </p:nvSpPr>
            <p:spPr>
              <a:xfrm>
                <a:off x="1005253" y="1720029"/>
                <a:ext cx="10515600" cy="4935748"/>
              </a:xfrm>
            </p:spPr>
            <p:txBody>
              <a:bodyPr/>
              <a:lstStyle/>
              <a:p>
                <a:r>
                  <a:rPr lang="en-US" dirty="0"/>
                  <a:t>Also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𝜕𝜆</m:t>
                        </m:r>
                      </m:den>
                    </m:f>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e>
                    </m:d>
                    <m:r>
                      <a:rPr lang="en-US" b="0" i="1" smtClean="0">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oMath>
                </a14:m>
                <a:endParaRPr lang="en-US" dirty="0"/>
              </a:p>
              <a:p>
                <a:r>
                  <a:rPr lang="en-US" dirty="0"/>
                  <a:t>Q3)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r>
                      <a:rPr lang="en-US" b="0" i="1" smtClean="0">
                        <a:latin typeface="Cambria Math" panose="02040503050406030204" pitchFamily="18" charset="0"/>
                      </a:rPr>
                      <m:t> .</m:t>
                    </m:r>
                  </m:oMath>
                </a14:m>
                <a:endParaRPr lang="en-US" dirty="0"/>
              </a:p>
              <a:p>
                <a:r>
                  <a:rPr lang="en-US" dirty="0"/>
                  <a:t>Solution)</a:t>
                </a:r>
              </a:p>
              <a:p>
                <a14:m>
                  <m:oMath xmlns:m="http://schemas.openxmlformats.org/officeDocument/2006/math">
                    <m:sSup>
                      <m:sSupPr>
                        <m:ctrlPr>
                          <a:rPr lang="en-US" i="1" smtClean="0">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oMath>
                </a14:m>
                <a:endParaRPr lang="en-US" dirty="0"/>
              </a:p>
              <a:p>
                <a:r>
                  <a:rPr lang="en-US" dirty="0"/>
                  <a:t>Q4) Letting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 , </m:t>
                    </m:r>
                  </m:oMath>
                </a14:m>
                <a:r>
                  <a:rPr lang="en-US" dirty="0"/>
                  <a:t>show that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𝛿</m:t>
                            </m:r>
                          </m:den>
                        </m:f>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e>
                    </m:rad>
                  </m:oMath>
                </a14:m>
                <a:endParaRPr lang="en-US" dirty="0"/>
              </a:p>
              <a:p>
                <a:r>
                  <a:rPr lang="en-US" dirty="0"/>
                  <a:t>Solution)</a:t>
                </a:r>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m:t>
                    </m:r>
                    <m:r>
                      <a:rPr lang="en-US" b="0" i="0" smtClean="0">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r>
                      <a:rPr lang="en-US" b="0" i="1"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 −1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f>
                          <m:fPr>
                            <m:ctrlPr>
                              <a:rPr lang="en-US" b="0" i="1" baseline="-25000" smtClean="0">
                                <a:latin typeface="Cambria Math" panose="02040503050406030204" pitchFamily="18" charset="0"/>
                              </a:rPr>
                            </m:ctrlPr>
                          </m:fPr>
                          <m:num>
                            <m:r>
                              <a:rPr lang="en-US" b="0" i="1" baseline="-25000" smtClean="0">
                                <a:latin typeface="Cambria Math" panose="02040503050406030204" pitchFamily="18" charset="0"/>
                              </a:rPr>
                              <m:t>−  </m:t>
                            </m:r>
                            <m:r>
                              <a:rPr lang="en-US" b="0" i="1" smtClean="0">
                                <a:latin typeface="Cambria Math" panose="02040503050406030204" pitchFamily="18" charset="0"/>
                              </a:rPr>
                              <m:t>1 </m:t>
                            </m:r>
                          </m:num>
                          <m:den>
                            <m:r>
                              <a:rPr lang="en-US" b="0" i="1" smtClean="0">
                                <a:latin typeface="Cambria Math" panose="02040503050406030204" pitchFamily="18" charset="0"/>
                              </a:rPr>
                              <m:t>𝜆</m:t>
                            </m:r>
                          </m:den>
                        </m:f>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r>
                      <a:rPr lang="en-US" b="0" i="1" smtClean="0">
                        <a:latin typeface="Cambria Math" panose="02040503050406030204" pitchFamily="18" charset="0"/>
                      </a:rPr>
                      <m:t>⇒</m:t>
                    </m:r>
                    <m:r>
                      <a:rPr lang="en-US" i="1">
                        <a:latin typeface="Cambria Math" panose="02040503050406030204" pitchFamily="18" charset="0"/>
                      </a:rPr>
                      <m:t>𝜆</m:t>
                    </m:r>
                    <m:r>
                      <a:rPr lang="en-US" i="1" baseline="-25000">
                        <a:latin typeface="Cambria Math" panose="02040503050406030204" pitchFamily="18" charset="0"/>
                      </a:rPr>
                      <m:t>𝑜𝑝𝑡</m:t>
                    </m:r>
                    <m:r>
                      <a:rPr lang="en-US" i="1">
                        <a:latin typeface="Cambria Math" panose="02040503050406030204" pitchFamily="18" charset="0"/>
                      </a:rPr>
                      <m:t>= ±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𝛿</m:t>
                            </m:r>
                          </m:den>
                        </m:f>
                        <m:r>
                          <a:rPr lang="en-US" i="1">
                            <a:latin typeface="Cambria Math" panose="02040503050406030204" pitchFamily="18" charset="0"/>
                          </a:rPr>
                          <m:t>𝑡𝑟</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e>
                    </m:rad>
                  </m:oMath>
                </a14:m>
                <a:endParaRPr lang="en-US" dirty="0"/>
              </a:p>
              <a:p>
                <a:endParaRPr lang="en-US" dirty="0"/>
              </a:p>
            </p:txBody>
          </p:sp>
        </mc:Choice>
        <mc:Fallback>
          <p:sp>
            <p:nvSpPr>
              <p:cNvPr id="3" name="Content Placeholder 2">
                <a:extLst>
                  <a:ext uri="{FF2B5EF4-FFF2-40B4-BE49-F238E27FC236}">
                    <a16:creationId xmlns:a16="http://schemas.microsoft.com/office/drawing/2014/main" id="{0ECDC9EA-1DE9-B0DD-6A0E-C9F6293CCB05}"/>
                  </a:ext>
                </a:extLst>
              </p:cNvPr>
              <p:cNvSpPr>
                <a:spLocks noGrp="1" noRot="1" noChangeAspect="1" noMove="1" noResize="1" noEditPoints="1" noAdjustHandles="1" noChangeArrowheads="1" noChangeShapeType="1" noTextEdit="1"/>
              </p:cNvSpPr>
              <p:nvPr>
                <p:ph idx="1"/>
              </p:nvPr>
            </p:nvSpPr>
            <p:spPr>
              <a:xfrm>
                <a:off x="1005253" y="1720029"/>
                <a:ext cx="10515600" cy="4935748"/>
              </a:xfrm>
              <a:blipFill>
                <a:blip r:embed="rId2"/>
                <a:stretch>
                  <a:fillRect l="-522" b="-17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802E693-682E-D9C4-0ABE-A198DBFD8DFF}"/>
              </a:ext>
            </a:extLst>
          </p:cNvPr>
          <p:cNvSpPr>
            <a:spLocks noGrp="1"/>
          </p:cNvSpPr>
          <p:nvPr>
            <p:ph type="sldNum" sz="quarter" idx="12"/>
          </p:nvPr>
        </p:nvSpPr>
        <p:spPr/>
        <p:txBody>
          <a:bodyPr/>
          <a:lstStyle/>
          <a:p>
            <a:fld id="{A439D109-9F59-4B0B-8E20-D6D3A384B1F1}" type="slidenum">
              <a:rPr lang="ko-KR" altLang="en-US" smtClean="0"/>
              <a:t>48</a:t>
            </a:fld>
            <a:endParaRPr lang="ko-KR" altLang="en-US" dirty="0"/>
          </a:p>
        </p:txBody>
      </p:sp>
    </p:spTree>
    <p:extLst>
      <p:ext uri="{BB962C8B-B14F-4D97-AF65-F5344CB8AC3E}">
        <p14:creationId xmlns:p14="http://schemas.microsoft.com/office/powerpoint/2010/main" val="124878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771-BDC8-2791-3193-C7C3643CCFD4}"/>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295593-1D37-1241-22FC-F7AE8E6FFED7}"/>
                  </a:ext>
                </a:extLst>
              </p:cNvPr>
              <p:cNvSpPr>
                <a:spLocks noGrp="1"/>
              </p:cNvSpPr>
              <p:nvPr>
                <p:ph idx="1"/>
              </p:nvPr>
            </p:nvSpPr>
            <p:spPr>
              <a:xfrm>
                <a:off x="838200" y="1649690"/>
                <a:ext cx="10515600" cy="5071785"/>
              </a:xfrm>
            </p:spPr>
            <p:txBody>
              <a:bodyPr/>
              <a:lstStyle/>
              <a:p>
                <a:r>
                  <a:rPr lang="en-US" dirty="0"/>
                  <a:t>For simplicity , we let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=−1 </m:t>
                    </m:r>
                  </m:oMath>
                </a14:m>
                <a:r>
                  <a:rPr lang="en-US" dirty="0"/>
                  <a:t>such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r>
                  <a:rPr lang="en-US" dirty="0"/>
                  <a:t>Q5)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The capacity is expressed by </a:t>
                </a:r>
              </a:p>
              <a:p>
                <a14:m>
                  <m:oMath xmlns:m="http://schemas.openxmlformats.org/officeDocument/2006/math">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r>
                      <m:rPr>
                        <m:nor/>
                      </m:rPr>
                      <a:rPr lang="en-US" b="0" i="0" smtClean="0">
                        <a:latin typeface="Cambria Math" panose="02040503050406030204" pitchFamily="18" charset="0"/>
                      </a:rPr>
                      <m:t>|</m:t>
                    </m:r>
                  </m:oMath>
                </a14:m>
                <a:r>
                  <a:rPr lang="en-US" dirty="0"/>
                  <a:t> </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b="0" i="1" dirty="0" smtClean="0">
                            <a:latin typeface="Cambria Math" panose="02040503050406030204" pitchFamily="18" charset="0"/>
                          </a:rPr>
                          <m:t> </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dirty="0"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dirty="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r>
                  <a:rPr lang="en-US" b="1" dirty="0"/>
                  <a:t> </a:t>
                </a:r>
                <a14:m>
                  <m:oMath xmlns:m="http://schemas.openxmlformats.org/officeDocument/2006/math">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r>
                      <a:rPr lang="en-US" b="1" i="1" smtClean="0">
                        <a:latin typeface="Cambria Math" panose="02040503050406030204" pitchFamily="18" charset="0"/>
                      </a:rPr>
                      <m:t>𝑰</m:t>
                    </m:r>
                    <m:r>
                      <a:rPr lang="en-US" b="1"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b="1" i="1"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d>
                      <m:dPr>
                        <m:begChr m:val="|"/>
                        <m:endChr m:val="|"/>
                        <m:ctrlPr>
                          <a:rPr lang="en-US" b="1" i="1" smtClean="0">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endParaRPr lang="en-US" dirty="0"/>
              </a:p>
            </p:txBody>
          </p:sp>
        </mc:Choice>
        <mc:Fallback>
          <p:sp>
            <p:nvSpPr>
              <p:cNvPr id="3" name="Content Placeholder 2">
                <a:extLst>
                  <a:ext uri="{FF2B5EF4-FFF2-40B4-BE49-F238E27FC236}">
                    <a16:creationId xmlns:a16="http://schemas.microsoft.com/office/drawing/2014/main" id="{47295593-1D37-1241-22FC-F7AE8E6FFED7}"/>
                  </a:ext>
                </a:extLst>
              </p:cNvPr>
              <p:cNvSpPr>
                <a:spLocks noGrp="1" noRot="1" noChangeAspect="1" noMove="1" noResize="1" noEditPoints="1" noAdjustHandles="1" noChangeArrowheads="1" noChangeShapeType="1" noTextEdit="1"/>
              </p:cNvSpPr>
              <p:nvPr>
                <p:ph idx="1"/>
              </p:nvPr>
            </p:nvSpPr>
            <p:spPr>
              <a:xfrm>
                <a:off x="838200" y="1649690"/>
                <a:ext cx="10515600" cy="5071785"/>
              </a:xfrm>
              <a:blipFill>
                <a:blip r:embed="rId2"/>
                <a:stretch>
                  <a:fillRect l="-522" t="-1202" b="-15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CF9F1C-73A7-3BD6-800A-0FE4D6F4A5D3}"/>
              </a:ext>
            </a:extLst>
          </p:cNvPr>
          <p:cNvSpPr>
            <a:spLocks noGrp="1"/>
          </p:cNvSpPr>
          <p:nvPr>
            <p:ph type="sldNum" sz="quarter" idx="12"/>
          </p:nvPr>
        </p:nvSpPr>
        <p:spPr/>
        <p:txBody>
          <a:bodyPr/>
          <a:lstStyle/>
          <a:p>
            <a:fld id="{A439D109-9F59-4B0B-8E20-D6D3A384B1F1}" type="slidenum">
              <a:rPr lang="ko-KR" altLang="en-US" smtClean="0"/>
              <a:t>49</a:t>
            </a:fld>
            <a:r>
              <a:rPr lang="ko-KR" altLang="en-US" dirty="0"/>
              <a:t>             </a:t>
            </a:r>
            <a:r>
              <a:rPr lang="ko-KR" altLang="en-US" baseline="-25000" dirty="0"/>
              <a:t>  </a:t>
            </a:r>
            <a:r>
              <a:rPr lang="ko-KR" altLang="en-US" dirty="0"/>
              <a:t> </a:t>
            </a:r>
          </a:p>
        </p:txBody>
      </p:sp>
    </p:spTree>
    <p:extLst>
      <p:ext uri="{BB962C8B-B14F-4D97-AF65-F5344CB8AC3E}">
        <p14:creationId xmlns:p14="http://schemas.microsoft.com/office/powerpoint/2010/main" val="221044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DDD4-8E8D-2376-282E-A1D85ADB3CC0}"/>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543F70-2F47-B47D-098C-9B5AB01C8349}"/>
                  </a:ext>
                </a:extLst>
              </p:cNvPr>
              <p:cNvSpPr>
                <a:spLocks noGrp="1"/>
              </p:cNvSpPr>
              <p:nvPr>
                <p:ph idx="1"/>
              </p:nvPr>
            </p:nvSpPr>
            <p:spPr/>
            <p:txBody>
              <a:bodyPr/>
              <a:lstStyle/>
              <a:p>
                <a:r>
                  <a:rPr lang="en-US" dirty="0"/>
                  <a:t>Q6)For AWGN ,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r>
                          <a:rPr lang="en-US" b="0" i="1" smtClean="0">
                            <a:latin typeface="Cambria Math" panose="02040503050406030204" pitchFamily="18" charset="0"/>
                          </a:rPr>
                          <m:t> </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m:t>
                    </m:r>
                  </m:oMath>
                </a14:m>
                <a:endParaRPr lang="en-US" b="0" dirty="0"/>
              </a:p>
              <a:p>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0" i="1" smtClean="0">
                        <a:latin typeface="Cambria Math" panose="02040503050406030204" pitchFamily="18" charset="0"/>
                      </a:rPr>
                      <m:t>𝐼𝑁𝑠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2 </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0" i="1" baseline="-25000" smtClean="0">
                            <a:latin typeface="Cambria Math" panose="02040503050406030204" pitchFamily="18" charset="0"/>
                          </a:rPr>
                          <m:t>𝑁𝑆</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1" i="1" smtClean="0">
                        <a:latin typeface="Cambria Math" panose="02040503050406030204" pitchFamily="18" charset="0"/>
                      </a:rPr>
                      <m:t>𝑰</m:t>
                    </m:r>
                    <m:r>
                      <a:rPr lang="en-US" b="0" i="1" baseline="-25000" smtClean="0">
                        <a:latin typeface="Cambria Math" panose="02040503050406030204" pitchFamily="18" charset="0"/>
                      </a:rPr>
                      <m:t>𝑁𝑆</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2 </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A543F70-2F47-B47D-098C-9B5AB01C834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9729FF-E042-26E2-C441-D8B852F9A0FC}"/>
              </a:ext>
            </a:extLst>
          </p:cNvPr>
          <p:cNvSpPr>
            <a:spLocks noGrp="1"/>
          </p:cNvSpPr>
          <p:nvPr>
            <p:ph type="sldNum" sz="quarter" idx="12"/>
          </p:nvPr>
        </p:nvSpPr>
        <p:spPr/>
        <p:txBody>
          <a:bodyPr/>
          <a:lstStyle/>
          <a:p>
            <a:fld id="{A439D109-9F59-4B0B-8E20-D6D3A384B1F1}" type="slidenum">
              <a:rPr lang="ko-KR" altLang="en-US" smtClean="0"/>
              <a:t>50</a:t>
            </a:fld>
            <a:endParaRPr lang="ko-KR" altLang="en-US"/>
          </a:p>
        </p:txBody>
      </p:sp>
    </p:spTree>
    <p:extLst>
      <p:ext uri="{BB962C8B-B14F-4D97-AF65-F5344CB8AC3E}">
        <p14:creationId xmlns:p14="http://schemas.microsoft.com/office/powerpoint/2010/main" val="392010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DAF5-2C9E-C335-5532-E3AEFF88B5B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854146-145F-7A9A-46FD-59D8B01B63A7}"/>
                  </a:ext>
                </a:extLst>
              </p:cNvPr>
              <p:cNvSpPr>
                <a:spLocks noGrp="1"/>
              </p:cNvSpPr>
              <p:nvPr>
                <p:ph idx="1"/>
              </p:nvPr>
            </p:nvSpPr>
            <p:spPr/>
            <p:txBody>
              <a:bodyPr/>
              <a:lstStyle/>
              <a:p>
                <a:r>
                  <a:rPr lang="en-US" dirty="0"/>
                  <a:t>From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smtClean="0">
                            <a:latin typeface="Cambria Math" panose="02040503050406030204" pitchFamily="18" charset="0"/>
                          </a:rPr>
                          <m:t>𝑅</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oMath>
                </a14:m>
                <a:r>
                  <a:rPr lang="en-US" dirty="0"/>
                  <a:t> and using standard basis vectors </a:t>
                </a:r>
                <a14:m>
                  <m:oMath xmlns:m="http://schemas.openxmlformats.org/officeDocument/2006/math">
                    <m:r>
                      <a:rPr lang="en-US" b="0" i="1" smtClean="0">
                        <a:latin typeface="Cambria Math" panose="02040503050406030204" pitchFamily="18" charset="0"/>
                      </a:rPr>
                      <m:t>𝑒</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in which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𝑡h</m:t>
                    </m:r>
                  </m:oMath>
                </a14:m>
                <a:r>
                  <a:rPr lang="en-US" dirty="0"/>
                  <a:t>      element is 1 and the other elements are 0.</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r>
                      <a:rPr lang="en-US" b="0" i="1"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𝑾𝑯𝑷𝒆</m:t>
                    </m:r>
                    <m:r>
                      <a:rPr lang="en-US" b="1" i="1" baseline="-25000" smtClean="0">
                        <a:latin typeface="Cambria Math" panose="02040503050406030204" pitchFamily="18" charset="0"/>
                      </a:rPr>
                      <m:t>𝒊</m:t>
                    </m:r>
                    <m:r>
                      <a:rPr lang="en-US" b="0" i="1" smtClean="0">
                        <a:latin typeface="Cambria Math" panose="02040503050406030204" pitchFamily="18" charset="0"/>
                      </a:rPr>
                      <m:t>=1 ,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endParaRPr lang="en-US" b="0" dirty="0"/>
              </a:p>
              <a:p>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𝑾𝑯𝑷𝒆</m:t>
                    </m:r>
                    <m:r>
                      <a:rPr lang="en-US" b="1" i="1" baseline="-25000" smtClean="0">
                        <a:latin typeface="Cambria Math" panose="02040503050406030204" pitchFamily="18" charset="0"/>
                      </a:rPr>
                      <m:t>𝒋</m:t>
                    </m:r>
                    <m:r>
                      <a:rPr lang="en-US" b="1" i="1" baseline="-25000">
                        <a:latin typeface="Cambria Math" panose="02040503050406030204" pitchFamily="18" charset="0"/>
                      </a:rPr>
                      <m:t> </m:t>
                    </m:r>
                    <m:r>
                      <a:rPr lang="en-US" b="0" i="1" smtClean="0">
                        <a:latin typeface="Cambria Math" panose="02040503050406030204" pitchFamily="18" charset="0"/>
                      </a:rPr>
                      <m:t>=0 ,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endParaRPr lang="en-US" dirty="0"/>
              </a:p>
              <a:p>
                <a:r>
                  <a:rPr lang="en-US" dirty="0"/>
                  <a:t>Using the method of </a:t>
                </a:r>
                <a:r>
                  <a:rPr lang="en-US" dirty="0" err="1"/>
                  <a:t>Lagrangian</a:t>
                </a:r>
                <a:r>
                  <a:rPr lang="en-US" dirty="0"/>
                  <a:t> multipliers </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m:t>
                            </m:r>
                            <m:r>
                              <a:rPr lang="en-US" b="0" i="1" smtClean="0">
                                <a:latin typeface="Cambria Math" panose="02040503050406030204" pitchFamily="18" charset="0"/>
                              </a:rPr>
                              <m:t>𝑎𝑥</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𝑊</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𝜌</m:t>
                            </m:r>
                            <m:r>
                              <a:rPr lang="en-US" b="0" i="1" dirty="0" smtClean="0">
                                <a:latin typeface="Cambria Math" panose="02040503050406030204" pitchFamily="18" charset="0"/>
                              </a:rPr>
                              <m:t>𝑖𝑗</m:t>
                            </m:r>
                          </m:e>
                        </m:d>
                      </m:e>
                    </m:d>
                    <m:r>
                      <a:rPr lang="en-US" b="0" i="1" dirty="0"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𝑾𝑯𝑷</m:t>
                            </m:r>
                            <m:r>
                              <a:rPr lang="en-US" b="0" i="1" smtClean="0">
                                <a:latin typeface="Cambria Math" panose="02040503050406030204" pitchFamily="18" charset="0"/>
                              </a:rPr>
                              <m:t>−1</m:t>
                            </m:r>
                          </m:e>
                        </m:d>
                        <m:r>
                          <a:rPr lang="en-US" b="0" i="1" smtClean="0">
                            <a:latin typeface="Cambria Math" panose="02040503050406030204" pitchFamily="18" charset="0"/>
                          </a:rPr>
                          <m:t>+ </m:t>
                        </m:r>
                      </m:e>
                    </m:nary>
                    <m:nary>
                      <m:naryPr>
                        <m:chr m:val="∑"/>
                        <m:limLoc m:val="subSup"/>
                        <m:supHide m:val="on"/>
                        <m:ctrlPr>
                          <a:rPr lang="en-US" i="1" smtClean="0">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e>
                    </m:nary>
                  </m:oMath>
                </a14:m>
                <a:endParaRPr lang="en-US" dirty="0"/>
              </a:p>
              <a:p>
                <a:r>
                  <a:rPr lang="en-US" dirty="0"/>
                  <a:t>Q1)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r>
                  <a:rPr lang="en-US" dirty="0"/>
                  <a:t> </a:t>
                </a:r>
              </a:p>
            </p:txBody>
          </p:sp>
        </mc:Choice>
        <mc:Fallback>
          <p:sp>
            <p:nvSpPr>
              <p:cNvPr id="3" name="Content Placeholder 2">
                <a:extLst>
                  <a:ext uri="{FF2B5EF4-FFF2-40B4-BE49-F238E27FC236}">
                    <a16:creationId xmlns:a16="http://schemas.microsoft.com/office/drawing/2014/main" id="{D5854146-145F-7A9A-46FD-59D8B01B63A7}"/>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115C98-1F9B-EFA3-B926-8040B67FBFED}"/>
              </a:ext>
            </a:extLst>
          </p:cNvPr>
          <p:cNvSpPr>
            <a:spLocks noGrp="1"/>
          </p:cNvSpPr>
          <p:nvPr>
            <p:ph type="sldNum" sz="quarter" idx="12"/>
          </p:nvPr>
        </p:nvSpPr>
        <p:spPr/>
        <p:txBody>
          <a:bodyPr/>
          <a:lstStyle/>
          <a:p>
            <a:fld id="{A439D109-9F59-4B0B-8E20-D6D3A384B1F1}" type="slidenum">
              <a:rPr lang="ko-KR" altLang="en-US" smtClean="0"/>
              <a:t>51</a:t>
            </a:fld>
            <a:endParaRPr lang="ko-KR" altLang="en-US"/>
          </a:p>
        </p:txBody>
      </p:sp>
    </p:spTree>
    <p:extLst>
      <p:ext uri="{BB962C8B-B14F-4D97-AF65-F5344CB8AC3E}">
        <p14:creationId xmlns:p14="http://schemas.microsoft.com/office/powerpoint/2010/main" val="99053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0839-B994-48FC-B2FB-DD467682409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37CAC1-CE6B-96D8-A579-F98B40E0F846}"/>
                  </a:ext>
                </a:extLst>
              </p:cNvPr>
              <p:cNvSpPr>
                <a:spLocks noGrp="1"/>
              </p:cNvSpPr>
              <p:nvPr>
                <p:ph idx="1"/>
              </p:nvPr>
            </p:nvSpPr>
            <p:spPr>
              <a:xfrm>
                <a:off x="838200" y="1649691"/>
                <a:ext cx="10515600" cy="4997294"/>
              </a:xfrm>
            </p:spPr>
            <p:txBody>
              <a:bodyPr/>
              <a:lstStyle/>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𝑖𝑗</m:t>
                                </m:r>
                              </m:e>
                            </m:d>
                          </m:e>
                        </m:d>
                      </m:num>
                      <m:den>
                        <m:r>
                          <a:rPr lang="en-US" i="1">
                            <a:latin typeface="Cambria Math" panose="02040503050406030204" pitchFamily="18" charset="0"/>
                          </a:rPr>
                          <m:t>𝜕</m:t>
                        </m:r>
                        <m:r>
                          <a:rPr lang="en-US" b="0" i="1" smtClean="0">
                            <a:latin typeface="Cambria Math" panose="02040503050406030204" pitchFamily="18" charset="0"/>
                          </a:rPr>
                          <m:t> </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 </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e>
                        </m:nary>
                        <m:r>
                          <a:rPr lang="en-US" b="1"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 </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 </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d>
                      <m:dPr>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1"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𝑅</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0" smtClean="0">
                        <a:latin typeface="Cambria Math" panose="02040503050406030204" pitchFamily="18" charset="0"/>
                      </a:rPr>
                      <m:t>−0+</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oMath>
                </a14:m>
                <a:endParaRPr lang="en-US" dirty="0"/>
              </a:p>
              <a:p>
                <a:r>
                  <a:rPr lang="en-US" dirty="0"/>
                  <a:t> = </a:t>
                </a:r>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endParaRPr lang="en-US" dirty="0"/>
              </a:p>
            </p:txBody>
          </p:sp>
        </mc:Choice>
        <mc:Fallback>
          <p:sp>
            <p:nvSpPr>
              <p:cNvPr id="3" name="Content Placeholder 2">
                <a:extLst>
                  <a:ext uri="{FF2B5EF4-FFF2-40B4-BE49-F238E27FC236}">
                    <a16:creationId xmlns:a16="http://schemas.microsoft.com/office/drawing/2014/main" id="{1837CAC1-CE6B-96D8-A579-F98B40E0F846}"/>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64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A165B3-FC9C-42C2-A563-506A64075C69}"/>
              </a:ext>
            </a:extLst>
          </p:cNvPr>
          <p:cNvSpPr>
            <a:spLocks noGrp="1"/>
          </p:cNvSpPr>
          <p:nvPr>
            <p:ph type="sldNum" sz="quarter" idx="12"/>
          </p:nvPr>
        </p:nvSpPr>
        <p:spPr/>
        <p:txBody>
          <a:bodyPr/>
          <a:lstStyle/>
          <a:p>
            <a:fld id="{A439D109-9F59-4B0B-8E20-D6D3A384B1F1}" type="slidenum">
              <a:rPr lang="ko-KR" altLang="en-US" smtClean="0"/>
              <a:t>52</a:t>
            </a:fld>
            <a:endParaRPr lang="ko-KR" altLang="en-US"/>
          </a:p>
        </p:txBody>
      </p:sp>
    </p:spTree>
    <p:extLst>
      <p:ext uri="{BB962C8B-B14F-4D97-AF65-F5344CB8AC3E}">
        <p14:creationId xmlns:p14="http://schemas.microsoft.com/office/powerpoint/2010/main" val="217829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1A37-D972-5469-191F-19A9EF52D7FC}"/>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FE90C4-9AE3-4423-680A-221319515B3E}"/>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a:latin typeface="Cambria Math" panose="02040503050406030204" pitchFamily="18" charset="0"/>
                      </a:rPr>
                      <m:t>−</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𝑎𝑛𝑑</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r>
                      <a:rPr lang="en-US">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𝜕𝜆</m:t>
                        </m:r>
                        <m:r>
                          <a:rPr lang="en-US" i="1">
                            <a:latin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r>
                          <a:rPr lang="en-US" b="0" i="1" baseline="-25000" smtClean="0">
                            <a:latin typeface="Cambria Math" panose="02040503050406030204" pitchFamily="18" charset="0"/>
                          </a:rPr>
                          <m:t>𝑖</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𝑡𝑟</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=0+</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oMath>
                </a14:m>
                <a:r>
                  <a:rPr lang="en-US" dirty="0"/>
                  <a:t> + 0</a:t>
                </a:r>
              </a:p>
              <a:p>
                <a:r>
                  <a:rPr lang="en-US" dirty="0"/>
                  <a:t>                    </a:t>
                </a:r>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 </m:t>
                    </m:r>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b="0" i="1" smtClean="0">
                            <a:latin typeface="Cambria Math" panose="02040503050406030204" pitchFamily="18" charset="0"/>
                          </a:rPr>
                          <m:t>𝜌</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dirty="0"/>
              </a:p>
              <a:p>
                <a:r>
                  <a:rPr lang="en-US" dirty="0"/>
                  <a:t>                     </a:t>
                </a:r>
                <a14:m>
                  <m:oMath xmlns:m="http://schemas.openxmlformats.org/officeDocument/2006/math">
                    <m:r>
                      <a:rPr lang="en-US" b="0" i="1" smtClean="0">
                        <a:latin typeface="Cambria Math" panose="02040503050406030204" pitchFamily="18" charset="0"/>
                      </a:rPr>
                      <m:t>=0+0+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oMath>
                </a14:m>
                <a:endParaRPr lang="en-US" dirty="0"/>
              </a:p>
            </p:txBody>
          </p:sp>
        </mc:Choice>
        <mc:Fallback>
          <p:sp>
            <p:nvSpPr>
              <p:cNvPr id="3" name="Content Placeholder 2">
                <a:extLst>
                  <a:ext uri="{FF2B5EF4-FFF2-40B4-BE49-F238E27FC236}">
                    <a16:creationId xmlns:a16="http://schemas.microsoft.com/office/drawing/2014/main" id="{5AFE90C4-9AE3-4423-680A-221319515B3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0AA6D5-4497-232F-DF0F-752101529849}"/>
              </a:ext>
            </a:extLst>
          </p:cNvPr>
          <p:cNvSpPr>
            <a:spLocks noGrp="1"/>
          </p:cNvSpPr>
          <p:nvPr>
            <p:ph type="sldNum" sz="quarter" idx="12"/>
          </p:nvPr>
        </p:nvSpPr>
        <p:spPr/>
        <p:txBody>
          <a:bodyPr/>
          <a:lstStyle/>
          <a:p>
            <a:fld id="{A439D109-9F59-4B0B-8E20-D6D3A384B1F1}" type="slidenum">
              <a:rPr lang="ko-KR" altLang="en-US" smtClean="0"/>
              <a:t>53</a:t>
            </a:fld>
            <a:endParaRPr lang="ko-KR" altLang="en-US"/>
          </a:p>
        </p:txBody>
      </p:sp>
    </p:spTree>
    <p:extLst>
      <p:ext uri="{BB962C8B-B14F-4D97-AF65-F5344CB8AC3E}">
        <p14:creationId xmlns:p14="http://schemas.microsoft.com/office/powerpoint/2010/main" val="3068452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77EE-47B3-7CC4-78BA-4082EA0BBF42}"/>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DBD128-FE07-4104-1B6E-729B0CC38EB4}"/>
                  </a:ext>
                </a:extLst>
              </p:cNvPr>
              <p:cNvSpPr>
                <a:spLocks noGrp="1"/>
              </p:cNvSpPr>
              <p:nvPr>
                <p:ph idx="1"/>
              </p:nvPr>
            </p:nvSpPr>
            <p:spPr/>
            <p:txBody>
              <a:bodyPr/>
              <a:lstStyle/>
              <a:p>
                <a:r>
                  <a:rPr lang="en-US" dirty="0"/>
                  <a:t>Q3)Letting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0" smtClean="0">
                        <a:latin typeface="Cambria Math" panose="02040503050406030204" pitchFamily="18" charset="0"/>
                      </a:rPr>
                      <m:t>=0 </m:t>
                    </m:r>
                    <m:r>
                      <m:rPr>
                        <m:sty m:val="p"/>
                      </m:rPr>
                      <a:rPr lang="en-US" b="0" i="0" smtClean="0">
                        <a:latin typeface="Cambria Math" panose="02040503050406030204" pitchFamily="18" charset="0"/>
                      </a:rPr>
                      <m:t>show</m:t>
                    </m:r>
                    <m:r>
                      <a:rPr lang="en-US" b="0" i="0" smtClean="0">
                        <a:latin typeface="Cambria Math" panose="02040503050406030204" pitchFamily="18" charset="0"/>
                      </a:rPr>
                      <m:t> </m:t>
                    </m:r>
                    <m:r>
                      <m:rPr>
                        <m:sty m:val="p"/>
                      </m:rPr>
                      <a:rPr lang="en-US" b="0" i="0" smtClean="0">
                        <a:latin typeface="Cambria Math" panose="02040503050406030204" pitchFamily="18" charset="0"/>
                      </a:rPr>
                      <m:t>that</m:t>
                    </m:r>
                    <m:r>
                      <a:rPr lang="en-US" b="0"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0" smtClean="0">
                            <a:latin typeface="Cambria Math" panose="02040503050406030204" pitchFamily="18" charset="0"/>
                          </a:rPr>
                        </m:ctrlPr>
                      </m:sSupPr>
                      <m:e>
                        <m:d>
                          <m:dPr>
                            <m:ctrlPr>
                              <a:rPr lang="en-US" b="0" i="0"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0"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0"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0"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r>
                  <a:rPr lang="en-US" dirty="0"/>
                  <a:t>Solution)</a:t>
                </a:r>
              </a:p>
              <a:p>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r>
                      <a:rPr lang="en-US" b="0" i="0" smtClean="0">
                        <a:latin typeface="Cambria Math" panose="02040503050406030204" pitchFamily="18" charset="0"/>
                      </a:rPr>
                      <m:t>= 0 </m:t>
                    </m:r>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0" i="0"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r>
                              <a:rPr lang="en-US" b="0" i="0"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r>
                              <a:rPr lang="en-US" b="1" i="1" baseline="-25000" smtClean="0">
                                <a:latin typeface="Cambria Math" panose="02040503050406030204" pitchFamily="18" charset="0"/>
                              </a:rPr>
                              <m:t> </m:t>
                            </m:r>
                          </m:e>
                        </m:d>
                      </m:e>
                      <m:sup>
                        <m:r>
                          <a:rPr lang="en-US" b="1" i="1" smtClean="0">
                            <a:latin typeface="Cambria Math" panose="02040503050406030204" pitchFamily="18" charset="0"/>
                          </a:rPr>
                          <m:t>𝑻</m:t>
                        </m:r>
                      </m:sup>
                    </m:sSup>
                  </m:oMath>
                </a14:m>
                <a:endParaRPr lang="en-US" dirty="0"/>
              </a:p>
              <a:p>
                <a14:m>
                  <m:oMath xmlns:m="http://schemas.openxmlformats.org/officeDocument/2006/math">
                    <m:r>
                      <a:rPr lang="en-US" b="1"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endParaRPr lang="en-US" dirty="0"/>
              </a:p>
              <a:p>
                <a:endParaRPr lang="en-US" dirty="0"/>
              </a:p>
            </p:txBody>
          </p:sp>
        </mc:Choice>
        <mc:Fallback>
          <p:sp>
            <p:nvSpPr>
              <p:cNvPr id="3" name="Content Placeholder 2">
                <a:extLst>
                  <a:ext uri="{FF2B5EF4-FFF2-40B4-BE49-F238E27FC236}">
                    <a16:creationId xmlns:a16="http://schemas.microsoft.com/office/drawing/2014/main" id="{76DBD128-FE07-4104-1B6E-729B0CC38EB4}"/>
                  </a:ext>
                </a:extLst>
              </p:cNvPr>
              <p:cNvSpPr>
                <a:spLocks noGrp="1" noRot="1" noChangeAspect="1" noMove="1" noResize="1" noEditPoints="1" noAdjustHandles="1" noChangeArrowheads="1" noChangeShapeType="1" noTextEdit="1"/>
              </p:cNvSpPr>
              <p:nvPr>
                <p:ph idx="1"/>
              </p:nvPr>
            </p:nvSpPr>
            <p:spPr>
              <a:blipFill>
                <a:blip r:embed="rId2"/>
                <a:stretch>
                  <a:fillRect l="-870" t="-55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FB020C-BB94-202C-1BA4-6A3DD11763A9}"/>
              </a:ext>
            </a:extLst>
          </p:cNvPr>
          <p:cNvSpPr>
            <a:spLocks noGrp="1"/>
          </p:cNvSpPr>
          <p:nvPr>
            <p:ph type="sldNum" sz="quarter" idx="12"/>
          </p:nvPr>
        </p:nvSpPr>
        <p:spPr/>
        <p:txBody>
          <a:bodyPr/>
          <a:lstStyle/>
          <a:p>
            <a:fld id="{A439D109-9F59-4B0B-8E20-D6D3A384B1F1}" type="slidenum">
              <a:rPr lang="ko-KR" altLang="en-US" smtClean="0"/>
              <a:t>54</a:t>
            </a:fld>
            <a:endParaRPr lang="ko-KR" altLang="en-US"/>
          </a:p>
        </p:txBody>
      </p:sp>
    </p:spTree>
    <p:extLst>
      <p:ext uri="{BB962C8B-B14F-4D97-AF65-F5344CB8AC3E}">
        <p14:creationId xmlns:p14="http://schemas.microsoft.com/office/powerpoint/2010/main" val="734227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3012-C06D-65EF-5D5E-6D4EEAD5B7A8}"/>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8FE3AF-D7C6-5F5C-A2E5-CECB90A9EE58}"/>
                  </a:ext>
                </a:extLst>
              </p:cNvPr>
              <p:cNvSpPr>
                <a:spLocks noGrp="1"/>
              </p:cNvSpPr>
              <p:nvPr>
                <p:ph idx="1"/>
              </p:nvPr>
            </p:nvSpPr>
            <p:spPr/>
            <p:txBody>
              <a:bodyPr/>
              <a:lstStyle/>
              <a:p>
                <a:r>
                  <a:rPr lang="en-US" dirty="0"/>
                  <a:t>Q4)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m:t>
                    </m:r>
                    <m:r>
                      <a:rPr lang="en-US" b="0" i="0" smtClean="0">
                        <a:latin typeface="Cambria Math" panose="02040503050406030204" pitchFamily="18" charset="0"/>
                      </a:rPr>
                      <m:t>0 </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m:t>
                        </m:r>
                        <m:r>
                          <a:rPr lang="en-US" i="1" baseline="-25000">
                            <a:latin typeface="Cambria Math" panose="02040503050406030204" pitchFamily="18" charset="0"/>
                          </a:rPr>
                          <m:t>𝑗</m:t>
                        </m:r>
                      </m:den>
                    </m:f>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 show that </a:t>
                </a:r>
              </a:p>
              <a:p>
                <a:r>
                  <a:rPr lang="en-US" dirty="0"/>
                  <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baseline="-25000" dirty="0"/>
              </a:p>
              <a:p>
                <a:r>
                  <a:rPr lang="en-US" dirty="0"/>
                  <a:t>So, </a:t>
                </a:r>
                <a14:m>
                  <m:oMath xmlns:m="http://schemas.openxmlformats.org/officeDocument/2006/math">
                    <m:r>
                      <a:rPr lang="en-US" b="1" i="1" smtClean="0">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=0</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r>
                  <a:rPr lang="en-US" dirty="0"/>
                  <a:t> and</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0" i="1" smtClean="0">
                        <a:latin typeface="Cambria Math" panose="02040503050406030204" pitchFamily="18" charset="0"/>
                      </a:rPr>
                      <m:t>=0</m:t>
                    </m:r>
                  </m:oMath>
                </a14:m>
                <a:endParaRPr lang="en-US" dirty="0"/>
              </a:p>
              <a:p>
                <a:r>
                  <a:rPr lang="en-US" dirty="0"/>
                  <a:t>So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dirty="0"/>
              </a:p>
              <a:p>
                <a:r>
                  <a:rPr lang="en-US" dirty="0"/>
                  <a:t>Q5) 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a:p>
                <a:r>
                  <a:rPr lang="en-US" dirty="0"/>
                  <a:t>Solution)</a:t>
                </a:r>
              </a:p>
              <a:p>
                <a14:m>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𝑰</m:t>
                    </m:r>
                    <m:r>
                      <a:rPr lang="en-US" i="1">
                        <a:latin typeface="Cambria Math" panose="02040503050406030204" pitchFamily="18" charset="0"/>
                      </a:rPr>
                      <m:t> </m:t>
                    </m:r>
                    <m:r>
                      <a:rPr lang="en-US" i="1" baseline="-25000">
                        <a:latin typeface="Cambria Math" panose="02040503050406030204" pitchFamily="18" charset="0"/>
                      </a:rPr>
                      <m:t>𝑁𝑠</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𝒊</m:t>
                                </m:r>
                                <m:r>
                                  <a:rPr lang="en-US" i="1">
                                    <a:latin typeface="Cambria Math" panose="02040503050406030204" pitchFamily="18" charset="0"/>
                                  </a:rPr>
                                  <m:t> </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e>
                            </m:nary>
                            <m:r>
                              <a:rPr lang="en-US">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𝒋</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b="1" i="1">
                                        <a:latin typeface="Cambria Math" panose="02040503050406030204" pitchFamily="18" charset="0"/>
                                      </a:rPr>
                                      <m:t>𝑯</m:t>
                                    </m:r>
                                  </m:sup>
                                </m:sSup>
                              </m:e>
                            </m:nary>
                          </m:e>
                        </m:d>
                      </m:e>
                      <m:sup>
                        <m:r>
                          <m:rPr>
                            <m:sty m:val="p"/>
                          </m:rPr>
                          <a:rPr lang="en-US">
                            <a:latin typeface="Cambria Math" panose="02040503050406030204" pitchFamily="18" charset="0"/>
                          </a:rPr>
                          <m:t>H</m:t>
                        </m:r>
                      </m:sup>
                    </m:sSup>
                    <m:r>
                      <a:rPr lang="en-US" b="0" i="1" smtClean="0">
                        <a:latin typeface="Cambria Math" panose="02040503050406030204" pitchFamily="18" charset="0"/>
                      </a:rPr>
                      <m:t>=</m:t>
                    </m:r>
                    <m:sSup>
                      <m:sSupPr>
                        <m:ctrlPr>
                          <a:rPr lang="en-US" b="0" i="0" smtClean="0">
                            <a:latin typeface="Cambria Math" panose="02040503050406030204" pitchFamily="18" charset="0"/>
                          </a:rPr>
                        </m:ctrlPr>
                      </m:sSupPr>
                      <m:e>
                        <m:d>
                          <m:dPr>
                            <m:ctrlPr>
                              <a:rPr lang="en-US" b="0" i="0" smtClean="0">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𝐏</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𝐑</m:t>
                                </m:r>
                                <m:r>
                                  <a:rPr lang="en-US" b="1" baseline="-25000">
                                    <a:latin typeface="Cambria Math" panose="02040503050406030204" pitchFamily="18" charset="0"/>
                                  </a:rPr>
                                  <m:t>𝐳</m:t>
                                </m:r>
                              </m:e>
                              <m:sup>
                                <m:r>
                                  <a:rPr lang="en-US">
                                    <a:latin typeface="Cambria Math" panose="02040503050406030204" pitchFamily="18" charset="0"/>
                                  </a:rPr>
                                  <m:t>−1</m:t>
                                </m:r>
                              </m:sup>
                            </m:sSup>
                            <m:r>
                              <a:rPr lang="en-US" b="1" i="1">
                                <a:latin typeface="Cambria Math" panose="02040503050406030204" pitchFamily="18" charset="0"/>
                              </a:rPr>
                              <m:t>𝑯𝑷</m:t>
                            </m:r>
                          </m:e>
                        </m:d>
                      </m:e>
                      <m:sup>
                        <m:r>
                          <a:rPr lang="en-US" b="0" i="0"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p:txBody>
          </p:sp>
        </mc:Choice>
        <mc:Fallback>
          <p:sp>
            <p:nvSpPr>
              <p:cNvPr id="3" name="Content Placeholder 2">
                <a:extLst>
                  <a:ext uri="{FF2B5EF4-FFF2-40B4-BE49-F238E27FC236}">
                    <a16:creationId xmlns:a16="http://schemas.microsoft.com/office/drawing/2014/main" id="{6A8FE3AF-D7C6-5F5C-A2E5-CECB90A9EE58}"/>
                  </a:ext>
                </a:extLst>
              </p:cNvPr>
              <p:cNvSpPr>
                <a:spLocks noGrp="1" noRot="1" noChangeAspect="1" noMove="1" noResize="1" noEditPoints="1" noAdjustHandles="1" noChangeArrowheads="1" noChangeShapeType="1" noTextEdit="1"/>
              </p:cNvSpPr>
              <p:nvPr>
                <p:ph idx="1"/>
              </p:nvPr>
            </p:nvSpPr>
            <p:spPr>
              <a:blipFill>
                <a:blip r:embed="rId2"/>
                <a:stretch>
                  <a:fillRect l="-522" b="-7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D804F5-DC78-0015-C012-D834F0D6C83A}"/>
              </a:ext>
            </a:extLst>
          </p:cNvPr>
          <p:cNvSpPr>
            <a:spLocks noGrp="1"/>
          </p:cNvSpPr>
          <p:nvPr>
            <p:ph type="sldNum" sz="quarter" idx="12"/>
          </p:nvPr>
        </p:nvSpPr>
        <p:spPr/>
        <p:txBody>
          <a:bodyPr/>
          <a:lstStyle/>
          <a:p>
            <a:fld id="{A439D109-9F59-4B0B-8E20-D6D3A384B1F1}" type="slidenum">
              <a:rPr lang="ko-KR" altLang="en-US" smtClean="0"/>
              <a:t>55</a:t>
            </a:fld>
            <a:endParaRPr lang="ko-KR" altLang="en-US"/>
          </a:p>
        </p:txBody>
      </p:sp>
    </p:spTree>
    <p:extLst>
      <p:ext uri="{BB962C8B-B14F-4D97-AF65-F5344CB8AC3E}">
        <p14:creationId xmlns:p14="http://schemas.microsoft.com/office/powerpoint/2010/main" val="197889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4CD-FB9C-8E38-4FCB-67B41C6EA049}"/>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50FD35-81FB-99B4-6770-5FB3B3CB0486}"/>
                  </a:ext>
                </a:extLst>
              </p:cNvPr>
              <p:cNvSpPr>
                <a:spLocks noGrp="1"/>
              </p:cNvSpPr>
              <p:nvPr>
                <p:ph idx="1"/>
              </p:nvPr>
            </p:nvSpPr>
            <p:spPr/>
            <p:txBody>
              <a:bodyPr/>
              <a:lstStyle/>
              <a:p>
                <a:r>
                  <a:rPr lang="en-US" dirty="0"/>
                  <a:t>Q6)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endParaRPr lang="en-US" dirty="0"/>
              </a:p>
              <a:p>
                <a:r>
                  <a:rPr lang="en-US" dirty="0"/>
                  <a:t>Q7) For AWGN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F650FD35-81FB-99B4-6770-5FB3B3CB048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3499E0-343B-9597-8BEA-E37A01DA9EEA}"/>
              </a:ext>
            </a:extLst>
          </p:cNvPr>
          <p:cNvSpPr>
            <a:spLocks noGrp="1"/>
          </p:cNvSpPr>
          <p:nvPr>
            <p:ph type="sldNum" sz="quarter" idx="12"/>
          </p:nvPr>
        </p:nvSpPr>
        <p:spPr/>
        <p:txBody>
          <a:bodyPr/>
          <a:lstStyle/>
          <a:p>
            <a:fld id="{A439D109-9F59-4B0B-8E20-D6D3A384B1F1}" type="slidenum">
              <a:rPr lang="ko-KR" altLang="en-US" smtClean="0"/>
              <a:t>56</a:t>
            </a:fld>
            <a:endParaRPr lang="ko-KR" altLang="en-US"/>
          </a:p>
        </p:txBody>
      </p:sp>
    </p:spTree>
    <p:extLst>
      <p:ext uri="{BB962C8B-B14F-4D97-AF65-F5344CB8AC3E}">
        <p14:creationId xmlns:p14="http://schemas.microsoft.com/office/powerpoint/2010/main" val="1674237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93B1-1058-9D5D-C4DA-C34A736C67F7}"/>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7B90B4-1918-F7DA-AF6B-05F8D0D99581}"/>
                  </a:ext>
                </a:extLst>
              </p:cNvPr>
              <p:cNvSpPr>
                <a:spLocks noGrp="1"/>
              </p:cNvSpPr>
              <p:nvPr>
                <p:ph idx="1"/>
              </p:nvPr>
            </p:nvSpPr>
            <p:spPr/>
            <p:txBody>
              <a:bodyPr/>
              <a:lstStyle/>
              <a:p>
                <a:r>
                  <a:rPr lang="en-US" dirty="0"/>
                  <a:t>We minimize the mean square error (MSE) between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r>
                  <a:rPr lang="en-US" dirty="0"/>
                  <a:t>Thus , we solve the following problem:</a:t>
                </a:r>
              </a:p>
              <a:p>
                <a:r>
                  <a:rPr lang="en-US" dirty="0"/>
                  <a:t> </a:t>
                </a: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oMath>
                </a14:m>
                <a:endParaRPr lang="en-US" dirty="0"/>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m:t>
                    </m:r>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1" i="1" baseline="-25000" smtClean="0">
                            <a:latin typeface="Cambria Math" panose="02040503050406030204" pitchFamily="18" charset="0"/>
                          </a:rPr>
                          <m:t>𝒛</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Solution)</a:t>
                </a:r>
              </a:p>
              <a:p>
                <a:r>
                  <a:rPr lang="en-US" dirty="0"/>
                  <a:t>Here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𝑯</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 −</m:t>
                            </m:r>
                            <m:r>
                              <a:rPr lang="en-US" b="1" i="1" smtClean="0">
                                <a:latin typeface="Cambria Math" panose="02040503050406030204" pitchFamily="18" charset="0"/>
                              </a:rPr>
                              <m:t>𝑾𝒛</m:t>
                            </m:r>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0"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D57B90B4-1918-F7DA-AF6B-05F8D0D99581}"/>
                  </a:ext>
                </a:extLst>
              </p:cNvPr>
              <p:cNvSpPr>
                <a:spLocks noGrp="1" noRot="1" noChangeAspect="1" noMove="1" noResize="1" noEditPoints="1" noAdjustHandles="1" noChangeArrowheads="1" noChangeShapeType="1" noTextEdit="1"/>
              </p:cNvSpPr>
              <p:nvPr>
                <p:ph idx="1"/>
              </p:nvPr>
            </p:nvSpPr>
            <p:spPr>
              <a:blipFill>
                <a:blip r:embed="rId2"/>
                <a:stretch>
                  <a:fillRect l="-522" t="-1348" b="-1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2B1DFC-1524-905F-55FE-BC9A71D5E968}"/>
              </a:ext>
            </a:extLst>
          </p:cNvPr>
          <p:cNvSpPr>
            <a:spLocks noGrp="1"/>
          </p:cNvSpPr>
          <p:nvPr>
            <p:ph type="sldNum" sz="quarter" idx="12"/>
          </p:nvPr>
        </p:nvSpPr>
        <p:spPr/>
        <p:txBody>
          <a:bodyPr/>
          <a:lstStyle/>
          <a:p>
            <a:fld id="{A439D109-9F59-4B0B-8E20-D6D3A384B1F1}" type="slidenum">
              <a:rPr lang="ko-KR" altLang="en-US" smtClean="0"/>
              <a:t>57</a:t>
            </a:fld>
            <a:endParaRPr lang="ko-KR" altLang="en-US"/>
          </a:p>
        </p:txBody>
      </p:sp>
    </p:spTree>
    <p:extLst>
      <p:ext uri="{BB962C8B-B14F-4D97-AF65-F5344CB8AC3E}">
        <p14:creationId xmlns:p14="http://schemas.microsoft.com/office/powerpoint/2010/main" val="1107463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2F5-148B-8D83-560C-0D4F9623A9CC}"/>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046E36-A427-3AC1-222F-09E8817ADF55}"/>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m:t>
                        </m:r>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Since this is an unconstrained convex problem , the optimal solution is stationary point    with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=0 </m:t>
                    </m:r>
                  </m:oMath>
                </a14:m>
                <a:endParaRPr lang="en-US" b="0" dirty="0"/>
              </a:p>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1"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oMath>
                </a14:m>
                <a:endParaRPr lang="en-US" b="0" dirty="0"/>
              </a:p>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  −</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r>
                          <a:rPr lang="en-US" b="0" i="1" smtClean="0">
                            <a:latin typeface="Cambria Math" panose="02040503050406030204" pitchFamily="18" charset="0"/>
                          </a:rPr>
                          <m:t> </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p:txBody>
          </p:sp>
        </mc:Choice>
        <mc:Fallback>
          <p:sp>
            <p:nvSpPr>
              <p:cNvPr id="3" name="Content Placeholder 2">
                <a:extLst>
                  <a:ext uri="{FF2B5EF4-FFF2-40B4-BE49-F238E27FC236}">
                    <a16:creationId xmlns:a16="http://schemas.microsoft.com/office/drawing/2014/main" id="{F3046E36-A427-3AC1-222F-09E8817ADF55}"/>
                  </a:ext>
                </a:extLst>
              </p:cNvPr>
              <p:cNvSpPr>
                <a:spLocks noGrp="1" noRot="1" noChangeAspect="1" noMove="1" noResize="1" noEditPoints="1" noAdjustHandles="1" noChangeArrowheads="1" noChangeShapeType="1" noTextEdit="1"/>
              </p:cNvSpPr>
              <p:nvPr>
                <p:ph idx="1"/>
              </p:nvPr>
            </p:nvSpPr>
            <p:spPr>
              <a:blipFill>
                <a:blip r:embed="rId2"/>
                <a:stretch>
                  <a:fillRect l="-522" t="-809" b="-87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3BF7C2-1827-A894-1881-F7684D242262}"/>
              </a:ext>
            </a:extLst>
          </p:cNvPr>
          <p:cNvSpPr>
            <a:spLocks noGrp="1"/>
          </p:cNvSpPr>
          <p:nvPr>
            <p:ph type="sldNum" sz="quarter" idx="12"/>
          </p:nvPr>
        </p:nvSpPr>
        <p:spPr/>
        <p:txBody>
          <a:bodyPr/>
          <a:lstStyle/>
          <a:p>
            <a:fld id="{A439D109-9F59-4B0B-8E20-D6D3A384B1F1}" type="slidenum">
              <a:rPr lang="ko-KR" altLang="en-US" smtClean="0"/>
              <a:t>58</a:t>
            </a:fld>
            <a:endParaRPr lang="ko-KR" altLang="en-US"/>
          </a:p>
        </p:txBody>
      </p:sp>
    </p:spTree>
    <p:extLst>
      <p:ext uri="{BB962C8B-B14F-4D97-AF65-F5344CB8AC3E}">
        <p14:creationId xmlns:p14="http://schemas.microsoft.com/office/powerpoint/2010/main" val="31887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447E-C6C8-B175-438D-4FA6C6FA0F15}"/>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05D0E9-2049-D1A8-D9F9-6677B25F678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oMath>
                </a14:m>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oMath>
                </a14:m>
                <a:endParaRPr lang="en-US" dirty="0"/>
              </a:p>
              <a:p>
                <a:r>
                  <a:rPr lang="en-US" dirty="0"/>
                  <a:t>Q2)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0" i="1" smtClean="0">
                                <a:latin typeface="Cambria Math" panose="02040503050406030204" pitchFamily="18" charset="0"/>
                              </a:rPr>
                              <m:t> </m:t>
                            </m:r>
                            <m:r>
                              <a:rPr lang="en-US" b="1" i="1" baseline="-25000" smtClean="0">
                                <a:latin typeface="Cambria Math" panose="02040503050406030204" pitchFamily="18" charset="0"/>
                              </a:rPr>
                              <m:t>𝒛</m:t>
                            </m:r>
                          </m:e>
                        </m:d>
                      </m:e>
                      <m:sup>
                        <m:r>
                          <a:rPr lang="en-US" b="0" i="1" smtClean="0">
                            <a:latin typeface="Cambria Math" panose="02040503050406030204" pitchFamily="18" charset="0"/>
                          </a:rPr>
                          <m:t>−1</m:t>
                        </m:r>
                      </m:sup>
                    </m:sSup>
                  </m:oMath>
                </a14:m>
                <a:endParaRPr lang="en-US" dirty="0"/>
              </a:p>
              <a:p>
                <a:r>
                  <a:rPr lang="en-US" dirty="0"/>
                  <a:t>Solution)</a:t>
                </a:r>
              </a:p>
              <a:p>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r>
                      <a:rPr lang="en-US" b="0" i="0" dirty="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 </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p:txBody>
          </p:sp>
        </mc:Choice>
        <mc:Fallback>
          <p:sp>
            <p:nvSpPr>
              <p:cNvPr id="3" name="Content Placeholder 2">
                <a:extLst>
                  <a:ext uri="{FF2B5EF4-FFF2-40B4-BE49-F238E27FC236}">
                    <a16:creationId xmlns:a16="http://schemas.microsoft.com/office/drawing/2014/main" id="{8005D0E9-2049-D1A8-D9F9-6677B25F6786}"/>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978703-004D-45EF-71E2-5F1CEEB734CB}"/>
              </a:ext>
            </a:extLst>
          </p:cNvPr>
          <p:cNvSpPr>
            <a:spLocks noGrp="1"/>
          </p:cNvSpPr>
          <p:nvPr>
            <p:ph type="sldNum" sz="quarter" idx="12"/>
          </p:nvPr>
        </p:nvSpPr>
        <p:spPr/>
        <p:txBody>
          <a:bodyPr/>
          <a:lstStyle/>
          <a:p>
            <a:fld id="{A439D109-9F59-4B0B-8E20-D6D3A384B1F1}" type="slidenum">
              <a:rPr lang="ko-KR" altLang="en-US" smtClean="0"/>
              <a:t>59</a:t>
            </a:fld>
            <a:endParaRPr lang="ko-KR" altLang="en-US"/>
          </a:p>
        </p:txBody>
      </p:sp>
    </p:spTree>
    <p:extLst>
      <p:ext uri="{BB962C8B-B14F-4D97-AF65-F5344CB8AC3E}">
        <p14:creationId xmlns:p14="http://schemas.microsoft.com/office/powerpoint/2010/main" val="6747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BF-0CCD-DB1D-E8EE-E9F08564CB83}"/>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6618DF-DA69-40C1-5A69-E84B1355249F}"/>
                  </a:ext>
                </a:extLst>
              </p:cNvPr>
              <p:cNvSpPr>
                <a:spLocks noGrp="1"/>
              </p:cNvSpPr>
              <p:nvPr>
                <p:ph idx="1"/>
              </p:nvPr>
            </p:nvSpPr>
            <p:spPr/>
            <p:txBody>
              <a:bodyPr/>
              <a:lstStyle/>
              <a:p>
                <a:r>
                  <a:rPr lang="en-US" dirty="0"/>
                  <a:t>Q4) Using the Woodbury matrix identity also show that </a:t>
                </a:r>
              </a:p>
              <a:p>
                <a14:m>
                  <m:oMath xmlns:m="http://schemas.openxmlformats.org/officeDocument/2006/math">
                    <m:r>
                      <a:rPr lang="en-US" b="0" i="1" smtClean="0">
                        <a:latin typeface="Cambria Math" panose="02040503050406030204" pitchFamily="18" charset="0"/>
                      </a:rPr>
                      <m:t>𝑊𝑜𝑝𝑡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r>
                          <a:rPr lang="en-US" b="1" i="1" smtClean="0">
                            <a:latin typeface="Cambria Math" panose="02040503050406030204" pitchFamily="18" charset="0"/>
                          </a:rPr>
                          <m:t> </m:t>
                        </m:r>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en-US" b="1" dirty="0"/>
              </a:p>
              <a:p>
                <a:r>
                  <a:rPr lang="en-US" dirty="0"/>
                  <a:t>Solution)</a:t>
                </a:r>
              </a:p>
              <a:p>
                <a:r>
                  <a:rPr lang="en-US" dirty="0"/>
                  <a:t>We know that </a:t>
                </a:r>
                <a14:m>
                  <m:oMath xmlns:m="http://schemas.openxmlformats.org/officeDocument/2006/math">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endParaRPr lang="en-US" b="1" dirty="0"/>
              </a:p>
            </p:txBody>
          </p:sp>
        </mc:Choice>
        <mc:Fallback>
          <p:sp>
            <p:nvSpPr>
              <p:cNvPr id="3" name="Content Placeholder 2">
                <a:extLst>
                  <a:ext uri="{FF2B5EF4-FFF2-40B4-BE49-F238E27FC236}">
                    <a16:creationId xmlns:a16="http://schemas.microsoft.com/office/drawing/2014/main" id="{5F6618DF-DA69-40C1-5A69-E84B1355249F}"/>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030A64-CD4A-AE81-E293-A4B1B437E04F}"/>
              </a:ext>
            </a:extLst>
          </p:cNvPr>
          <p:cNvSpPr>
            <a:spLocks noGrp="1"/>
          </p:cNvSpPr>
          <p:nvPr>
            <p:ph type="sldNum" sz="quarter" idx="12"/>
          </p:nvPr>
        </p:nvSpPr>
        <p:spPr/>
        <p:txBody>
          <a:bodyPr/>
          <a:lstStyle/>
          <a:p>
            <a:fld id="{A439D109-9F59-4B0B-8E20-D6D3A384B1F1}" type="slidenum">
              <a:rPr lang="ko-KR" altLang="en-US" smtClean="0"/>
              <a:t>60</a:t>
            </a:fld>
            <a:endParaRPr lang="ko-KR" altLang="en-US"/>
          </a:p>
        </p:txBody>
      </p:sp>
    </p:spTree>
    <p:extLst>
      <p:ext uri="{BB962C8B-B14F-4D97-AF65-F5344CB8AC3E}">
        <p14:creationId xmlns:p14="http://schemas.microsoft.com/office/powerpoint/2010/main" val="167100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61</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38096" y="2548403"/>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Your Listening.</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4843</TotalTime>
  <Words>6419</Words>
  <Application>Microsoft Office PowerPoint</Application>
  <PresentationFormat>Widescreen</PresentationFormat>
  <Paragraphs>563</Paragraphs>
  <Slides>61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Zero Forcing with Decision Feedback Decoding</vt:lpstr>
      <vt:lpstr>Zero Forcing with Decision Feedback Decoding</vt:lpstr>
      <vt:lpstr>Zero Forcing with Decision Feedback Decoding</vt:lpstr>
      <vt:lpstr>Zero Forcing with Decision Feedback Decoding</vt:lpstr>
      <vt:lpstr>MMSE with Decision Feedback Decoding</vt:lpstr>
      <vt:lpstr>MMSE with Decision Feedback Decoding</vt:lpstr>
      <vt:lpstr>Calculus problem</vt:lpstr>
      <vt:lpstr>MIMO with CSIT – Joint SVD</vt:lpstr>
      <vt:lpstr>Assignment-07</vt:lpstr>
      <vt:lpstr>MIMO with linear processing</vt:lpstr>
      <vt:lpstr>MIMO with linear processing</vt:lpstr>
      <vt:lpstr>MIMO with linear processing</vt:lpstr>
      <vt:lpstr>MIMO without CSIT – RxMF</vt:lpstr>
      <vt:lpstr>MIMO without CSIT – RxMF</vt:lpstr>
      <vt:lpstr>MIMO without CSIT – RxMF</vt:lpstr>
      <vt:lpstr>MIMO without CSIT – RxMF</vt:lpstr>
      <vt:lpstr>MIMO without CSIT – RxMF</vt:lpstr>
      <vt:lpstr>MIMO without CSIT – RxZF</vt:lpstr>
      <vt:lpstr>MIMO without CSIT – RxZF</vt:lpstr>
      <vt:lpstr>MIMO without CSIT – RxZF</vt:lpstr>
      <vt:lpstr>MIMO without CSIT – RxZF</vt:lpstr>
      <vt:lpstr>MIMO without CSIT – RxZF</vt:lpstr>
      <vt:lpstr>MIMO without CSIT – RxZF</vt:lpstr>
      <vt:lpstr>MIMO without CSIT – RxMMSE</vt:lpstr>
      <vt:lpstr>MIMO without CSIT – RxMMSE</vt:lpstr>
      <vt:lpstr>MIMO without CSIT – RxMMSE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166</cp:revision>
  <dcterms:created xsi:type="dcterms:W3CDTF">2018-05-20T06:28:16Z</dcterms:created>
  <dcterms:modified xsi:type="dcterms:W3CDTF">2024-02-06T15:20:45Z</dcterms:modified>
</cp:coreProperties>
</file>