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1637" r:id="rId23"/>
    <p:sldId id="1638" r:id="rId24"/>
    <p:sldId id="1639" r:id="rId25"/>
    <p:sldId id="1640" r:id="rId26"/>
    <p:sldId id="1641" r:id="rId27"/>
    <p:sldId id="164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/>
    <p:restoredTop sz="87905" autoAdjust="0"/>
  </p:normalViewPr>
  <p:slideViewPr>
    <p:cSldViewPr snapToGrid="0">
      <p:cViewPr varScale="1">
        <p:scale>
          <a:sx n="109" d="100"/>
          <a:sy n="109" d="100"/>
        </p:scale>
        <p:origin x="79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df5045821d8d533" providerId="LiveId" clId="{1DD2914B-106A-4F10-828B-90005CC97310}"/>
    <pc:docChg chg="addSld delSld modSld">
      <pc:chgData name="" userId="0df5045821d8d533" providerId="LiveId" clId="{1DD2914B-106A-4F10-828B-90005CC97310}" dt="2022-09-08T02:18:24.585" v="50" actId="18131"/>
      <pc:docMkLst>
        <pc:docMk/>
      </pc:docMkLst>
      <pc:sldChg chg="modSp add">
        <pc:chgData name="" userId="0df5045821d8d533" providerId="LiveId" clId="{1DD2914B-106A-4F10-828B-90005CC97310}" dt="2022-09-08T02:16:27.521" v="12" actId="114"/>
        <pc:sldMkLst>
          <pc:docMk/>
          <pc:sldMk cId="1157537709" sldId="1420"/>
        </pc:sldMkLst>
        <pc:spChg chg="mod">
          <ac:chgData name="" userId="0df5045821d8d533" providerId="LiveId" clId="{1DD2914B-106A-4F10-828B-90005CC97310}" dt="2022-09-08T02:16:27.521" v="12" actId="114"/>
          <ac:spMkLst>
            <pc:docMk/>
            <pc:sldMk cId="1157537709" sldId="1420"/>
            <ac:spMk id="3" creationId="{9B30F031-E57C-4418-8811-D07BEE7C11F9}"/>
          </ac:spMkLst>
        </pc:spChg>
      </pc:sldChg>
      <pc:sldChg chg="del">
        <pc:chgData name="" userId="0df5045821d8d533" providerId="LiveId" clId="{1DD2914B-106A-4F10-828B-90005CC97310}" dt="2022-09-08T02:16:19.002" v="1" actId="2696"/>
        <pc:sldMkLst>
          <pc:docMk/>
          <pc:sldMk cId="4075416432" sldId="1424"/>
        </pc:sldMkLst>
      </pc:sldChg>
      <pc:sldChg chg="modSp add">
        <pc:chgData name="" userId="0df5045821d8d533" providerId="LiveId" clId="{1DD2914B-106A-4F10-828B-90005CC97310}" dt="2022-09-08T02:17:59.761" v="44" actId="732"/>
        <pc:sldMkLst>
          <pc:docMk/>
          <pc:sldMk cId="652548249" sldId="1491"/>
        </pc:sldMkLst>
        <pc:spChg chg="mod">
          <ac:chgData name="" userId="0df5045821d8d533" providerId="LiveId" clId="{1DD2914B-106A-4F10-828B-90005CC97310}" dt="2022-09-08T02:17:50.336" v="40" actId="20577"/>
          <ac:spMkLst>
            <pc:docMk/>
            <pc:sldMk cId="652548249" sldId="1491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7:59.761" v="44" actId="732"/>
          <ac:picMkLst>
            <pc:docMk/>
            <pc:sldMk cId="652548249" sldId="1491"/>
            <ac:picMk id="5" creationId="{F28AA1EE-F29E-4764-A105-E85576134D62}"/>
          </ac:picMkLst>
        </pc:picChg>
      </pc:sldChg>
      <pc:sldChg chg="modSp">
        <pc:chgData name="" userId="0df5045821d8d533" providerId="LiveId" clId="{1DD2914B-106A-4F10-828B-90005CC97310}" dt="2022-09-08T02:16:47.924" v="24" actId="6549"/>
        <pc:sldMkLst>
          <pc:docMk/>
          <pc:sldMk cId="372646553" sldId="1535"/>
        </pc:sldMkLst>
        <pc:spChg chg="mod">
          <ac:chgData name="" userId="0df5045821d8d533" providerId="LiveId" clId="{1DD2914B-106A-4F10-828B-90005CC97310}" dt="2022-09-08T02:16:47.924" v="24" actId="6549"/>
          <ac:spMkLst>
            <pc:docMk/>
            <pc:sldMk cId="372646553" sldId="1535"/>
            <ac:spMk id="3" creationId="{279A9A21-3EFF-47FE-AF17-1A22D8129937}"/>
          </ac:spMkLst>
        </pc:spChg>
      </pc:sldChg>
      <pc:sldChg chg="add">
        <pc:chgData name="" userId="0df5045821d8d533" providerId="LiveId" clId="{1DD2914B-106A-4F10-828B-90005CC97310}" dt="2022-09-08T02:16:59.700" v="25"/>
        <pc:sldMkLst>
          <pc:docMk/>
          <pc:sldMk cId="2465954214" sldId="1541"/>
        </pc:sldMkLst>
      </pc:sldChg>
      <pc:sldChg chg="add">
        <pc:chgData name="" userId="0df5045821d8d533" providerId="LiveId" clId="{1DD2914B-106A-4F10-828B-90005CC97310}" dt="2022-09-08T02:16:59.700" v="25"/>
        <pc:sldMkLst>
          <pc:docMk/>
          <pc:sldMk cId="529240060" sldId="1542"/>
        </pc:sldMkLst>
      </pc:sldChg>
      <pc:sldChg chg="modSp add">
        <pc:chgData name="" userId="0df5045821d8d533" providerId="LiveId" clId="{1DD2914B-106A-4F10-828B-90005CC97310}" dt="2022-09-08T02:18:24.585" v="50" actId="18131"/>
        <pc:sldMkLst>
          <pc:docMk/>
          <pc:sldMk cId="782052871" sldId="1543"/>
        </pc:sldMkLst>
        <pc:spChg chg="mod">
          <ac:chgData name="" userId="0df5045821d8d533" providerId="LiveId" clId="{1DD2914B-106A-4F10-828B-90005CC97310}" dt="2022-09-08T02:18:13.286" v="49" actId="20577"/>
          <ac:spMkLst>
            <pc:docMk/>
            <pc:sldMk cId="782052871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24.585" v="50" actId="18131"/>
          <ac:picMkLst>
            <pc:docMk/>
            <pc:sldMk cId="782052871" sldId="1543"/>
            <ac:picMk id="5" creationId="{F28AA1EE-F29E-4764-A105-E85576134D62}"/>
          </ac:picMkLst>
        </pc:picChg>
      </pc:sldChg>
      <pc:sldChg chg="modSp add del">
        <pc:chgData name="" userId="0df5045821d8d533" providerId="LiveId" clId="{1DD2914B-106A-4F10-828B-90005CC97310}" dt="2022-09-08T02:17:39.798" v="31" actId="2696"/>
        <pc:sldMkLst>
          <pc:docMk/>
          <pc:sldMk cId="1956377106" sldId="1543"/>
        </pc:sldMkLst>
        <pc:spChg chg="mod">
          <ac:chgData name="" userId="0df5045821d8d533" providerId="LiveId" clId="{1DD2914B-106A-4F10-828B-90005CC97310}" dt="2022-09-08T02:17:31.435" v="30" actId="20577"/>
          <ac:spMkLst>
            <pc:docMk/>
            <pc:sldMk cId="1956377106" sldId="1543"/>
            <ac:spMk id="2" creationId="{1BFF6B89-5F5A-48C6-B8D7-A5678E80FFCB}"/>
          </ac:spMkLst>
        </pc:spChg>
      </pc:sldChg>
      <pc:sldChg chg="modSp add del">
        <pc:chgData name="" userId="0df5045821d8d533" providerId="LiveId" clId="{1DD2914B-106A-4F10-828B-90005CC97310}" dt="2022-09-08T02:18:09.845" v="46" actId="2696"/>
        <pc:sldMkLst>
          <pc:docMk/>
          <pc:sldMk cId="2025656683" sldId="1543"/>
        </pc:sldMkLst>
        <pc:spChg chg="mod">
          <ac:chgData name="" userId="0df5045821d8d533" providerId="LiveId" clId="{1DD2914B-106A-4F10-828B-90005CC97310}" dt="2022-09-08T02:17:53.938" v="43" actId="20577"/>
          <ac:spMkLst>
            <pc:docMk/>
            <pc:sldMk cId="2025656683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05.417" v="45" actId="732"/>
          <ac:picMkLst>
            <pc:docMk/>
            <pc:sldMk cId="2025656683" sldId="1543"/>
            <ac:picMk id="5" creationId="{F28AA1EE-F29E-4764-A105-E85576134D62}"/>
          </ac:picMkLst>
        </pc:picChg>
      </pc:sldChg>
      <pc:sldChg chg="del">
        <pc:chgData name="" userId="0df5045821d8d533" providerId="LiveId" clId="{1DD2914B-106A-4F10-828B-90005CC97310}" dt="2022-09-08T02:17:00.802" v="26" actId="2696"/>
        <pc:sldMkLst>
          <pc:docMk/>
          <pc:sldMk cId="4253910531" sldId="1543"/>
        </pc:sldMkLst>
      </pc:sldChg>
    </pc:docChg>
  </pc:docChgLst>
  <pc:docChgLst>
    <pc:chgData name="Moon Jihwan" userId="0df5045821d8d533" providerId="LiveId" clId="{A2D02C57-B30C-9E46-B481-E433E05968B9}"/>
    <pc:docChg chg="modSld">
      <pc:chgData name="Moon Jihwan" userId="0df5045821d8d533" providerId="LiveId" clId="{A2D02C57-B30C-9E46-B481-E433E05968B9}" dt="2022-10-26T02:54:28.251" v="24" actId="20577"/>
      <pc:docMkLst>
        <pc:docMk/>
      </pc:docMkLst>
      <pc:sldChg chg="modSp mod">
        <pc:chgData name="Moon Jihwan" userId="0df5045821d8d533" providerId="LiveId" clId="{A2D02C57-B30C-9E46-B481-E433E05968B9}" dt="2022-10-26T02:54:28.251" v="24" actId="20577"/>
        <pc:sldMkLst>
          <pc:docMk/>
          <pc:sldMk cId="1157537709" sldId="1420"/>
        </pc:sldMkLst>
        <pc:spChg chg="mod">
          <ac:chgData name="Moon Jihwan" userId="0df5045821d8d533" providerId="LiveId" clId="{A2D02C57-B30C-9E46-B481-E433E05968B9}" dt="2022-10-26T02:54:20.791" v="12" actId="20577"/>
          <ac:spMkLst>
            <pc:docMk/>
            <pc:sldMk cId="1157537709" sldId="1420"/>
            <ac:spMk id="2" creationId="{773E81F8-418E-46B0-BF79-A9E5C85CC220}"/>
          </ac:spMkLst>
        </pc:spChg>
        <pc:spChg chg="mod">
          <ac:chgData name="Moon Jihwan" userId="0df5045821d8d533" providerId="LiveId" clId="{A2D02C57-B30C-9E46-B481-E433E05968B9}" dt="2022-10-26T02:54:28.251" v="24" actId="20577"/>
          <ac:spMkLst>
            <pc:docMk/>
            <pc:sldMk cId="1157537709" sldId="1420"/>
            <ac:spMk id="3" creationId="{9B30F031-E57C-4418-8811-D07BEE7C11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2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4D56D-F798-41D4-B204-99B8E8DEAB5A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01637D-BAF8-43B2-A298-C5B3DAB223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D9003C-FC42-4D68-ADBA-ADDEC8861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C238-FFEC-E7E0-A183-DA676443E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Assignment-5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73DCC-88E9-C12E-F065-7B6446BE0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REFAT KHAN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230B0-FCFC-F481-3DAB-249865CF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2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E308-E640-74F6-3288-9943DAC1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without CSIT-EPA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5368B-5145-F05C-4F7D-035701C339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design s such that the average transmit energy Es is equally distributed to the              antennas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𝑁𝑡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4)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den>
                    </m:f>
                  </m:oMath>
                </a14:m>
                <a:r>
                  <a:rPr lang="en-US" dirty="0"/>
                  <a:t> show that 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𝐸𝑠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rad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sup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(1,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 </a:t>
                </a:r>
              </a:p>
              <a:p>
                <a:r>
                  <a:rPr lang="en-US" dirty="0"/>
                  <a:t>We know that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𝐸𝑠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rad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sup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(1,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5368B-5145-F05C-4F7D-035701C339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F3A10-164D-C860-8A39-222B0E77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73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9E82-A42B-7BA4-F202-C3BE6F2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 CSIT-MRT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B3BBC-44FB-9E7F-B37E-C5710B594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Similar to MRC, the  </a:t>
                </a:r>
                <a:r>
                  <a:rPr lang="en-US" dirty="0" err="1"/>
                  <a:t>i-th</a:t>
                </a:r>
                <a:r>
                  <a:rPr lang="en-US" dirty="0"/>
                  <a:t> transmit antenna is phase-compensated and weighted             proportional to the channel gain.</a:t>
                </a:r>
              </a:p>
              <a:p>
                <a:r>
                  <a:rPr lang="en-US" dirty="0"/>
                  <a:t>That is, branches with strong signal are further amplified, while weak signals are                attenuated.</a:t>
                </a:r>
              </a:p>
              <a:p>
                <a:r>
                  <a:rPr lang="en-US" dirty="0"/>
                  <a:t>1) For AWGN, </a:t>
                </a:r>
                <a:r>
                  <a:rPr lang="en-US" dirty="0" err="1"/>
                  <a:t>i.e</a:t>
                </a:r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, show that the receive SNR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𝑤𝑍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We can write receive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𝑤𝑍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2) Using the Cauchy-Schwartz inequality , Find the optimal </a:t>
                </a:r>
                <a:r>
                  <a:rPr lang="en-US" b="1" dirty="0"/>
                  <a:t>P</a:t>
                </a:r>
                <a:r>
                  <a:rPr lang="en-US" dirty="0"/>
                  <a:t> that maximizes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show that the maximum SNR is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B3BBC-44FB-9E7F-B37E-C5710B594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4744A-8207-D425-CAFD-FFBCC198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15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C801-1814-B8DC-F253-6AFDD622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 CSIT-MRT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2019D-57D3-2EFF-38B6-963695F0B7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Utilizing Cauchy-Schwartz inequality we can write receive SNR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≤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≤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≤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|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Now plugin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we can write ,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3)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n-US" dirty="0"/>
                  <a:t>Show that 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𝐸𝑠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rad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sup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(1,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𝑯𝑷</m:t>
                        </m:r>
                      </m:den>
                    </m:f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𝑯𝑷</m:t>
                        </m:r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𝐸𝑠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rad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sup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(1,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2019D-57D3-2EFF-38B6-963695F0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1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AFF1-9BF3-21B2-D129-39C9AFEE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5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2752-29BB-9A96-A627-D87B31DC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of MIMO systems</a:t>
            </a:r>
          </a:p>
        </p:txBody>
      </p:sp>
      <p:pic>
        <p:nvPicPr>
          <p:cNvPr id="6" name="Content Placeholder 5" descr="A black arrow pointing to a triangle">
            <a:extLst>
              <a:ext uri="{FF2B5EF4-FFF2-40B4-BE49-F238E27FC236}">
                <a16:creationId xmlns:a16="http://schemas.microsoft.com/office/drawing/2014/main" id="{937F4C3D-D46C-61CA-1E71-03131009E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61" y="1906212"/>
            <a:ext cx="9688277" cy="1886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FC211-F989-2093-1D82-9DC5D847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82BFD6-AC4C-BD5D-DA1C-632A963A5E32}"/>
                  </a:ext>
                </a:extLst>
              </p:cNvPr>
              <p:cNvSpPr txBox="1"/>
              <p:nvPr/>
            </p:nvSpPr>
            <p:spPr>
              <a:xfrm>
                <a:off x="1178169" y="4202723"/>
                <a:ext cx="1017563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:r>
                  <a:rPr lang="en-US" b="1" dirty="0" err="1"/>
                  <a:t>s</a:t>
                </a:r>
                <a:r>
                  <a:rPr lang="en-US" b="1" baseline="-25000" dirty="0" err="1"/>
                  <a:t>i</a:t>
                </a:r>
                <a:r>
                  <a:rPr lang="en-US" dirty="0"/>
                  <a:t> , where </a:t>
                </a:r>
                <a:r>
                  <a:rPr lang="en-US" dirty="0" err="1"/>
                  <a:t>i</a:t>
                </a:r>
                <a:r>
                  <a:rPr lang="en-US" dirty="0"/>
                  <a:t> = 1,,……….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t</a:t>
                </a:r>
                <a:r>
                  <a:rPr lang="en-US" dirty="0"/>
                  <a:t> and z</a:t>
                </a:r>
                <a:r>
                  <a:rPr lang="en-US" baseline="-25000" dirty="0"/>
                  <a:t>i</a:t>
                </a:r>
                <a:r>
                  <a:rPr lang="en-US" dirty="0"/>
                  <a:t> , where </a:t>
                </a:r>
                <a:r>
                  <a:rPr lang="en-US" dirty="0" err="1"/>
                  <a:t>i</a:t>
                </a:r>
                <a:r>
                  <a:rPr lang="en-US" dirty="0"/>
                  <a:t> = 1,…….N</a:t>
                </a:r>
                <a:r>
                  <a:rPr lang="en-US" baseline="-25000" dirty="0"/>
                  <a:t>r</a:t>
                </a:r>
                <a:r>
                  <a:rPr lang="en-US" dirty="0"/>
                  <a:t> follow zero mean complex Gaussian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 distributions.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≜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𝑁𝑟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1) Write the expression of the received signal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in terms of </a:t>
                </a:r>
                <a:r>
                  <a:rPr lang="en-US" b="1" dirty="0"/>
                  <a:t>H, s, z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82BFD6-AC4C-BD5D-DA1C-632A963A5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169" y="4202723"/>
                <a:ext cx="10175631" cy="2031325"/>
              </a:xfrm>
              <a:prstGeom prst="rect">
                <a:avLst/>
              </a:prstGeom>
              <a:blipFill>
                <a:blip r:embed="rId3"/>
                <a:stretch>
                  <a:fillRect l="-359" t="-1497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675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94B4-B33B-94D7-F13B-1D3E2E57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of MIMO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BDAAF7-816B-B787-F469-57862AA422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Solution)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den>
                        </m:f>
                      </m:e>
                    </m:ra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𝐬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From information theory, the capacity is calculated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𝒔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by noting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know that ,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𝑁𝑟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2|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 | </a:t>
                </a:r>
              </a:p>
              <a:p>
                <a:r>
                  <a:rPr lang="en-US" dirty="0"/>
                  <a:t>   = log2|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)|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2|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m:rPr>
                            <m:nor/>
                          </m:rPr>
                          <a:rPr lang="en-US" dirty="0"/>
                          <m:t> +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</m:oMath>
                </a14:m>
                <a:r>
                  <a:rPr lang="en-US" dirty="0"/>
                  <a:t>|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𝒔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BDAAF7-816B-B787-F469-57862AA42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667A7-C084-1B79-79D6-D7060453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419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84CF-0FFF-A61E-6A78-21008407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72A8D-9716-A042-0068-4AF63A5725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this case , we design s such that the average transmit energy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</m:oMath>
                </a14:m>
                <a:r>
                  <a:rPr lang="en-US" dirty="0"/>
                  <a:t> is equally distributed </a:t>
                </a:r>
              </a:p>
              <a:p>
                <a:r>
                  <a:rPr lang="en-US" dirty="0"/>
                  <a:t>to the antennas by letting each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independent and follow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</m:t>
                    </m:r>
                  </m:oMath>
                </a14:m>
                <a:r>
                  <a:rPr lang="en-US" dirty="0"/>
                  <a:t>CN(0,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/>
                  <a:t>) where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=1,…….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1) Show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𝑁𝑡</m:t>
                    </m:r>
                  </m:oMath>
                </a14:m>
                <a:r>
                  <a:rPr lang="en-US" baseline="-25000" dirty="0"/>
                  <a:t>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𝑁𝑡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baseline="-25000" dirty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𝐈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𝑁𝑡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𝐈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𝑁𝑡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aseline="-25000" dirty="0"/>
                  <a:t>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72A8D-9716-A042-0068-4AF63A5725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E5882-5DB3-A4D5-29B0-99E3D67C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139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AD86-ACE2-D8E3-97F6-4FCC2E334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00"/>
            <a:ext cx="10515600" cy="681250"/>
          </a:xfrm>
        </p:spPr>
        <p:txBody>
          <a:bodyPr/>
          <a:lstStyle/>
          <a:p>
            <a:r>
              <a:rPr lang="en-US" dirty="0"/>
              <a:t>MIMO without CSIT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B9700C-B65A-A929-FC87-D4316025C2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2)Show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channel capacity achieved by Gaussian input </a:t>
                </a:r>
              </a:p>
              <a:p>
                <a:r>
                  <a:rPr lang="en-US" dirty="0"/>
                  <a:t>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𝑁𝑡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𝑁𝑡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𝐸𝑠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 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𝐸𝑠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𝑁𝑡</m:t>
                                    </m:r>
                                  </m:den>
                                </m:f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AWGN, i.e.,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2(1+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)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𝑠𝑖𝑛𝑔𝑢𝑙𝑎𝑟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virtual data streams of eigen modes)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B9700C-B65A-A929-FC87-D4316025C2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2B952-559D-D7CF-9348-9795B2CE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356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C435-773D-AA82-4E8A-AA3002AC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087D74-40F0-4955-FE16-45C6DF170B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926955"/>
              </a:xfrm>
            </p:spPr>
            <p:txBody>
              <a:bodyPr/>
              <a:lstStyle/>
              <a:p>
                <a:r>
                  <a:rPr lang="en-US" dirty="0"/>
                  <a:t>3) For AWGN , </a:t>
                </a:r>
                <a:r>
                  <a:rPr lang="en-US" dirty="0" err="1"/>
                  <a:t>i.e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𝑁𝑟</m:t>
                    </m:r>
                  </m:oMath>
                </a14:m>
                <a:r>
                  <a:rPr lang="en-US" dirty="0"/>
                  <a:t> ,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2(1+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∀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=1,……..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are non-zero singular values of H (r virtual data streams of eigenmodes).</a:t>
                </a:r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We find the capacity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AWGN,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𝑁𝑟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So,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𝑁𝑟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den>
                        </m:f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h𝑟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𝑁𝑟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𝑁𝑟</m:t>
                            </m:r>
                          </m:den>
                        </m:f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h𝑟</m:t>
                              </m:r>
                            </m:e>
                          </m:mr>
                        </m:m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𝑁𝑟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𝑁𝑟</m:t>
                            </m:r>
                          </m:den>
                        </m:f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087D74-40F0-4955-FE16-45C6DF170B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926955"/>
              </a:xfrm>
              <a:blipFill>
                <a:blip r:embed="rId2"/>
                <a:stretch>
                  <a:fillRect l="-638" t="-248" b="-6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3C6B0-06B5-DE87-DF2D-0179B14F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4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BFC7-F5EF-113F-F97F-71941740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238A67-8B0D-F762-11EC-89C1F2E7EE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In</a:t>
                </a:r>
                <a:r>
                  <a:rPr lang="en-US" spc="-10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this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case,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we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design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 MT"/>
                  </a:rPr>
                  <a:t>𝐬</a:t>
                </a:r>
                <a:r>
                  <a:rPr lang="en-US" spc="1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such</a:t>
                </a:r>
                <a:r>
                  <a:rPr lang="en-US" spc="-10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that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 MT"/>
                  </a:rPr>
                  <a:t>𝑠</a:t>
                </a:r>
                <a:r>
                  <a:rPr lang="en-US" baseline="-25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 MT"/>
                  </a:rPr>
                  <a:t>i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’s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are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delivered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with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different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energy</a:t>
                </a:r>
                <a:r>
                  <a:rPr lang="en-US" spc="-10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along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the</a:t>
                </a:r>
                <a:r>
                  <a:rPr lang="en-US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right</a:t>
                </a:r>
                <a:r>
                  <a:rPr lang="en-US" spc="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pc="5" dirty="0">
                    <a:effectLst/>
                    <a:latin typeface="Arial MT"/>
                    <a:ea typeface="Arial MT"/>
                    <a:cs typeface="Arial MT"/>
                  </a:rPr>
                  <a:t>  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singular</a:t>
                </a:r>
                <a:r>
                  <a:rPr lang="en-US" spc="10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vectors</a:t>
                </a:r>
                <a:r>
                  <a:rPr lang="en-US" spc="10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pc="10" smtClean="0">
                        <a:effectLst/>
                        <a:latin typeface="Cambria Math" panose="02040503050406030204" pitchFamily="18" charset="0"/>
                        <a:ea typeface="Arial MT"/>
                        <a:cs typeface="Arial MT"/>
                      </a:rPr>
                      <m:t>𝑽</m:t>
                    </m:r>
                    <m:r>
                      <a:rPr lang="en-US" b="1" i="1" spc="1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MT"/>
                      </a:rPr>
                      <m:t>𝝐</m:t>
                    </m:r>
                    <m:r>
                      <a:rPr lang="en-US" b="0" i="1" spc="1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MT"/>
                      </a:rPr>
                      <m:t> </m:t>
                    </m:r>
                    <m:r>
                      <a:rPr lang="en-US" b="0" i="1" spc="1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MT"/>
                      </a:rPr>
                      <m:t>𝑀</m:t>
                    </m:r>
                    <m:r>
                      <a:rPr lang="en-US" b="0" i="1" spc="1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MT"/>
                      </a:rPr>
                      <m:t> </m:t>
                    </m:r>
                    <m:r>
                      <a:rPr lang="en-US" b="0" i="1" spc="10" baseline="-250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MT"/>
                      </a:rPr>
                      <m:t>𝑁𝑡</m:t>
                    </m:r>
                    <m:r>
                      <a:rPr lang="en-US" b="0" i="1" spc="10" baseline="-250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MT"/>
                      </a:rPr>
                      <m:t> ∗</m:t>
                    </m:r>
                    <m:r>
                      <a:rPr lang="en-US" b="0" i="1" spc="10" baseline="-250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MT"/>
                      </a:rPr>
                      <m:t>𝑁𝑡</m:t>
                    </m:r>
                    <m:r>
                      <a:rPr lang="en-US" b="0" i="0" spc="10" baseline="-250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MT"/>
                      </a:rPr>
                      <m:t> </m:t>
                    </m:r>
                  </m:oMath>
                </a14:m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of</a:t>
                </a:r>
                <a:r>
                  <a:rPr lang="en-US" spc="1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pc="15" smtClean="0">
                        <a:effectLst/>
                        <a:latin typeface="Cambria Math" panose="02040503050406030204" pitchFamily="18" charset="0"/>
                        <a:ea typeface="Arial MT"/>
                        <a:cs typeface="Arial MT"/>
                      </a:rPr>
                      <m:t>𝑯</m:t>
                    </m:r>
                  </m:oMath>
                </a14:m>
                <a:r>
                  <a:rPr lang="en-US" spc="11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whose</a:t>
                </a:r>
                <a:r>
                  <a:rPr lang="en-US" spc="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singular</a:t>
                </a:r>
                <a:r>
                  <a:rPr lang="en-US" spc="1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value</a:t>
                </a:r>
                <a:r>
                  <a:rPr lang="en-US" spc="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decomposition</a:t>
                </a:r>
                <a:r>
                  <a:rPr lang="en-US" spc="10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(SVD)</a:t>
                </a:r>
                <a:r>
                  <a:rPr lang="en-US" spc="10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is </a:t>
                </a:r>
                <a14:m>
                  <m:oMath xmlns:m="http://schemas.openxmlformats.org/officeDocument/2006/math">
                    <m:r>
                      <a:rPr lang="en-US" b="1" i="1" smtClean="0">
                        <a:effectLst/>
                        <a:latin typeface="Cambria Math" panose="02040503050406030204" pitchFamily="18" charset="0"/>
                        <a:ea typeface="Arial MT"/>
                        <a:cs typeface="Arial MT"/>
                      </a:rPr>
                      <m:t>𝑯</m:t>
                    </m:r>
                    <m:r>
                      <a:rPr lang="en-US" b="1" i="1" smtClean="0">
                        <a:effectLst/>
                        <a:latin typeface="Cambria Math" panose="02040503050406030204" pitchFamily="18" charset="0"/>
                        <a:ea typeface="Arial MT"/>
                        <a:cs typeface="Arial MT"/>
                      </a:rPr>
                      <m:t>=</m:t>
                    </m:r>
                    <m:r>
                      <a:rPr lang="en-US" b="1" i="1" smtClean="0">
                        <a:effectLst/>
                        <a:latin typeface="Cambria Math" panose="02040503050406030204" pitchFamily="18" charset="0"/>
                        <a:ea typeface="Arial MT"/>
                        <a:cs typeface="Arial MT"/>
                      </a:rPr>
                      <m:t>𝑼</m:t>
                    </m:r>
                    <m:r>
                      <a:rPr lang="el-GR" b="1" i="1" smtClean="0">
                        <a:effectLst/>
                        <a:latin typeface="Cambria Math" panose="02040503050406030204" pitchFamily="18" charset="0"/>
                        <a:ea typeface="Arial MT"/>
                        <a:cs typeface="Arial MT"/>
                      </a:rPr>
                      <m:t>𝜮</m:t>
                    </m:r>
                    <m:sSup>
                      <m:sSupPr>
                        <m:ctrlPr>
                          <a:rPr lang="en-US" b="1" i="1" smtClean="0">
                            <a:effectLst/>
                            <a:latin typeface="Cambria Math" panose="02040503050406030204" pitchFamily="18" charset="0"/>
                            <a:ea typeface="Arial MT"/>
                            <a:cs typeface="Arial MT"/>
                          </a:rPr>
                        </m:ctrlPr>
                      </m:sSupPr>
                      <m:e>
                        <m:r>
                          <a:rPr lang="en-US" b="1" i="1" smtClean="0">
                            <a:effectLst/>
                            <a:latin typeface="Cambria Math" panose="02040503050406030204" pitchFamily="18" charset="0"/>
                            <a:ea typeface="Arial MT"/>
                            <a:cs typeface="Arial MT"/>
                          </a:rPr>
                          <m:t>𝑽</m:t>
                        </m:r>
                      </m:e>
                      <m:sup>
                        <m:r>
                          <a:rPr lang="en-US" b="1" i="1" smtClean="0">
                            <a:effectLst/>
                            <a:latin typeface="Cambria Math" panose="02040503050406030204" pitchFamily="18" charset="0"/>
                            <a:ea typeface="Arial MT"/>
                            <a:cs typeface="Arial MT"/>
                          </a:rPr>
                          <m:t>𝑯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That is 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𝑽𝑸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𝑁𝑡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𝑁𝑡</m:t>
                    </m:r>
                  </m:oMath>
                </a14:m>
                <a:r>
                  <a:rPr lang="en-US" baseline="-25000" dirty="0"/>
                  <a:t>  </a:t>
                </a:r>
                <a:r>
                  <a:rPr lang="en-US" dirty="0"/>
                  <a:t>is a positive diagonal matrix related to the energy.</a:t>
                </a:r>
              </a:p>
              <a:p>
                <a:r>
                  <a:rPr lang="en-US" dirty="0"/>
                  <a:t>1)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𝑽𝑸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diagonal matrix , the trace of a diagonal matrix is simply the sum of its diagonal        elements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𝑁𝑡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𝑁𝑡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238A67-8B0D-F762-11EC-89C1F2E7EE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82" r="-812" b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13D5B-B25C-EC56-DC9F-1298828F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68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7D15-4799-1DCE-E157-9DF37D3A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875588-4C05-D661-9A74-F43C9B8213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2) For AWGN , </a:t>
                </a:r>
                <a:r>
                  <a:rPr lang="en-US" dirty="0" err="1"/>
                  <a:t>i.e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𝑁𝑟</m:t>
                    </m:r>
                  </m:oMath>
                </a14:m>
                <a:r>
                  <a:rPr lang="en-US" dirty="0"/>
                  <a:t> ,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2(1+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     ∀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=1,……..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are non-zero singular values of H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=1,……..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are the</a:t>
                </a:r>
              </a:p>
              <a:p>
                <a:pPr marL="0" indent="0">
                  <a:buNone/>
                </a:pPr>
                <a:r>
                  <a:rPr lang="en-US" dirty="0"/>
                  <a:t>       corresponding r positive diagonal entries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(r virtual data streams of eigenmodes). </a:t>
                </a:r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𝑁𝑟</m:t>
                    </m:r>
                  </m:oMath>
                </a14:m>
                <a:r>
                  <a:rPr lang="en-US" dirty="0"/>
                  <a:t> , we know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Given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represents the energy associated </a:t>
                </a:r>
                <a:r>
                  <a:rPr lang="en-US" dirty="0" err="1"/>
                  <a:t>i-th</a:t>
                </a:r>
                <a:r>
                  <a:rPr lang="en-US" dirty="0"/>
                  <a:t> right singular vector , </a:t>
                </a:r>
              </a:p>
              <a:p>
                <a:r>
                  <a:rPr lang="en-US" dirty="0"/>
                  <a:t>So, we can write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2(1+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875588-4C05-D661-9A74-F43C9B8213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AE6E5-BB05-C7A3-AC15-C1A7FF9C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51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EC56-7737-2FA7-E4A8-B0356E80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6FD92B-74D0-B805-0F4E-474A7C793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x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CN(0,1) and z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CN(0,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i="0" baseline="-25000" dirty="0">
                    <a:latin typeface="+mj-lt"/>
                  </a:rPr>
                  <a:t>Z</a:t>
                </a:r>
                <a:r>
                  <a:rPr lang="en-US" dirty="0"/>
                  <a:t>) </a:t>
                </a:r>
              </a:p>
              <a:p>
                <a:r>
                  <a:rPr lang="en-US" dirty="0"/>
                  <a:t>1) Write an expression of the recovered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terms of w, h, p, x, z.</a:t>
                </a:r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 = w y = w( s + z ) = w( h p x  + z)</a:t>
                </a:r>
              </a:p>
              <a:p>
                <a:r>
                  <a:rPr lang="en-US" dirty="0"/>
                  <a:t>2) Show the that average transmit energy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.1=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𝑧𝑒𝑟𝑜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𝑔𝑎𝑢𝑠𝑠𝑖𝑎𝑛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3) For the weight w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h𝑝</m:t>
                        </m:r>
                      </m:den>
                    </m:f>
                  </m:oMath>
                </a14:m>
                <a:r>
                  <a:rPr lang="en-US" dirty="0"/>
                  <a:t> show that 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h𝑝𝑥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𝑘𝑛𝑜𝑤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6FD92B-74D0-B805-0F4E-474A7C793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2F114-72E7-A75A-9540-27B21D60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842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CB85-89EB-4AF9-AC0C-7F2537C8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4BE9BD-4958-1870-5626-D4A5E1F37C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3) Show that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 baseline="-250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Now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Now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=0⇒−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4) For the high SNR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  show that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]−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for high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4BE9BD-4958-1870-5626-D4A5E1F37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D9117-7B96-AD8F-9026-0C440EFF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78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F119-619F-27E4-9BEA-28A610D8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0044B9-AD4F-0E5B-CD2F-F08FE02A83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5)For the high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becomes equivalent to the case without CSIT</a:t>
                </a:r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0044B9-AD4F-0E5B-CD2F-F08FE02A83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D9923-03E2-270B-3C20-0C409E66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524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FE7F-BD3B-847C-9F5A-2EBDA6BA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6672-142A-A1E4-8510-7B3D23B9F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MIMO linear processing </a:t>
            </a:r>
          </a:p>
          <a:p>
            <a:r>
              <a:rPr lang="en-US" dirty="0"/>
              <a:t>MIMO without CSIT</a:t>
            </a:r>
          </a:p>
          <a:p>
            <a:pPr lvl="1"/>
            <a:r>
              <a:rPr lang="en-US" dirty="0"/>
              <a:t>2)</a:t>
            </a:r>
            <a:r>
              <a:rPr lang="en-US" dirty="0" err="1"/>
              <a:t>RxMF</a:t>
            </a:r>
            <a:endParaRPr lang="en-US" dirty="0"/>
          </a:p>
          <a:p>
            <a:pPr lvl="1"/>
            <a:r>
              <a:rPr lang="en-US" dirty="0"/>
              <a:t>3)</a:t>
            </a:r>
            <a:r>
              <a:rPr lang="en-US" dirty="0" err="1"/>
              <a:t>RxZF</a:t>
            </a:r>
            <a:endParaRPr lang="en-US" dirty="0"/>
          </a:p>
          <a:p>
            <a:pPr lvl="1"/>
            <a:r>
              <a:rPr lang="en-US" dirty="0"/>
              <a:t>4)</a:t>
            </a:r>
            <a:r>
              <a:rPr lang="en-US" dirty="0" err="1"/>
              <a:t>RxMMSE</a:t>
            </a:r>
            <a:endParaRPr lang="en-US" dirty="0"/>
          </a:p>
          <a:p>
            <a:r>
              <a:rPr lang="en-US" dirty="0"/>
              <a:t>MIMO with CSIT </a:t>
            </a:r>
          </a:p>
          <a:p>
            <a:pPr lvl="1"/>
            <a:r>
              <a:rPr lang="en-US" dirty="0"/>
              <a:t>5) Joint SVD</a:t>
            </a:r>
          </a:p>
          <a:p>
            <a:r>
              <a:rPr lang="en-US" dirty="0"/>
              <a:t>6)Numerical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AFB83-2EFB-73B7-12CD-F9CE0B55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39D109-9F59-4B0B-8E20-D6D3A384B1F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053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B786-D0ED-DC38-4030-403419AC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linear processing</a:t>
            </a:r>
          </a:p>
        </p:txBody>
      </p:sp>
      <p:pic>
        <p:nvPicPr>
          <p:cNvPr id="6" name="Content Placeholder 5" descr="A black arrow pointing to a triangle&#10;&#10;Description automatically generated">
            <a:extLst>
              <a:ext uri="{FF2B5EF4-FFF2-40B4-BE49-F238E27FC236}">
                <a16:creationId xmlns:a16="http://schemas.microsoft.com/office/drawing/2014/main" id="{7E73AD47-6C88-4200-9376-D0E1170B1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0216"/>
            <a:ext cx="9974067" cy="183858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2D09E-126A-425D-7190-CE6AB72D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39D109-9F59-4B0B-8E20-D6D3A384B1F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AB790F-5CBE-4D8C-6512-8DC6A937891C}"/>
                  </a:ext>
                </a:extLst>
              </p:cNvPr>
              <p:cNvSpPr txBox="1"/>
              <p:nvPr/>
            </p:nvSpPr>
            <p:spPr>
              <a:xfrm>
                <a:off x="706315" y="3940220"/>
                <a:ext cx="10515600" cy="2313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𝑥𝑖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∀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=1,…….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𝑎𝑛𝑑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𝑧𝑖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∀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=1,…..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𝑁𝑟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follow zero-mean complex Gaussian distribution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Define 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𝑹</m:t>
                    </m:r>
                    <m:r>
                      <a:rPr kumimoji="0" lang="en-US" sz="1800" b="1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≜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</m:t>
                        </m:r>
                        <m:sSup>
                          <m:sSupPr>
                            <m:ctrlPr>
                              <a:rPr kumimoji="0" lang="en-US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𝒙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𝑰</m:t>
                    </m:r>
                    <m:r>
                      <a:rPr kumimoji="0" lang="en-US" sz="1800" b="0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𝑁𝑠</m:t>
                    </m:r>
                  </m:oMath>
                </a14:m>
                <a:endPara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         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𝑹</m:t>
                    </m:r>
                    <m:r>
                      <a:rPr kumimoji="0" lang="en-US" sz="1800" b="1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𝒛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≜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E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𝐳𝐳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p>
                        </m:sSup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        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𝐸𝑠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≜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        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𝑁𝑠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≜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r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rank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H</m:t>
                        </m:r>
                      </m:e>
                    </m:d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min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Nt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Nr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AB790F-5CBE-4D8C-6512-8DC6A9378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15" y="3940220"/>
                <a:ext cx="10515600" cy="2313262"/>
              </a:xfrm>
              <a:prstGeom prst="rect">
                <a:avLst/>
              </a:prstGeom>
              <a:blipFill>
                <a:blip r:embed="rId3"/>
                <a:stretch>
                  <a:fillRect l="-522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006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45A3-383C-DA4A-84B4-62C479F4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linear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9C7E5-BEC4-3CD8-6201-D3BC0555D2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Q1) Specify the dimension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∗1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𝑁𝑡</m:t>
                    </m:r>
                  </m:oMath>
                </a14:m>
                <a:endParaRPr lang="en-US" b="0" baseline="-2500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𝑁𝑟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Q2)Write an expression of the post-Processed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𝑯𝑷𝒙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𝑾𝒛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Q3)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9C7E5-BEC4-3CD8-6201-D3BC0555D2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BFDED-DA7E-1779-A0B8-014767B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39D109-9F59-4B0B-8E20-D6D3A384B1F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157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822D-0AFB-0407-3451-C97546A0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linear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FEDBE4-D814-02A3-60C3-4143717CA7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4997294"/>
              </a:xfrm>
            </p:spPr>
            <p:txBody>
              <a:bodyPr/>
              <a:lstStyle/>
              <a:p>
                <a:r>
                  <a:rPr lang="en-US" dirty="0"/>
                  <a:t>Q4) Show that the capacity is expressed by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𝑾𝑯𝑷𝒙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𝑾𝑯𝑷𝒙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𝑾𝑯𝑷𝒙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𝑾𝒛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𝑾𝑯𝑷𝒙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𝑾𝑯𝑷𝒙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𝑾𝒛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𝑾𝒛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𝐖𝐑</m:t>
                        </m:r>
                        <m:r>
                          <a:rPr lang="en-US" b="1" i="0" baseline="-25000" dirty="0" smtClean="0">
                            <a:latin typeface="Cambria Math" panose="02040503050406030204" pitchFamily="18" charset="0"/>
                          </a:rPr>
                          <m:t>𝐳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𝑾𝒛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𝐖𝐑</m:t>
                                </m:r>
                                <m:r>
                                  <a:rPr lang="en-US" b="1" i="1" baseline="-25000" dirty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𝑾𝑯𝑷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𝐖𝐑</m:t>
                                    </m:r>
                                    <m:r>
                                      <a:rPr lang="en-US" b="1" i="1" baseline="-25000" dirty="0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 dirty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𝑾𝑯𝑷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𝐖𝐑</m:t>
                                    </m:r>
                                    <m:r>
                                      <a:rPr lang="en-US" b="1" i="1" baseline="-25000" dirty="0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|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FEDBE4-D814-02A3-60C3-4143717CA7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4997294"/>
              </a:xfrm>
              <a:blipFill>
                <a:blip r:embed="rId2"/>
                <a:stretch>
                  <a:fillRect l="-522" t="-1221" b="-2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5FBE3-E573-867C-76D7-DE112AAE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838200" y="6567854"/>
            <a:ext cx="515815" cy="140677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39D109-9F59-4B0B-8E20-D6D3A384B1F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689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7173-FAE3-DE73-F619-0064D582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662EE-7E78-64F1-992F-B2D9EFBFC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Q1) Show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𝑾𝑯𝑷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</m:e>
                    </m:d>
                  </m:oMath>
                </a14:m>
                <a:endParaRPr lang="en-US" b="1" dirty="0"/>
              </a:p>
              <a:p>
                <a:r>
                  <a:rPr lang="en-US" b="1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𝑾𝑯𝑷𝒙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𝑾𝑯𝑷𝒙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𝑾𝒛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𝑾𝑯𝑷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𝑾𝑹𝒛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662EE-7E78-64F1-992F-B2D9EFBFC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61255-A0C3-B36B-6688-B14FED77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39D109-9F59-4B0B-8E20-D6D3A384B1F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420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3771-BDC8-2791-3193-C7C3643C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95593-1D37-1241-22FC-F7AE8E6FFE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071785"/>
              </a:xfrm>
            </p:spPr>
            <p:txBody>
              <a:bodyPr/>
              <a:lstStyle/>
              <a:p>
                <a:r>
                  <a:rPr lang="en-US" dirty="0"/>
                  <a:t>For simplicity , we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Q5)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capacity is expressed by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|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95593-1D37-1241-22FC-F7AE8E6FFE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071785"/>
              </a:xfrm>
              <a:blipFill>
                <a:blip r:embed="rId2"/>
                <a:stretch>
                  <a:fillRect l="-522" t="-1202" b="-1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F9F1C-73A7-3BD6-800A-0FE4D6F4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39D109-9F59-4B0B-8E20-D6D3A384B1F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    </a:t>
            </a:r>
            <a:r>
              <a:rPr kumimoji="0" lang="ko-KR" alt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044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B65E-2E22-C11A-47AF-13191A8A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SIMO(Selection Combining)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96A03-1460-7E76-96D6-3BC4261077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x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CN(0,1) and z</a:t>
                </a:r>
                <a:r>
                  <a:rPr lang="en-US" baseline="-25000" dirty="0"/>
                  <a:t>i</a:t>
                </a:r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=1,2,………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𝑁𝑟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 follow zero-mean complex gaussian            distribution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1) Specify the dimension of </a:t>
                </a:r>
                <a:r>
                  <a:rPr lang="en-US" b="1" dirty="0"/>
                  <a:t>H,W</a:t>
                </a:r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∗1</m:t>
                    </m:r>
                  </m:oMath>
                </a14:m>
                <a:endParaRPr lang="en-US" b="0" dirty="0"/>
              </a:p>
              <a:p>
                <a:r>
                  <a:rPr lang="en-US" b="1" dirty="0"/>
                  <a:t>W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𝑁𝑟</m:t>
                    </m:r>
                  </m:oMath>
                </a14:m>
                <a:endParaRPr lang="en-US" b="0" baseline="-25000" dirty="0"/>
              </a:p>
              <a:p>
                <a:r>
                  <a:rPr lang="en-US" dirty="0"/>
                  <a:t>2) Write an expression of the post-processed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in terms of </a:t>
                </a:r>
                <a:r>
                  <a:rPr lang="en-US" b="1" dirty="0"/>
                  <a:t>W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, p, x ,z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dirty="0"/>
                      <m:t>W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dirty="0"/>
                      <m:t>W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dirty="0"/>
                      <m:t>W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b="1" dirty="0"/>
                      <m:t>W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dirty="0"/>
                      <m:t>CN</m:t>
                    </m:r>
                    <m:r>
                      <m:rPr>
                        <m:nor/>
                      </m:rPr>
                      <a:rPr lang="en-US" dirty="0"/>
                      <m:t>(0,1)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96A03-1460-7E76-96D6-3BC4261077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1275" b="-4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80EB5-52E4-6985-FA71-CF12D8C6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1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12D9-7CCF-67D3-5F7D-34F32BCD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SIMO(Selection Combining)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41A2F0-3DFB-EC21-F237-103FAC581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AWGN  </a:t>
                </a:r>
                <a:r>
                  <a:rPr lang="en-US" dirty="0" err="1"/>
                  <a:t>i</a:t>
                </a:r>
                <a:r>
                  <a:rPr lang="en-US" dirty="0"/>
                  <a:t>, 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𝑁𝑟</m:t>
                    </m:r>
                  </m:oMath>
                </a14:m>
                <a:r>
                  <a:rPr lang="en-US" dirty="0"/>
                  <a:t> Show that the SNR of the </a:t>
                </a:r>
                <a:r>
                  <a:rPr lang="en-US" dirty="0" err="1"/>
                  <a:t>i-th</a:t>
                </a:r>
                <a:r>
                  <a:rPr lang="en-US" dirty="0"/>
                  <a:t> receiver antenna is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d>
                                  <m:dPr>
                                    <m:ctrlP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𝑧𝑖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d>
                                  <m:dPr>
                                    <m:ctrlP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d>
                                  <m:dPr>
                                    <m:ctrlP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In SC, antenna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is selected for decoding</a:t>
                </a:r>
              </a:p>
              <a:p>
                <a:r>
                  <a:rPr lang="en-US" dirty="0"/>
                  <a:t>Although simple, SC does not make full use of the receive antennas </a:t>
                </a:r>
              </a:p>
              <a:p>
                <a:r>
                  <a:rPr lang="en-US" dirty="0"/>
                  <a:t>5)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standard basis vector in which the k-</a:t>
                </a:r>
                <a:r>
                  <a:rPr lang="en-US" dirty="0" err="1"/>
                  <a:t>th</a:t>
                </a:r>
                <a:r>
                  <a:rPr lang="en-US" dirty="0"/>
                  <a:t> element is 1</a:t>
                </a:r>
              </a:p>
              <a:p>
                <a:r>
                  <a:rPr lang="en-US" dirty="0"/>
                  <a:t>And the other elements are 0, show that the estimated symbol is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𝑍𝑘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,1)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b="0" i="1" baseline="-2500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baseline="-25000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baseline="-25000" dirty="0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,1)</m:t>
                        </m:r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41A2F0-3DFB-EC21-F237-103FAC581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1CC1-A0D1-C1E4-FDF9-2BB7B9CD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8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A4FD-9350-0621-3DF9-5A91045C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SIMO-EGC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839A6-A9AC-22EF-D989-D96DBD3EA4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EGC , the output of the </a:t>
                </a:r>
                <a:r>
                  <a:rPr lang="en-US" dirty="0" err="1"/>
                  <a:t>i-th</a:t>
                </a:r>
                <a:r>
                  <a:rPr lang="en-US" dirty="0"/>
                  <a:t> receive antenna is phase –compensated , and all the            outputs are combined for decoding</a:t>
                </a:r>
              </a:p>
              <a:p>
                <a:r>
                  <a:rPr lang="en-US" dirty="0"/>
                  <a:t>Although making full use of the receive antennas, EGC is not optimal.</a:t>
                </a:r>
              </a:p>
              <a:p>
                <a:r>
                  <a:rPr lang="en-US" dirty="0"/>
                  <a:t>1) For  </a:t>
                </a:r>
                <a:r>
                  <a:rPr lang="en-US" b="1" dirty="0"/>
                  <a:t>W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𝑁𝑟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|</m:t>
                            </m:r>
                          </m:e>
                        </m:nary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……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i="1" baseline="-250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𝑁𝑟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arctan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i="1" baseline="-250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i="1" baseline="-250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</a:t>
                </a:r>
              </a:p>
              <a:p>
                <a:pPr marL="0" indent="0">
                  <a:buNone/>
                </a:pPr>
                <a:r>
                  <a:rPr lang="en-US" dirty="0"/>
                  <a:t>       phase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show that the estimated symbol is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𝑁𝑟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𝑁𝑟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baseline="-25000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𝐸𝑠</m:t>
                                </m:r>
                              </m:e>
                            </m:rad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dirty="0"/>
                      <m:t>W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𝑁𝑟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……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𝑁𝑟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𝑁𝑟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……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𝑁𝑟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𝑧𝑖</m:t>
                    </m:r>
                  </m:oMath>
                </a14:m>
                <a:endParaRPr lang="en-US" b="0" baseline="-25000" dirty="0"/>
              </a:p>
              <a:p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𝑁𝑟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𝑁𝑟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𝑍𝑖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𝐸𝑠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839A6-A9AC-22EF-D989-D96DBD3EA4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4FE04-FE03-5849-E924-19018596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5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DF5A-F677-FA9D-D8A2-CB45CD67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SIMO-MRC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8E514C-8D0A-5CBA-B19F-760EF8E0C2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MRC , the output of the </a:t>
                </a:r>
                <a:r>
                  <a:rPr lang="en-US" dirty="0" err="1"/>
                  <a:t>i-th</a:t>
                </a:r>
                <a:r>
                  <a:rPr lang="en-US" dirty="0"/>
                  <a:t> receive antenna is phase-compensated and weighted         proportional to the channel gain.</a:t>
                </a:r>
              </a:p>
              <a:p>
                <a:r>
                  <a:rPr lang="en-US" dirty="0"/>
                  <a:t>That is, branches with strong signal are further amplified , while weak signals are              attenuated.</a:t>
                </a:r>
              </a:p>
              <a:p>
                <a:r>
                  <a:rPr lang="en-US" dirty="0"/>
                  <a:t>1)For AWGN, </a:t>
                </a:r>
                <a:r>
                  <a:rPr lang="en-US" dirty="0" err="1"/>
                  <a:t>i,e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Show that the combined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l-GR" b="0" i="1" baseline="-2500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𝑾𝑯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𝑊𝑍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l-GR" b="0" i="1" baseline="-2500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𝑾𝑯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𝑊𝑍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𝑾𝑯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2) Using the Cauchy-Schwartz inequality find the optimal W that maximizes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l-GR" b="0" i="1" baseline="-2500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l-GR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show </a:t>
                </a:r>
              </a:p>
              <a:p>
                <a:pPr marL="0" indent="0">
                  <a:buNone/>
                </a:pPr>
                <a:r>
                  <a:rPr lang="en-US" dirty="0"/>
                  <a:t>      that the maximum SNR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l-GR" b="0" i="1" baseline="-2500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</m:d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8E514C-8D0A-5CBA-B19F-760EF8E0C2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AB496-87F1-9F74-B3C4-C91DD860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A61B-83C7-A039-5C88-0B6DCFC3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SIMO-MRC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A29600-F41B-D141-6FBD-B7F8B4577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l-GR" b="0" i="1" baseline="-2500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𝑾𝑯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𝑊𝑍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From Cauchy-Schwartz inequality we can write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l-GR" i="1" baseline="-250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l-GR" i="1" baseline="-250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Now we can write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l-GR" i="1" baseline="-250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b="0" i="0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Although optimal MRC additionally needs amplifiers and attenuators beside                      phase-shifters yielding a higher implementation cost over EGC 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A29600-F41B-D141-6FBD-B7F8B4577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C9312-FBF4-18DD-943C-EEE602F4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07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61A8-49F3-5C8F-2692-F733719B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SIMO-MRC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F59EE1-AD4F-64D3-3742-5646FD357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3)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show that 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 know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(H p x + Z)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H</a:t>
                </a:r>
                <a:r>
                  <a:rPr lang="en-US" dirty="0"/>
                  <a:t> p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Z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F59EE1-AD4F-64D3-3742-5646FD357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7D767-9A24-D028-9E14-9052FAE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33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6F19-85D6-7892-C581-FB923024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without CSIT-EPA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B64C77-7280-6355-AE7C-0B6053B61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x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CN(0,1) and z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CN(0,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i="0" baseline="-25000" dirty="0">
                    <a:latin typeface="+mj-lt"/>
                  </a:rPr>
                  <a:t>Z</a:t>
                </a:r>
                <a:r>
                  <a:rPr lang="en-US" dirty="0"/>
                  <a:t>) </a:t>
                </a:r>
              </a:p>
              <a:p>
                <a:r>
                  <a:rPr lang="en-US" dirty="0"/>
                  <a:t>1) Specify the dimension of P , H</a:t>
                </a:r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∗1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𝑁𝑡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2) Write an expression of the post-processed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terms of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3) Show that the average transmit energy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B64C77-7280-6355-AE7C-0B6053B61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1759A-D062-3438-AB4A-02B5DAE2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06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5524</TotalTime>
  <Words>2748</Words>
  <Application>Microsoft Office PowerPoint</Application>
  <PresentationFormat>Widescreen</PresentationFormat>
  <Paragraphs>270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맑은 고딕</vt:lpstr>
      <vt:lpstr>Arial</vt:lpstr>
      <vt:lpstr>Arial MT</vt:lpstr>
      <vt:lpstr>Cambria Math</vt:lpstr>
      <vt:lpstr>Tahoma</vt:lpstr>
      <vt:lpstr>Office 테마</vt:lpstr>
      <vt:lpstr>Assignment-5</vt:lpstr>
      <vt:lpstr>SISO</vt:lpstr>
      <vt:lpstr>SIMO(Selection Combining)</vt:lpstr>
      <vt:lpstr>SIMO(Selection Combining)</vt:lpstr>
      <vt:lpstr>SIMO-EGC</vt:lpstr>
      <vt:lpstr>SIMO-MRC</vt:lpstr>
      <vt:lpstr>SIMO-MRC</vt:lpstr>
      <vt:lpstr>SIMO-MRC</vt:lpstr>
      <vt:lpstr>MISO without CSIT-EPA</vt:lpstr>
      <vt:lpstr>MISO without CSIT-EPA</vt:lpstr>
      <vt:lpstr>MISO with CSIT-MRT</vt:lpstr>
      <vt:lpstr>MISO with CSIT-MRT</vt:lpstr>
      <vt:lpstr>Capacity of MIMO systems</vt:lpstr>
      <vt:lpstr>Capacity of MIMO systems</vt:lpstr>
      <vt:lpstr>MIMO without CSIT</vt:lpstr>
      <vt:lpstr>MIMO without CSIT</vt:lpstr>
      <vt:lpstr>MIMO without CSIT</vt:lpstr>
      <vt:lpstr>MIMO with CSIT</vt:lpstr>
      <vt:lpstr>MIMO with CSIT</vt:lpstr>
      <vt:lpstr>MIMO with CSIT</vt:lpstr>
      <vt:lpstr>MIMO with CSIT</vt:lpstr>
      <vt:lpstr>Assignment-07</vt:lpstr>
      <vt:lpstr>MIMO with linear processing</vt:lpstr>
      <vt:lpstr>MIMO with linear processing</vt:lpstr>
      <vt:lpstr>MIMO with linear processing</vt:lpstr>
      <vt:lpstr>MIMO without CSIT – RxMF</vt:lpstr>
      <vt:lpstr>MIMO without CSIT – RxMF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REFAT KHAN</cp:lastModifiedBy>
  <cp:revision>171</cp:revision>
  <dcterms:created xsi:type="dcterms:W3CDTF">2018-05-20T06:28:16Z</dcterms:created>
  <dcterms:modified xsi:type="dcterms:W3CDTF">2024-02-07T08:04:41Z</dcterms:modified>
</cp:coreProperties>
</file>