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1556" r:id="rId2"/>
    <p:sldId id="1557" r:id="rId3"/>
    <p:sldId id="1575" r:id="rId4"/>
    <p:sldId id="1559" r:id="rId5"/>
    <p:sldId id="1560" r:id="rId6"/>
    <p:sldId id="1561" r:id="rId7"/>
    <p:sldId id="1562" r:id="rId8"/>
    <p:sldId id="1563" r:id="rId9"/>
    <p:sldId id="1564" r:id="rId10"/>
    <p:sldId id="1565" r:id="rId11"/>
    <p:sldId id="1566" r:id="rId12"/>
    <p:sldId id="1567" r:id="rId13"/>
    <p:sldId id="1568" r:id="rId14"/>
    <p:sldId id="1572" r:id="rId15"/>
    <p:sldId id="1573" r:id="rId16"/>
    <p:sldId id="1574" r:id="rId17"/>
    <p:sldId id="1570" r:id="rId18"/>
    <p:sldId id="1571" r:id="rId19"/>
    <p:sldId id="155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1"/>
    <p:restoredTop sz="94694"/>
  </p:normalViewPr>
  <p:slideViewPr>
    <p:cSldViewPr snapToGrid="0">
      <p:cViewPr varScale="1">
        <p:scale>
          <a:sx n="117" d="100"/>
          <a:sy n="117" d="100"/>
        </p:scale>
        <p:origin x="48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df5045821d8d533" providerId="LiveId" clId="{1DD2914B-106A-4F10-828B-90005CC97310}"/>
    <pc:docChg chg="addSld delSld modSld">
      <pc:chgData name="" userId="0df5045821d8d533" providerId="LiveId" clId="{1DD2914B-106A-4F10-828B-90005CC97310}" dt="2022-09-08T02:18:24.585" v="50" actId="18131"/>
      <pc:docMkLst>
        <pc:docMk/>
      </pc:docMkLst>
      <pc:sldChg chg="modSp add">
        <pc:chgData name="" userId="0df5045821d8d533" providerId="LiveId" clId="{1DD2914B-106A-4F10-828B-90005CC97310}" dt="2022-09-08T02:16:27.521" v="12" actId="114"/>
        <pc:sldMkLst>
          <pc:docMk/>
          <pc:sldMk cId="1157537709" sldId="1420"/>
        </pc:sldMkLst>
        <pc:spChg chg="mod">
          <ac:chgData name="" userId="0df5045821d8d533" providerId="LiveId" clId="{1DD2914B-106A-4F10-828B-90005CC97310}" dt="2022-09-08T02:16:27.521" v="12" actId="114"/>
          <ac:spMkLst>
            <pc:docMk/>
            <pc:sldMk cId="1157537709" sldId="1420"/>
            <ac:spMk id="3" creationId="{9B30F031-E57C-4418-8811-D07BEE7C11F9}"/>
          </ac:spMkLst>
        </pc:spChg>
      </pc:sldChg>
      <pc:sldChg chg="del">
        <pc:chgData name="" userId="0df5045821d8d533" providerId="LiveId" clId="{1DD2914B-106A-4F10-828B-90005CC97310}" dt="2022-09-08T02:16:19.002" v="1" actId="2696"/>
        <pc:sldMkLst>
          <pc:docMk/>
          <pc:sldMk cId="4075416432" sldId="1424"/>
        </pc:sldMkLst>
      </pc:sldChg>
      <pc:sldChg chg="modSp add">
        <pc:chgData name="" userId="0df5045821d8d533" providerId="LiveId" clId="{1DD2914B-106A-4F10-828B-90005CC97310}" dt="2022-09-08T02:17:59.761" v="44" actId="732"/>
        <pc:sldMkLst>
          <pc:docMk/>
          <pc:sldMk cId="652548249" sldId="1491"/>
        </pc:sldMkLst>
        <pc:spChg chg="mod">
          <ac:chgData name="" userId="0df5045821d8d533" providerId="LiveId" clId="{1DD2914B-106A-4F10-828B-90005CC97310}" dt="2022-09-08T02:17:50.336" v="40" actId="20577"/>
          <ac:spMkLst>
            <pc:docMk/>
            <pc:sldMk cId="652548249" sldId="1491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7:59.761" v="44" actId="732"/>
          <ac:picMkLst>
            <pc:docMk/>
            <pc:sldMk cId="652548249" sldId="1491"/>
            <ac:picMk id="5" creationId="{F28AA1EE-F29E-4764-A105-E85576134D62}"/>
          </ac:picMkLst>
        </pc:picChg>
      </pc:sldChg>
      <pc:sldChg chg="modSp">
        <pc:chgData name="" userId="0df5045821d8d533" providerId="LiveId" clId="{1DD2914B-106A-4F10-828B-90005CC97310}" dt="2022-09-08T02:16:47.924" v="24" actId="6549"/>
        <pc:sldMkLst>
          <pc:docMk/>
          <pc:sldMk cId="372646553" sldId="1535"/>
        </pc:sldMkLst>
        <pc:spChg chg="mod">
          <ac:chgData name="" userId="0df5045821d8d533" providerId="LiveId" clId="{1DD2914B-106A-4F10-828B-90005CC97310}" dt="2022-09-08T02:16:47.924" v="24" actId="6549"/>
          <ac:spMkLst>
            <pc:docMk/>
            <pc:sldMk cId="372646553" sldId="1535"/>
            <ac:spMk id="3" creationId="{279A9A21-3EFF-47FE-AF17-1A22D8129937}"/>
          </ac:spMkLst>
        </pc:spChg>
      </pc:sldChg>
      <pc:sldChg chg="add">
        <pc:chgData name="" userId="0df5045821d8d533" providerId="LiveId" clId="{1DD2914B-106A-4F10-828B-90005CC97310}" dt="2022-09-08T02:16:59.700" v="25"/>
        <pc:sldMkLst>
          <pc:docMk/>
          <pc:sldMk cId="2465954214" sldId="1541"/>
        </pc:sldMkLst>
      </pc:sldChg>
      <pc:sldChg chg="add">
        <pc:chgData name="" userId="0df5045821d8d533" providerId="LiveId" clId="{1DD2914B-106A-4F10-828B-90005CC97310}" dt="2022-09-08T02:16:59.700" v="25"/>
        <pc:sldMkLst>
          <pc:docMk/>
          <pc:sldMk cId="529240060" sldId="1542"/>
        </pc:sldMkLst>
      </pc:sldChg>
      <pc:sldChg chg="modSp add">
        <pc:chgData name="" userId="0df5045821d8d533" providerId="LiveId" clId="{1DD2914B-106A-4F10-828B-90005CC97310}" dt="2022-09-08T02:18:24.585" v="50" actId="18131"/>
        <pc:sldMkLst>
          <pc:docMk/>
          <pc:sldMk cId="782052871" sldId="1543"/>
        </pc:sldMkLst>
        <pc:spChg chg="mod">
          <ac:chgData name="" userId="0df5045821d8d533" providerId="LiveId" clId="{1DD2914B-106A-4F10-828B-90005CC97310}" dt="2022-09-08T02:18:13.286" v="49" actId="20577"/>
          <ac:spMkLst>
            <pc:docMk/>
            <pc:sldMk cId="782052871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24.585" v="50" actId="18131"/>
          <ac:picMkLst>
            <pc:docMk/>
            <pc:sldMk cId="782052871" sldId="1543"/>
            <ac:picMk id="5" creationId="{F28AA1EE-F29E-4764-A105-E85576134D62}"/>
          </ac:picMkLst>
        </pc:picChg>
      </pc:sldChg>
      <pc:sldChg chg="modSp add del">
        <pc:chgData name="" userId="0df5045821d8d533" providerId="LiveId" clId="{1DD2914B-106A-4F10-828B-90005CC97310}" dt="2022-09-08T02:17:39.798" v="31" actId="2696"/>
        <pc:sldMkLst>
          <pc:docMk/>
          <pc:sldMk cId="1956377106" sldId="1543"/>
        </pc:sldMkLst>
        <pc:spChg chg="mod">
          <ac:chgData name="" userId="0df5045821d8d533" providerId="LiveId" clId="{1DD2914B-106A-4F10-828B-90005CC97310}" dt="2022-09-08T02:17:31.435" v="30" actId="20577"/>
          <ac:spMkLst>
            <pc:docMk/>
            <pc:sldMk cId="1956377106" sldId="1543"/>
            <ac:spMk id="2" creationId="{1BFF6B89-5F5A-48C6-B8D7-A5678E80FFCB}"/>
          </ac:spMkLst>
        </pc:spChg>
      </pc:sldChg>
      <pc:sldChg chg="modSp add del">
        <pc:chgData name="" userId="0df5045821d8d533" providerId="LiveId" clId="{1DD2914B-106A-4F10-828B-90005CC97310}" dt="2022-09-08T02:18:09.845" v="46" actId="2696"/>
        <pc:sldMkLst>
          <pc:docMk/>
          <pc:sldMk cId="2025656683" sldId="1543"/>
        </pc:sldMkLst>
        <pc:spChg chg="mod">
          <ac:chgData name="" userId="0df5045821d8d533" providerId="LiveId" clId="{1DD2914B-106A-4F10-828B-90005CC97310}" dt="2022-09-08T02:17:53.938" v="43" actId="20577"/>
          <ac:spMkLst>
            <pc:docMk/>
            <pc:sldMk cId="2025656683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05.417" v="45" actId="732"/>
          <ac:picMkLst>
            <pc:docMk/>
            <pc:sldMk cId="2025656683" sldId="1543"/>
            <ac:picMk id="5" creationId="{F28AA1EE-F29E-4764-A105-E85576134D62}"/>
          </ac:picMkLst>
        </pc:picChg>
      </pc:sldChg>
      <pc:sldChg chg="del">
        <pc:chgData name="" userId="0df5045821d8d533" providerId="LiveId" clId="{1DD2914B-106A-4F10-828B-90005CC97310}" dt="2022-09-08T02:17:00.802" v="26" actId="2696"/>
        <pc:sldMkLst>
          <pc:docMk/>
          <pc:sldMk cId="4253910531" sldId="1543"/>
        </pc:sldMkLst>
      </pc:sldChg>
    </pc:docChg>
  </pc:docChgLst>
  <pc:docChgLst>
    <pc:chgData name="Moon Jihwan" userId="0df5045821d8d533" providerId="LiveId" clId="{A2D02C57-B30C-9E46-B481-E433E05968B9}"/>
    <pc:docChg chg="modSld">
      <pc:chgData name="Moon Jihwan" userId="0df5045821d8d533" providerId="LiveId" clId="{A2D02C57-B30C-9E46-B481-E433E05968B9}" dt="2022-10-26T02:54:28.251" v="24" actId="20577"/>
      <pc:docMkLst>
        <pc:docMk/>
      </pc:docMkLst>
      <pc:sldChg chg="modSp mod">
        <pc:chgData name="Moon Jihwan" userId="0df5045821d8d533" providerId="LiveId" clId="{A2D02C57-B30C-9E46-B481-E433E05968B9}" dt="2022-10-26T02:54:28.251" v="24" actId="20577"/>
        <pc:sldMkLst>
          <pc:docMk/>
          <pc:sldMk cId="1157537709" sldId="1420"/>
        </pc:sldMkLst>
        <pc:spChg chg="mod">
          <ac:chgData name="Moon Jihwan" userId="0df5045821d8d533" providerId="LiveId" clId="{A2D02C57-B30C-9E46-B481-E433E05968B9}" dt="2022-10-26T02:54:20.791" v="12" actId="20577"/>
          <ac:spMkLst>
            <pc:docMk/>
            <pc:sldMk cId="1157537709" sldId="1420"/>
            <ac:spMk id="2" creationId="{773E81F8-418E-46B0-BF79-A9E5C85CC220}"/>
          </ac:spMkLst>
        </pc:spChg>
        <pc:spChg chg="mod">
          <ac:chgData name="Moon Jihwan" userId="0df5045821d8d533" providerId="LiveId" clId="{A2D02C57-B30C-9E46-B481-E433E05968B9}" dt="2022-10-26T02:54:28.251" v="24" actId="20577"/>
          <ac:spMkLst>
            <pc:docMk/>
            <pc:sldMk cId="1157537709" sldId="1420"/>
            <ac:spMk id="3" creationId="{9B30F031-E57C-4418-8811-D07BEE7C11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A80AD-75C0-4139-8349-D7A56AAE3422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06930-2FBF-4BDF-BB7A-ED0F3C0B8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36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98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BAEBA-F25F-4473-80C2-25CDA93B21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5EA62A-FC14-43A6-9DFC-64DD0EA5E6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73821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FBF63-6BE2-44A2-9B92-27824B37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EF48-9CCD-4EE9-BB40-4739D0DAE972}" type="datetime1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8BBDE-AC92-4490-AADC-B4FE998E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C4298-2A89-4F0A-B1C0-77A88295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8C916F-6552-480F-893B-32796E62A980}"/>
              </a:ext>
            </a:extLst>
          </p:cNvPr>
          <p:cNvSpPr/>
          <p:nvPr userDrawn="1"/>
        </p:nvSpPr>
        <p:spPr>
          <a:xfrm>
            <a:off x="838200" y="3599357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5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A2004-1E3B-4055-8772-F325E519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29AC7F-90CD-432E-AFBA-09A312E26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CBBB0-BA78-4216-B318-AF5F69D9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620A-9A66-47B0-9218-43F171A33458}" type="datetime1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E3B40-907A-49D6-9FA8-D643E4B4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17526-857D-45AD-9891-D1359E79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E34BDA-8046-4B35-A748-33A5A9C8C415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8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286F9E-ABB1-47D9-BCD5-5FE077BEA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4F122D-472C-4176-9045-BF5B3ED41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40FC9-5A0B-483C-BEC0-6349DDDF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86D9-B5F3-454A-8918-B4C99ED5AEDE}" type="datetime1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F7ACB-A377-4E38-BF13-4CE4A72C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2AD96-62E9-4856-8C7D-4FC6FA78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1520A-C81E-4CF1-AECD-A61D6660DB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E0C27-FA2C-4144-B7E7-505744E575AD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FB215-C15F-4E74-86DC-78FAD014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ADD3-F434-478C-876A-1D3933DF4707}" type="datetime1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EAFA9-F342-4D37-B503-8DFA950A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2012F-5023-43D1-B1CF-BFE3A893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333107" cy="365125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5CEF90-2A69-4F23-93AB-B8D6AADF74CD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9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8F93D-390F-465E-B0D5-72A75C273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470026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1743D-6833-4A7C-B35A-0BDDB635A9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2845C-3C54-4151-820C-12503D6F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26BB-6A75-410D-A6B0-8FD34915C10D}" type="datetime1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5650C-CE10-43E1-AA00-22EE20BA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E2F95-697E-490C-9C4D-A59E0F91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1879A5-E33B-484A-B193-FE66531AACAC}"/>
              </a:ext>
            </a:extLst>
          </p:cNvPr>
          <p:cNvSpPr/>
          <p:nvPr userDrawn="1"/>
        </p:nvSpPr>
        <p:spPr>
          <a:xfrm>
            <a:off x="838200" y="4413578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6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7D261-400F-43CD-95C8-FE0DF8044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46026-ED45-448B-8D67-475453B7B90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649691"/>
            <a:ext cx="5104598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6C6A5-08D8-440E-B258-B881C64EC21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649691"/>
            <a:ext cx="5181600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9FDB51-62F3-4D1B-B8F7-D40284A7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CDF8-1723-475A-8393-34F016E9B184}" type="datetime1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44B04-D686-4DE2-BDDC-A3B4F371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FBE183-4474-4131-AEA4-9ADE4020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08725-7285-4D04-9690-A0DD84547197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BF73A-35E0-4388-AE26-587E2089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9F70A1-A021-4782-95A0-99F4C3203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0FFB53-257A-4315-A28C-9FE12D4C9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A17D5D-46C0-4878-B7E2-BD08FCD07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C2F3F9-8CCB-4F5B-85A6-D7470170D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47C80F-A4FC-4C78-89AB-B072C5C0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CD4A-1F8C-4D3E-BDD6-84C4090AF0D6}" type="datetime1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D4C5CE-D7DE-4C43-8F9E-7EA5847E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1C2CFA-CB2F-4476-8491-FBDAB29C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6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9CC5-A2AF-47C1-8376-B695DF82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A6AA3E-6C10-4BA8-AF8D-ECF436F9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3545-46C1-49FB-A041-5415163523D0}" type="datetime1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DE3192-439D-4BEF-8848-4DF7C36D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05EAAA-CE1A-4578-A8FD-BDB3D530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670823-6C59-4996-843F-A4B8E1292D69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5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FA01BA-2C19-4BC8-9D08-60CC0DEE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C6A4-6274-4803-89FF-1DA18D4FE7AA}" type="datetime1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921DE2-A0F7-482E-898F-C86B8C83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96F57A-5DCA-4541-B19A-1752D1A3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1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04372-0C6C-4F44-86AB-8DDAF142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88709-254A-4ED6-9188-74666615F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872FF-AC9A-49BF-AC6E-F9EA1A406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015C5-8E89-4986-AA3C-42A3F8FB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353D-6971-4305-AB04-6AEE4DD0E048}" type="datetime1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2C019-EAA8-4CD6-BD5A-68BA9842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76716-556D-4628-94B1-7BC9A345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5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144E-AA68-4DFD-9736-416AF8EE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C731A3-5F0D-4649-AF33-2F2F12D18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070ED-93CE-4C5B-9A13-47766D18C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C3E617-2B4B-4C49-B34C-F13496F5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5523-461B-44DB-AD97-7C06B206BE7B}" type="datetime1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8F62D-BB02-4585-B0DB-6C572478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A3767-C6FA-46EE-B82E-E441B336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9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0155A6-5E23-4681-A0F6-D6378107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054"/>
            <a:ext cx="10515600" cy="681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3357F3-390C-49AE-BB15-6F8F57DC0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49691"/>
            <a:ext cx="10515600" cy="4527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9027F-305A-4270-8200-1B8B6B4B7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38399" y="6356350"/>
            <a:ext cx="1333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9D1D2423-15C0-4D7C-B759-40ACCC100800}" type="datetime1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B4A95-7775-4330-B809-DA1B22478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4CA50-4832-40EE-82BE-A431AAD80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333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A439D109-9F59-4B0B-8E20-D6D3A384B1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EB3B3E-F3B6-4A77-8CE1-CA270A7A296F}"/>
              </a:ext>
            </a:extLst>
          </p:cNvPr>
          <p:cNvSpPr/>
          <p:nvPr userDrawn="1"/>
        </p:nvSpPr>
        <p:spPr>
          <a:xfrm>
            <a:off x="0" y="0"/>
            <a:ext cx="12192000" cy="235670"/>
          </a:xfrm>
          <a:prstGeom prst="rect">
            <a:avLst/>
          </a:prstGeom>
          <a:gradFill>
            <a:gsLst>
              <a:gs pos="63000">
                <a:schemeClr val="tx1"/>
              </a:gs>
              <a:gs pos="0">
                <a:schemeClr val="tx1"/>
              </a:gs>
              <a:gs pos="8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64D56D-F798-41D4-B204-99B8E8DEAB5A}"/>
              </a:ext>
            </a:extLst>
          </p:cNvPr>
          <p:cNvSpPr txBox="1"/>
          <p:nvPr userDrawn="1"/>
        </p:nvSpPr>
        <p:spPr>
          <a:xfrm>
            <a:off x="8501826" y="6550223"/>
            <a:ext cx="3690174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ognitive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ommunications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ystems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aboratory</a:t>
            </a:r>
            <a:endParaRPr lang="en-US" altLang="ko-K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01637D-BAF8-43B2-A298-C5B3DAB223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77" b="34980"/>
          <a:stretch/>
        </p:blipFill>
        <p:spPr>
          <a:xfrm>
            <a:off x="9886511" y="17253"/>
            <a:ext cx="527404" cy="526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D9003C-FC42-4D68-ADBA-ADDEC8861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5" t="68955" b="6534"/>
          <a:stretch/>
        </p:blipFill>
        <p:spPr>
          <a:xfrm>
            <a:off x="10413915" y="17253"/>
            <a:ext cx="1760832" cy="52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92CDC4-27C9-1614-B48F-F5EAFB574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0971"/>
            <a:ext cx="9144000" cy="1938992"/>
          </a:xfrm>
        </p:spPr>
        <p:txBody>
          <a:bodyPr wrap="square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Covert Communication for a </a:t>
            </a:r>
            <a:br>
              <a:rPr lang="en-US" sz="4000" dirty="0"/>
            </a:br>
            <a:r>
              <a:rPr lang="en-US" sz="4000" dirty="0"/>
              <a:t>Disguised Full-Duplex vehicle with   channel Distribution Information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8F8CF2C-1CE9-8BF7-05D1-DEB673907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3821"/>
            <a:ext cx="9144000" cy="1990288"/>
          </a:xfrm>
        </p:spPr>
        <p:txBody>
          <a:bodyPr>
            <a:normAutofit/>
          </a:bodyPr>
          <a:lstStyle/>
          <a:p>
            <a:r>
              <a:rPr lang="en-US" dirty="0"/>
              <a:t>2024.02.01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                                   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KICS Winter Conference 2024</a:t>
            </a: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-apple-system"/>
            </a:endParaRPr>
          </a:p>
          <a:p>
            <a:r>
              <a:rPr lang="en-US" dirty="0"/>
              <a:t>Refat Khan, *Jihwan Moon</a:t>
            </a:r>
          </a:p>
          <a:p>
            <a:r>
              <a:rPr lang="en-US" dirty="0"/>
              <a:t>Department of Mobile Convergence Engineering, Hanbat National University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D489F6-CCEF-70AD-292C-7394FF41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704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050A-3359-351E-2F82-053C23A7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4B5736-F2DE-FC39-5590-807CA19480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706659"/>
              </a:xfrm>
            </p:spPr>
            <p:txBody>
              <a:bodyPr/>
              <a:lstStyle/>
              <a:p>
                <a:r>
                  <a:rPr lang="en-US" b="0" i="0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Roboto" panose="020F0502020204030204" pitchFamily="2" charset="0"/>
                  </a:rPr>
                  <a:t>Calculating Achievable Public Data Rate:</a:t>
                </a:r>
              </a:p>
              <a:p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Data Rate Calculation: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PD</m:t>
                        </m:r>
                      </m:sub>
                    </m:sSub>
                  </m:oMath>
                </a14:m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=</a:t>
                </a: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SD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a:rPr lang="en-US" baseline="-2500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S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altLang="ko-KR" i="1">
                                                    <a:solidFill>
                                                      <a:schemeClr val="tx2">
                                                        <a:lumMod val="5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ko-KR">
                                                    <a:solidFill>
                                                      <a:schemeClr val="tx2">
                                                        <a:lumMod val="5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DD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</m:t>
                                    </m:r>
                                  </m:sub>
                                  <m:sup>
                                    <m: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  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achievable public data rate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PD</m:t>
                        </m:r>
                      </m:sub>
                    </m:sSub>
                  </m:oMath>
                </a14:m>
                <a:r>
                  <a:rPr lang="en-US" dirty="0"/>
                  <a:t>) is determined as a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logarithmic function.</a:t>
                </a:r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It is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calculated based on the ratio </a:t>
                </a:r>
                <a:r>
                  <a:rPr lang="en-US" dirty="0"/>
                  <a:t>of the squared magnitude of the channel from the source to   the destination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222A3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222A3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SD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222A3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and the estimated squared magnitude of the channel at the destination 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ko-KR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DD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calculation also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considers </a:t>
                </a:r>
                <a:r>
                  <a:rPr lang="en-US" dirty="0"/>
                  <a:t>the source power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solidFill>
                          <a:srgbClr val="222A3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b="0" i="0" baseline="-25000" smtClean="0">
                        <a:solidFill>
                          <a:srgbClr val="222A3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S</m:t>
                    </m:r>
                  </m:oMath>
                </a14:m>
                <a:r>
                  <a:rPr lang="en-US" dirty="0"/>
                  <a:t>), destination power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dirty="0"/>
                  <a:t>), and the variance of the noise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D</m:t>
                        </m:r>
                      </m:sub>
                      <m:sup>
                        <m: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4B5736-F2DE-FC39-5590-807CA19480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706659"/>
              </a:xfrm>
              <a:blipFill>
                <a:blip r:embed="rId2"/>
                <a:stretch>
                  <a:fillRect l="-638" t="-1295" r="-406" b="-1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121C8-6E6F-8BA2-1F20-9A1A4782F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17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3CDD-ECE4-76CF-B856-17D25DAF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749F9D-43C5-6DC3-3C95-D3499295E5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971546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Signal Reception and Decoding at Hidden Receiver: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Signal Reception: </a:t>
                </a:r>
              </a:p>
              <a:p>
                <a:pPr marL="2743200" lvl="6" indent="0">
                  <a:lnSpc>
                    <a:spcPct val="100000"/>
                  </a:lnSpc>
                  <a:buNone/>
                </a:pP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y</a:t>
                </a:r>
                <a:r>
                  <a:rPr lang="en-US" sz="2000" i="0" baseline="-25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 = </a:t>
                </a:r>
                <a:r>
                  <a:rPr lang="en-US" sz="2000" i="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h</a:t>
                </a:r>
                <a:r>
                  <a:rPr lang="en-US" sz="2000" i="0" baseline="-25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SR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DR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c</m:t>
                        </m:r>
                      </m:sub>
                    </m:sSub>
                    <m:r>
                      <a:rPr lang="en-US" sz="200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+ </a:t>
                </a:r>
                <a:r>
                  <a:rPr lang="en-US" sz="2000" i="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z</a:t>
                </a:r>
                <a:r>
                  <a:rPr lang="en-US" sz="2000" i="0" baseline="-25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endParaRPr lang="en-US" baseline="-25000" dirty="0">
                  <a:solidFill>
                    <a:srgbClr val="222A35"/>
                  </a:solidFill>
                  <a:latin typeface="Calibri body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Hidden vehicle (R) receives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both a direct-link </a:t>
                </a:r>
                <a:r>
                  <a:rPr lang="en-US" dirty="0"/>
                  <a:t>public message from the source vehicle and a        covert message from the destination vehicle.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received signal (</a:t>
                </a:r>
                <a:r>
                  <a:rPr lang="en-US" i="0" dirty="0" err="1">
                    <a:solidFill>
                      <a:srgbClr val="222A35"/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y</a:t>
                </a:r>
                <a:r>
                  <a:rPr lang="en-US" i="0" baseline="-25000" dirty="0" err="1">
                    <a:solidFill>
                      <a:srgbClr val="222A35"/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r>
                  <a:rPr lang="en-US" dirty="0"/>
                  <a:t>) is a composite of these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public and covert messages</a:t>
                </a:r>
                <a:r>
                  <a:rPr lang="en-US" dirty="0"/>
                  <a:t>, along with           additional noise (</a:t>
                </a:r>
                <a:r>
                  <a:rPr lang="en-US" i="0" dirty="0" err="1">
                    <a:solidFill>
                      <a:srgbClr val="222A35"/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z</a:t>
                </a:r>
                <a:r>
                  <a:rPr lang="en-US" i="0" baseline="-25000" dirty="0" err="1">
                    <a:solidFill>
                      <a:srgbClr val="222A35"/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r>
                  <a:rPr lang="en-US" dirty="0"/>
                  <a:t>).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Decoding Process: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The hidden vehicle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decodes and separates </a:t>
                </a:r>
                <a:r>
                  <a:rPr lang="en-US" dirty="0"/>
                  <a:t>the public messages, eliminating them to isolate     the covert messages.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Signal processing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techniques </a:t>
                </a:r>
                <a:r>
                  <a:rPr lang="en-US" dirty="0"/>
                  <a:t>are applied to recover and extract the covert communication from the received signal.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749F9D-43C5-6DC3-3C95-D3499295E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971546"/>
              </a:xfrm>
              <a:blipFill>
                <a:blip r:embed="rId2"/>
                <a:stretch>
                  <a:fillRect l="-522" t="-613" r="-1565" b="-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EE906-637D-0AA8-1CFC-51903DDF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2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4907-F063-ECDF-A03E-FF192577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81CC1E-4748-F9AD-E34F-A28A29BC5A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Limitations of Public Data Rate for Decoding Constraint: </a:t>
                </a:r>
              </a:p>
              <a:p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It is required that the public data rate be limited by its achievable amount: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000" i="0" dirty="0">
                    <a:solidFill>
                      <a:srgbClr val="222A35"/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                     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r>
                  <a:rPr lang="en-US" sz="2000" i="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̅</a:t>
                </a:r>
                <a:r>
                  <a:rPr lang="en-US" sz="2000" i="0" baseline="-25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PR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00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SR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a:rPr lang="en-US" baseline="-2500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S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DR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R</m:t>
                                    </m:r>
                                  </m:sub>
                                  <m:sup>
                                    <m: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achievable public data rate (</a:t>
                </a:r>
                <a:r>
                  <a:rPr lang="en-US" i="0" dirty="0" err="1">
                    <a:solidFill>
                      <a:srgbClr val="222A35"/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r>
                  <a:rPr lang="en-US" i="0" dirty="0" err="1">
                    <a:solidFill>
                      <a:srgbClr val="222A35"/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̅</a:t>
                </a:r>
                <a:r>
                  <a:rPr lang="en-US" i="0" baseline="-25000" dirty="0" err="1">
                    <a:solidFill>
                      <a:srgbClr val="222A35"/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PR</a:t>
                </a:r>
                <a:r>
                  <a:rPr lang="en-US" dirty="0"/>
                  <a:t>) follows a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logarithmic function.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Calculation relies 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222A3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222A3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222A35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rgbClr val="222A35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rgbClr val="222A35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SR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222A3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and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222A35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222A35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222A35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222A35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DR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), the squared magnitudes of the source-to-hidden       receiver and destination-to-hidden receiver channels.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calculation also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considers</a:t>
                </a:r>
                <a:r>
                  <a:rPr lang="en-US" dirty="0"/>
                  <a:t> the source power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baseline="-25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S</m:t>
                    </m:r>
                  </m:oMath>
                </a14:m>
                <a:r>
                  <a:rPr lang="en-US" dirty="0"/>
                  <a:t>), destination power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dirty="0"/>
                  <a:t>), and the variance of the noise at the receiver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R</m:t>
                        </m:r>
                      </m:sub>
                      <m:sup>
                        <m:r>
                          <a:rPr lang="en-US" i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81CC1E-4748-F9AD-E34F-A28A29BC5A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6F347-CB88-1E4F-36B3-F4415849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37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C580-2144-7E8E-021C-64B32EA0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26F78-E3BD-D1C6-2951-B4285C9247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6236" y="1649691"/>
                <a:ext cx="10515600" cy="4840916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Covert Rate Calculation:</a:t>
                </a:r>
              </a:p>
              <a:p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Achievable Covert Rate: </a:t>
                </a:r>
              </a:p>
              <a:p>
                <a:pPr marL="0" indent="0">
                  <a:buNone/>
                </a:pPr>
                <a:r>
                  <a:rPr lang="en-US" sz="2000" i="0" dirty="0">
                    <a:solidFill>
                      <a:srgbClr val="222A35"/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            </a:t>
                </a:r>
                <a:r>
                  <a:rPr lang="en-US" sz="2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r>
                  <a:rPr lang="en-US" sz="2000" baseline="-25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CR</a:t>
                </a:r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00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DR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R</m:t>
                                    </m:r>
                                  </m:sub>
                                  <m:sup>
                                    <m: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i="0" dirty="0">
                    <a:effectLst/>
                    <a:ea typeface="Times New Roman" panose="02020603050405020304" pitchFamily="18" charset="0"/>
                  </a:rPr>
                  <a:t>Covert rate(</a:t>
                </a:r>
                <a:r>
                  <a:rPr lang="en-US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r>
                  <a:rPr lang="en-US" baseline="-25000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CR</a:t>
                </a:r>
                <a:r>
                  <a:rPr lang="en-US" i="0" dirty="0">
                    <a:effectLst/>
                    <a:ea typeface="Times New Roman" panose="02020603050405020304" pitchFamily="18" charset="0"/>
                  </a:rPr>
                  <a:t>) after </a:t>
                </a:r>
                <a:r>
                  <a:rPr lang="en-US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removing</a:t>
                </a:r>
                <a:r>
                  <a:rPr lang="en-US" i="0" dirty="0">
                    <a:effectLst/>
                    <a:ea typeface="Times New Roman" panose="02020603050405020304" pitchFamily="18" charset="0"/>
                  </a:rPr>
                  <a:t> 𝑥</a:t>
                </a:r>
                <a:r>
                  <a:rPr lang="en-US" i="0" baseline="-25000" dirty="0">
                    <a:effectLst/>
                    <a:ea typeface="Times New Roman" panose="02020603050405020304" pitchFamily="18" charset="0"/>
                  </a:rPr>
                  <a:t>𝑃</a:t>
                </a:r>
                <a:r>
                  <a:rPr lang="en-US" i="0" dirty="0">
                    <a:effectLst/>
                    <a:ea typeface="Times New Roman" panose="02020603050405020304" pitchFamily="18" charset="0"/>
                  </a:rPr>
                  <a:t> from 𝑦</a:t>
                </a:r>
                <a:r>
                  <a:rPr lang="en-US" i="0" baseline="-25000" dirty="0">
                    <a:effectLst/>
                    <a:ea typeface="Times New Roman" panose="02020603050405020304" pitchFamily="18" charset="0"/>
                  </a:rPr>
                  <a:t>R</a:t>
                </a:r>
                <a:r>
                  <a:rPr lang="en-US" i="0" dirty="0">
                    <a:effectLst/>
                    <a:ea typeface="Times New Roman" panose="02020603050405020304" pitchFamily="18" charset="0"/>
                  </a:rPr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Calculation relies 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222A3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222A3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222A35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rgbClr val="222A35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rgbClr val="222A35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DR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222A3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), the squared magnitudes of the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destination-to-hidden receiver</a:t>
                </a:r>
                <a:r>
                  <a:rPr lang="en-US" dirty="0"/>
                  <a:t>      channel and the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variance </a:t>
                </a:r>
                <a:r>
                  <a:rPr lang="en-US" dirty="0"/>
                  <a:t>of the noise at the receiver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R</m:t>
                        </m:r>
                      </m:sub>
                      <m:sup>
                        <m:r>
                          <a:rPr lang="en-US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).</a:t>
                </a:r>
              </a:p>
              <a:p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Significance: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Understanding the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covert rate</a:t>
                </a:r>
                <a:r>
                  <a:rPr lang="en-US" dirty="0"/>
                  <a:t> aids in evaluating the efficiency of covert communication            channels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Highlighting the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impact of signal manipulation </a:t>
                </a:r>
                <a:r>
                  <a:rPr lang="en-US" dirty="0"/>
                  <a:t>on achieving secure communication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26F78-E3BD-D1C6-2951-B4285C9247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6236" y="1649691"/>
                <a:ext cx="10515600" cy="4840916"/>
              </a:xfrm>
              <a:blipFill>
                <a:blip r:embed="rId2"/>
                <a:stretch>
                  <a:fillRect l="-638" t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64738-2D85-33FB-619B-00A38175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974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FAA4-866A-A26E-AC90-E676DBCD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CA999F-563A-A6E7-A989-71325ACD4C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5208309"/>
              </a:xfrm>
            </p:spPr>
            <p:txBody>
              <a:bodyPr/>
              <a:lstStyle/>
              <a:p>
                <a:r>
                  <a:rPr lang="en-US" sz="2000" i="0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During Communication Warden vehicle receives</a:t>
                </a:r>
              </a:p>
              <a:p>
                <a:r>
                  <a:rPr lang="en-US" sz="2000" b="0" dirty="0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b="0" i="1" baseline="-25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𝑊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h𝑆</m:t>
                    </m:r>
                    <m:r>
                      <a:rPr lang="en-US" sz="2000" b="0" i="1" baseline="-25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𝑊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  <m:r>
                          <a:rPr lang="en-US" sz="2000" b="0" i="1" baseline="-2500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</m:ra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𝑥𝑃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h𝐷𝑊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  <m:r>
                          <a:rPr lang="en-US" sz="2000" b="0" i="1" baseline="-2500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</m:e>
                    </m:ra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𝑥𝐶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𝑧𝑊</m:t>
                    </m:r>
                  </m:oMath>
                </a14:m>
                <a:r>
                  <a:rPr lang="en-US" sz="2000" b="0" i="0" dirty="0">
                    <a:effectLst/>
                    <a:latin typeface="Cambria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Warden vehicle knows perfectly necessary parameter </a:t>
                </a:r>
              </a:p>
              <a:p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Such as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i="1" baseline="-25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𝑆𝑊</m:t>
                    </m:r>
                    <m: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i="1" baseline="-25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𝐷𝑊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endParaRPr lang="en-US" sz="2000" b="0" i="0" dirty="0">
                  <a:solidFill>
                    <a:schemeClr val="accent1">
                      <a:lumMod val="50000"/>
                    </a:schemeClr>
                  </a:solidFill>
                  <a:effectLst/>
                  <a:latin typeface="Cambria" panose="02040503050406030204" pitchFamily="18" charset="0"/>
                  <a:cs typeface="Calibri" panose="020F0502020204030204" pitchFamily="34" charset="0"/>
                </a:endParaRPr>
              </a:p>
              <a:p>
                <a:r>
                  <a:rPr lang="en-US" sz="2000" b="0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Worst-case assumption 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𝑧</m:t>
                    </m:r>
                    <m:r>
                      <a:rPr lang="en-US" sz="2000" b="0" i="1" baseline="-25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𝑊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≜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𝑦𝑊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−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h𝑆𝑊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  <m:r>
                          <a:rPr lang="en-US" sz="2000" b="0" i="1" baseline="-2500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rad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b="0" i="1" baseline="-2500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</m:oMath>
                </a14:m>
                <a:r>
                  <a:rPr lang="en-US" sz="2000" i="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Null and alternative hypotheses</a:t>
                </a:r>
                <a:r>
                  <a:rPr lang="en-US" dirty="0"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: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                       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sz="2000" b="0" i="1" baseline="-25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: 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𝑧</m:t>
                        </m:r>
                        <m:r>
                          <a:rPr lang="en-US" sz="2000" b="0" i="1" baseline="-2500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</m:acc>
                  </m:oMath>
                </a14:m>
                <a:r>
                  <a:rPr lang="en-US" sz="2000" i="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𝑧𝑊</m:t>
                    </m:r>
                  </m:oMath>
                </a14:m>
                <a:endParaRPr lang="en-US" sz="2000" b="0" i="0" baseline="-2500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                      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sz="2000" b="0" i="1" baseline="-25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: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𝑧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</m:acc>
                  </m:oMath>
                </a14:m>
                <a:r>
                  <a:rPr lang="en-US" dirty="0"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𝐷𝑊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</m:e>
                    </m:rad>
                  </m:oMath>
                </a14:m>
                <a:r>
                  <a:rPr lang="en-US" sz="2000" i="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b="0" i="1" baseline="-2500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𝑧𝑊</m:t>
                    </m:r>
                  </m:oMath>
                </a14:m>
                <a:endParaRPr lang="en-US" sz="2000" i="0" baseline="-2500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The asymptotic test statistic T for the hypothesis as </a:t>
                </a:r>
                <a:r>
                  <a:rPr lang="en-US" dirty="0"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i="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𝑧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i="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sz="2000" i="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For  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H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0 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: T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𝑊</m:t>
                    </m:r>
                  </m:oMath>
                </a14:m>
                <a:endParaRPr lang="en-US" sz="2000" i="1" baseline="-250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sz="2000" i="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For  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𝐻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1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: 𝑇 = |ℎ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𝐷𝑊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|²𝑃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𝐷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+ 𝜎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𝑊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²</a:t>
                </a:r>
                <a:endParaRPr lang="en-US" sz="2000" i="1" dirty="0">
                  <a:solidFill>
                    <a:schemeClr val="tx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CA999F-563A-A6E7-A989-71325ACD4C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5208309"/>
              </a:xfrm>
              <a:blipFill>
                <a:blip r:embed="rId2"/>
                <a:stretch>
                  <a:fillRect l="-522" t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BDEEF-AF11-CB05-1950-E5FCC805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744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2134-1844-0995-6B70-8096ADA9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7BEFC3-15FE-6A17-2C82-DD2E44F735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5208309"/>
              </a:xfrm>
            </p:spPr>
            <p:txBody>
              <a:bodyPr/>
              <a:lstStyle/>
              <a:p>
                <a:r>
                  <a:rPr lang="en-US" sz="2000" i="0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Covert Message Detection: </a:t>
                </a:r>
                <a:r>
                  <a:rPr lang="en-US" sz="2000" i="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𝑇 ≥ 𝜏 (Detected), 𝑇 &lt; 𝜏 (Not Detected)</a:t>
                </a:r>
                <a:endParaRPr lang="en-US" sz="20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sz="1800" i="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Uncertainty in Noise Variance 𝜎𝑅² :</a:t>
                </a:r>
                <a:endParaRPr lang="en-US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sz="18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𝜎</a:t>
                </a:r>
                <a:r>
                  <a:rPr lang="en-US" sz="18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𝑊,dB</a:t>
                </a:r>
                <a:r>
                  <a:rPr lang="en-US" sz="18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² ~ 𝑈(𝜎̅</a:t>
                </a:r>
                <a:r>
                  <a:rPr lang="en-US" sz="18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𝑊,dB</a:t>
                </a:r>
                <a:r>
                  <a:rPr lang="en-US" sz="18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² −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𝜁</m:t>
                    </m:r>
                  </m:oMath>
                </a14:m>
                <a:r>
                  <a:rPr lang="en-US" sz="18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dB</a:t>
                </a:r>
                <a:r>
                  <a:rPr lang="en-US" sz="18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𝜎̅</a:t>
                </a:r>
                <a:r>
                  <a:rPr lang="en-US" sz="18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𝑊,dB</a:t>
                </a:r>
                <a:r>
                  <a:rPr lang="en-US" sz="18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² +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𝜁</m:t>
                    </m:r>
                  </m:oMath>
                </a14:m>
                <a:r>
                  <a:rPr lang="en-US" sz="18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dB</a:t>
                </a:r>
                <a:r>
                  <a:rPr lang="en-US" sz="18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)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18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𝜎̅</a:t>
                </a:r>
                <a:r>
                  <a:rPr lang="en-US" sz="18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𝑊,dB</a:t>
                </a:r>
                <a:r>
                  <a:rPr lang="en-US" sz="18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²</a:t>
                </a:r>
                <a:r>
                  <a:rPr lang="en-US" sz="1800" i="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: Mean Value, </a:t>
                </a:r>
                <a:r>
                  <a:rPr lang="en-US" sz="18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𝜁</a:t>
                </a:r>
                <a:r>
                  <a:rPr lang="en-US" sz="18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dB</a:t>
                </a:r>
                <a:r>
                  <a:rPr lang="en-US" sz="18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&gt;0</a:t>
                </a:r>
                <a:r>
                  <a:rPr lang="en-US" sz="1800" i="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: Maximum Range</a:t>
                </a:r>
                <a:endParaRPr lang="en-US" dirty="0">
                  <a:solidFill>
                    <a:srgbClr val="222A35"/>
                  </a:solidFill>
                  <a:latin typeface="Cambria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The resulting DEP </a:t>
                </a:r>
                <a:r>
                  <a:rPr lang="en-US" dirty="0" err="1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Pr</a:t>
                </a: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(e) is calculated by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 ≥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𝜏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𝐻</m:t>
                            </m:r>
                            <m:r>
                              <a:rPr lang="en-US" b="0" i="0" baseline="-2500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Pr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  <m:r>
                          <a:rPr lang="en-US" b="0" i="0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e>
                    </m:d>
                    <m:r>
                      <a:rPr lang="en-US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Pr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T</m:t>
                        </m:r>
                        <m:r>
                          <a:rPr lang="en-US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&lt;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𝜏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  <m:r>
                          <a:rPr lang="en-US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𝐻</m:t>
                            </m:r>
                            <m:r>
                              <a:rPr lang="en-US" b="0" i="1" baseline="-2500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e>
                        </m:d>
                      </m:e>
                    </m:func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 that minimizes the DEP is obtained from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baseline="-2500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Resulting DEP becomes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 </m:t>
                        </m:r>
                      </m:sup>
                    </m:sSup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1 − 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𝜁</m:t>
                            </m:r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b="0" i="1" baseline="-25000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baseline="-2500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den>
                            </m:f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7BEFC3-15FE-6A17-2C82-DD2E44F735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5208309"/>
              </a:xfrm>
              <a:blipFill>
                <a:blip r:embed="rId2"/>
                <a:stretch>
                  <a:fillRect l="-522" t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7F172-A5B7-CF0E-7775-3B67B8B8B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905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5CBE-CF4C-A2F8-EEB7-F51B2BB5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03502-1CB1-EF3A-00C8-A69E59A82B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808259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Optimize the following problem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𝑀𝑎𝑥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𝑟𝑃</m:t>
                        </m:r>
                      </m:lim>
                    </m:limLow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aseline="-25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𝑆𝑢𝑏𝑗𝑒𝑐𝑡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𝑟𝑃</m:t>
                    </m:r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baseline="-2500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baseline="-2500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baseline="-2500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baseline="-2500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,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baseline="-2500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baseline="-2500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baseline="-2500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baseline="-2500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>
                  <a:solidFill>
                    <a:schemeClr val="tx2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1"/>
                <a:endParaRPr lang="en-US" b="0" dirty="0">
                  <a:solidFill>
                    <a:schemeClr val="tx2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baseline="-50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𝐷𝑊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baseline="-25000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func>
                      </m:e>
                      <m:e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b="0" dirty="0">
                  <a:solidFill>
                    <a:schemeClr val="tx2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1"/>
                <a:endParaRPr lang="en-US" b="0" dirty="0">
                  <a:solidFill>
                    <a:schemeClr val="tx2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𝜁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baseline="-2500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</m:oMath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1"/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 ≤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</a:rPr>
                  <a:t> </a:t>
                </a:r>
                <a:endParaRPr lang="en-US" dirty="0"/>
              </a:p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Exact expectation of DEP is analytically intractable</a:t>
                </a:r>
              </a:p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Jensen's inequality is employed due to the concavity of the logarithm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baseline="-50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𝐷𝑊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baseline="-25000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</m:func>
                      </m:e>
                      <m:e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acc>
                                        <m:r>
                                          <a:rPr lang="en-US" b="0" i="1" baseline="-25000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baseline="-25000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𝐷𝑊</m:t>
                                </m:r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baseline="-25000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𝜁</m:t>
                                </m:r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baseline="-25000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baseline="-25000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Lower bound of  the expected DEP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03502-1CB1-EF3A-00C8-A69E59A82B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808259"/>
              </a:xfrm>
              <a:blipFill>
                <a:blip r:embed="rId2"/>
                <a:stretch>
                  <a:fillRect l="-522" t="-1269" b="-5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2B25D-704E-0A66-486A-870862A6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425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10DA-B149-19C3-1CD2-513726E4C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98745-F968-F8F3-7CA8-EAD1BA57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90DE9B-E6F8-A28D-4D63-A6BB319FBF28}"/>
              </a:ext>
            </a:extLst>
          </p:cNvPr>
          <p:cNvSpPr txBox="1"/>
          <p:nvPr/>
        </p:nvSpPr>
        <p:spPr>
          <a:xfrm>
            <a:off x="2620736" y="5001337"/>
            <a:ext cx="6057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Figure. Average covert rate vs DEP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E0D056-574F-3295-F57A-D88B41BB7A93}"/>
              </a:ext>
            </a:extLst>
          </p:cNvPr>
          <p:cNvSpPr txBox="1"/>
          <p:nvPr/>
        </p:nvSpPr>
        <p:spPr>
          <a:xfrm>
            <a:off x="1330779" y="5433020"/>
            <a:ext cx="1051560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graph illustrates the average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worst-case covert rate </a:t>
            </a:r>
            <a:r>
              <a:rPr lang="en-US" dirty="0"/>
              <a:t>under perfect and imperfect CSI             conditions as the minimum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DEP threshold </a:t>
            </a:r>
            <a:r>
              <a:rPr lang="en-US" dirty="0"/>
              <a:t>varies.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emphasizes the significance of acquiring reliable CSI for optimal performance.</a:t>
            </a:r>
          </a:p>
        </p:txBody>
      </p:sp>
      <p:pic>
        <p:nvPicPr>
          <p:cNvPr id="14" name="Content Placeholder 1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FCA46B1-4B96-E324-ABC5-002419366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315" y="1594210"/>
            <a:ext cx="5838522" cy="3353788"/>
          </a:xfrm>
        </p:spPr>
      </p:pic>
    </p:spTree>
    <p:extLst>
      <p:ext uri="{BB962C8B-B14F-4D97-AF65-F5344CB8AC3E}">
        <p14:creationId xmlns:p14="http://schemas.microsoft.com/office/powerpoint/2010/main" val="3066816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E2494-6D67-7921-9A71-B1AAC93B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ABFA1-DBDA-1FC2-D4AD-1DB88B250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7349"/>
            <a:ext cx="10515600" cy="4519613"/>
          </a:xfrm>
        </p:spPr>
        <p:txBody>
          <a:bodyPr/>
          <a:lstStyle/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Quality CSI is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indispensable</a:t>
            </a:r>
            <a:r>
              <a:rPr lang="en-US" dirty="0"/>
              <a:t> for minimizing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Detection Error Probability (DEP) </a:t>
            </a:r>
            <a:r>
              <a:rPr lang="en-US" dirty="0"/>
              <a:t>at the    AF relay.</a:t>
            </a:r>
          </a:p>
          <a:p>
            <a:pPr>
              <a:lnSpc>
                <a:spcPct val="150000"/>
              </a:lnSpc>
            </a:pPr>
            <a:r>
              <a:rPr lang="en-US" dirty="0"/>
              <a:t>Accurate CSI facilitates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optimal</a:t>
            </a:r>
            <a:r>
              <a:rPr lang="en-US" dirty="0"/>
              <a:t> signal processing,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enhancing</a:t>
            </a:r>
            <a:r>
              <a:rPr lang="en-US" dirty="0"/>
              <a:t> the reliability and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effectiveness</a:t>
            </a:r>
            <a:r>
              <a:rPr lang="en-US" dirty="0"/>
              <a:t> of covert communication strategies.</a:t>
            </a:r>
          </a:p>
          <a:p>
            <a:pPr>
              <a:lnSpc>
                <a:spcPct val="150000"/>
              </a:lnSpc>
            </a:pPr>
            <a:r>
              <a:rPr lang="en-US" dirty="0"/>
              <a:t>High-quality CSI ensures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robust</a:t>
            </a:r>
            <a:r>
              <a:rPr lang="en-US" dirty="0"/>
              <a:t> covert communication,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strengthening</a:t>
            </a:r>
            <a:r>
              <a:rPr lang="en-US" dirty="0"/>
              <a:t> the security and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efficiency</a:t>
            </a:r>
            <a:r>
              <a:rPr lang="en-US" dirty="0"/>
              <a:t> of the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32368-AA35-17F0-3B36-F514A786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739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8DBDDC-461B-4CBA-92C5-B19A06DC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BCF92-C2DB-403D-BA0D-6E5B8199F341}"/>
              </a:ext>
            </a:extLst>
          </p:cNvPr>
          <p:cNvSpPr txBox="1"/>
          <p:nvPr/>
        </p:nvSpPr>
        <p:spPr>
          <a:xfrm>
            <a:off x="838199" y="2609322"/>
            <a:ext cx="101754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Thank you for your Listening. For any queries, please       email me at: refatkhanuits@gmail.com</a:t>
            </a:r>
            <a:endParaRPr lang="en-US" sz="2800" b="1" i="0" dirty="0">
              <a:effectLst/>
              <a:latin typeface="Söhne"/>
            </a:endParaRP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538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620F-61D1-E460-E13A-29032654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1A187-FCB8-D2EE-928A-F3E8990F6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endParaRPr lang="en-US" dirty="0"/>
          </a:p>
          <a:p>
            <a:r>
              <a:rPr lang="en-US" dirty="0"/>
              <a:t>Method</a:t>
            </a:r>
          </a:p>
          <a:p>
            <a:endParaRPr lang="en-US" dirty="0"/>
          </a:p>
          <a:p>
            <a:r>
              <a:rPr lang="en-US" dirty="0"/>
              <a:t>Numerical Result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615BB-B508-8EA9-5099-B99F46E6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92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4ABF-35A6-FB09-B976-5C66F7E0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21DAC-C2BB-949F-19A9-72CC34BA1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effectLst/>
                <a:latin typeface="ElsevierSans"/>
              </a:rPr>
              <a:t>Vehicular Communications Overview</a:t>
            </a:r>
            <a:r>
              <a:rPr lang="en-US" b="1" i="0" dirty="0">
                <a:solidFill>
                  <a:srgbClr val="1F1F1F"/>
                </a:solidFill>
                <a:effectLst/>
                <a:latin typeface="ElsevierSans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Growing area of communication between vehicles and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roadside infrastructure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Enabled by advances in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wireless communication technologies</a:t>
            </a:r>
            <a:r>
              <a:rPr lang="en-US" dirty="0"/>
              <a:t>.</a:t>
            </a:r>
            <a:endParaRPr lang="en-US" b="1" dirty="0">
              <a:solidFill>
                <a:srgbClr val="1F1F1F"/>
              </a:solidFill>
              <a:latin typeface="ElsevierSans"/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Real-Time Information Sharing</a:t>
            </a:r>
            <a:r>
              <a:rPr lang="en-US" dirty="0"/>
              <a:t>:</a:t>
            </a:r>
            <a:endParaRPr lang="en-US" b="1" dirty="0">
              <a:solidFill>
                <a:srgbClr val="1F1F1F"/>
              </a:solidFill>
              <a:latin typeface="ElsevierSans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Facilitates</a:t>
            </a:r>
            <a:r>
              <a:rPr lang="en-US" dirty="0"/>
              <a:t> real-time sharing of information between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vehicles and infrastructure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Enhances safety</a:t>
            </a:r>
            <a:r>
              <a:rPr lang="en-US" dirty="0"/>
              <a:t>, communication between passengers, and connectivity to the Internet.</a:t>
            </a:r>
            <a:endParaRPr lang="en-US" b="1" dirty="0">
              <a:solidFill>
                <a:srgbClr val="1F1F1F"/>
              </a:solidFill>
              <a:latin typeface="ElsevierSans"/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Applications for Safety and Connectivity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Applications designed to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increase the safety </a:t>
            </a:r>
            <a:r>
              <a:rPr lang="en-US" dirty="0"/>
              <a:t>of vehicles.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Supports</a:t>
            </a:r>
            <a:r>
              <a:rPr lang="en-US" dirty="0"/>
              <a:t> communication between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passengers and the Internet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2633C-1C5D-86BF-A07D-BBB3AF0C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7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4FA3-B65C-9221-1E0A-6E4709E2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77992-FB8E-D048-552F-AE7E2DDCE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49690"/>
            <a:ext cx="11096135" cy="491136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Challenges of Secure Communication: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Security Threats: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Opponents can conduct traffic analysis by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collecting metadata </a:t>
            </a:r>
            <a:r>
              <a:rPr lang="en-US" sz="2000" dirty="0"/>
              <a:t>during transmission.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Vulnerabilities</a:t>
            </a:r>
            <a:r>
              <a:rPr lang="en-US" sz="2000" dirty="0"/>
              <a:t> include capturing source and destination addresses, request-response         frequency, </a:t>
            </a:r>
            <a:r>
              <a:rPr lang="en-US" sz="2000" dirty="0" err="1"/>
              <a:t>etc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Need for Covert Communications: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Transmit data in a manner that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avoids detection or suspicion.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Combining cryptography and physical </a:t>
            </a:r>
            <a:r>
              <a:rPr lang="en-US" sz="2000" dirty="0"/>
              <a:t>layer security can prevent eavesdropping, but           covert communications are necessary to counter traffic analysis threats.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FF7CF-F72C-3287-65EF-9073A1C6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00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17C4-6EE4-D79A-6A5B-D176623C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00FBA-C5B5-3A92-A18D-145EC6140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690"/>
            <a:ext cx="10662501" cy="5208309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Investigating Covert Communications: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System Overview: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Setup involves a source vehicle and disguised full-duplex (FD) destination vehicle.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Objective: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Ensure covert transmission to a hidden vehicle while warden vehicle surveillance.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Research Scope: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Explore channel uncertainty at the warden vehicle.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Determine the lower bound of the expected minimum detection error probability (DEP).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Research Outcomes: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Numerical results demonstrating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covert rate </a:t>
            </a:r>
            <a:r>
              <a:rPr lang="en-US" dirty="0"/>
              <a:t>performance under diverse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DEP requirements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Emphasis on the significance of secure and covert communication strategies against advanced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security threats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5A9C2-8570-7029-69F8-7EA958C8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556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6216-AD61-DDB8-901C-9FD05962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19F04-71BB-C173-A376-62374AE1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B597E-E84E-129A-1A68-DF92EB776CC3}"/>
              </a:ext>
            </a:extLst>
          </p:cNvPr>
          <p:cNvSpPr txBox="1"/>
          <p:nvPr/>
        </p:nvSpPr>
        <p:spPr>
          <a:xfrm>
            <a:off x="3363686" y="6041571"/>
            <a:ext cx="49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Figure. Node Placement </a:t>
            </a:r>
          </a:p>
        </p:txBody>
      </p:sp>
      <p:pic>
        <p:nvPicPr>
          <p:cNvPr id="9" name="Content Placeholder 8" descr="A screenshot of a video game">
            <a:extLst>
              <a:ext uri="{FF2B5EF4-FFF2-40B4-BE49-F238E27FC236}">
                <a16:creationId xmlns:a16="http://schemas.microsoft.com/office/drawing/2014/main" id="{CD78A385-01CF-5A37-EF6D-D6EE9F521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151" y="1862834"/>
            <a:ext cx="7085283" cy="4100985"/>
          </a:xfrm>
        </p:spPr>
      </p:pic>
    </p:spTree>
    <p:extLst>
      <p:ext uri="{BB962C8B-B14F-4D97-AF65-F5344CB8AC3E}">
        <p14:creationId xmlns:p14="http://schemas.microsoft.com/office/powerpoint/2010/main" val="305904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37C1-7FBD-1B75-9F35-D2FC873B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9B780-8886-BC97-4F41-718D142AE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912"/>
            <a:ext cx="10515600" cy="4767438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Covert Communication System Overview: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Communication Setup: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Source vehicle (S) </a:t>
            </a:r>
            <a:r>
              <a:rPr lang="en-US" dirty="0"/>
              <a:t>transmitting a public message to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destination vehicle (D)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Covert transmission conducted by the seemingly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receive-only destination vehicle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Covert signal transmitted to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hidden vehicle (R) </a:t>
            </a:r>
            <a:r>
              <a:rPr lang="en-US" dirty="0"/>
              <a:t>using an unseen antenna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Transmission Environment: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Full-duplex (FD) </a:t>
            </a:r>
            <a:r>
              <a:rPr lang="en-US" dirty="0"/>
              <a:t>communication implemented, allowing simultaneous transmission and             reception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Warden vehicle (W) </a:t>
            </a:r>
            <a:r>
              <a:rPr lang="en-US" dirty="0"/>
              <a:t>monitoring for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suspicious communications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Key Focus: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Ensuring secure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undetectable transmission </a:t>
            </a:r>
            <a:r>
              <a:rPr lang="en-US" dirty="0"/>
              <a:t>from the destination to the hidden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vehicle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Under surveillance </a:t>
            </a:r>
            <a:r>
              <a:rPr lang="en-US" dirty="0"/>
              <a:t>of a warden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vehicle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BF3AC-FFC0-4162-D528-2F50853F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703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8571-CBDC-7F0F-7E04-E084BAD4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86134-FE04-0BC5-4FBF-7ADEF0C26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607" y="1649691"/>
                <a:ext cx="10578193" cy="4881738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Received Signal in Covert Communication: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800" dirty="0"/>
                  <a:t>The received signal at the </a:t>
                </a: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disguised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full-duplex (FD) </a:t>
                </a:r>
                <a:r>
                  <a:rPr lang="en-US" sz="1800" dirty="0"/>
                  <a:t>destination can be expressed as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altLang="ko-KR" i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SD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altLang="ko-KR" i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DD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altLang="ko-KR" i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endParaRPr lang="en-US" altLang="ko-KR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ea typeface="Times New Roman" panose="02020603050405020304" pitchFamily="18" charset="0"/>
                  </a:rPr>
                  <a:t>Signal Information 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'Public message' 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denoted as </a:t>
                </a:r>
                <a:r>
                  <a:rPr lang="en-US" i="0" dirty="0" err="1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x</a:t>
                </a:r>
                <a:r>
                  <a:rPr lang="en-US" i="0" baseline="-25000" dirty="0" err="1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P</a:t>
                </a:r>
                <a:r>
                  <a:rPr lang="en-US" i="0" baseline="-2500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0" smtClean="0">
                        <a:solidFill>
                          <a:srgbClr val="222A3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r>
                  <a:rPr lang="en-US" baseline="-25000" dirty="0">
                    <a:solidFill>
                      <a:srgbClr val="222A35"/>
                    </a:solidFill>
                    <a:ea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222A35"/>
                    </a:solidFill>
                    <a:ea typeface="Times New Roman" panose="02020603050405020304" pitchFamily="18" charset="0"/>
                  </a:rPr>
                  <a:t> CN(0,1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) and </a:t>
                </a:r>
                <a:r>
                  <a:rPr lang="en-US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'covert message' 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denoted </a:t>
                </a:r>
                <a:r>
                  <a:rPr lang="en-US" dirty="0">
                    <a:solidFill>
                      <a:srgbClr val="222A35"/>
                    </a:solidFill>
                    <a:ea typeface="Times New Roman" panose="02020603050405020304" pitchFamily="18" charset="0"/>
                  </a:rPr>
                  <a:t>as x</a:t>
                </a:r>
                <a:r>
                  <a:rPr lang="en-US" baseline="-25000" dirty="0">
                    <a:solidFill>
                      <a:srgbClr val="222A35"/>
                    </a:solidFill>
                    <a:ea typeface="Times New Roman" panose="02020603050405020304" pitchFamily="18" charset="0"/>
                  </a:rPr>
                  <a:t>c</a:t>
                </a:r>
                <a:r>
                  <a:rPr lang="en-US" dirty="0">
                    <a:solidFill>
                      <a:srgbClr val="222A35"/>
                    </a:solidFill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0">
                        <a:solidFill>
                          <a:srgbClr val="222A3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r>
                  <a:rPr lang="en-US" baseline="-25000" dirty="0">
                    <a:solidFill>
                      <a:srgbClr val="222A35"/>
                    </a:solidFill>
                    <a:ea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222A35"/>
                    </a:solidFill>
                    <a:ea typeface="Times New Roman" panose="02020603050405020304" pitchFamily="18" charset="0"/>
                  </a:rPr>
                  <a:t> CN(0,1)</a:t>
                </a:r>
                <a:endParaRPr lang="en-US" i="0" dirty="0">
                  <a:solidFill>
                    <a:srgbClr val="222A35"/>
                  </a:solidFill>
                  <a:effectLst/>
                  <a:ea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'Transmit power' 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at the destination indicated P</a:t>
                </a:r>
                <a:r>
                  <a:rPr lang="en-US" i="0" baseline="-2500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D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 as and at the </a:t>
                </a:r>
                <a:r>
                  <a:rPr lang="en-US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source 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as P</a:t>
                </a:r>
                <a:r>
                  <a:rPr lang="en-US" i="0" baseline="-2500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S</a:t>
                </a:r>
                <a:endParaRPr lang="en-US" i="0" dirty="0">
                  <a:solidFill>
                    <a:srgbClr val="222A35"/>
                  </a:solidFill>
                  <a:effectLst/>
                  <a:ea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000" i="0" dirty="0">
                    <a:solidFill>
                      <a:schemeClr val="accent6">
                        <a:lumMod val="50000"/>
                      </a:schemeClr>
                    </a:solidFill>
                    <a:effectLst/>
                    <a:ea typeface="Times New Roman" panose="02020603050405020304" pitchFamily="18" charset="0"/>
                  </a:rPr>
                  <a:t>Noise and Interference: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'Residual self-interference channel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' represented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DD</m:t>
                        </m:r>
                      </m:sub>
                    </m:sSub>
                    <m:r>
                      <a:rPr lang="en-US" i="0" smtClean="0">
                        <a:solidFill>
                          <a:srgbClr val="222A3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r>
                  <a:rPr lang="en-US" baseline="-25000" dirty="0">
                    <a:solidFill>
                      <a:srgbClr val="222A35"/>
                    </a:solidFill>
                    <a:ea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222A35"/>
                    </a:solidFill>
                    <a:ea typeface="Times New Roman" panose="02020603050405020304" pitchFamily="18" charset="0"/>
                  </a:rPr>
                  <a:t> CN(0,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SI</m:t>
                        </m:r>
                      </m:sub>
                      <m:sup>
                        <m:r>
                          <a:rPr lang="en-US" i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) , accounting for residual       signal  interference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Z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  <a:ea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Times New Roman" panose="02020603050405020304" pitchFamily="18" charset="0"/>
                  </a:rPr>
                  <a:t> CN(0,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X</m:t>
                        </m:r>
                      </m:sub>
                      <m:sup>
                        <m:r>
                          <a:rPr lang="en-US" i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 )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'Additive noise' 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at node X, reflecting the presence of additional background        noise.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86134-FE04-0BC5-4FBF-7ADEF0C26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607" y="1649691"/>
                <a:ext cx="10578193" cy="4881738"/>
              </a:xfrm>
              <a:blipFill>
                <a:blip r:embed="rId2"/>
                <a:stretch>
                  <a:fillRect l="-576" t="-1250" r="-1382" b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5E88F-7F74-DC27-C235-4BDFE99F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9164-DE4B-9E9B-CF89-463A989E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3771D4-B15B-9A3F-C14E-C0955F14C4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2"/>
                <a:ext cx="10515600" cy="453067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Channel Uncertainty in Transmission: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Consideration of Uncertainty: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The channel uncertainty of the D-W link, and </a:t>
                </a:r>
                <a:r>
                  <a:rPr lang="en-US" i="0" dirty="0" err="1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h</a:t>
                </a:r>
                <a:r>
                  <a:rPr lang="en-US" i="0" baseline="-25000" dirty="0" err="1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DW</a:t>
                </a:r>
                <a:r>
                  <a:rPr lang="en-US" dirty="0"/>
                  <a:t> can be modelled as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sz="2000" dirty="0">
                    <a:solidFill>
                      <a:srgbClr val="222A35"/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</a:t>
                </a:r>
                <a:r>
                  <a:rPr lang="en-US" sz="2000" i="0" dirty="0">
                    <a:solidFill>
                      <a:srgbClr val="222A35"/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                   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sz="2000" dirty="0">
                    <a:solidFill>
                      <a:srgbClr val="222A35"/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                        </a:t>
                </a:r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h</a:t>
                </a:r>
                <a:r>
                  <a:rPr lang="en-US" sz="2000" i="0" baseline="-25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DW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sz="200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ρ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 </m:t>
                        </m:r>
                      </m:e>
                    </m:rad>
                  </m:oMath>
                </a14:m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sz="2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</m:sub>
                    </m:sSub>
                    <m:r>
                      <a:rPr lang="en-US" altLang="ko-KR" sz="2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ρ</m:t>
                        </m:r>
                      </m:e>
                    </m:rad>
                  </m:oMath>
                </a14:m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sz="2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sz="2000" dirty="0"/>
                  <a:t>   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Model Representation: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Channel uncertainty </a:t>
                </a:r>
                <a:r>
                  <a:rPr lang="en-US" dirty="0"/>
                  <a:t>can be effectively modeled as a combination of ground-truth channel (</a:t>
                </a:r>
                <a:r>
                  <a:rPr lang="en-US" dirty="0" err="1"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h</a:t>
                </a:r>
                <a:r>
                  <a:rPr lang="en-US" baseline="-25000" dirty="0" err="1"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DW</a:t>
                </a:r>
                <a:r>
                  <a:rPr lang="en-US" dirty="0"/>
                  <a:t>), estimated channel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</m:sub>
                    </m:sSub>
                  </m:oMath>
                </a14:m>
                <a:r>
                  <a:rPr lang="en-US" dirty="0"/>
                  <a:t>), and estimation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222A3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r>
                  <a:rPr lang="en-US" baseline="-25000" dirty="0">
                    <a:solidFill>
                      <a:srgbClr val="222A35"/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</a:t>
                </a:r>
                <a:r>
                  <a:rPr lang="en-US" dirty="0">
                    <a:solidFill>
                      <a:srgbClr val="222A35"/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CN(0,L</a:t>
                </a:r>
                <a:r>
                  <a:rPr lang="en-US" baseline="-25000" dirty="0">
                    <a:solidFill>
                      <a:srgbClr val="222A35"/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DW</a:t>
                </a:r>
                <a:r>
                  <a:rPr lang="en-US" dirty="0">
                    <a:solidFill>
                      <a:srgbClr val="222A35"/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)</a:t>
                </a:r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ρ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[0,1]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denotes the level of estimation, aiding in understanding the accuracy of the estimation process</a:t>
                </a:r>
              </a:p>
              <a:p>
                <a:endParaRPr lang="en-US" sz="2000" dirty="0">
                  <a:solidFill>
                    <a:srgbClr val="222A35"/>
                  </a:solidFill>
                  <a:latin typeface="Cambria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3771D4-B15B-9A3F-C14E-C0955F14C4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2"/>
                <a:ext cx="10515600" cy="4530672"/>
              </a:xfrm>
              <a:blipFill>
                <a:blip r:embed="rId2"/>
                <a:stretch>
                  <a:fillRect l="-522" t="-673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29BEA-339A-A235-624C-866DF075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8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3850</TotalTime>
  <Words>1377</Words>
  <Application>Microsoft Office PowerPoint</Application>
  <PresentationFormat>Widescreen</PresentationFormat>
  <Paragraphs>179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맑은 고딕</vt:lpstr>
      <vt:lpstr>-apple-system</vt:lpstr>
      <vt:lpstr>Arial</vt:lpstr>
      <vt:lpstr>Calibri</vt:lpstr>
      <vt:lpstr>Calibri body</vt:lpstr>
      <vt:lpstr>Cambria</vt:lpstr>
      <vt:lpstr>Cambria Math</vt:lpstr>
      <vt:lpstr>ElsevierSans</vt:lpstr>
      <vt:lpstr>Roboto</vt:lpstr>
      <vt:lpstr>Söhne</vt:lpstr>
      <vt:lpstr>Tahoma</vt:lpstr>
      <vt:lpstr>Times New Roman</vt:lpstr>
      <vt:lpstr>Office 테마</vt:lpstr>
      <vt:lpstr>Covert Communication for a  Disguised Full-Duplex vehicle with   channel Distribution Information </vt:lpstr>
      <vt:lpstr>Table of Contents</vt:lpstr>
      <vt:lpstr>Introduction</vt:lpstr>
      <vt:lpstr>Introduction</vt:lpstr>
      <vt:lpstr>Introduction</vt:lpstr>
      <vt:lpstr>Method</vt:lpstr>
      <vt:lpstr>Method</vt:lpstr>
      <vt:lpstr>Method</vt:lpstr>
      <vt:lpstr>Method</vt:lpstr>
      <vt:lpstr>Method</vt:lpstr>
      <vt:lpstr>Method</vt:lpstr>
      <vt:lpstr>Method</vt:lpstr>
      <vt:lpstr>Method</vt:lpstr>
      <vt:lpstr>Method</vt:lpstr>
      <vt:lpstr>Method</vt:lpstr>
      <vt:lpstr>Method</vt:lpstr>
      <vt:lpstr>Numerical Result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Jihwan Moon</dc:creator>
  <cp:lastModifiedBy>REFAT KHAN</cp:lastModifiedBy>
  <cp:revision>163</cp:revision>
  <dcterms:created xsi:type="dcterms:W3CDTF">2018-05-20T06:28:16Z</dcterms:created>
  <dcterms:modified xsi:type="dcterms:W3CDTF">2024-02-05T02:33:35Z</dcterms:modified>
</cp:coreProperties>
</file>