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629" r:id="rId35"/>
    <p:sldId id="1630" r:id="rId36"/>
    <p:sldId id="1631" r:id="rId37"/>
    <p:sldId id="1632" r:id="rId38"/>
    <p:sldId id="1633" r:id="rId39"/>
    <p:sldId id="1634" r:id="rId40"/>
    <p:sldId id="1635" r:id="rId41"/>
    <p:sldId id="1636" r:id="rId42"/>
    <p:sldId id="1637" r:id="rId43"/>
    <p:sldId id="1638" r:id="rId44"/>
    <p:sldId id="1639" r:id="rId45"/>
    <p:sldId id="1640" r:id="rId46"/>
    <p:sldId id="1641" r:id="rId47"/>
    <p:sldId id="1642" r:id="rId48"/>
    <p:sldId id="1643" r:id="rId49"/>
    <p:sldId id="1644" r:id="rId50"/>
    <p:sldId id="1645" r:id="rId51"/>
    <p:sldId id="1646" r:id="rId52"/>
    <p:sldId id="1647" r:id="rId53"/>
    <p:sldId id="1648" r:id="rId54"/>
    <p:sldId id="1649" r:id="rId55"/>
    <p:sldId id="1650" r:id="rId56"/>
    <p:sldId id="1651" r:id="rId57"/>
    <p:sldId id="1652" r:id="rId58"/>
    <p:sldId id="1653" r:id="rId59"/>
    <p:sldId id="1654" r:id="rId60"/>
    <p:sldId id="1655" r:id="rId61"/>
    <p:sldId id="1656" r:id="rId62"/>
    <p:sldId id="1657" r:id="rId63"/>
    <p:sldId id="1658" r:id="rId64"/>
    <p:sldId id="1659" r:id="rId65"/>
    <p:sldId id="1660" r:id="rId66"/>
    <p:sldId id="1661" r:id="rId67"/>
    <p:sldId id="1662" r:id="rId68"/>
    <p:sldId id="1663" r:id="rId69"/>
    <p:sldId id="1664" r:id="rId70"/>
    <p:sldId id="1665" r:id="rId71"/>
    <p:sldId id="1666" r:id="rId72"/>
    <p:sldId id="1667" r:id="rId73"/>
    <p:sldId id="1668" r:id="rId74"/>
    <p:sldId id="1669" r:id="rId75"/>
    <p:sldId id="1670" r:id="rId76"/>
    <p:sldId id="1671" r:id="rId77"/>
    <p:sldId id="1672" r:id="rId78"/>
    <p:sldId id="1673" r:id="rId79"/>
    <p:sldId id="1674" r:id="rId80"/>
    <p:sldId id="1675" r:id="rId81"/>
    <p:sldId id="1676" r:id="rId82"/>
    <p:sldId id="1677" r:id="rId83"/>
    <p:sldId id="1678" r:id="rId84"/>
    <p:sldId id="1679" r:id="rId85"/>
    <p:sldId id="1680" r:id="rId86"/>
    <p:sldId id="1681" r:id="rId87"/>
    <p:sldId id="1682" r:id="rId88"/>
    <p:sldId id="1683" r:id="rId89"/>
    <p:sldId id="1684" r:id="rId90"/>
    <p:sldId id="1685" r:id="rId91"/>
    <p:sldId id="1686" r:id="rId92"/>
    <p:sldId id="1687" r:id="rId93"/>
    <p:sldId id="1688" r:id="rId94"/>
    <p:sldId id="1689" r:id="rId95"/>
    <p:sldId id="1690" r:id="rId96"/>
    <p:sldId id="1691" r:id="rId97"/>
    <p:sldId id="1692" r:id="rId98"/>
    <p:sldId id="1695" r:id="rId99"/>
    <p:sldId id="1696" r:id="rId100"/>
    <p:sldId id="1697" r:id="rId101"/>
    <p:sldId id="1698" r:id="rId10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2024-03-20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94</a:t>
            </a:fld>
            <a:endParaRPr lang="ko-KR" altLang="en-US"/>
          </a:p>
        </p:txBody>
      </p:sp>
    </p:spTree>
    <p:extLst>
      <p:ext uri="{BB962C8B-B14F-4D97-AF65-F5344CB8AC3E}">
        <p14:creationId xmlns:p14="http://schemas.microsoft.com/office/powerpoint/2010/main" val="353605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2024-03-20</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2024-03-20</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2024-03-20</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2024-03-20</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2024-03-20</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2024-03-20</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2024-03-20</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9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9915-C880-812E-9BF4-BE046BC2CE59}"/>
              </a:ext>
            </a:extLst>
          </p:cNvPr>
          <p:cNvSpPr>
            <a:spLocks noGrp="1"/>
          </p:cNvSpPr>
          <p:nvPr>
            <p:ph type="title"/>
          </p:nvPr>
        </p:nvSpPr>
        <p:spPr/>
        <p:txBody>
          <a:bodyPr/>
          <a:lstStyle/>
          <a:p>
            <a:r>
              <a:rPr lang="en-US" dirty="0"/>
              <a:t>MIMO with ZF-DFB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962E98-4472-04D6-46A3-BC7AFAC9B375}"/>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64962E98-4472-04D6-46A3-BC7AFAC9B375}"/>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7F99ED6-A7D0-23A3-E508-A29F89F9594C}"/>
              </a:ext>
            </a:extLst>
          </p:cNvPr>
          <p:cNvSpPr>
            <a:spLocks noGrp="1"/>
          </p:cNvSpPr>
          <p:nvPr>
            <p:ph type="sldNum" sz="quarter" idx="12"/>
          </p:nvPr>
        </p:nvSpPr>
        <p:spPr/>
        <p:txBody>
          <a:bodyPr/>
          <a:lstStyle/>
          <a:p>
            <a:fld id="{A439D109-9F59-4B0B-8E20-D6D3A384B1F1}" type="slidenum">
              <a:rPr lang="ko-KR" altLang="en-US" smtClean="0"/>
              <a:t>100</a:t>
            </a:fld>
            <a:endParaRPr lang="ko-KR" altLang="en-US"/>
          </a:p>
        </p:txBody>
      </p:sp>
    </p:spTree>
    <p:extLst>
      <p:ext uri="{BB962C8B-B14F-4D97-AF65-F5344CB8AC3E}">
        <p14:creationId xmlns:p14="http://schemas.microsoft.com/office/powerpoint/2010/main" val="21732936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6276-EA90-5EBD-4A22-56F645C6D139}"/>
              </a:ext>
            </a:extLst>
          </p:cNvPr>
          <p:cNvSpPr>
            <a:spLocks noGrp="1"/>
          </p:cNvSpPr>
          <p:nvPr>
            <p:ph type="title"/>
          </p:nvPr>
        </p:nvSpPr>
        <p:spPr/>
        <p:txBody>
          <a:bodyPr/>
          <a:lstStyle/>
          <a:p>
            <a:r>
              <a:rPr lang="en-US" dirty="0"/>
              <a:t>MIMO with MMSE-DFB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5F6F74-3372-EAE9-B1BE-B27B2B77A778}"/>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smtClean="0">
                        <a:latin typeface="Cambria Math" panose="02040503050406030204" pitchFamily="18" charset="0"/>
                      </a:rPr>
                      <m:t>)</m:t>
                    </m:r>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MMSE  </a:t>
                </a:r>
                <a14:m>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 </m:t>
                    </m:r>
                  </m:oMath>
                </a14:m>
                <a:endParaRPr lang="en-US" dirty="0"/>
              </a:p>
              <a:p>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smtClean="0">
                        <a:latin typeface="Cambria Math" panose="02040503050406030204" pitchFamily="18" charset="0"/>
                      </a:rPr>
                      <m:t>)</m:t>
                    </m:r>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m:rPr>
                            <m:nor/>
                          </m:rPr>
                          <a:rPr lang="en-US" dirty="0"/>
                          <m:t> </m:t>
                        </m:r>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𝑯𝑷</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oMath>
                </a14:m>
                <a:endParaRPr lang="en-US" dirty="0"/>
              </a:p>
              <a:p>
                <a14:m>
                  <m:oMath xmlns:m="http://schemas.openxmlformats.org/officeDocument/2006/math">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oMath>
                </a14:m>
                <a:endParaRPr lang="en-US" dirty="0"/>
              </a:p>
              <a:p>
                <a14:m>
                  <m:oMath xmlns:m="http://schemas.openxmlformats.org/officeDocument/2006/math">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m:rPr>
                            <m:nor/>
                          </m:rPr>
                          <a:rPr lang="en-US" dirty="0"/>
                          <m:t> </m:t>
                        </m:r>
                        <m:r>
                          <a:rPr lang="en-US" b="1" i="1" smtClean="0">
                            <a:latin typeface="Cambria Math" panose="02040503050406030204" pitchFamily="18" charset="0"/>
                          </a:rPr>
                          <m:t>)</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5F6F74-3372-EAE9-B1BE-B27B2B77A77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E87E0C-CF19-305A-0AAC-24AA2BB77FB8}"/>
              </a:ext>
            </a:extLst>
          </p:cNvPr>
          <p:cNvSpPr>
            <a:spLocks noGrp="1"/>
          </p:cNvSpPr>
          <p:nvPr>
            <p:ph type="sldNum" sz="quarter" idx="12"/>
          </p:nvPr>
        </p:nvSpPr>
        <p:spPr/>
        <p:txBody>
          <a:bodyPr/>
          <a:lstStyle/>
          <a:p>
            <a:fld id="{A439D109-9F59-4B0B-8E20-D6D3A384B1F1}" type="slidenum">
              <a:rPr lang="ko-KR" altLang="en-US" smtClean="0"/>
              <a:t>101</a:t>
            </a:fld>
            <a:endParaRPr lang="ko-KR" altLang="en-US"/>
          </a:p>
        </p:txBody>
      </p:sp>
    </p:spTree>
    <p:extLst>
      <p:ext uri="{BB962C8B-B14F-4D97-AF65-F5344CB8AC3E}">
        <p14:creationId xmlns:p14="http://schemas.microsoft.com/office/powerpoint/2010/main" val="337353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m:t>
                            </m:r>
                            <m:r>
                              <a:rPr lang="en-US" b="0" i="1" dirty="0" smtClean="0">
                                <a:latin typeface="Cambria Math" panose="02040503050406030204" pitchFamily="18" charset="0"/>
                              </a:rPr>
                              <m:t>,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solidFill>
                      <a:schemeClr val="accent1">
                        <a:lumMod val="75000"/>
                      </a:schemeClr>
                    </a:solidFill>
                  </a:rPr>
                  <a:t>In estimation theory</a:t>
                </a:r>
                <a:r>
                  <a:rPr lang="en-US" dirty="0"/>
                  <a:t>, Estimating a random variable </a:t>
                </a:r>
                <a:r>
                  <a:rPr lang="en-US" dirty="0">
                    <a:solidFill>
                      <a:schemeClr val="accent6">
                        <a:lumMod val="50000"/>
                      </a:schemeClr>
                    </a:solidFill>
                  </a:rPr>
                  <a:t>s</a:t>
                </a:r>
                <a:r>
                  <a:rPr lang="en-US" dirty="0"/>
                  <a:t> based on observations </a:t>
                </a:r>
                <a:r>
                  <a:rPr lang="en-US" dirty="0">
                    <a:solidFill>
                      <a:schemeClr val="accent6">
                        <a:lumMod val="50000"/>
                      </a:schemeClr>
                    </a:solidFill>
                  </a:rPr>
                  <a:t>x</a:t>
                </a:r>
                <a:r>
                  <a:rPr lang="en-US" dirty="0"/>
                  <a:t>  </a:t>
                </a:r>
              </a:p>
              <a:p>
                <a:r>
                  <a:rPr lang="en-US" dirty="0">
                    <a:solidFill>
                      <a:schemeClr val="accent1">
                        <a:lumMod val="75000"/>
                      </a:schemeClr>
                    </a:solidFill>
                  </a:rPr>
                  <a:t>Choose</a:t>
                </a:r>
                <a:r>
                  <a:rPr lang="en-US" dirty="0"/>
                  <a:t> a function </a:t>
                </a:r>
                <a:r>
                  <a:rPr lang="en-US" dirty="0">
                    <a:solidFill>
                      <a:schemeClr val="accent6">
                        <a:lumMod val="50000"/>
                      </a:schemeClr>
                    </a:solidFill>
                  </a:rPr>
                  <a:t>g(x)</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[(s – g(x))* (s-g(x))]</a:t>
                </a:r>
                <a:endParaRPr lang="en-US" dirty="0"/>
              </a:p>
              <a:p>
                <a:r>
                  <a:rPr lang="en-US" dirty="0"/>
                  <a:t> </a:t>
                </a:r>
                <a:r>
                  <a:rPr lang="en-US" dirty="0">
                    <a:solidFill>
                      <a:schemeClr val="accent1">
                        <a:lumMod val="75000"/>
                      </a:schemeClr>
                    </a:solidFill>
                  </a:rPr>
                  <a:t>Using</a:t>
                </a:r>
                <a:r>
                  <a:rPr lang="en-US" dirty="0"/>
                  <a:t> linear processing, the estimates of </a:t>
                </a:r>
                <a:r>
                  <a:rPr lang="en-US" dirty="0">
                    <a:solidFill>
                      <a:schemeClr val="accent6">
                        <a:lumMod val="50000"/>
                      </a:schemeClr>
                    </a:solidFill>
                  </a:rPr>
                  <a:t>s</a:t>
                </a:r>
                <a:r>
                  <a:rPr lang="en-US" dirty="0"/>
                  <a:t> can be found by</a:t>
                </a:r>
              </a:p>
              <a:p>
                <a:pPr marL="0" indent="0">
                  <a:buNone/>
                </a:pPr>
                <a:r>
                  <a:rPr lang="en-US" dirty="0"/>
                  <a:t>                                              </a:t>
                </a:r>
                <a:r>
                  <a:rPr lang="en-US" dirty="0" err="1">
                    <a:solidFill>
                      <a:schemeClr val="accent6">
                        <a:lumMod val="50000"/>
                      </a:schemeClr>
                    </a:solidFill>
                  </a:rPr>
                  <a:t>s</a:t>
                </a:r>
                <a:r>
                  <a:rPr lang="en-US" baseline="-25000" dirty="0" err="1">
                    <a:solidFill>
                      <a:schemeClr val="accent6">
                        <a:lumMod val="50000"/>
                      </a:schemeClr>
                    </a:solidFill>
                  </a:rPr>
                  <a:t>est</a:t>
                </a:r>
                <a:r>
                  <a:rPr lang="en-US" baseline="-25000" dirty="0">
                    <a:solidFill>
                      <a:schemeClr val="accent6">
                        <a:lumMod val="50000"/>
                      </a:schemeClr>
                    </a:solidFill>
                  </a:rPr>
                  <a:t> </a:t>
                </a:r>
                <a:r>
                  <a:rPr lang="en-US" dirty="0">
                    <a:solidFill>
                      <a:schemeClr val="accent6">
                        <a:lumMod val="50000"/>
                      </a:schemeClr>
                    </a:solidFill>
                  </a:rPr>
                  <a:t>= Dx</a:t>
                </a:r>
              </a:p>
              <a:p>
                <a:r>
                  <a:rPr lang="en-US" dirty="0"/>
                  <a:t>D must be </a:t>
                </a:r>
                <a:r>
                  <a:rPr lang="en-US" dirty="0">
                    <a:solidFill>
                      <a:schemeClr val="accent1">
                        <a:lumMod val="75000"/>
                      </a:schemeClr>
                    </a:solidFill>
                  </a:rPr>
                  <a:t>chosen</a:t>
                </a:r>
                <a:r>
                  <a:rPr lang="en-US" dirty="0"/>
                  <a:t>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E[(s – Dx)* (s- Dx)]</a:t>
                </a:r>
              </a:p>
              <a:p>
                <a:pPr marL="0" indent="0">
                  <a:buNone/>
                </a:pPr>
                <a:r>
                  <a:rPr lang="en-US" dirty="0">
                    <a:solidFill>
                      <a:schemeClr val="accent6">
                        <a:lumMod val="50000"/>
                      </a:schemeClr>
                    </a:solidFill>
                  </a:rPr>
                  <a:t>                                            E[(s – Dx)* (s- Dx)] = tr(E[(s – Dx)* (s- Dx)] )</a:t>
                </a:r>
              </a:p>
              <a:p>
                <a:pPr marL="0" indent="0">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buNone/>
                </a:pPr>
                <a:r>
                  <a:rPr lang="en-US" dirty="0"/>
                  <a:t>                            Where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 E[ss*],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E[</a:t>
                </a:r>
                <a:r>
                  <a:rPr lang="en-US" dirty="0" err="1">
                    <a:solidFill>
                      <a:schemeClr val="accent6">
                        <a:lumMod val="50000"/>
                      </a:schemeClr>
                    </a:solidFill>
                  </a:rPr>
                  <a:t>xs</a:t>
                </a:r>
                <a:r>
                  <a:rPr lang="en-US" dirty="0">
                    <a:solidFill>
                      <a:schemeClr val="accent6">
                        <a:lumMod val="50000"/>
                      </a:schemeClr>
                    </a:solidFill>
                  </a:rPr>
                  <a:t>*] and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a:t>
                </a:r>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solidFill>
                      <a:schemeClr val="accent1">
                        <a:lumMod val="75000"/>
                      </a:schemeClr>
                    </a:solidFill>
                  </a:rPr>
                  <a:t>Remark</a:t>
                </a:r>
                <a:r>
                  <a:rPr lang="en-US" dirty="0"/>
                  <a:t> that the covariance matrices are Hermitian: Q = Q*</a:t>
                </a:r>
              </a:p>
              <a:p>
                <a:r>
                  <a:rPr lang="en-US" dirty="0">
                    <a:solidFill>
                      <a:schemeClr val="accent1">
                        <a:lumMod val="75000"/>
                      </a:schemeClr>
                    </a:solidFill>
                  </a:rPr>
                  <a:t>Proof)</a:t>
                </a:r>
              </a:p>
              <a:p>
                <a:pPr marL="0" indent="0">
                  <a:buNone/>
                </a:pPr>
                <a:r>
                  <a:rPr lang="en-US" dirty="0"/>
                  <a:t>                    Let  </a:t>
                </a:r>
                <a:r>
                  <a:rPr lang="en-US" dirty="0">
                    <a:solidFill>
                      <a:schemeClr val="accent6">
                        <a:lumMod val="50000"/>
                      </a:schemeClr>
                    </a:solidFill>
                  </a:rPr>
                  <a:t>Q = E[aa*]</a:t>
                </a:r>
              </a:p>
              <a:p>
                <a:pPr marL="0" indent="0">
                  <a:buNone/>
                </a:pPr>
                <a:r>
                  <a:rPr lang="en-US" dirty="0"/>
                  <a:t>                    So, </a:t>
                </a:r>
                <a:r>
                  <a:rPr lang="en-US" dirty="0">
                    <a:solidFill>
                      <a:schemeClr val="accent6">
                        <a:lumMod val="50000"/>
                      </a:schemeClr>
                    </a:solidFill>
                  </a:rPr>
                  <a:t>Q* = (E[aa*])* = E[(aa*)*] = E[ (a*)* a* ] = E[a*a ] = Q</a:t>
                </a:r>
              </a:p>
              <a:p>
                <a:r>
                  <a:rPr lang="en-US" dirty="0">
                    <a:solidFill>
                      <a:schemeClr val="accent1">
                        <a:lumMod val="75000"/>
                      </a:schemeClr>
                    </a:solidFill>
                  </a:rPr>
                  <a:t>Remark</a:t>
                </a:r>
                <a:r>
                  <a:rPr lang="en-US" dirty="0"/>
                  <a:t> that the covariance matrices are nonnegative definite</a:t>
                </a:r>
              </a:p>
              <a:p>
                <a:r>
                  <a:rPr lang="en-US" dirty="0">
                    <a:solidFill>
                      <a:schemeClr val="accent1">
                        <a:lumMod val="75000"/>
                      </a:schemeClr>
                    </a:solidFill>
                  </a:rPr>
                  <a:t>Proof</a:t>
                </a:r>
                <a:r>
                  <a:rPr lang="en-US" dirty="0"/>
                  <a:t>)</a:t>
                </a:r>
              </a:p>
              <a:p>
                <a:pPr marL="0" indent="0">
                  <a:buNone/>
                </a:pPr>
                <a:r>
                  <a:rPr lang="en-US" dirty="0"/>
                  <a:t>                       </a:t>
                </a:r>
                <a:r>
                  <a:rPr lang="en-US" dirty="0">
                    <a:solidFill>
                      <a:schemeClr val="accent6">
                        <a:lumMod val="50000"/>
                      </a:schemeClr>
                    </a:solidFill>
                  </a:rPr>
                  <a:t>z Q z* = z E[aa*] z* = E[z*a a*z] = E[</a:t>
                </a:r>
                <a14:m>
                  <m:oMath xmlns:m="http://schemas.openxmlformats.org/officeDocument/2006/math">
                    <m:r>
                      <m:rPr>
                        <m:nor/>
                      </m:rPr>
                      <a:rPr lang="en-US" dirty="0">
                        <a:solidFill>
                          <a:schemeClr val="accent6">
                            <a:lumMod val="50000"/>
                          </a:schemeClr>
                        </a:solidFill>
                      </a:rPr>
                      <m:t>|</m:t>
                    </m:r>
                    <m:r>
                      <m:rPr>
                        <m:nor/>
                      </m:rPr>
                      <a:rPr lang="en-US" dirty="0">
                        <a:solidFill>
                          <a:schemeClr val="accent6">
                            <a:lumMod val="50000"/>
                          </a:schemeClr>
                        </a:solidFill>
                      </a:rPr>
                      <m:t>a</m:t>
                    </m:r>
                    <m:r>
                      <m:rPr>
                        <m:nor/>
                      </m:rPr>
                      <a:rPr lang="en-US" dirty="0">
                        <a:solidFill>
                          <a:schemeClr val="accent6">
                            <a:lumMod val="50000"/>
                          </a:schemeClr>
                        </a:solidFill>
                      </a:rPr>
                      <m:t>∗</m:t>
                    </m:r>
                    <m:r>
                      <m:rPr>
                        <m:nor/>
                      </m:rPr>
                      <a:rPr lang="en-US" dirty="0">
                        <a:solidFill>
                          <a:schemeClr val="accent6">
                            <a:lumMod val="50000"/>
                          </a:schemeClr>
                        </a:solidFill>
                      </a:rPr>
                      <m:t>z</m:t>
                    </m:r>
                    <m:r>
                      <m:rPr>
                        <m:nor/>
                      </m:rPr>
                      <a:rPr lang="en-US" dirty="0">
                        <a:solidFill>
                          <a:schemeClr val="accent6">
                            <a:lumMod val="50000"/>
                          </a:schemeClr>
                        </a:solidFill>
                      </a:rPr>
                      <m:t>|2]</m:t>
                    </m:r>
                  </m:oMath>
                </a14:m>
                <a:r>
                  <a:rPr lang="en-US" dirty="0">
                    <a:solidFill>
                      <a:schemeClr val="accent6">
                        <a:lumMod val="50000"/>
                      </a:schemeClr>
                    </a:solidFill>
                  </a:rPr>
                  <a:t>] </a:t>
                </a:r>
                <a14:m>
                  <m:oMath xmlns:m="http://schemas.openxmlformats.org/officeDocument/2006/math">
                    <m:r>
                      <a:rPr lang="en-US" i="1" dirty="0"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0</a:t>
                </a:r>
              </a:p>
              <a:p>
                <a:r>
                  <a:rPr lang="en-US" dirty="0">
                    <a:solidFill>
                      <a:schemeClr val="accent1">
                        <a:lumMod val="75000"/>
                      </a:schemeClr>
                    </a:solidFill>
                  </a:rPr>
                  <a:t>Furthermore</a:t>
                </a:r>
                <a:r>
                  <a:rPr lang="en-US" dirty="0"/>
                  <a:t>, remark that each eigenvalue of a </a:t>
                </a:r>
                <a:r>
                  <a:rPr lang="en-US" dirty="0">
                    <a:solidFill>
                      <a:schemeClr val="accent1">
                        <a:lumMod val="75000"/>
                      </a:schemeClr>
                    </a:solidFill>
                  </a:rPr>
                  <a:t>nonnegative definite </a:t>
                </a:r>
                <a:r>
                  <a:rPr lang="en-US" dirty="0"/>
                  <a:t>matrix is a                   nonnegative </a:t>
                </a:r>
                <a:r>
                  <a:rPr lang="en-US" dirty="0">
                    <a:solidFill>
                      <a:schemeClr val="accent1">
                        <a:lumMod val="75000"/>
                      </a:schemeClr>
                    </a:solidFill>
                  </a:rPr>
                  <a:t>real number</a:t>
                </a:r>
                <a:r>
                  <a:rPr lang="en-US" dirty="0"/>
                  <a:t>.</a:t>
                </a:r>
              </a:p>
              <a:p>
                <a:r>
                  <a:rPr lang="en-US" dirty="0"/>
                  <a:t>Proof)</a:t>
                </a:r>
              </a:p>
              <a:p>
                <a:pPr marL="0" indent="0">
                  <a:buNone/>
                </a:pPr>
                <a:r>
                  <a:rPr lang="en-US" dirty="0"/>
                  <a:t>       Let  </a:t>
                </a:r>
                <a:r>
                  <a:rPr lang="en-US" dirty="0">
                    <a:solidFill>
                      <a:schemeClr val="accent6">
                        <a:lumMod val="50000"/>
                      </a:schemeClr>
                    </a:solidFill>
                  </a:rPr>
                  <a:t>Q</a:t>
                </a:r>
                <a:r>
                  <a:rPr lang="en-US" dirty="0"/>
                  <a:t> be </a:t>
                </a:r>
                <a:r>
                  <a:rPr lang="en-US" dirty="0">
                    <a:solidFill>
                      <a:schemeClr val="accent1">
                        <a:lumMod val="75000"/>
                      </a:schemeClr>
                    </a:solidFill>
                  </a:rPr>
                  <a:t>nonnegative definite</a:t>
                </a:r>
                <a:r>
                  <a:rPr lang="en-US" dirty="0"/>
                  <a:t>,</a:t>
                </a:r>
              </a:p>
              <a:p>
                <a:pPr marL="0" indent="0">
                  <a:buNone/>
                </a:pPr>
                <a:r>
                  <a:rPr lang="en-US" dirty="0"/>
                  <a:t>           </a:t>
                </a:r>
                <a:r>
                  <a:rPr lang="el-GR" dirty="0">
                    <a:solidFill>
                      <a:schemeClr val="accent6">
                        <a:lumMod val="50000"/>
                      </a:schemeClr>
                    </a:solidFill>
                  </a:rPr>
                  <a:t>λ</a:t>
                </a:r>
                <a:r>
                  <a:rPr lang="en-US" dirty="0"/>
                  <a:t> be an </a:t>
                </a:r>
                <a:r>
                  <a:rPr lang="en-US" dirty="0">
                    <a:solidFill>
                      <a:schemeClr val="accent1">
                        <a:lumMod val="75000"/>
                      </a:schemeClr>
                    </a:solidFill>
                  </a:rPr>
                  <a:t>eigenvalue</a:t>
                </a:r>
                <a:r>
                  <a:rPr lang="en-US" dirty="0"/>
                  <a:t> of </a:t>
                </a:r>
                <a:r>
                  <a:rPr lang="en-US" dirty="0">
                    <a:solidFill>
                      <a:schemeClr val="accent6">
                        <a:lumMod val="50000"/>
                      </a:schemeClr>
                    </a:solidFill>
                  </a:rPr>
                  <a:t>Q</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pPr marL="0" indent="0">
                  <a:buNone/>
                </a:pPr>
                <a:r>
                  <a:rPr lang="en-US" dirty="0"/>
                  <a:t>   Let  </a:t>
                </a:r>
                <a:r>
                  <a:rPr lang="en-US" dirty="0">
                    <a:solidFill>
                      <a:schemeClr val="accent6">
                        <a:lumMod val="50000"/>
                      </a:schemeClr>
                    </a:solidFill>
                  </a:rPr>
                  <a:t>z</a:t>
                </a:r>
                <a:r>
                  <a:rPr lang="en-US" dirty="0"/>
                  <a:t> be </a:t>
                </a:r>
                <a:r>
                  <a:rPr lang="en-US" dirty="0" err="1"/>
                  <a:t>be</a:t>
                </a:r>
                <a:r>
                  <a:rPr lang="en-US" dirty="0"/>
                  <a:t> an </a:t>
                </a:r>
                <a:r>
                  <a:rPr lang="en-US" dirty="0">
                    <a:solidFill>
                      <a:schemeClr val="accent1">
                        <a:lumMod val="75000"/>
                      </a:schemeClr>
                    </a:solidFill>
                  </a:rPr>
                  <a:t>eigenvector</a:t>
                </a:r>
                <a:r>
                  <a:rPr lang="en-US" dirty="0"/>
                  <a:t> of Q </a:t>
                </a:r>
                <a:r>
                  <a:rPr lang="en-US" dirty="0">
                    <a:solidFill>
                      <a:schemeClr val="accent1">
                        <a:lumMod val="75000"/>
                      </a:schemeClr>
                    </a:solidFill>
                  </a:rPr>
                  <a:t>associated</a:t>
                </a:r>
                <a:r>
                  <a:rPr lang="en-US" dirty="0"/>
                  <a:t> with </a:t>
                </a:r>
                <a:r>
                  <a:rPr lang="el-GR" dirty="0">
                    <a:solidFill>
                      <a:schemeClr val="accent6">
                        <a:lumMod val="50000"/>
                      </a:schemeClr>
                    </a:solidFill>
                  </a:rPr>
                  <a:t>λ</a:t>
                </a:r>
                <a:endParaRPr lang="en-US" dirty="0">
                  <a:solidFill>
                    <a:schemeClr val="accent6">
                      <a:lumMod val="50000"/>
                    </a:schemeClr>
                  </a:solidFill>
                </a:endParaRPr>
              </a:p>
              <a:p>
                <a:pPr marL="0" indent="0">
                  <a:buNone/>
                </a:pPr>
                <a:r>
                  <a:rPr lang="en-US" dirty="0"/>
                  <a:t>          So, </a:t>
                </a:r>
                <a:r>
                  <a:rPr lang="en-US" dirty="0">
                    <a:solidFill>
                      <a:schemeClr val="accent6">
                        <a:lumMod val="50000"/>
                      </a:schemeClr>
                    </a:solidFill>
                  </a:rPr>
                  <a:t>z* Q z = z* </a:t>
                </a:r>
                <a:r>
                  <a:rPr lang="el-GR" dirty="0">
                    <a:solidFill>
                      <a:schemeClr val="accent6">
                        <a:lumMod val="50000"/>
                      </a:schemeClr>
                    </a:solidFill>
                  </a:rPr>
                  <a:t>λ</a:t>
                </a:r>
                <a:r>
                  <a:rPr lang="en-US" dirty="0">
                    <a:solidFill>
                      <a:schemeClr val="accent6">
                        <a:lumMod val="50000"/>
                      </a:schemeClr>
                    </a:solidFill>
                  </a:rPr>
                  <a:t> z = </a:t>
                </a:r>
                <a:r>
                  <a:rPr lang="el-GR" dirty="0">
                    <a:solidFill>
                      <a:schemeClr val="accent6">
                        <a:lumMod val="50000"/>
                      </a:schemeClr>
                    </a:solidFill>
                  </a:rPr>
                  <a:t>λ</a:t>
                </a:r>
                <a:r>
                  <a:rPr lang="en-US" dirty="0">
                    <a:solidFill>
                      <a:schemeClr val="accent6">
                        <a:lumMod val="50000"/>
                      </a:schemeClr>
                    </a:solidFill>
                  </a:rPr>
                  <a:t> |z|</a:t>
                </a:r>
                <a:r>
                  <a:rPr lang="en-US" baseline="30000" dirty="0">
                    <a:solidFill>
                      <a:schemeClr val="accent6">
                        <a:lumMod val="50000"/>
                      </a:schemeClr>
                    </a:solidFill>
                  </a:rPr>
                  <a:t>2 </a:t>
                </a:r>
                <a:r>
                  <a:rPr lang="en-US" dirty="0">
                    <a:solidFill>
                      <a:schemeClr val="accent6">
                        <a:lumMod val="50000"/>
                      </a:schemeClr>
                    </a:solidFill>
                  </a:rPr>
                  <a:t> </a:t>
                </a:r>
              </a:p>
              <a:p>
                <a:pPr marL="0" indent="0">
                  <a:buNone/>
                </a:pPr>
                <a:r>
                  <a:rPr lang="en-US" dirty="0"/>
                  <a:t>    </a:t>
                </a:r>
                <a:r>
                  <a:rPr lang="en-US" dirty="0">
                    <a:solidFill>
                      <a:schemeClr val="accent1">
                        <a:lumMod val="75000"/>
                      </a:schemeClr>
                    </a:solidFill>
                  </a:rPr>
                  <a:t>Therefore</a:t>
                </a:r>
                <a:r>
                  <a:rPr lang="en-US" dirty="0"/>
                  <a:t> </a:t>
                </a:r>
                <a:r>
                  <a:rPr lang="en-US" dirty="0">
                    <a:solidFill>
                      <a:schemeClr val="accent6">
                        <a:lumMod val="50000"/>
                      </a:schemeClr>
                    </a:solidFill>
                  </a:rPr>
                  <a:t>z*Q z / |z|</a:t>
                </a:r>
                <a:r>
                  <a:rPr lang="en-US" baseline="30000" dirty="0">
                    <a:solidFill>
                      <a:schemeClr val="accent6">
                        <a:lumMod val="50000"/>
                      </a:schemeClr>
                    </a:solidFill>
                  </a:rPr>
                  <a:t>2  </a:t>
                </a:r>
                <a:r>
                  <a:rPr lang="en-US" dirty="0"/>
                  <a:t>is </a:t>
                </a:r>
                <a:r>
                  <a:rPr lang="en-US" dirty="0">
                    <a:solidFill>
                      <a:schemeClr val="accent1">
                        <a:lumMod val="75000"/>
                      </a:schemeClr>
                    </a:solidFill>
                  </a:rPr>
                  <a:t>real and nonnegative </a:t>
                </a:r>
                <a:r>
                  <a:rPr lang="en-US" dirty="0"/>
                  <a:t>since it is </a:t>
                </a:r>
                <a:r>
                  <a:rPr lang="en-US" dirty="0">
                    <a:solidFill>
                      <a:schemeClr val="accent1">
                        <a:lumMod val="75000"/>
                      </a:schemeClr>
                    </a:solidFill>
                  </a:rPr>
                  <a:t>a ratio of </a:t>
                </a:r>
                <a:r>
                  <a:rPr lang="en-US" dirty="0"/>
                  <a:t>a real nonnegative and       a real positive number.</a:t>
                </a:r>
              </a:p>
              <a:p>
                <a:r>
                  <a:rPr lang="en-US" dirty="0">
                    <a:solidFill>
                      <a:schemeClr val="accent1">
                        <a:lumMod val="75000"/>
                      </a:schemeClr>
                    </a:solidFill>
                  </a:rPr>
                  <a:t>Finally</a:t>
                </a:r>
                <a:r>
                  <a:rPr lang="en-US" dirty="0"/>
                  <a:t>, remark that the </a:t>
                </a:r>
                <a:r>
                  <a:rPr lang="en-US" dirty="0">
                    <a:solidFill>
                      <a:schemeClr val="accent1">
                        <a:lumMod val="75000"/>
                      </a:schemeClr>
                    </a:solidFill>
                  </a:rPr>
                  <a:t>eigenvectors</a:t>
                </a:r>
                <a:r>
                  <a:rPr lang="en-US" dirty="0"/>
                  <a:t> of a </a:t>
                </a:r>
                <a:r>
                  <a:rPr lang="en-US" dirty="0">
                    <a:solidFill>
                      <a:schemeClr val="accent1">
                        <a:lumMod val="75000"/>
                      </a:schemeClr>
                    </a:solidFill>
                  </a:rPr>
                  <a:t>Hermitian</a:t>
                </a:r>
                <a:r>
                  <a:rPr lang="en-US" dirty="0"/>
                  <a:t> matrix </a:t>
                </a:r>
                <a:r>
                  <a:rPr lang="en-US" dirty="0">
                    <a:solidFill>
                      <a:schemeClr val="accent6">
                        <a:lumMod val="50000"/>
                      </a:schemeClr>
                    </a:solidFill>
                  </a:rPr>
                  <a:t>Q</a:t>
                </a:r>
                <a:r>
                  <a:rPr lang="en-US" dirty="0"/>
                  <a:t>, if they come from </a:t>
                </a:r>
                <a:r>
                  <a:rPr lang="en-US" dirty="0">
                    <a:solidFill>
                      <a:schemeClr val="accent1">
                        <a:lumMod val="75000"/>
                      </a:schemeClr>
                    </a:solidFill>
                  </a:rPr>
                  <a:t>different   eigenvalues</a:t>
                </a:r>
                <a:r>
                  <a:rPr lang="en-US" dirty="0"/>
                  <a:t>, are </a:t>
                </a:r>
                <a:r>
                  <a:rPr lang="en-US" dirty="0">
                    <a:solidFill>
                      <a:schemeClr val="accent1">
                        <a:lumMod val="75000"/>
                      </a:schemeClr>
                    </a:solidFill>
                  </a:rPr>
                  <a:t>orthogonal</a:t>
                </a:r>
                <a:r>
                  <a:rPr lang="en-US" dirty="0"/>
                  <a:t> to one another.</a:t>
                </a:r>
              </a:p>
              <a:p>
                <a:r>
                  <a:rPr lang="en-US" dirty="0">
                    <a:solidFill>
                      <a:schemeClr val="accent1">
                        <a:lumMod val="75000"/>
                      </a:schemeClr>
                    </a:solidFill>
                  </a:rPr>
                  <a:t>Proof)</a:t>
                </a:r>
              </a:p>
              <a:p>
                <a:pPr marL="0" indent="0">
                  <a:buNone/>
                </a:pPr>
                <a:r>
                  <a:rPr lang="en-US" dirty="0"/>
                  <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 x </a:t>
                </a:r>
                <a:r>
                  <a:rPr lang="en-US" dirty="0"/>
                  <a:t>and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y </a:t>
                </a:r>
                <a:r>
                  <a:rPr lang="en-US" dirty="0"/>
                  <a:t>and </a:t>
                </a:r>
                <a:r>
                  <a:rPr lang="en-US" dirty="0">
                    <a:solidFill>
                      <a:schemeClr val="accent6">
                        <a:lumMod val="50000"/>
                      </a:schemeClr>
                    </a:solidFill>
                  </a:rPr>
                  <a:t>Q = Q* </a:t>
                </a:r>
                <a:r>
                  <a:rPr lang="en-US" dirty="0"/>
                  <a:t>where </a:t>
                </a:r>
                <a:r>
                  <a:rPr lang="en-US" dirty="0">
                    <a:solidFill>
                      <a:schemeClr val="accent6">
                        <a:lumMod val="50000"/>
                      </a:schemeClr>
                    </a:solidFill>
                  </a:rPr>
                  <a:t>x</a:t>
                </a:r>
                <a:r>
                  <a:rPr lang="en-US" dirty="0"/>
                  <a:t> and </a:t>
                </a:r>
                <a:r>
                  <a:rPr lang="en-US" dirty="0">
                    <a:solidFill>
                      <a:schemeClr val="accent6">
                        <a:lumMod val="50000"/>
                      </a:schemeClr>
                    </a:solidFill>
                  </a:rPr>
                  <a:t>y</a:t>
                </a:r>
                <a:r>
                  <a:rPr lang="en-US" dirty="0"/>
                  <a:t> are the </a:t>
                </a:r>
                <a:r>
                  <a:rPr lang="en-US" dirty="0">
                    <a:solidFill>
                      <a:schemeClr val="accent1">
                        <a:lumMod val="75000"/>
                      </a:schemeClr>
                    </a:solidFill>
                  </a:rPr>
                  <a:t>eigenvectors</a:t>
                </a:r>
                <a:r>
                  <a:rPr lang="en-US" dirty="0"/>
                  <a:t> for the                                          eigenvalues </a:t>
                </a:r>
                <a:r>
                  <a:rPr lang="el-GR" dirty="0">
                    <a:solidFill>
                      <a:schemeClr val="accent6">
                        <a:lumMod val="50000"/>
                      </a:schemeClr>
                    </a:solidFill>
                  </a:rPr>
                  <a:t>λ</a:t>
                </a:r>
                <a:r>
                  <a:rPr lang="en-US" baseline="-25000" dirty="0">
                    <a:solidFill>
                      <a:schemeClr val="accent6">
                        <a:lumMod val="50000"/>
                      </a:schemeClr>
                    </a:solidFill>
                  </a:rPr>
                  <a:t>1</a:t>
                </a:r>
                <a:r>
                  <a:rPr lang="en-US" dirty="0"/>
                  <a:t>  and </a:t>
                </a:r>
                <a:r>
                  <a:rPr lang="el-GR" dirty="0">
                    <a:solidFill>
                      <a:schemeClr val="accent6">
                        <a:lumMod val="50000"/>
                      </a:schemeClr>
                    </a:solidFill>
                  </a:rPr>
                  <a:t>λ</a:t>
                </a:r>
                <a:r>
                  <a:rPr lang="en-US" baseline="-25000" dirty="0">
                    <a:solidFill>
                      <a:schemeClr val="accent6">
                        <a:lumMod val="50000"/>
                      </a:schemeClr>
                    </a:solidFill>
                  </a:rPr>
                  <a:t>2</a:t>
                </a:r>
                <a:r>
                  <a:rPr lang="en-US" dirty="0"/>
                  <a:t>, </a:t>
                </a:r>
                <a:r>
                  <a:rPr lang="en-US" dirty="0">
                    <a:solidFill>
                      <a:schemeClr val="accent1">
                        <a:lumMod val="75000"/>
                      </a:schemeClr>
                    </a:solidFill>
                  </a:rPr>
                  <a:t>respectively</a:t>
                </a:r>
                <a:r>
                  <a:rPr lang="en-US" dirty="0"/>
                  <a:t>.</a:t>
                </a:r>
              </a:p>
              <a:p>
                <a:pPr marL="0" indent="0">
                  <a:buNone/>
                </a:pPr>
                <a:r>
                  <a:rPr lang="en-US" dirty="0"/>
                  <a:t>         Then </a:t>
                </a:r>
                <a:r>
                  <a:rPr lang="en-US" dirty="0">
                    <a:solidFill>
                      <a:schemeClr val="accent6">
                        <a:lumMod val="50000"/>
                      </a:schemeClr>
                    </a:solidFill>
                  </a:rPr>
                  <a:t>(</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x)*y =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y = x*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x*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y)</a:t>
                </a:r>
              </a:p>
              <a:p>
                <a:pPr marL="0" indent="0">
                  <a:buNone/>
                </a:pPr>
                <a:r>
                  <a:rPr lang="en-US" dirty="0"/>
                  <a:t>   We can write  </a:t>
                </a:r>
                <a:r>
                  <a:rPr lang="el-GR" dirty="0">
                    <a:solidFill>
                      <a:schemeClr val="accent6">
                        <a:lumMod val="50000"/>
                      </a:schemeClr>
                    </a:solidFill>
                  </a:rPr>
                  <a:t>λ</a:t>
                </a:r>
                <a:r>
                  <a:rPr lang="en-US" baseline="-25000" dirty="0">
                    <a:solidFill>
                      <a:schemeClr val="accent6">
                        <a:lumMod val="50000"/>
                      </a:schemeClr>
                    </a:solidFill>
                  </a:rPr>
                  <a:t>1 </a:t>
                </a:r>
                <a:r>
                  <a:rPr lang="en-US" dirty="0">
                    <a:solidFill>
                      <a:schemeClr val="accent6">
                        <a:lumMod val="50000"/>
                      </a:schemeClr>
                    </a:solidFill>
                  </a:rPr>
                  <a:t>x*y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x* y </a:t>
                </a:r>
                <a:r>
                  <a:rPr lang="en-US" dirty="0"/>
                  <a:t>Now we use the </a:t>
                </a:r>
                <a:r>
                  <a:rPr lang="en-US" dirty="0">
                    <a:solidFill>
                      <a:schemeClr val="accent1">
                        <a:lumMod val="75000"/>
                      </a:schemeClr>
                    </a:solidFill>
                  </a:rPr>
                  <a:t>assumption</a:t>
                </a:r>
                <a:r>
                  <a:rPr lang="en-US" dirty="0"/>
                  <a:t> </a:t>
                </a:r>
                <a:r>
                  <a:rPr lang="el-GR" dirty="0">
                    <a:solidFill>
                      <a:schemeClr val="accent6">
                        <a:lumMod val="50000"/>
                      </a:schemeClr>
                    </a:solidFill>
                  </a:rPr>
                  <a:t>λ</a:t>
                </a:r>
                <a:r>
                  <a:rPr lang="en-US" baseline="-25000" dirty="0">
                    <a:solidFill>
                      <a:schemeClr val="accent6">
                        <a:lumMod val="50000"/>
                      </a:schemeClr>
                    </a:solidFill>
                  </a:rPr>
                  <a:t>1</a:t>
                </a:r>
                <a14:m>
                  <m:oMath xmlns:m="http://schemas.openxmlformats.org/officeDocument/2006/math">
                    <m:r>
                      <a:rPr lang="en-US" b="0" i="0"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a:t>
                </a:r>
                <a:r>
                  <a:rPr lang="el-GR" dirty="0">
                    <a:solidFill>
                      <a:schemeClr val="accent6">
                        <a:lumMod val="50000"/>
                      </a:schemeClr>
                    </a:solidFill>
                  </a:rPr>
                  <a:t>λ</a:t>
                </a:r>
                <a:r>
                  <a:rPr lang="en-US" baseline="-25000" dirty="0">
                    <a:solidFill>
                      <a:schemeClr val="accent6">
                        <a:lumMod val="50000"/>
                      </a:schemeClr>
                    </a:solidFill>
                  </a:rPr>
                  <a:t>2</a:t>
                </a:r>
                <a:r>
                  <a:rPr lang="en-US" dirty="0"/>
                  <a:t>, which </a:t>
                </a:r>
                <a:r>
                  <a:rPr lang="en-US" dirty="0">
                    <a:solidFill>
                      <a:schemeClr val="accent1">
                        <a:lumMod val="75000"/>
                      </a:schemeClr>
                    </a:solidFill>
                  </a:rPr>
                  <a:t>forces</a:t>
                </a:r>
                <a:r>
                  <a:rPr lang="en-US" dirty="0"/>
                  <a:t> the           conclusion that </a:t>
                </a:r>
                <a:r>
                  <a:rPr lang="en-US" dirty="0">
                    <a:solidFill>
                      <a:schemeClr val="accent6">
                        <a:lumMod val="50000"/>
                      </a:schemeClr>
                    </a:solidFill>
                  </a:rPr>
                  <a:t>x*y = 0, </a:t>
                </a:r>
                <a:r>
                  <a:rPr lang="en-US" dirty="0"/>
                  <a:t>which again shows that x and y are </a:t>
                </a:r>
                <a:r>
                  <a:rPr lang="en-US" dirty="0">
                    <a:solidFill>
                      <a:schemeClr val="accent1">
                        <a:lumMod val="75000"/>
                      </a:schemeClr>
                    </a:solidFill>
                  </a:rPr>
                  <a:t>orthogonal</a:t>
                </a:r>
                <a:r>
                  <a:rPr lang="en-US" dirty="0"/>
                  <a:t>.</a:t>
                </a:r>
              </a:p>
              <a:p>
                <a:pPr marL="0" indent="0">
                  <a:buNone/>
                </a:pPr>
                <a:r>
                  <a:rPr lang="en-US" dirty="0"/>
                  <a:t>   The </a:t>
                </a:r>
                <a:r>
                  <a:rPr lang="en-US" dirty="0">
                    <a:solidFill>
                      <a:schemeClr val="accent1">
                        <a:lumMod val="75000"/>
                      </a:schemeClr>
                    </a:solidFill>
                  </a:rPr>
                  <a:t>eigenvectors</a:t>
                </a:r>
                <a:r>
                  <a:rPr lang="en-US" dirty="0"/>
                  <a:t> have been normalized to have length one. Since they were </a:t>
                </a:r>
                <a:r>
                  <a:rPr lang="en-US" dirty="0">
                    <a:solidFill>
                      <a:schemeClr val="accent1">
                        <a:lumMod val="75000"/>
                      </a:schemeClr>
                    </a:solidFill>
                  </a:rPr>
                  <a:t>already         orthogonal</a:t>
                </a:r>
                <a:r>
                  <a:rPr lang="en-US" dirty="0"/>
                  <a:t>, they are now </a:t>
                </a:r>
                <a:r>
                  <a:rPr lang="en-US" dirty="0">
                    <a:solidFill>
                      <a:schemeClr val="accent1">
                        <a:lumMod val="75000"/>
                      </a:schemeClr>
                    </a:solidFill>
                  </a:rPr>
                  <a:t>orthonormal</a:t>
                </a:r>
                <a:r>
                  <a:rPr lang="en-US" dirty="0"/>
                  <a:t>.</a:t>
                </a:r>
              </a:p>
            </p:txBody>
          </p:sp>
        </mc:Choice>
        <mc:Fallback xmlns="">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638" t="-1218" r="-812"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dirty="0"/>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pPr marL="0" indent="0">
                  <a:buNone/>
                </a:pPr>
                <a:r>
                  <a:rPr lang="en-US" dirty="0"/>
                  <a:t>  If these </a:t>
                </a:r>
                <a:r>
                  <a:rPr lang="en-US" dirty="0">
                    <a:solidFill>
                      <a:schemeClr val="accent1">
                        <a:lumMod val="75000"/>
                      </a:schemeClr>
                    </a:solidFill>
                  </a:rPr>
                  <a:t>orthonormal eigenvectors </a:t>
                </a:r>
                <a:r>
                  <a:rPr lang="en-US" dirty="0"/>
                  <a:t>are chosen to be the </a:t>
                </a:r>
                <a:r>
                  <a:rPr lang="en-US" dirty="0">
                    <a:solidFill>
                      <a:schemeClr val="accent1">
                        <a:lumMod val="75000"/>
                      </a:schemeClr>
                    </a:solidFill>
                  </a:rPr>
                  <a:t>columns </a:t>
                </a:r>
                <a:r>
                  <a:rPr lang="en-US" dirty="0"/>
                  <a:t>of </a:t>
                </a:r>
                <a:r>
                  <a:rPr lang="en-US" dirty="0">
                    <a:solidFill>
                      <a:schemeClr val="accent6">
                        <a:lumMod val="50000"/>
                      </a:schemeClr>
                    </a:solidFill>
                  </a:rPr>
                  <a:t>U</a:t>
                </a:r>
              </a:p>
              <a:p>
                <a:pPr marL="0" indent="0">
                  <a:buNone/>
                </a:pPr>
                <a:r>
                  <a:rPr lang="en-US" dirty="0"/>
                  <a:t>   Then we have </a:t>
                </a:r>
                <a:r>
                  <a:rPr lang="en-US" dirty="0">
                    <a:solidFill>
                      <a:schemeClr val="accent6">
                        <a:lumMod val="50000"/>
                      </a:schemeClr>
                    </a:solidFill>
                  </a:rPr>
                  <a:t>U* Q U =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where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is a </a:t>
                </a:r>
                <a:r>
                  <a:rPr lang="en-US" dirty="0">
                    <a:solidFill>
                      <a:schemeClr val="accent1">
                        <a:lumMod val="75000"/>
                      </a:schemeClr>
                    </a:solidFill>
                  </a:rPr>
                  <a:t>diagonal matrix </a:t>
                </a:r>
                <a:r>
                  <a:rPr lang="en-US" dirty="0"/>
                  <a:t>with the </a:t>
                </a:r>
                <a:r>
                  <a:rPr lang="en-US" dirty="0">
                    <a:solidFill>
                      <a:schemeClr val="accent1">
                        <a:lumMod val="75000"/>
                      </a:schemeClr>
                    </a:solidFill>
                  </a:rPr>
                  <a:t>eigenvalues</a:t>
                </a:r>
                <a:r>
                  <a:rPr lang="en-US" dirty="0"/>
                  <a:t> of </a:t>
                </a:r>
                <a:r>
                  <a:rPr lang="en-US" dirty="0">
                    <a:solidFill>
                      <a:schemeClr val="accent6">
                        <a:lumMod val="50000"/>
                      </a:schemeClr>
                    </a:solidFill>
                  </a:rPr>
                  <a:t>Q</a:t>
                </a:r>
                <a:r>
                  <a:rPr lang="en-US" dirty="0"/>
                  <a:t> on the diagonal and </a:t>
                </a:r>
                <a:r>
                  <a:rPr lang="en-US" dirty="0">
                    <a:solidFill>
                      <a:schemeClr val="accent6">
                        <a:lumMod val="50000"/>
                      </a:schemeClr>
                    </a:solidFill>
                  </a:rPr>
                  <a:t>U</a:t>
                </a:r>
                <a:r>
                  <a:rPr lang="en-US" dirty="0"/>
                  <a:t> is said to be a </a:t>
                </a:r>
                <a:r>
                  <a:rPr lang="en-US" dirty="0">
                    <a:solidFill>
                      <a:schemeClr val="accent1">
                        <a:lumMod val="75000"/>
                      </a:schemeClr>
                    </a:solidFill>
                  </a:rPr>
                  <a:t>unitary matrix</a:t>
                </a:r>
                <a:r>
                  <a:rPr lang="en-US" dirty="0"/>
                  <a:t>.</a:t>
                </a:r>
              </a:p>
              <a:p>
                <a:pPr marL="0" indent="0">
                  <a:buNone/>
                </a:pPr>
                <a:r>
                  <a:rPr lang="en-US" dirty="0"/>
                  <a:t> we see that we may write </a:t>
                </a:r>
                <a:r>
                  <a:rPr lang="en-US" dirty="0" err="1"/>
                  <a:t>Q</a:t>
                </a:r>
                <a:r>
                  <a:rPr lang="en-US" baseline="-25000" dirty="0" err="1"/>
                  <a:t>x</a:t>
                </a:r>
                <a:r>
                  <a:rPr lang="en-US" dirty="0"/>
                  <a:t> as follows:</a:t>
                </a:r>
              </a:p>
              <a:p>
                <a:pPr marL="0" indent="0">
                  <a:buNone/>
                </a:pPr>
                <a:r>
                  <a:rPr lang="en-US" dirty="0"/>
                  <a:t>                  </a:t>
                </a:r>
                <a:r>
                  <a:rPr lang="en-US" dirty="0">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U*</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dirty="0">
                    <a:solidFill>
                      <a:schemeClr val="accent6">
                        <a:lumMod val="50000"/>
                      </a:schemeClr>
                    </a:solidFill>
                  </a:rPr>
                  <a:t>U = U*</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U  =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 A * A </a:t>
                </a:r>
                <a:endParaRPr lang="en-US" dirty="0"/>
              </a:p>
              <a:p>
                <a:pPr marL="0" indent="0">
                  <a:lnSpc>
                    <a:spcPct val="100000"/>
                  </a:lnSpc>
                  <a:buNone/>
                </a:pPr>
                <a:r>
                  <a:rPr lang="en-US" dirty="0"/>
                  <a:t>  Finally, we can rewrite the </a:t>
                </a:r>
                <a:r>
                  <a:rPr lang="en-US" dirty="0">
                    <a:solidFill>
                      <a:schemeClr val="accent1">
                        <a:lumMod val="75000"/>
                      </a:schemeClr>
                    </a:solidFill>
                  </a:rPr>
                  <a:t>MMSE problem </a:t>
                </a:r>
                <a:r>
                  <a:rPr lang="en-US" dirty="0"/>
                  <a:t>to a form, from which a </a:t>
                </a:r>
                <a:r>
                  <a:rPr lang="en-US" dirty="0">
                    <a:solidFill>
                      <a:schemeClr val="accent1">
                        <a:lumMod val="75000"/>
                      </a:schemeClr>
                    </a:solidFill>
                  </a:rPr>
                  <a:t>solution</a:t>
                </a:r>
                <a:r>
                  <a:rPr lang="en-US" dirty="0"/>
                  <a:t> for D can be    </a:t>
                </a:r>
                <a:r>
                  <a:rPr lang="en-US" dirty="0">
                    <a:solidFill>
                      <a:schemeClr val="accent1">
                        <a:lumMod val="75000"/>
                      </a:schemeClr>
                    </a:solidFill>
                  </a:rPr>
                  <a:t>obtained</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r>
                  <a:rPr lang="en-US" dirty="0"/>
                  <a:t>:</a:t>
                </a:r>
              </a:p>
              <a:p>
                <a:pPr marL="0" indent="0">
                  <a:lnSpc>
                    <a:spcPct val="100000"/>
                  </a:lnSpc>
                  <a:buNone/>
                </a:pPr>
                <a:r>
                  <a:rPr lang="en-US" b="0" dirty="0">
                    <a:ea typeface="Cambria Math" panose="02040503050406030204" pitchFamily="18" charset="0"/>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oMath>
                </a14:m>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lnSpc>
                    <a:spcPct val="100000"/>
                  </a:lnSpc>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baseline="30000" dirty="0">
                    <a:solidFill>
                      <a:schemeClr val="accent6">
                        <a:lumMod val="50000"/>
                      </a:schemeClr>
                    </a:solidFill>
                  </a:rPr>
                  <a:t>                    </a:t>
                </a: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dirty="0">
                    <a:solidFill>
                      <a:schemeClr val="accent6">
                        <a:lumMod val="50000"/>
                      </a:schemeClr>
                    </a:solidFill>
                  </a:rPr>
                  <a:t>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p:txBody>
          </p:sp>
        </mc:Choice>
        <mc:Fallback xmlns="">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638"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a:t>
                </a:r>
                <a:r>
                  <a:rPr lang="en-US" dirty="0">
                    <a:solidFill>
                      <a:schemeClr val="accent1">
                        <a:lumMod val="75000"/>
                      </a:schemeClr>
                    </a:solidFill>
                  </a:rPr>
                  <a:t>first and the second </a:t>
                </a:r>
                <a:r>
                  <a:rPr lang="en-US" dirty="0"/>
                  <a:t>term of this result do not depend on D, the result is        </a:t>
                </a:r>
                <a:r>
                  <a:rPr lang="en-US" dirty="0">
                    <a:solidFill>
                      <a:schemeClr val="accent1">
                        <a:lumMod val="75000"/>
                      </a:schemeClr>
                    </a:solidFill>
                  </a:rPr>
                  <a:t>minimized</a:t>
                </a:r>
                <a:r>
                  <a:rPr lang="en-US" dirty="0"/>
                  <a:t> if:</a:t>
                </a:r>
              </a:p>
              <a:p>
                <a:pPr marL="457200" lvl="1" indent="0">
                  <a:buNone/>
                </a:pPr>
                <a:r>
                  <a:rPr lang="en-US" dirty="0"/>
                  <a:t>                        </a:t>
                </a:r>
                <a:r>
                  <a:rPr lang="en-US" dirty="0">
                    <a:solidFill>
                      <a:schemeClr val="accent6">
                        <a:lumMod val="50000"/>
                      </a:schemeClr>
                    </a:solidFill>
                  </a:rPr>
                  <a:t>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 0 </a:t>
                </a:r>
              </a:p>
              <a:p>
                <a:pPr marL="457200" lvl="1" indent="0">
                  <a:buNone/>
                </a:pP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a:p>
                <a:pPr marL="457200" lvl="1" indent="0">
                  <a:buNone/>
                </a:pPr>
                <a:r>
                  <a:rPr lang="en-US" dirty="0">
                    <a:solidFill>
                      <a:schemeClr val="accent6">
                        <a:lumMod val="50000"/>
                      </a:schemeClr>
                    </a:solidFill>
                  </a:rPr>
                  <a:t>                        D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 </a:t>
                </a:r>
                <a:r>
                  <a:rPr lang="en-US" dirty="0">
                    <a:solidFill>
                      <a:schemeClr val="accent6">
                        <a:lumMod val="50000"/>
                      </a:schemeClr>
                    </a:solidFill>
                  </a:rPr>
                  <a:t>= (A*A)</a:t>
                </a:r>
                <a:r>
                  <a:rPr lang="en-US" baseline="30000" dirty="0">
                    <a:solidFill>
                      <a:schemeClr val="accent6">
                        <a:lumMod val="50000"/>
                      </a:schemeClr>
                    </a:solidFill>
                  </a:rPr>
                  <a:t> -1 </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Q</a:t>
                </a:r>
                <a:r>
                  <a:rPr lang="en-US" baseline="-25000" dirty="0">
                    <a:solidFill>
                      <a:schemeClr val="accent6">
                        <a:lumMod val="50000"/>
                      </a:schemeClr>
                    </a:solidFill>
                  </a:rPr>
                  <a:t>x</a:t>
                </a:r>
                <a:r>
                  <a:rPr lang="en-US" baseline="30000" dirty="0">
                    <a:solidFill>
                      <a:schemeClr val="accent6">
                        <a:lumMod val="50000"/>
                      </a:schemeClr>
                    </a:solidFill>
                  </a:rPr>
                  <a:t>-1</a:t>
                </a:r>
              </a:p>
              <a:p>
                <a:pPr marL="0" indent="0">
                  <a:buNone/>
                </a:pPr>
                <a:r>
                  <a:rPr lang="en-US" dirty="0"/>
                  <a:t>  </a:t>
                </a:r>
                <a:br>
                  <a:rPr lang="en-US" dirty="0"/>
                </a:br>
                <a:r>
                  <a:rPr lang="en-US" dirty="0"/>
                  <a:t>   Our channel model (</a:t>
                </a:r>
                <a:r>
                  <a:rPr lang="en-US" dirty="0">
                    <a:solidFill>
                      <a:schemeClr val="accent6">
                        <a:lumMod val="50000"/>
                      </a:schemeClr>
                    </a:solidFill>
                  </a:rPr>
                  <a:t>x =Hs + v</a:t>
                </a:r>
                <a:r>
                  <a:rPr lang="en-US" dirty="0"/>
                  <a:t>) and assume that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=E[ss*]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 </a:t>
                </a:r>
                <a:r>
                  <a:rPr lang="en-US" dirty="0"/>
                  <a:t>and </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E[</a:t>
                </a:r>
                <a:r>
                  <a:rPr lang="en-US" dirty="0" err="1">
                    <a:solidFill>
                      <a:schemeClr val="accent6">
                        <a:lumMod val="50000"/>
                      </a:schemeClr>
                    </a:solidFill>
                  </a:rPr>
                  <a:t>vv</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𝑣</m:t>
                        </m:r>
                      </m:e>
                      <m:sup>
                        <m:r>
                          <a:rPr lang="en-US" b="0" i="1" smtClean="0">
                            <a:solidFill>
                              <a:schemeClr val="accent6">
                                <a:lumMod val="50000"/>
                              </a:schemeClr>
                            </a:solidFill>
                            <a:latin typeface="Cambria Math" panose="02040503050406030204" pitchFamily="18" charset="0"/>
                          </a:rPr>
                          <m:t>2</m:t>
                        </m:r>
                      </m:sup>
                    </m:sSup>
                    <m:r>
                      <m:rPr>
                        <m:sty m:val="p"/>
                      </m:rPr>
                      <a:rPr lang="en-US" b="0" i="0" smtClean="0">
                        <a:solidFill>
                          <a:schemeClr val="accent6">
                            <a:lumMod val="50000"/>
                          </a:schemeClr>
                        </a:solidFill>
                        <a:latin typeface="Cambria Math" panose="02040503050406030204" pitchFamily="18" charset="0"/>
                      </a:rPr>
                      <m:t>I</m:t>
                    </m:r>
                  </m:oMath>
                </a14:m>
                <a:r>
                  <a:rPr lang="en-US" dirty="0"/>
                  <a:t> </a:t>
                </a:r>
              </a:p>
              <a:p>
                <a:pPr marL="0" indent="0">
                  <a:buNone/>
                </a:pPr>
                <a:r>
                  <a:rPr lang="en-US" dirty="0"/>
                  <a:t>   And that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Qv </a:t>
                </a:r>
                <a:r>
                  <a:rPr lang="en-US" dirty="0"/>
                  <a:t>is </a:t>
                </a:r>
                <a:r>
                  <a:rPr lang="en-US" dirty="0">
                    <a:solidFill>
                      <a:schemeClr val="accent1">
                        <a:lumMod val="75000"/>
                      </a:schemeClr>
                    </a:solidFill>
                  </a:rPr>
                  <a:t>invertible</a:t>
                </a:r>
              </a:p>
              <a:p>
                <a:pPr marL="0" indent="0">
                  <a:buNone/>
                </a:pPr>
                <a:r>
                  <a:rPr lang="en-US" dirty="0"/>
                  <a:t>   Then with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 E[s(s*H* + v*)]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p>
              <a:p>
                <a:pPr marL="0" indent="0">
                  <a:buNone/>
                </a:pPr>
                <a:r>
                  <a:rPr lang="en-US" dirty="0"/>
                  <a:t>   D </a:t>
                </a:r>
                <a:r>
                  <a:rPr lang="en-US" dirty="0">
                    <a:solidFill>
                      <a:schemeClr val="accent1">
                        <a:lumMod val="75000"/>
                      </a:schemeClr>
                    </a:solidFill>
                  </a:rPr>
                  <a:t>becomes</a:t>
                </a:r>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a:t>
                </a:r>
                <a:r>
                  <a:rPr lang="en-US" baseline="-25000" dirty="0">
                    <a:solidFill>
                      <a:schemeClr val="accent6">
                        <a:lumMod val="50000"/>
                      </a:schemeClr>
                    </a:solidFill>
                  </a:rPr>
                  <a:t>v</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HH*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r>
                      <m:rPr>
                        <m:sty m:val="p"/>
                      </m:rPr>
                      <a:rPr lang="en-US">
                        <a:solidFill>
                          <a:schemeClr val="accent6">
                            <a:lumMod val="50000"/>
                          </a:schemeClr>
                        </a:solidFill>
                        <a:latin typeface="Cambria Math" panose="02040503050406030204" pitchFamily="18" charset="0"/>
                      </a:rPr>
                      <m:t>I</m:t>
                    </m:r>
                  </m:oMath>
                </a14:m>
                <a:r>
                  <a:rPr lang="en-US" dirty="0">
                    <a:solidFill>
                      <a:schemeClr val="accent6">
                        <a:lumMod val="50000"/>
                      </a:schemeClr>
                    </a:solidFill>
                  </a:rPr>
                  <a:t> ) = H*(HH* +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 </a:t>
                </a:r>
                <a:r>
                  <a:rPr lang="en-US" dirty="0"/>
                  <a:t>,</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a:t>
                </a:r>
                <a:r>
                  <a:rPr lang="en-US" dirty="0">
                    <a:solidFill>
                      <a:schemeClr val="accent1">
                        <a:lumMod val="75000"/>
                      </a:schemeClr>
                    </a:solidFill>
                  </a:rPr>
                  <a:t>Matrix Inversion Lemma </a:t>
                </a:r>
                <a:r>
                  <a:rPr lang="en-US" dirty="0"/>
                  <a:t>and </a:t>
                </a:r>
                <a:r>
                  <a:rPr lang="en-US" dirty="0">
                    <a:solidFill>
                      <a:schemeClr val="accent1">
                        <a:lumMod val="75000"/>
                      </a:schemeClr>
                    </a:solidFill>
                  </a:rPr>
                  <a:t>demanding</a:t>
                </a:r>
                <a:r>
                  <a:rPr lang="en-US" dirty="0"/>
                  <a:t> that Q</a:t>
                </a:r>
                <a:r>
                  <a:rPr lang="en-US" baseline="-25000" dirty="0"/>
                  <a:t>s</a:t>
                </a:r>
                <a:r>
                  <a:rPr lang="en-US" dirty="0"/>
                  <a:t> and Q</a:t>
                </a:r>
                <a:r>
                  <a:rPr lang="en-US" baseline="-25000" dirty="0"/>
                  <a:t>v</a:t>
                </a:r>
                <a:r>
                  <a:rPr lang="en-US" dirty="0"/>
                  <a:t> must be                </a:t>
                </a:r>
                <a:r>
                  <a:rPr lang="en-US" dirty="0">
                    <a:solidFill>
                      <a:schemeClr val="accent1">
                        <a:lumMod val="75000"/>
                      </a:schemeClr>
                    </a:solidFill>
                  </a:rPr>
                  <a:t>invertible</a:t>
                </a:r>
                <a:r>
                  <a:rPr lang="en-US" dirty="0"/>
                  <a:t> and D can be rewritten as follows:</a:t>
                </a:r>
              </a:p>
              <a:p>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a:t>
                </a:r>
                <a:r>
                  <a:rPr lang="en-US" baseline="30000" dirty="0">
                    <a:solidFill>
                      <a:schemeClr val="accent6">
                        <a:lumMod val="50000"/>
                      </a:schemeClr>
                    </a:solidFill>
                  </a:rPr>
                  <a:t>-1</a:t>
                </a:r>
                <a:r>
                  <a:rPr lang="en-US" dirty="0">
                    <a:solidFill>
                      <a:schemeClr val="accent6">
                        <a:lumMod val="50000"/>
                      </a:schemeClr>
                    </a:solidFill>
                  </a:rPr>
                  <a:t> = </a:t>
                </a:r>
                <a:r>
                  <a:rPr lang="en-US" baseline="30000"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endParaRPr lang="en-US" dirty="0">
                  <a:solidFill>
                    <a:schemeClr val="accent6">
                      <a:lumMod val="50000"/>
                    </a:schemeClr>
                  </a:solidFill>
                </a:endParaRPr>
              </a:p>
              <a:p>
                <a:pPr marL="0" indent="0">
                  <a:buNone/>
                </a:pPr>
                <a:r>
                  <a:rPr lang="en-US" dirty="0">
                    <a:solidFill>
                      <a:schemeClr val="accent6">
                        <a:lumMod val="50000"/>
                      </a:schemeClr>
                    </a:solidFill>
                  </a:rPr>
                  <a:t>                                          = (Qs(H*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)-Qs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H*H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I)</a:t>
                </a:r>
                <a:r>
                  <a:rPr lang="en-US" baseline="30000" dirty="0">
                    <a:solidFill>
                      <a:schemeClr val="accent6">
                        <a:lumMod val="50000"/>
                      </a:schemeClr>
                    </a:solidFill>
                  </a:rPr>
                  <a:t>-1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i="1" smtClean="0">
                        <a:solidFill>
                          <a:schemeClr val="accent6">
                            <a:lumMod val="50000"/>
                          </a:schemeClr>
                        </a:solidFill>
                        <a:latin typeface="Cambria Math" panose="02040503050406030204" pitchFamily="18" charset="0"/>
                      </a:rPr>
                      <m:t>𝛼</m:t>
                    </m:r>
                    <m:r>
                      <a:rPr lang="en-US"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smtClean="0">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r>
                  <a:rPr lang="en-US" dirty="0"/>
                  <a:t>.</a:t>
                </a:r>
              </a:p>
              <a:p>
                <a:pPr marL="0" indent="0">
                  <a:buNone/>
                </a:pPr>
                <a:r>
                  <a:rPr lang="en-US" dirty="0"/>
                  <a:t>     If </a:t>
                </a:r>
                <a14:m>
                  <m:oMath xmlns:m="http://schemas.openxmlformats.org/officeDocument/2006/math">
                    <m:r>
                      <a:rPr lang="en-US" i="1" smtClean="0">
                        <a:solidFill>
                          <a:schemeClr val="accent1">
                            <a:lumMod val="75000"/>
                          </a:schemeClr>
                        </a:solidFill>
                        <a:latin typeface="Cambria Math" panose="02040503050406030204" pitchFamily="18" charset="0"/>
                      </a:rPr>
                      <m:t>𝛼</m:t>
                    </m:r>
                  </m:oMath>
                </a14:m>
                <a:r>
                  <a:rPr lang="en-US" dirty="0">
                    <a:solidFill>
                      <a:schemeClr val="accent1">
                        <a:lumMod val="75000"/>
                      </a:schemeClr>
                    </a:solidFill>
                  </a:rPr>
                  <a:t> = 0 </a:t>
                </a:r>
                <a:r>
                  <a:rPr lang="en-US" dirty="0"/>
                  <a:t>we obtain the </a:t>
                </a:r>
                <a:r>
                  <a:rPr lang="en-US" dirty="0">
                    <a:solidFill>
                      <a:schemeClr val="accent1">
                        <a:lumMod val="75000"/>
                      </a:schemeClr>
                    </a:solidFill>
                  </a:rPr>
                  <a:t>zero-forcing</a:t>
                </a:r>
                <a:r>
                  <a:rPr lang="en-US" dirty="0"/>
                  <a:t> solution.</a:t>
                </a:r>
              </a:p>
              <a:p>
                <a:pPr marL="0" indent="0">
                  <a:buNone/>
                </a:pPr>
                <a:r>
                  <a:rPr lang="en-US" dirty="0"/>
                  <a:t>     So, it must be equal to : </a:t>
                </a:r>
                <a:r>
                  <a:rPr lang="en-US" dirty="0">
                    <a:solidFill>
                      <a:schemeClr val="accent6">
                        <a:lumMod val="50000"/>
                      </a:schemeClr>
                    </a:solidFill>
                  </a:rPr>
                  <a:t>D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f>
                      <m:fPr>
                        <m:ctrlPr>
                          <a:rPr lang="en-US" b="0"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𝑁𝑡</m:t>
                        </m:r>
                      </m:num>
                      <m:den>
                        <m:r>
                          <a:rPr lang="en-US" b="0" i="1" smtClean="0">
                            <a:solidFill>
                              <a:schemeClr val="accent6">
                                <a:lumMod val="50000"/>
                              </a:schemeClr>
                            </a:solidFill>
                            <a:latin typeface="Cambria Math" panose="02040503050406030204" pitchFamily="18" charset="0"/>
                          </a:rPr>
                          <m:t>𝜌</m:t>
                        </m:r>
                      </m:den>
                    </m:f>
                    <m:r>
                      <a:rPr lang="en-US" b="0" i="1" smtClean="0">
                        <a:latin typeface="Cambria Math" panose="02040503050406030204" pitchFamily="18" charset="0"/>
                      </a:rPr>
                      <m:t>. </m:t>
                    </m:r>
                  </m:oMath>
                </a14:m>
                <a:endParaRPr lang="en-US" dirty="0"/>
              </a:p>
              <a:p>
                <a:pPr marL="0" indent="0">
                  <a:buNone/>
                </a:pPr>
                <a:r>
                  <a:rPr lang="en-US" dirty="0"/>
                  <a:t>    It becomes clear that the ZF solution </a:t>
                </a:r>
                <a:r>
                  <a:rPr lang="en-US" dirty="0">
                    <a:solidFill>
                      <a:schemeClr val="accent1">
                        <a:lumMod val="75000"/>
                      </a:schemeClr>
                    </a:solidFill>
                  </a:rPr>
                  <a:t>corresponds</a:t>
                </a:r>
                <a:r>
                  <a:rPr lang="en-US" dirty="0"/>
                  <a:t> to an </a:t>
                </a:r>
                <a:r>
                  <a:rPr lang="en-US" dirty="0">
                    <a:solidFill>
                      <a:schemeClr val="accent1">
                        <a:lumMod val="75000"/>
                      </a:schemeClr>
                    </a:solidFill>
                  </a:rPr>
                  <a:t>MMSE</a:t>
                </a:r>
                <a:r>
                  <a:rPr lang="en-US" dirty="0"/>
                  <a:t> solution with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2946-8574-5EE4-DC99-0A7A6996B2F7}"/>
              </a:ext>
            </a:extLst>
          </p:cNvPr>
          <p:cNvSpPr>
            <a:spLocks noGrp="1"/>
          </p:cNvSpPr>
          <p:nvPr>
            <p:ph type="title"/>
          </p:nvPr>
        </p:nvSpPr>
        <p:spPr/>
        <p:txBody>
          <a:bodyPr/>
          <a:lstStyle/>
          <a:p>
            <a:r>
              <a:rPr lang="en-US" dirty="0"/>
              <a:t>Zero Forcing with Decision Feedback Decoding</a:t>
            </a:r>
          </a:p>
        </p:txBody>
      </p:sp>
      <p:sp>
        <p:nvSpPr>
          <p:cNvPr id="3" name="Content Placeholder 2">
            <a:extLst>
              <a:ext uri="{FF2B5EF4-FFF2-40B4-BE49-F238E27FC236}">
                <a16:creationId xmlns:a16="http://schemas.microsoft.com/office/drawing/2014/main" id="{BE2DE657-6BD3-F2F6-275F-C645D61AB766}"/>
              </a:ext>
            </a:extLst>
          </p:cNvPr>
          <p:cNvSpPr>
            <a:spLocks noGrp="1"/>
          </p:cNvSpPr>
          <p:nvPr>
            <p:ph idx="1"/>
          </p:nvPr>
        </p:nvSpPr>
        <p:spPr/>
        <p:txBody>
          <a:bodyPr/>
          <a:lstStyle/>
          <a:p>
            <a:r>
              <a:rPr lang="en-US" dirty="0"/>
              <a:t>Superior performance can be achieved by symbol cancellation</a:t>
            </a:r>
          </a:p>
          <a:p>
            <a:r>
              <a:rPr lang="en-US" dirty="0"/>
              <a:t>Symbol cancellation involves:</a:t>
            </a:r>
          </a:p>
          <a:p>
            <a:pPr lvl="1"/>
            <a:r>
              <a:rPr lang="en-US" dirty="0"/>
              <a:t>Decoding the most reliable element first.</a:t>
            </a:r>
          </a:p>
          <a:p>
            <a:pPr lvl="1"/>
            <a:r>
              <a:rPr lang="en-US" dirty="0"/>
              <a:t>Improving decoding of other elements.</a:t>
            </a:r>
          </a:p>
          <a:p>
            <a:r>
              <a:rPr lang="en-US" dirty="0"/>
              <a:t>Linear nulling (ZF or MMSE) used for detection.</a:t>
            </a:r>
          </a:p>
          <a:p>
            <a:r>
              <a:rPr lang="en-US" dirty="0"/>
              <a:t>Decision Feedback Decoding (DFB) is analogous to decision feedback equalization.</a:t>
            </a:r>
          </a:p>
          <a:p>
            <a:r>
              <a:rPr lang="en-US" dirty="0"/>
              <a:t>DFB modifies the receiver vector by subtracting interference from already detected           components.</a:t>
            </a:r>
          </a:p>
          <a:p>
            <a:r>
              <a:rPr lang="en-US" dirty="0"/>
              <a:t>When symbol cancellation is used components of </a:t>
            </a:r>
            <a:r>
              <a:rPr lang="en-US" b="1" dirty="0"/>
              <a:t>s</a:t>
            </a:r>
            <a:r>
              <a:rPr lang="en-US" dirty="0"/>
              <a:t> are detected becomes important to    the overall performance of the system.</a:t>
            </a:r>
          </a:p>
        </p:txBody>
      </p:sp>
      <p:sp>
        <p:nvSpPr>
          <p:cNvPr id="4" name="Slide Number Placeholder 3">
            <a:extLst>
              <a:ext uri="{FF2B5EF4-FFF2-40B4-BE49-F238E27FC236}">
                <a16:creationId xmlns:a16="http://schemas.microsoft.com/office/drawing/2014/main" id="{2824DBEC-073D-0B4E-3938-1D509C27C031}"/>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Tree>
    <p:extLst>
      <p:ext uri="{BB962C8B-B14F-4D97-AF65-F5344CB8AC3E}">
        <p14:creationId xmlns:p14="http://schemas.microsoft.com/office/powerpoint/2010/main" val="134437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A28-BA33-9E7E-8AB5-57723D08DCB8}"/>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A58D-892C-E503-7519-16D3636F4D39}"/>
                  </a:ext>
                </a:extLst>
              </p:cNvPr>
              <p:cNvSpPr>
                <a:spLocks noGrp="1"/>
              </p:cNvSpPr>
              <p:nvPr>
                <p:ph idx="1"/>
              </p:nvPr>
            </p:nvSpPr>
            <p:spPr>
              <a:xfrm>
                <a:off x="838200" y="1649690"/>
                <a:ext cx="10515600" cy="4706659"/>
              </a:xfrm>
            </p:spPr>
            <p:txBody>
              <a:bodyPr/>
              <a:lstStyle/>
              <a:p>
                <a:r>
                  <a:rPr lang="en-US" dirty="0"/>
                  <a:t>To determine a good ordering of detection</a:t>
                </a:r>
              </a:p>
              <a:p>
                <a:r>
                  <a:rPr lang="en-US" dirty="0"/>
                  <a:t>The covariance matrix of the estimation error </a:t>
                </a:r>
                <a:r>
                  <a:rPr lang="en-US" b="1" dirty="0"/>
                  <a:t>s - </a:t>
                </a:r>
                <a:r>
                  <a:rPr lang="en-US" b="1" dirty="0" err="1"/>
                  <a:t>S</a:t>
                </a:r>
                <a:r>
                  <a:rPr lang="en-US" b="1" baseline="-25000" dirty="0" err="1"/>
                  <a:t>est</a:t>
                </a:r>
                <a:r>
                  <a:rPr lang="en-US" b="1" dirty="0"/>
                  <a:t> </a:t>
                </a:r>
                <a:r>
                  <a:rPr lang="en-US" dirty="0"/>
                  <a:t>will be used</a:t>
                </a:r>
              </a:p>
              <a:p>
                <a:r>
                  <a:rPr lang="en-US" dirty="0"/>
                  <a:t>For ZF, this covariance matrix can be shown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m:t>
                            </m:r>
                            <m:r>
                              <a:rPr lang="en-US" b="1" i="1" smtClean="0">
                                <a:latin typeface="Cambria Math" panose="02040503050406030204" pitchFamily="18" charset="0"/>
                              </a:rPr>
                              <m:t>𝒔</m:t>
                            </m:r>
                            <m:r>
                              <a:rPr lang="en-US" b="0" i="1" baseline="-25000" smtClean="0">
                                <a:latin typeface="Cambria Math" panose="02040503050406030204" pitchFamily="18" charset="0"/>
                              </a:rPr>
                              <m:t>𝑒𝑠𝑡</m:t>
                            </m:r>
                            <m:r>
                              <a:rPr lang="en-US" b="0" i="1" smtClean="0">
                                <a:latin typeface="Cambria Math" panose="02040503050406030204" pitchFamily="18" charset="0"/>
                              </a:rPr>
                              <m:t> </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 −</m:t>
                                </m:r>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r>
                                  <a:rPr lang="en-US" b="0" i="1" smtClean="0">
                                    <a:latin typeface="Cambria Math" panose="02040503050406030204" pitchFamily="18" charset="0"/>
                                  </a:rPr>
                                  <m:t> </m:t>
                                </m:r>
                              </m:e>
                            </m:d>
                          </m:e>
                          <m:sup>
                            <m:r>
                              <a:rPr lang="en-US" b="1"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𝒗</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e>
                    </m:d>
                    <m:r>
                      <a:rPr lang="en-US" b="1" i="1" smtClean="0">
                        <a:latin typeface="Cambria Math" panose="02040503050406030204" pitchFamily="18" charset="0"/>
                      </a:rPr>
                      <m:t>=</m:t>
                    </m:r>
                    <m:r>
                      <a:rPr lang="en-US" b="1" i="1" smtClean="0">
                        <a:latin typeface="Cambria Math" panose="02040503050406030204" pitchFamily="18" charset="0"/>
                      </a:rPr>
                      <m:t>𝝈</m:t>
                    </m:r>
                    <m:r>
                      <a:rPr lang="en-US" b="1" i="1" baseline="-25000"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baseline="30000" smtClean="0">
                            <a:latin typeface="Cambria Math" panose="02040503050406030204" pitchFamily="18" charset="0"/>
                          </a:rPr>
                          <m:t>𝟐</m:t>
                        </m:r>
                        <m:r>
                          <a:rPr lang="en-US" b="1" i="1" baseline="30000" smtClean="0">
                            <a:latin typeface="Cambria Math" panose="02040503050406030204" pitchFamily="18" charset="0"/>
                          </a:rPr>
                          <m:t> </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 ≜</m:t>
                    </m:r>
                  </m:oMath>
                </a14:m>
                <a:r>
                  <a:rPr lang="en-US" b="1" dirty="0"/>
                  <a:t> </a:t>
                </a:r>
                <a14:m>
                  <m:oMath xmlns:m="http://schemas.openxmlformats.org/officeDocument/2006/math">
                    <m:r>
                      <a:rPr lang="en-US" b="1" i="1">
                        <a:latin typeface="Cambria Math" panose="02040503050406030204" pitchFamily="18" charset="0"/>
                      </a:rPr>
                      <m:t>𝝈</m:t>
                    </m:r>
                    <m:r>
                      <a:rPr lang="en-US" b="1" i="1" baseline="-25000">
                        <a:latin typeface="Cambria Math" panose="02040503050406030204" pitchFamily="18" charset="0"/>
                      </a:rPr>
                      <m:t>𝒗</m:t>
                    </m:r>
                  </m:oMath>
                </a14:m>
                <a:r>
                  <a:rPr lang="en-US" b="1" baseline="30000" dirty="0"/>
                  <a:t>2</a:t>
                </a:r>
                <a:r>
                  <a:rPr lang="en-US" b="1" dirty="0"/>
                  <a:t> </a:t>
                </a:r>
                <a14:m>
                  <m:oMath xmlns:m="http://schemas.openxmlformats.org/officeDocument/2006/math">
                    <m:r>
                      <a:rPr lang="en-US" b="1" i="1" smtClean="0">
                        <a:latin typeface="Cambria Math" panose="02040503050406030204" pitchFamily="18" charset="0"/>
                      </a:rPr>
                      <m:t>𝑷</m:t>
                    </m:r>
                  </m:oMath>
                </a14:m>
                <a:endParaRPr lang="en-US" b="1" dirty="0"/>
              </a:p>
              <a:p>
                <a:r>
                  <a:rPr lang="en-US" dirty="0"/>
                  <a:t>Or using the pseudo-inverse:</a:t>
                </a:r>
              </a:p>
              <a:p>
                <a:endParaRPr lang="en-US" dirty="0"/>
              </a:p>
              <a:p>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e>
                        </m:d>
                      </m:e>
                      <m:sup>
                        <m:r>
                          <a:rPr lang="en-US" b="1" i="1" smtClean="0">
                            <a:latin typeface="Cambria Math" panose="02040503050406030204" pitchFamily="18" charset="0"/>
                          </a:rPr>
                          <m:t>∗</m:t>
                        </m:r>
                      </m:sup>
                    </m:sSup>
                  </m:oMath>
                </a14:m>
                <a:endParaRPr lang="en-US" b="1" dirty="0"/>
              </a:p>
            </p:txBody>
          </p:sp>
        </mc:Choice>
        <mc:Fallback xmlns="">
          <p:sp>
            <p:nvSpPr>
              <p:cNvPr id="3" name="Content Placeholder 2">
                <a:extLst>
                  <a:ext uri="{FF2B5EF4-FFF2-40B4-BE49-F238E27FC236}">
                    <a16:creationId xmlns:a16="http://schemas.microsoft.com/office/drawing/2014/main" id="{9B0BA58D-892C-E503-7519-16D3636F4D39}"/>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B167EC-D374-7DAB-AA9D-95C8A366EE3A}"/>
              </a:ext>
            </a:extLst>
          </p:cNvPr>
          <p:cNvSpPr>
            <a:spLocks noGrp="1"/>
          </p:cNvSpPr>
          <p:nvPr>
            <p:ph type="sldNum" sz="quarter" idx="12"/>
          </p:nvPr>
        </p:nvSpPr>
        <p:spPr/>
        <p:txBody>
          <a:bodyPr/>
          <a:lstStyle/>
          <a:p>
            <a:fld id="{A439D109-9F59-4B0B-8E20-D6D3A384B1F1}" type="slidenum">
              <a:rPr lang="ko-KR" altLang="en-US" smtClean="0"/>
              <a:t>35</a:t>
            </a:fld>
            <a:endParaRPr lang="ko-KR" altLang="en-US"/>
          </a:p>
        </p:txBody>
      </p:sp>
    </p:spTree>
    <p:extLst>
      <p:ext uri="{BB962C8B-B14F-4D97-AF65-F5344CB8AC3E}">
        <p14:creationId xmlns:p14="http://schemas.microsoft.com/office/powerpoint/2010/main" val="3451368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21F4-FF50-87DA-DC56-101A96010B4E}"/>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9D6EB8-2040-CA82-A4B5-091816CD8D23}"/>
                  </a:ext>
                </a:extLst>
              </p:cNvPr>
              <p:cNvSpPr>
                <a:spLocks noGrp="1"/>
              </p:cNvSpPr>
              <p:nvPr>
                <p:ph idx="1"/>
              </p:nvPr>
            </p:nvSpPr>
            <p:spPr/>
            <p:txBody>
              <a:bodyPr/>
              <a:lstStyle/>
              <a:p>
                <a:r>
                  <a:rPr lang="en-US" dirty="0"/>
                  <a:t>Let </a:t>
                </a:r>
                <a:r>
                  <a:rPr lang="en-US" b="1" dirty="0"/>
                  <a:t>(</a:t>
                </a:r>
                <a:r>
                  <a:rPr lang="en-US" b="1" dirty="0" err="1"/>
                  <a:t>s</a:t>
                </a:r>
                <a:r>
                  <a:rPr lang="en-US" b="1" baseline="-25000" dirty="0" err="1"/>
                  <a:t>est</a:t>
                </a:r>
                <a:r>
                  <a:rPr lang="en-US" b="1" dirty="0"/>
                  <a:t>)</a:t>
                </a:r>
                <a:r>
                  <a:rPr lang="en-US" b="1" baseline="-25000" dirty="0" err="1"/>
                  <a:t>i</a:t>
                </a:r>
                <a:r>
                  <a:rPr lang="en-US" b="1" dirty="0"/>
                  <a:t> </a:t>
                </a:r>
                <a:r>
                  <a:rPr lang="en-US" dirty="0"/>
                  <a:t>be the </a:t>
                </a:r>
                <a:r>
                  <a:rPr lang="en-US" dirty="0" err="1"/>
                  <a:t>i-th</a:t>
                </a:r>
                <a:r>
                  <a:rPr lang="en-US" dirty="0"/>
                  <a:t> entry of </a:t>
                </a:r>
                <a:r>
                  <a:rPr lang="en-US" b="1" dirty="0" err="1"/>
                  <a:t>s</a:t>
                </a:r>
                <a:r>
                  <a:rPr lang="en-US" b="1" baseline="-25000" dirty="0" err="1"/>
                  <a:t>est</a:t>
                </a:r>
                <a:endParaRPr lang="en-US" b="1" dirty="0"/>
              </a:p>
              <a:p>
                <a:r>
                  <a:rPr lang="en-US" dirty="0"/>
                  <a:t>The best estimate (</a:t>
                </a:r>
                <a:r>
                  <a:rPr lang="en-US" b="1" dirty="0" err="1"/>
                  <a:t>s</a:t>
                </a:r>
                <a:r>
                  <a:rPr lang="en-US" b="1" baseline="-25000" dirty="0" err="1"/>
                  <a:t>est</a:t>
                </a:r>
                <a:r>
                  <a:rPr lang="en-US" dirty="0"/>
                  <a:t>)</a:t>
                </a:r>
                <a:r>
                  <a:rPr lang="en-US" baseline="-25000" dirty="0" err="1"/>
                  <a:t>i</a:t>
                </a:r>
                <a:r>
                  <a:rPr lang="en-US" dirty="0"/>
                  <a:t>, is the one for which </a:t>
                </a:r>
                <a:r>
                  <a:rPr lang="en-US" b="1" dirty="0" err="1"/>
                  <a:t>P</a:t>
                </a:r>
                <a:r>
                  <a:rPr lang="en-US" b="1" baseline="-25000" dirty="0" err="1"/>
                  <a:t>ii</a:t>
                </a:r>
                <a:r>
                  <a:rPr lang="en-US" b="1" dirty="0"/>
                  <a:t> </a:t>
                </a:r>
                <a:r>
                  <a:rPr lang="en-US" dirty="0"/>
                  <a:t>is the smallest </a:t>
                </a:r>
              </a:p>
              <a:p>
                <a:r>
                  <a:rPr lang="en-US" dirty="0"/>
                  <a:t>Estimate with the smallest error covariance</a:t>
                </a:r>
              </a:p>
              <a:p>
                <a:r>
                  <a:rPr lang="en-US" b="1" dirty="0" err="1"/>
                  <a:t>P</a:t>
                </a:r>
                <a:r>
                  <a:rPr lang="en-US" b="1" baseline="-25000" dirty="0" err="1"/>
                  <a:t>ii</a:t>
                </a:r>
                <a:r>
                  <a:rPr lang="en-US" dirty="0"/>
                  <a:t> is equal to the squared length of the </a:t>
                </a:r>
                <a:r>
                  <a:rPr lang="en-US" dirty="0" err="1"/>
                  <a:t>i-th</a:t>
                </a:r>
                <a:r>
                  <a:rPr lang="en-US" dirty="0"/>
                  <a:t> row of the pseudo-inverse</a:t>
                </a:r>
              </a:p>
              <a:p>
                <a:r>
                  <a:rPr lang="en-US" dirty="0"/>
                  <a:t>The minimum squared length row of </a:t>
                </a:r>
                <a:r>
                  <a:rPr lang="en-US" b="1" dirty="0"/>
                  <a:t>H</a:t>
                </a:r>
                <a:r>
                  <a:rPr lang="en-US" b="1" baseline="30000" dirty="0"/>
                  <a:t>+</a:t>
                </a:r>
                <a:r>
                  <a:rPr lang="en-US" dirty="0"/>
                  <a:t> is equivalent</a:t>
                </a:r>
              </a:p>
              <a:p>
                <a:r>
                  <a:rPr lang="en-US" dirty="0"/>
                  <a:t>The pseudo-inverse of </a:t>
                </a:r>
                <a:r>
                  <a:rPr lang="en-US" b="1" dirty="0"/>
                  <a:t>H</a:t>
                </a:r>
                <a:r>
                  <a:rPr lang="en-US" dirty="0"/>
                  <a:t> is arranged such that the row with the least squared length         becomes the last row</a:t>
                </a:r>
              </a:p>
              <a:p>
                <a:r>
                  <a:rPr lang="en-US" dirty="0"/>
                  <a:t>Then the </a:t>
                </a:r>
                <a:r>
                  <a:rPr lang="en-US" b="1" dirty="0" err="1"/>
                  <a:t>N</a:t>
                </a:r>
                <a:r>
                  <a:rPr lang="en-US" b="1" baseline="-25000" dirty="0" err="1"/>
                  <a:t>t</a:t>
                </a:r>
                <a:r>
                  <a:rPr lang="en-US" b="1" dirty="0" err="1"/>
                  <a:t>-th</a:t>
                </a:r>
                <a:r>
                  <a:rPr lang="en-US" dirty="0"/>
                  <a:t> element of </a:t>
                </a:r>
                <a:r>
                  <a:rPr lang="en-US" b="1" dirty="0" err="1"/>
                  <a:t>S</a:t>
                </a:r>
                <a:r>
                  <a:rPr lang="en-US" b="1" baseline="-25000" dirty="0" err="1"/>
                  <a:t>est</a:t>
                </a:r>
                <a:r>
                  <a:rPr lang="en-US" dirty="0"/>
                  <a:t> can be independently decoded</a:t>
                </a:r>
              </a:p>
              <a:p>
                <a:r>
                  <a:rPr lang="en-US" dirty="0"/>
                  <a:t>Let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denote the decode value</a:t>
                </a:r>
              </a:p>
              <a:p>
                <a:r>
                  <a:rPr lang="en-US" dirty="0"/>
                  <a:t>The value can be used to improve the estimate of the remaining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signals </a:t>
                </a:r>
              </a:p>
            </p:txBody>
          </p:sp>
        </mc:Choice>
        <mc:Fallback xmlns="">
          <p:sp>
            <p:nvSpPr>
              <p:cNvPr id="3" name="Content Placeholder 2">
                <a:extLst>
                  <a:ext uri="{FF2B5EF4-FFF2-40B4-BE49-F238E27FC236}">
                    <a16:creationId xmlns:a16="http://schemas.microsoft.com/office/drawing/2014/main" id="{C69D6EB8-2040-CA82-A4B5-091816CD8D23}"/>
                  </a:ext>
                </a:extLst>
              </p:cNvPr>
              <p:cNvSpPr>
                <a:spLocks noGrp="1" noRot="1" noChangeAspect="1" noMove="1" noResize="1" noEditPoints="1" noAdjustHandles="1" noChangeArrowheads="1" noChangeShapeType="1" noTextEdit="1"/>
              </p:cNvSpPr>
              <p:nvPr>
                <p:ph idx="1"/>
              </p:nvPr>
            </p:nvSpPr>
            <p:spPr>
              <a:blipFill>
                <a:blip r:embed="rId2"/>
                <a:stretch>
                  <a:fillRect l="-522" t="-1348"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39EE4F-24DA-4287-E991-1D9F1CECF911}"/>
              </a:ext>
            </a:extLst>
          </p:cNvPr>
          <p:cNvSpPr>
            <a:spLocks noGrp="1"/>
          </p:cNvSpPr>
          <p:nvPr>
            <p:ph type="sldNum" sz="quarter" idx="12"/>
          </p:nvPr>
        </p:nvSpPr>
        <p:spPr/>
        <p:txBody>
          <a:bodyPr/>
          <a:lstStyle/>
          <a:p>
            <a:fld id="{A439D109-9F59-4B0B-8E20-D6D3A384B1F1}" type="slidenum">
              <a:rPr lang="ko-KR" altLang="en-US" smtClean="0"/>
              <a:t>36</a:t>
            </a:fld>
            <a:endParaRPr lang="ko-KR" altLang="en-US"/>
          </a:p>
        </p:txBody>
      </p:sp>
    </p:spTree>
    <p:extLst>
      <p:ext uri="{BB962C8B-B14F-4D97-AF65-F5344CB8AC3E}">
        <p14:creationId xmlns:p14="http://schemas.microsoft.com/office/powerpoint/2010/main" val="184750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9EE9-E195-B9EC-9C7B-A094B1A7CF22}"/>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143C80-2733-A1F3-CFD4-3A63C169FD7E}"/>
                  </a:ext>
                </a:extLst>
              </p:cNvPr>
              <p:cNvSpPr>
                <a:spLocks noGrp="1"/>
              </p:cNvSpPr>
              <p:nvPr>
                <p:ph idx="1"/>
              </p:nvPr>
            </p:nvSpPr>
            <p:spPr>
              <a:xfrm>
                <a:off x="838200" y="1649691"/>
                <a:ext cx="10750062" cy="4786278"/>
              </a:xfrm>
            </p:spPr>
            <p:txBody>
              <a:bodyPr/>
              <a:lstStyle/>
              <a:p>
                <a:r>
                  <a:rPr lang="en-US" dirty="0"/>
                  <a:t>Best estimate is performed in a recursive way</a:t>
                </a:r>
              </a:p>
              <a:p>
                <a:r>
                  <a:rPr lang="en-US" dirty="0"/>
                  <a:t>The so-called Optimal Detection (OD) method as described</a:t>
                </a:r>
              </a:p>
              <a:p>
                <a:pPr marL="457200" indent="-457200">
                  <a:buFont typeface="+mj-lt"/>
                  <a:buAutoNum type="arabicPeriod"/>
                </a:pPr>
                <a:r>
                  <a:rPr lang="en-US" dirty="0"/>
                  <a:t>Compute </a:t>
                </a:r>
                <a:r>
                  <a:rPr lang="en-US" b="1" dirty="0"/>
                  <a:t>H</a:t>
                </a:r>
                <a:r>
                  <a:rPr lang="en-US" b="1" baseline="30000" dirty="0"/>
                  <a:t>+</a:t>
                </a:r>
              </a:p>
              <a:p>
                <a:pPr marL="457200" indent="-457200">
                  <a:buFont typeface="+mj-lt"/>
                  <a:buAutoNum type="arabicPeriod"/>
                </a:pPr>
                <a:r>
                  <a:rPr lang="en-US" dirty="0"/>
                  <a:t>Find the minimum squared length row of </a:t>
                </a:r>
                <a:r>
                  <a:rPr lang="en-US" b="1" dirty="0"/>
                  <a:t>H</a:t>
                </a:r>
                <a:r>
                  <a:rPr lang="en-US" b="1" baseline="30000" dirty="0"/>
                  <a:t>+</a:t>
                </a:r>
                <a:r>
                  <a:rPr lang="en-US" dirty="0"/>
                  <a:t> and permute it to be the last row, permute the   columns of </a:t>
                </a:r>
                <a:r>
                  <a:rPr lang="en-US" b="1" dirty="0"/>
                  <a:t>H</a:t>
                </a:r>
                <a:r>
                  <a:rPr lang="en-US" dirty="0"/>
                  <a:t> accordingly.</a:t>
                </a:r>
              </a:p>
              <a:p>
                <a:pPr marL="457200" indent="-457200">
                  <a:buFont typeface="+mj-lt"/>
                  <a:buAutoNum type="arabicPeriod"/>
                </a:pPr>
                <a:r>
                  <a:rPr lang="en-US" dirty="0"/>
                  <a:t>Form the estimate of the last component of </a:t>
                </a:r>
                <a:r>
                  <a:rPr lang="en-US" b="1" dirty="0"/>
                  <a:t>s</a:t>
                </a:r>
                <a:r>
                  <a:rPr lang="en-US" dirty="0"/>
                  <a:t>. In case of ZF: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e>
                    </m:d>
                    <m:r>
                      <a:rPr lang="en-US" b="1" i="1" smtClean="0">
                        <a:latin typeface="Cambria Math" panose="02040503050406030204" pitchFamily="18" charset="0"/>
                      </a:rPr>
                      <m:t>𝑵</m:t>
                    </m:r>
                    <m:r>
                      <a:rPr lang="en-US" b="1" i="1" baseline="-25000" smtClean="0">
                        <a:latin typeface="Cambria Math" panose="02040503050406030204" pitchFamily="18" charset="0"/>
                      </a:rPr>
                      <m:t>𝒕</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1" i="1" baseline="-25000" smtClean="0">
                        <a:latin typeface="Cambria Math" panose="02040503050406030204" pitchFamily="18" charset="0"/>
                      </a:rPr>
                      <m:t> </m:t>
                    </m:r>
                    <m:r>
                      <a:rPr lang="en-US" b="0" i="1" baseline="-25000" smtClean="0">
                        <a:latin typeface="Cambria Math" panose="02040503050406030204" pitchFamily="18" charset="0"/>
                      </a:rPr>
                      <m:t> </m:t>
                    </m:r>
                    <m:r>
                      <a:rPr lang="en-US" b="1" i="1" smtClean="0">
                        <a:latin typeface="Cambria Math" panose="02040503050406030204" pitchFamily="18" charset="0"/>
                      </a:rPr>
                      <m:t>𝒙</m:t>
                    </m:r>
                  </m:oMath>
                </a14:m>
                <a:r>
                  <a:rPr lang="en-US" dirty="0"/>
                  <a:t>   where the   transpose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0" i="1" smtClean="0">
                        <a:latin typeface="Cambria Math" panose="02040503050406030204" pitchFamily="18" charset="0"/>
                      </a:rPr>
                      <m:t> </m:t>
                    </m:r>
                  </m:oMath>
                </a14:m>
                <a:r>
                  <a:rPr lang="en-US" dirty="0"/>
                  <a:t>is said to be the </a:t>
                </a:r>
                <a:r>
                  <a:rPr lang="en-US" dirty="0" err="1"/>
                  <a:t>N</a:t>
                </a:r>
                <a:r>
                  <a:rPr lang="en-US" baseline="-25000" dirty="0" err="1"/>
                  <a:t>t</a:t>
                </a:r>
                <a:r>
                  <a:rPr lang="en-US" dirty="0"/>
                  <a:t> - </a:t>
                </a:r>
                <a:r>
                  <a:rPr lang="en-US" dirty="0" err="1"/>
                  <a:t>th</a:t>
                </a:r>
                <a:r>
                  <a:rPr lang="en-US" dirty="0"/>
                  <a:t> nulling vector ;</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 (via slicing) from (</a:t>
                </a:r>
                <a:r>
                  <a:rPr lang="en-US" b="1" dirty="0" err="1"/>
                  <a:t>S</a:t>
                </a:r>
                <a:r>
                  <a:rPr lang="en-US" b="1" baseline="-25000" dirty="0" err="1"/>
                  <a:t>est</a:t>
                </a:r>
                <a:r>
                  <a:rPr lang="en-US" dirty="0"/>
                  <a:t>) </a:t>
                </a:r>
                <a:r>
                  <a:rPr lang="en-US" dirty="0" err="1"/>
                  <a:t>N</a:t>
                </a:r>
                <a:r>
                  <a:rPr lang="en-US" baseline="-25000" dirty="0" err="1"/>
                  <a:t>t</a:t>
                </a:r>
                <a:r>
                  <a:rPr lang="en-US" baseline="-25000" dirty="0"/>
                  <a:t> </a:t>
                </a:r>
                <a:r>
                  <a:rPr lang="en-US" dirty="0"/>
                  <a:t>;</a:t>
                </a:r>
              </a:p>
              <a:p>
                <a:pPr marL="457200" indent="-457200">
                  <a:buFont typeface="+mj-lt"/>
                  <a:buAutoNum type="arabicPeriod"/>
                </a:pPr>
                <a:r>
                  <a:rPr lang="en-US" dirty="0"/>
                  <a:t>(While </a:t>
                </a:r>
                <a:r>
                  <a:rPr lang="en-US" dirty="0" err="1"/>
                  <a:t>Nt</a:t>
                </a:r>
                <a:r>
                  <a:rPr lang="en-US" dirty="0"/>
                  <a:t> -1&gt; 0) go back to step 1, but now with: </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𝑁</m:t>
                        </m:r>
                        <m:r>
                          <a:rPr lang="en-US" b="0" i="1" baseline="-25000"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 </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m:t>
                        </m:r>
                        <m:r>
                          <a:rPr lang="en-US" b="0" i="1" baseline="-25000" smtClean="0">
                            <a:latin typeface="Cambria Math" panose="02040503050406030204" pitchFamily="18" charset="0"/>
                            <a:ea typeface="Cambria Math" panose="02040503050406030204" pitchFamily="18" charset="0"/>
                          </a:rPr>
                          <m:t>1</m:t>
                        </m:r>
                        <m:r>
                          <a:rPr lang="en-US" b="0" i="1" baseline="-25000"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1" i="1" baseline="-25000"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𝒔</m:t>
                        </m:r>
                      </m:e>
                    </m:acc>
                    <m:r>
                      <m:rPr>
                        <m:nor/>
                      </m:rPr>
                      <a:rPr lang="en-US" baseline="-25000" dirty="0" err="1"/>
                      <m:t>Nt</m:t>
                    </m:r>
                    <m:r>
                      <a:rPr lang="en-US" b="1" i="1" baseline="-25000" dirty="0" smtClean="0">
                        <a:latin typeface="Cambria Math" panose="02040503050406030204" pitchFamily="18" charset="0"/>
                      </a:rPr>
                      <m:t>  </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r>
                  <a:rPr lang="en-US" dirty="0"/>
                  <a:t>Note that in case step 2 is skipped, the DFB algorithm is performed without optimal  </a:t>
                </a:r>
              </a:p>
              <a:p>
                <a:pPr marL="0" indent="0">
                  <a:buNone/>
                </a:pPr>
                <a:r>
                  <a:rPr lang="en-US" dirty="0"/>
                  <a:t>  detection and the overall performance will be less; however , processing time is saved.</a:t>
                </a:r>
              </a:p>
              <a:p>
                <a:endParaRPr lang="en-US" dirty="0"/>
              </a:p>
            </p:txBody>
          </p:sp>
        </mc:Choice>
        <mc:Fallback xmlns="">
          <p:sp>
            <p:nvSpPr>
              <p:cNvPr id="3" name="Content Placeholder 2">
                <a:extLst>
                  <a:ext uri="{FF2B5EF4-FFF2-40B4-BE49-F238E27FC236}">
                    <a16:creationId xmlns:a16="http://schemas.microsoft.com/office/drawing/2014/main" id="{54143C80-2733-A1F3-CFD4-3A63C169FD7E}"/>
                  </a:ext>
                </a:extLst>
              </p:cNvPr>
              <p:cNvSpPr>
                <a:spLocks noGrp="1" noRot="1" noChangeAspect="1" noMove="1" noResize="1" noEditPoints="1" noAdjustHandles="1" noChangeArrowheads="1" noChangeShapeType="1" noTextEdit="1"/>
              </p:cNvSpPr>
              <p:nvPr>
                <p:ph idx="1"/>
              </p:nvPr>
            </p:nvSpPr>
            <p:spPr>
              <a:xfrm>
                <a:off x="838200" y="1649691"/>
                <a:ext cx="10750062" cy="4786278"/>
              </a:xfrm>
              <a:blipFill>
                <a:blip r:embed="rId2"/>
                <a:stretch>
                  <a:fillRect l="-510" t="-1274" r="-20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B8F008-3EDA-A3B2-CE7F-166FDF513BC5}"/>
              </a:ext>
            </a:extLst>
          </p:cNvPr>
          <p:cNvSpPr>
            <a:spLocks noGrp="1"/>
          </p:cNvSpPr>
          <p:nvPr>
            <p:ph type="sldNum" sz="quarter" idx="12"/>
          </p:nvPr>
        </p:nvSpPr>
        <p:spPr/>
        <p:txBody>
          <a:bodyPr/>
          <a:lstStyle/>
          <a:p>
            <a:fld id="{A439D109-9F59-4B0B-8E20-D6D3A384B1F1}" type="slidenum">
              <a:rPr lang="ko-KR" altLang="en-US" smtClean="0"/>
              <a:t>37</a:t>
            </a:fld>
            <a:endParaRPr lang="ko-KR" altLang="en-US"/>
          </a:p>
        </p:txBody>
      </p:sp>
    </p:spTree>
    <p:extLst>
      <p:ext uri="{BB962C8B-B14F-4D97-AF65-F5344CB8AC3E}">
        <p14:creationId xmlns:p14="http://schemas.microsoft.com/office/powerpoint/2010/main" val="324341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BF2F-0880-C126-513D-C0EB30024039}"/>
              </a:ext>
            </a:extLst>
          </p:cNvPr>
          <p:cNvSpPr>
            <a:spLocks noGrp="1"/>
          </p:cNvSpPr>
          <p:nvPr>
            <p:ph type="title"/>
          </p:nvPr>
        </p:nvSpPr>
        <p:spPr>
          <a:xfrm>
            <a:off x="838200" y="681038"/>
            <a:ext cx="10515600" cy="789266"/>
          </a:xfrm>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DE195B-51E1-0E3A-9422-207D40C198A5}"/>
                  </a:ext>
                </a:extLst>
              </p:cNvPr>
              <p:cNvSpPr>
                <a:spLocks noGrp="1"/>
              </p:cNvSpPr>
              <p:nvPr>
                <p:ph idx="1"/>
              </p:nvPr>
            </p:nvSpPr>
            <p:spPr/>
            <p:txBody>
              <a:bodyPr/>
              <a:lstStyle/>
              <a:p>
                <a:r>
                  <a:rPr lang="en-US" dirty="0"/>
                  <a:t>In order to perform Decision Feedback Decoding with Minimum Mean Square Error           decoding</a:t>
                </a:r>
              </a:p>
              <a:p>
                <a:r>
                  <a:rPr lang="en-US" dirty="0"/>
                  <a:t>The covariance matrix of the estimation error </a:t>
                </a:r>
                <a14:m>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𝒔𝒆𝒔𝒕</m:t>
                    </m:r>
                  </m:oMath>
                </a14:m>
                <a:r>
                  <a:rPr lang="en-US" b="1" dirty="0"/>
                  <a:t> </a:t>
                </a:r>
                <a:r>
                  <a:rPr lang="en-US" dirty="0"/>
                  <a:t>will be used</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e>
                        </m:d>
                      </m:e>
                      <m:sup>
                        <m:r>
                          <a:rPr lang="en-US" b="1"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𝑫𝑯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𝑫</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𝑣</m:t>
                    </m:r>
                    <m:r>
                      <a:rPr lang="en-US" b="0" i="1" baseline="-25000" smtClean="0">
                        <a:latin typeface="Cambria Math" panose="02040503050406030204" pitchFamily="18" charset="0"/>
                      </a:rPr>
                      <m:t> </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𝜎</m:t>
                    </m:r>
                    <m:sSup>
                      <m:sSupPr>
                        <m:ctrlPr>
                          <a:rPr lang="en-US" i="1">
                            <a:latin typeface="Cambria Math" panose="02040503050406030204" pitchFamily="18" charset="0"/>
                          </a:rPr>
                        </m:ctrlPr>
                      </m:sSupPr>
                      <m:e>
                        <m:r>
                          <a:rPr lang="en-US" i="1" baseline="-25000">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oMath>
                </a14:m>
                <a:endParaRPr lang="en-US" b="1" dirty="0"/>
              </a:p>
              <a:p>
                <a:r>
                  <a:rPr lang="en-US" b="0" dirty="0"/>
                  <a:t>                                        </a:t>
                </a:r>
                <a14:m>
                  <m:oMath xmlns:m="http://schemas.openxmlformats.org/officeDocument/2006/math">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r>
                      <a:rPr lang="en-US" b="0" i="1" baseline="-25000" smtClean="0">
                        <a:latin typeface="Cambria Math" panose="02040503050406030204" pitchFamily="18" charset="0"/>
                      </a:rPr>
                      <m:t>  </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1" i="0"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0" smtClean="0">
                            <a:latin typeface="Cambria Math" panose="02040503050406030204" pitchFamily="18" charset="0"/>
                          </a:rPr>
                          <m:t>𝐇</m:t>
                        </m:r>
                      </m:e>
                      <m:sup>
                        <m:r>
                          <a:rPr lang="en-US" b="1" i="0" smtClean="0">
                            <a:latin typeface="Cambria Math" panose="02040503050406030204" pitchFamily="18" charset="0"/>
                          </a:rPr>
                          <m:t>∗</m:t>
                        </m:r>
                      </m:sup>
                    </m:sSup>
                    <m:r>
                      <a:rPr lang="en-US" b="1" i="0" smtClean="0">
                        <a:latin typeface="Cambria Math" panose="02040503050406030204" pitchFamily="18" charset="0"/>
                      </a:rPr>
                      <m:t>𝐇</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0" i="0" smtClean="0">
                            <a:latin typeface="Cambria Math" panose="02040503050406030204" pitchFamily="18" charset="0"/>
                          </a:rPr>
                          <m:t>1</m:t>
                        </m:r>
                      </m:sup>
                    </m:sSup>
                  </m:oMath>
                </a14:m>
                <a:endParaRPr lang="en-US" b="0" dirty="0"/>
              </a:p>
              <a:p>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b="1" i="1" baseline="-25000">
                        <a:latin typeface="Cambria Math" panose="02040503050406030204" pitchFamily="18" charset="0"/>
                      </a:rPr>
                      <m:t>𝒗</m:t>
                    </m:r>
                    <m:r>
                      <a:rPr lang="en-US" b="1" i="1" smtClean="0">
                        <a:latin typeface="Cambria Math" panose="02040503050406030204" pitchFamily="18" charset="0"/>
                      </a:rPr>
                      <m:t>𝑷</m:t>
                    </m:r>
                  </m:oMath>
                </a14:m>
                <a:endParaRPr lang="en-US" b="1" dirty="0"/>
              </a:p>
              <a:p>
                <a:endParaRPr lang="en-US" dirty="0"/>
              </a:p>
            </p:txBody>
          </p:sp>
        </mc:Choice>
        <mc:Fallback xmlns="">
          <p:sp>
            <p:nvSpPr>
              <p:cNvPr id="3" name="Content Placeholder 2">
                <a:extLst>
                  <a:ext uri="{FF2B5EF4-FFF2-40B4-BE49-F238E27FC236}">
                    <a16:creationId xmlns:a16="http://schemas.microsoft.com/office/drawing/2014/main" id="{F1DE195B-51E1-0E3A-9422-207D40C198A5}"/>
                  </a:ext>
                </a:extLst>
              </p:cNvPr>
              <p:cNvSpPr>
                <a:spLocks noGrp="1" noRot="1" noChangeAspect="1" noMove="1" noResize="1" noEditPoints="1" noAdjustHandles="1" noChangeArrowheads="1" noChangeShapeType="1" noTextEdit="1"/>
              </p:cNvSpPr>
              <p:nvPr>
                <p:ph idx="1"/>
              </p:nvPr>
            </p:nvSpPr>
            <p:spPr>
              <a:blipFill>
                <a:blip r:embed="rId2"/>
                <a:stretch>
                  <a:fillRect l="-522" t="-1348"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9E1B84-9AC2-6BD8-E1F4-CC3564530AA7}"/>
              </a:ext>
            </a:extLst>
          </p:cNvPr>
          <p:cNvSpPr>
            <a:spLocks noGrp="1"/>
          </p:cNvSpPr>
          <p:nvPr>
            <p:ph type="sldNum" sz="quarter" idx="12"/>
          </p:nvPr>
        </p:nvSpPr>
        <p:spPr/>
        <p:txBody>
          <a:bodyPr/>
          <a:lstStyle/>
          <a:p>
            <a:fld id="{A439D109-9F59-4B0B-8E20-D6D3A384B1F1}" type="slidenum">
              <a:rPr lang="ko-KR" altLang="en-US" smtClean="0"/>
              <a:t>38</a:t>
            </a:fld>
            <a:endParaRPr lang="ko-KR" altLang="en-US"/>
          </a:p>
        </p:txBody>
      </p:sp>
    </p:spTree>
    <p:extLst>
      <p:ext uri="{BB962C8B-B14F-4D97-AF65-F5344CB8AC3E}">
        <p14:creationId xmlns:p14="http://schemas.microsoft.com/office/powerpoint/2010/main" val="252697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E2E9-ADCE-7AE3-3830-D92199CA0F74}"/>
              </a:ext>
            </a:extLst>
          </p:cNvPr>
          <p:cNvSpPr>
            <a:spLocks noGrp="1"/>
          </p:cNvSpPr>
          <p:nvPr>
            <p:ph type="title"/>
          </p:nvPr>
        </p:nvSpPr>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09982-9F20-AE7F-D9D0-E72963F9CC21}"/>
                  </a:ext>
                </a:extLst>
              </p:cNvPr>
              <p:cNvSpPr>
                <a:spLocks noGrp="1"/>
              </p:cNvSpPr>
              <p:nvPr>
                <p:ph idx="1"/>
              </p:nvPr>
            </p:nvSpPr>
            <p:spPr/>
            <p:txBody>
              <a:bodyPr/>
              <a:lstStyle/>
              <a:p>
                <a:r>
                  <a:rPr lang="en-US" dirty="0"/>
                  <a:t>Note that </a:t>
                </a:r>
                <a:r>
                  <a:rPr lang="en-US" b="1" dirty="0"/>
                  <a:t>P</a:t>
                </a:r>
                <a:r>
                  <a:rPr lang="en-US" dirty="0"/>
                  <a:t> is somewhat different from the case where ZF is used as detection.</a:t>
                </a:r>
              </a:p>
              <a:p>
                <a:r>
                  <a:rPr lang="en-US" dirty="0"/>
                  <a:t>The DFB algorithm is adapted and becomes:</a:t>
                </a:r>
              </a:p>
              <a:p>
                <a:pPr marL="457200" indent="-457200">
                  <a:buFont typeface="+mj-lt"/>
                  <a:buAutoNum type="arabicPeriod"/>
                </a:pPr>
                <a:r>
                  <a:rPr lang="en-US" dirty="0"/>
                  <a:t>Compute </a:t>
                </a:r>
                <a:r>
                  <a:rPr lang="en-US" b="1" dirty="0"/>
                  <a:t>D</a:t>
                </a:r>
                <a:r>
                  <a:rPr lang="en-US" dirty="0"/>
                  <a:t> (</a:t>
                </a:r>
                <a:r>
                  <a:rPr lang="en-US" b="1" dirty="0"/>
                  <a:t>P</a:t>
                </a:r>
                <a:r>
                  <a:rPr lang="en-US" dirty="0"/>
                  <a:t> is obtained while computing </a:t>
                </a:r>
                <a:r>
                  <a:rPr lang="en-US" b="1" dirty="0"/>
                  <a:t>D</a:t>
                </a:r>
                <a:r>
                  <a:rPr lang="en-US" dirty="0"/>
                  <a:t>); </a:t>
                </a:r>
              </a:p>
              <a:p>
                <a:pPr marL="457200" indent="-457200">
                  <a:buFont typeface="+mj-lt"/>
                  <a:buAutoNum type="arabicPeriod"/>
                </a:pPr>
                <a:r>
                  <a:rPr lang="en-US" dirty="0"/>
                  <a:t>Find the smallest diagonal entry of </a:t>
                </a:r>
                <a:r>
                  <a:rPr lang="en-US" b="1" dirty="0"/>
                  <a:t>P</a:t>
                </a:r>
                <a:r>
                  <a:rPr lang="en-US" dirty="0"/>
                  <a:t> and suppose this is the </a:t>
                </a:r>
                <a:r>
                  <a:rPr lang="en-US" dirty="0" err="1"/>
                  <a:t>i-th</a:t>
                </a:r>
                <a:r>
                  <a:rPr lang="en-US" dirty="0"/>
                  <a:t> entry, Permute the </a:t>
                </a:r>
                <a:r>
                  <a:rPr lang="en-US" dirty="0" err="1"/>
                  <a:t>i-th</a:t>
                </a:r>
                <a:r>
                  <a:rPr lang="en-US" dirty="0"/>
                  <a:t>    column of </a:t>
                </a:r>
                <a:r>
                  <a:rPr lang="en-US" b="1" dirty="0"/>
                  <a:t>H</a:t>
                </a:r>
                <a:r>
                  <a:rPr lang="en-US" dirty="0"/>
                  <a:t> to be the last column and permute the rows of </a:t>
                </a:r>
                <a:r>
                  <a:rPr lang="en-US" b="1" dirty="0"/>
                  <a:t>D</a:t>
                </a:r>
                <a:r>
                  <a:rPr lang="en-US" dirty="0"/>
                  <a:t> accordingly;</a:t>
                </a:r>
              </a:p>
              <a:p>
                <a:pPr marL="457200" indent="-457200">
                  <a:buFont typeface="+mj-lt"/>
                  <a:buAutoNum type="arabicPeriod"/>
                </a:pPr>
                <a:r>
                  <a:rPr lang="en-US" dirty="0"/>
                  <a:t>Form the estimate of the "best" component of </a:t>
                </a:r>
                <a:r>
                  <a:rPr lang="en-US" b="1" dirty="0"/>
                  <a:t>s</a:t>
                </a:r>
                <a:r>
                  <a:rPr lang="en-US" dirty="0"/>
                  <a:t>: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m:t>
                        </m:r>
                        <m:r>
                          <a:rPr lang="en-US" b="0" i="1" baseline="-25000" smtClean="0">
                            <a:latin typeface="Cambria Math" panose="02040503050406030204" pitchFamily="18" charset="0"/>
                          </a:rPr>
                          <m:t>𝑡</m:t>
                        </m:r>
                      </m:e>
                    </m:d>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𝑫</m:t>
                    </m:r>
                    <m:r>
                      <a:rPr lang="en-US" b="0" i="1" baseline="-25000"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1" i="1" smtClean="0">
                        <a:latin typeface="Cambria Math" panose="02040503050406030204" pitchFamily="18" charset="0"/>
                      </a:rPr>
                      <m:t>𝑫</m:t>
                    </m:r>
                    <m:r>
                      <a:rPr lang="en-US" b="0" i="1" baseline="-25000" smtClean="0">
                        <a:latin typeface="Cambria Math" panose="02040503050406030204" pitchFamily="18" charset="0"/>
                      </a:rPr>
                      <m:t>𝑁</m:t>
                    </m:r>
                  </m:oMath>
                </a14:m>
                <a:r>
                  <a:rPr lang="en-US" dirty="0"/>
                  <a:t> represents      the last row of </a:t>
                </a:r>
                <a:r>
                  <a:rPr lang="en-US" b="1" dirty="0"/>
                  <a:t>D </a:t>
                </a:r>
                <a:r>
                  <a:rPr lang="en-US" dirty="0"/>
                  <a:t>and its transpose is the </a:t>
                </a:r>
                <a:r>
                  <a:rPr lang="en-US" dirty="0" err="1"/>
                  <a:t>N</a:t>
                </a:r>
                <a:r>
                  <a:rPr lang="en-US" baseline="-25000" dirty="0" err="1"/>
                  <a:t>t</a:t>
                </a:r>
                <a:r>
                  <a:rPr lang="en-US" dirty="0" err="1"/>
                  <a:t>-th</a:t>
                </a:r>
                <a:r>
                  <a:rPr lang="en-US" dirty="0"/>
                  <a:t> nulling vector.</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dirty="0"/>
                  <a:t> from (</a:t>
                </a:r>
                <a:r>
                  <a:rPr lang="en-US" dirty="0" err="1"/>
                  <a:t>s</a:t>
                </a:r>
                <a:r>
                  <a:rPr lang="en-US" baseline="-25000" dirty="0" err="1"/>
                  <a:t>est</a:t>
                </a:r>
                <a:r>
                  <a:rPr lang="en-US" dirty="0"/>
                  <a:t>)</a:t>
                </a:r>
                <a:r>
                  <a:rPr lang="en-US" dirty="0" err="1"/>
                  <a:t>N</a:t>
                </a:r>
                <a:r>
                  <a:rPr lang="en-US" baseline="-25000" dirty="0" err="1"/>
                  <a:t>t</a:t>
                </a:r>
                <a:r>
                  <a:rPr lang="en-US" dirty="0"/>
                  <a:t> ;</a:t>
                </a:r>
              </a:p>
              <a:p>
                <a:pPr marL="457200" indent="-457200">
                  <a:buFont typeface="+mj-lt"/>
                  <a:buAutoNum type="arabicPeriod"/>
                </a:pPr>
                <a:r>
                  <a:rPr lang="en-US" dirty="0"/>
                  <a:t>(While </a:t>
                </a:r>
                <a:r>
                  <a:rPr lang="en-US" dirty="0" err="1"/>
                  <a:t>N</a:t>
                </a:r>
                <a:r>
                  <a:rPr lang="en-US" baseline="-25000" dirty="0" err="1"/>
                  <a:t>t</a:t>
                </a:r>
                <a:r>
                  <a:rPr lang="en-US" dirty="0"/>
                  <a:t> -1 &gt;  0) go back to step 1, but now with:</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𝒉𝑵𝒕</m:t>
                    </m:r>
                    <m:acc>
                      <m:accPr>
                        <m:chr m:val="̂"/>
                        <m:ctrlPr>
                          <a:rPr lang="en-US" b="1" i="1">
                            <a:latin typeface="Cambria Math" panose="02040503050406030204" pitchFamily="18" charset="0"/>
                          </a:rPr>
                        </m:ctrlPr>
                      </m:accPr>
                      <m:e>
                        <m:r>
                          <a:rPr lang="en-US" b="1" i="1" smtClean="0">
                            <a:latin typeface="Cambria Math" panose="02040503050406030204" pitchFamily="18" charset="0"/>
                          </a:rPr>
                          <m:t> </m:t>
                        </m:r>
                        <m:r>
                          <a:rPr lang="en-US" b="1" i="1">
                            <a:latin typeface="Cambria Math" panose="02040503050406030204" pitchFamily="18" charset="0"/>
                          </a:rPr>
                          <m:t>𝒔</m:t>
                        </m:r>
                      </m:e>
                    </m:acc>
                    <m:r>
                      <m:rPr>
                        <m:nor/>
                      </m:rPr>
                      <a:rPr lang="en-US" b="1" baseline="-25000" dirty="0" err="1"/>
                      <m:t>Nt</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E9D09982-9F20-AE7F-D9D0-E72963F9CC21}"/>
                  </a:ext>
                </a:extLst>
              </p:cNvPr>
              <p:cNvSpPr>
                <a:spLocks noGrp="1" noRot="1" noChangeAspect="1" noMove="1" noResize="1" noEditPoints="1" noAdjustHandles="1" noChangeArrowheads="1" noChangeShapeType="1" noTextEdit="1"/>
              </p:cNvSpPr>
              <p:nvPr>
                <p:ph idx="1"/>
              </p:nvPr>
            </p:nvSpPr>
            <p:spPr>
              <a:blipFill>
                <a:blip r:embed="rId2"/>
                <a:stretch>
                  <a:fillRect l="-522" t="-1348" r="-23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3C1017-01F2-5169-E51D-75E86E0CD9D5}"/>
              </a:ext>
            </a:extLst>
          </p:cNvPr>
          <p:cNvSpPr>
            <a:spLocks noGrp="1"/>
          </p:cNvSpPr>
          <p:nvPr>
            <p:ph type="sldNum" sz="quarter" idx="12"/>
          </p:nvPr>
        </p:nvSpPr>
        <p:spPr/>
        <p:txBody>
          <a:bodyPr/>
          <a:lstStyle/>
          <a:p>
            <a:fld id="{A439D109-9F59-4B0B-8E20-D6D3A384B1F1}" type="slidenum">
              <a:rPr lang="ko-KR" altLang="en-US" smtClean="0"/>
              <a:t>39</a:t>
            </a:fld>
            <a:endParaRPr lang="ko-KR" altLang="en-US"/>
          </a:p>
        </p:txBody>
      </p:sp>
    </p:spTree>
    <p:extLst>
      <p:ext uri="{BB962C8B-B14F-4D97-AF65-F5344CB8AC3E}">
        <p14:creationId xmlns:p14="http://schemas.microsoft.com/office/powerpoint/2010/main" val="74498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5683-D1E1-60E8-283C-05A653A5F7B3}"/>
              </a:ext>
            </a:extLst>
          </p:cNvPr>
          <p:cNvSpPr>
            <a:spLocks noGrp="1"/>
          </p:cNvSpPr>
          <p:nvPr>
            <p:ph type="title"/>
          </p:nvPr>
        </p:nvSpPr>
        <p:spPr/>
        <p:txBody>
          <a:bodyPr/>
          <a:lstStyle/>
          <a:p>
            <a:r>
              <a:rPr lang="en-US" dirty="0"/>
              <a:t>Calculus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6973C-C381-27CE-E109-DA932EDA8971}"/>
                  </a:ext>
                </a:extLst>
              </p:cNvPr>
              <p:cNvSpPr>
                <a:spLocks noGrp="1"/>
              </p:cNvSpPr>
              <p:nvPr>
                <p:ph idx="1"/>
              </p:nvPr>
            </p:nvSpPr>
            <p:spPr/>
            <p:txBody>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den>
                    </m:f>
                  </m:oMath>
                </a14:m>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𝐺𝐻𝑃𝑅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𝑅</m:t>
                            </m:r>
                            <m:r>
                              <a:rPr lang="en-US" sz="2400" i="1" baseline="-25000">
                                <a:latin typeface="Cambria Math" panose="02040503050406030204" pitchFamily="18" charset="0"/>
                                <a:ea typeface="Cambria Math" panose="02040503050406030204" pitchFamily="18" charset="0"/>
                              </a:rPr>
                              <m:t>𝑠</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𝑃</m:t>
                                </m:r>
                              </m:e>
                              <m:sup>
                                <m:r>
                                  <a:rPr lang="en-US" sz="2400" b="0" i="1" smtClean="0">
                                    <a:latin typeface="Cambria Math" panose="02040503050406030204" pitchFamily="18" charset="0"/>
                                    <a:ea typeface="Cambria Math" panose="02040503050406030204" pitchFamily="18" charset="0"/>
                                  </a:rPr>
                                  <m:t>𝐻</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 </m:t>
                            </m:r>
                            <m:r>
                              <a:rPr lang="en-US" sz="2400" b="0" i="1" baseline="-25000" smtClean="0">
                                <a:latin typeface="Cambria Math" panose="02040503050406030204" pitchFamily="18" charset="0"/>
                                <a:ea typeface="Cambria Math" panose="02040503050406030204" pitchFamily="18" charset="0"/>
                              </a:rPr>
                              <m:t>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a:p>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𝑃𝐼𝑚</m:t>
                                </m:r>
                              </m:e>
                            </m:d>
                            <m:r>
                              <a:rPr lang="en-US" sz="2400" i="1">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𝑃</m:t>
                                </m:r>
                                <m:r>
                                  <a:rPr lang="en-US" sz="2400" i="1" baseline="-25000">
                                    <a:latin typeface="Cambria Math" panose="02040503050406030204" pitchFamily="18" charset="0"/>
                                    <a:ea typeface="Cambria Math" panose="02040503050406030204" pitchFamily="18" charset="0"/>
                                  </a:rPr>
                                  <m:t>𝑅𝑒</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p:txBody>
          </p:sp>
        </mc:Choice>
        <mc:Fallback xmlns="">
          <p:sp>
            <p:nvSpPr>
              <p:cNvPr id="3" name="Content Placeholder 2">
                <a:extLst>
                  <a:ext uri="{FF2B5EF4-FFF2-40B4-BE49-F238E27FC236}">
                    <a16:creationId xmlns:a16="http://schemas.microsoft.com/office/drawing/2014/main" id="{FA66973C-C381-27CE-E109-DA932EDA8971}"/>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2ED798-A9A8-8737-FBA9-0F16AF08BAFE}"/>
              </a:ext>
            </a:extLst>
          </p:cNvPr>
          <p:cNvSpPr>
            <a:spLocks noGrp="1"/>
          </p:cNvSpPr>
          <p:nvPr>
            <p:ph type="sldNum" sz="quarter" idx="12"/>
          </p:nvPr>
        </p:nvSpPr>
        <p:spPr/>
        <p:txBody>
          <a:bodyPr/>
          <a:lstStyle/>
          <a:p>
            <a:fld id="{A439D109-9F59-4B0B-8E20-D6D3A384B1F1}" type="slidenum">
              <a:rPr lang="ko-KR" altLang="en-US" smtClean="0"/>
              <a:t>40</a:t>
            </a:fld>
            <a:endParaRPr lang="ko-KR" altLang="en-US"/>
          </a:p>
        </p:txBody>
      </p:sp>
    </p:spTree>
    <p:extLst>
      <p:ext uri="{BB962C8B-B14F-4D97-AF65-F5344CB8AC3E}">
        <p14:creationId xmlns:p14="http://schemas.microsoft.com/office/powerpoint/2010/main" val="4121524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0190-5800-0A74-FE68-3F855BDA9F3F}"/>
              </a:ext>
            </a:extLst>
          </p:cNvPr>
          <p:cNvSpPr>
            <a:spLocks noGrp="1"/>
          </p:cNvSpPr>
          <p:nvPr>
            <p:ph type="title"/>
          </p:nvPr>
        </p:nvSpPr>
        <p:spPr/>
        <p:txBody>
          <a:bodyPr/>
          <a:lstStyle/>
          <a:p>
            <a:r>
              <a:rPr lang="en-US" dirty="0"/>
              <a:t>MIMO with CSIT – Joint 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D2D57B-F4AF-6F26-C9DC-3D7A49B3CDEB}"/>
                  </a:ext>
                </a:extLst>
              </p:cNvPr>
              <p:cNvSpPr>
                <a:spLocks noGrp="1"/>
              </p:cNvSpPr>
              <p:nvPr>
                <p:ph idx="1"/>
              </p:nvPr>
            </p:nvSpPr>
            <p:spPr/>
            <p:txBody>
              <a:bodyPr/>
              <a:lstStyle/>
              <a:p>
                <a:r>
                  <a:rPr lang="en-US" dirty="0"/>
                  <a:t>By </a:t>
                </a:r>
                <a:r>
                  <a:rPr lang="en-US" dirty="0" err="1"/>
                  <a:t>svd</a:t>
                </a:r>
                <a:r>
                  <a:rPr lang="en-US" dirty="0"/>
                  <a: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e>
                    </m:d>
                    <m:r>
                      <a:rPr lang="en-US" b="0" i="1" smtClean="0">
                        <a:latin typeface="Cambria Math" panose="02040503050406030204" pitchFamily="18" charset="0"/>
                      </a:rPr>
                      <m:t> </m:t>
                    </m:r>
                    <m:m>
                      <m:mPr>
                        <m:plcHide m:val="on"/>
                        <m:mcs>
                          <m:mc>
                            <m:mcPr>
                              <m:count m:val="2"/>
                              <m:mcJc m:val="center"/>
                            </m:mcPr>
                          </m:mc>
                        </m:mcs>
                        <m:ctrlPr>
                          <a:rPr lang="en-US" b="0" i="1" smtClean="0">
                            <a:latin typeface="Cambria Math" panose="02040503050406030204" pitchFamily="18" charset="0"/>
                          </a:rPr>
                        </m:ctrlPr>
                      </m:mPr>
                      <m:mr>
                        <m:e>
                          <m:r>
                            <a:rPr lang="en-US" b="0" i="0" smtClean="0">
                              <a:latin typeface="Cambria Math" panose="02040503050406030204" pitchFamily="18" charset="0"/>
                            </a:rPr>
                            <m:t>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e>
                        <m:e/>
                      </m:mr>
                      <m:mr>
                        <m:e/>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m:rPr>
                                  <m:brk m:alnAt="7"/>
                                </m:rPr>
                                <a:rPr lang="en-US" b="0" i="1" baseline="-25000" smtClean="0">
                                  <a:latin typeface="Cambria Math" panose="02040503050406030204" pitchFamily="18" charset="0"/>
                                </a:rPr>
                                <m:t>1</m:t>
                              </m:r>
                            </m:e>
                            <m:sup>
                              <m:r>
                                <m:rPr>
                                  <m:brk m:alnAt="7"/>
                                </m:rPr>
                                <a:rPr lang="en-US" b="0" i="1" smtClean="0">
                                  <a:latin typeface="Cambria Math" panose="02040503050406030204" pitchFamily="18" charset="0"/>
                                </a:rPr>
                                <m:t>𝐻</m:t>
                              </m:r>
                            </m:sup>
                          </m:sSup>
                          <m:r>
                            <m:rPr>
                              <m:brk m:alnAt="7"/>
                            </m:rPr>
                            <a:rPr lang="en-US" b="0" i="1" smtClean="0">
                              <a:latin typeface="Cambria Math" panose="02040503050406030204" pitchFamily="18" charset="0"/>
                            </a:rPr>
                            <m:t> </m:t>
                          </m:r>
                        </m:e>
                      </m:mr>
                      <m:mr>
                        <m:e>
                          <m:r>
                            <a:rPr lang="en-US" b="0" i="1" smtClean="0">
                              <a:latin typeface="Cambria Math" panose="02040503050406030204" pitchFamily="18" charset="0"/>
                            </a:rPr>
                            <m:t> </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0</m:t>
                              </m:r>
                            </m:e>
                            <m:sup>
                              <m:r>
                                <a:rPr lang="en-US" b="0" i="1" smtClean="0">
                                  <a:latin typeface="Cambria Math" panose="02040503050406030204" pitchFamily="18" charset="0"/>
                                </a:rPr>
                                <m:t>𝐻</m:t>
                              </m:r>
                            </m:sup>
                          </m:sSup>
                          <m:r>
                            <a:rPr lang="en-US" b="0" i="1" smtClean="0">
                              <a:latin typeface="Cambria Math" panose="02040503050406030204" pitchFamily="18" charset="0"/>
                            </a:rPr>
                            <m:t> </m:t>
                          </m:r>
                        </m:e>
                      </m:mr>
                    </m:m>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𝑉</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oMath>
                </a14:m>
                <a:r>
                  <a:rPr lang="en-US" dirty="0"/>
                  <a:t>are singular vector matrices                 corresponding to non-zero singular values in </a:t>
                </a:r>
                <a14:m>
                  <m:oMath xmlns:m="http://schemas.openxmlformats.org/officeDocument/2006/math">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oMath>
                </a14:m>
                <a:r>
                  <a:rPr lang="en-US" dirty="0"/>
                  <a:t>.</a:t>
                </a:r>
              </a:p>
              <a:p>
                <a:r>
                  <a:rPr lang="en-US" dirty="0"/>
                  <a:t>For joint </a:t>
                </a:r>
                <a:r>
                  <a:rPr lang="en-US" dirty="0" err="1"/>
                  <a:t>svd</a:t>
                </a:r>
                <a:r>
                  <a:rPr lang="en-US" dirty="0"/>
                  <a:t>, we set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oMath>
                </a14:m>
                <a:r>
                  <a:rPr lang="en-US" dirty="0"/>
                  <a:t> for positive diagonal matrix </a:t>
                </a:r>
                <a14:m>
                  <m:oMath xmlns:m="http://schemas.openxmlformats.org/officeDocument/2006/math">
                    <m:r>
                      <a:rPr lang="en-US" b="0" i="1" smtClean="0">
                        <a:latin typeface="Cambria Math" panose="02040503050406030204" pitchFamily="18" charset="0"/>
                      </a:rPr>
                      <m:t>𝑄</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𝑀𝑁𝑠</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and   </a:t>
                </a:r>
              </a:p>
              <a:p>
                <a:r>
                  <a:rPr lang="en-US" dirty="0"/>
                  <a:t>   W</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r>
                      <a:rPr lang="en-US" b="0" i="1" smtClean="0">
                        <a:latin typeface="Cambria Math" panose="02040503050406030204" pitchFamily="18" charset="0"/>
                      </a:rPr>
                      <m:t> ,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0</m:t>
                    </m:r>
                  </m:oMath>
                </a14:m>
                <a:r>
                  <a:rPr lang="en-US" dirty="0"/>
                  <a:t> ?</a:t>
                </a:r>
              </a:p>
              <a:p>
                <a:r>
                  <a:rPr lang="en-US" dirty="0"/>
                  <a:t>Q2) Show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𝑈</m:t>
                        </m:r>
                      </m:e>
                      <m:sup>
                        <m:r>
                          <a:rPr lang="en-US" b="0" i="1" dirty="0" smtClean="0">
                            <a:latin typeface="Cambria Math" panose="02040503050406030204" pitchFamily="18" charset="0"/>
                          </a:rPr>
                          <m:t>𝐻</m:t>
                        </m:r>
                      </m:sup>
                    </m:sSup>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𝑧</m:t>
                    </m:r>
                  </m:oMath>
                </a14:m>
                <a:endParaRPr lang="en-US" dirty="0"/>
              </a:p>
            </p:txBody>
          </p:sp>
        </mc:Choice>
        <mc:Fallback xmlns="">
          <p:sp>
            <p:nvSpPr>
              <p:cNvPr id="3" name="Content Placeholder 2">
                <a:extLst>
                  <a:ext uri="{FF2B5EF4-FFF2-40B4-BE49-F238E27FC236}">
                    <a16:creationId xmlns:a16="http://schemas.microsoft.com/office/drawing/2014/main" id="{8ED2D57B-F4AF-6F26-C9DC-3D7A49B3CDEB}"/>
                  </a:ext>
                </a:extLst>
              </p:cNvPr>
              <p:cNvSpPr>
                <a:spLocks noGrp="1" noRot="1" noChangeAspect="1" noMove="1" noResize="1" noEditPoints="1" noAdjustHandles="1" noChangeArrowheads="1" noChangeShapeType="1" noTextEdit="1"/>
              </p:cNvSpPr>
              <p:nvPr>
                <p:ph idx="1"/>
              </p:nvPr>
            </p:nvSpPr>
            <p:spPr>
              <a:blipFill>
                <a:blip r:embed="rId2"/>
                <a:stretch>
                  <a:fillRect l="-522" r="-2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23DCF-0520-441E-CBF8-4934B4AF9743}"/>
              </a:ext>
            </a:extLst>
          </p:cNvPr>
          <p:cNvSpPr>
            <a:spLocks noGrp="1"/>
          </p:cNvSpPr>
          <p:nvPr>
            <p:ph type="sldNum" sz="quarter" idx="12"/>
          </p:nvPr>
        </p:nvSpPr>
        <p:spPr/>
        <p:txBody>
          <a:bodyPr/>
          <a:lstStyle/>
          <a:p>
            <a:fld id="{A439D109-9F59-4B0B-8E20-D6D3A384B1F1}" type="slidenum">
              <a:rPr lang="ko-KR" altLang="en-US" smtClean="0"/>
              <a:t>41</a:t>
            </a:fld>
            <a:endParaRPr lang="ko-KR" altLang="en-US"/>
          </a:p>
        </p:txBody>
      </p:sp>
    </p:spTree>
    <p:extLst>
      <p:ext uri="{BB962C8B-B14F-4D97-AF65-F5344CB8AC3E}">
        <p14:creationId xmlns:p14="http://schemas.microsoft.com/office/powerpoint/2010/main" val="1617280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FE7F-BD3B-847C-9F5A-2EBDA6BA2083}"/>
              </a:ext>
            </a:extLst>
          </p:cNvPr>
          <p:cNvSpPr>
            <a:spLocks noGrp="1"/>
          </p:cNvSpPr>
          <p:nvPr>
            <p:ph type="title"/>
          </p:nvPr>
        </p:nvSpPr>
        <p:spPr/>
        <p:txBody>
          <a:bodyPr/>
          <a:lstStyle/>
          <a:p>
            <a:r>
              <a:rPr lang="en-US" dirty="0"/>
              <a:t>Assignment-07</a:t>
            </a:r>
          </a:p>
        </p:txBody>
      </p:sp>
      <p:sp>
        <p:nvSpPr>
          <p:cNvPr id="3" name="Content Placeholder 2">
            <a:extLst>
              <a:ext uri="{FF2B5EF4-FFF2-40B4-BE49-F238E27FC236}">
                <a16:creationId xmlns:a16="http://schemas.microsoft.com/office/drawing/2014/main" id="{BE426672-142A-A1E4-8510-7B3D23B9FC79}"/>
              </a:ext>
            </a:extLst>
          </p:cNvPr>
          <p:cNvSpPr>
            <a:spLocks noGrp="1"/>
          </p:cNvSpPr>
          <p:nvPr>
            <p:ph idx="1"/>
          </p:nvPr>
        </p:nvSpPr>
        <p:spPr/>
        <p:txBody>
          <a:bodyPr/>
          <a:lstStyle/>
          <a:p>
            <a:r>
              <a:rPr lang="en-US" dirty="0"/>
              <a:t>1. MIMO linear processing </a:t>
            </a:r>
          </a:p>
          <a:p>
            <a:r>
              <a:rPr lang="en-US" dirty="0"/>
              <a:t>MIMO without CSIT</a:t>
            </a:r>
          </a:p>
          <a:p>
            <a:pPr lvl="1"/>
            <a:r>
              <a:rPr lang="en-US" dirty="0"/>
              <a:t>2)</a:t>
            </a:r>
            <a:r>
              <a:rPr lang="en-US" dirty="0" err="1"/>
              <a:t>RxMF</a:t>
            </a:r>
            <a:endParaRPr lang="en-US" dirty="0"/>
          </a:p>
          <a:p>
            <a:pPr lvl="1"/>
            <a:r>
              <a:rPr lang="en-US" dirty="0"/>
              <a:t>3)</a:t>
            </a:r>
            <a:r>
              <a:rPr lang="en-US" dirty="0" err="1"/>
              <a:t>RxZF</a:t>
            </a:r>
            <a:endParaRPr lang="en-US" dirty="0"/>
          </a:p>
          <a:p>
            <a:pPr lvl="1"/>
            <a:r>
              <a:rPr lang="en-US" dirty="0"/>
              <a:t>4)</a:t>
            </a:r>
            <a:r>
              <a:rPr lang="en-US" dirty="0" err="1"/>
              <a:t>RxMMSE</a:t>
            </a:r>
            <a:endParaRPr lang="en-US" dirty="0"/>
          </a:p>
          <a:p>
            <a:r>
              <a:rPr lang="en-US" dirty="0"/>
              <a:t>MIMO with CSIT </a:t>
            </a:r>
          </a:p>
          <a:p>
            <a:pPr lvl="1"/>
            <a:r>
              <a:rPr lang="en-US" dirty="0"/>
              <a:t>5) Joint SVD</a:t>
            </a:r>
          </a:p>
          <a:p>
            <a:r>
              <a:rPr lang="en-US" dirty="0"/>
              <a:t>6)Numerical result</a:t>
            </a:r>
          </a:p>
        </p:txBody>
      </p:sp>
      <p:sp>
        <p:nvSpPr>
          <p:cNvPr id="4" name="Slide Number Placeholder 3">
            <a:extLst>
              <a:ext uri="{FF2B5EF4-FFF2-40B4-BE49-F238E27FC236}">
                <a16:creationId xmlns:a16="http://schemas.microsoft.com/office/drawing/2014/main" id="{E4DAFB83-2EFB-73B7-12CD-F9CE0B55619B}"/>
              </a:ext>
            </a:extLst>
          </p:cNvPr>
          <p:cNvSpPr>
            <a:spLocks noGrp="1"/>
          </p:cNvSpPr>
          <p:nvPr>
            <p:ph type="sldNum" sz="quarter" idx="12"/>
          </p:nvPr>
        </p:nvSpPr>
        <p:spPr/>
        <p:txBody>
          <a:bodyPr/>
          <a:lstStyle/>
          <a:p>
            <a:fld id="{A439D109-9F59-4B0B-8E20-D6D3A384B1F1}" type="slidenum">
              <a:rPr lang="ko-KR" altLang="en-US" smtClean="0"/>
              <a:t>42</a:t>
            </a:fld>
            <a:endParaRPr lang="ko-KR" altLang="en-US"/>
          </a:p>
        </p:txBody>
      </p:sp>
    </p:spTree>
    <p:extLst>
      <p:ext uri="{BB962C8B-B14F-4D97-AF65-F5344CB8AC3E}">
        <p14:creationId xmlns:p14="http://schemas.microsoft.com/office/powerpoint/2010/main" val="2800053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B786-D0ED-DC38-4030-403419ACA936}"/>
              </a:ext>
            </a:extLst>
          </p:cNvPr>
          <p:cNvSpPr>
            <a:spLocks noGrp="1"/>
          </p:cNvSpPr>
          <p:nvPr>
            <p:ph type="title"/>
          </p:nvPr>
        </p:nvSpPr>
        <p:spPr/>
        <p:txBody>
          <a:bodyPr/>
          <a:lstStyle/>
          <a:p>
            <a:r>
              <a:rPr lang="en-US" dirty="0"/>
              <a:t>MIMO with linear processing</a:t>
            </a:r>
          </a:p>
        </p:txBody>
      </p:sp>
      <p:pic>
        <p:nvPicPr>
          <p:cNvPr id="6" name="Content Placeholder 5" descr="A black arrow pointing to a triangle&#10;&#10;Description automatically generated">
            <a:extLst>
              <a:ext uri="{FF2B5EF4-FFF2-40B4-BE49-F238E27FC236}">
                <a16:creationId xmlns:a16="http://schemas.microsoft.com/office/drawing/2014/main" id="{7E73AD47-6C88-4200-9376-D0E1170B1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0216"/>
            <a:ext cx="9974067" cy="1838582"/>
          </a:xfrm>
        </p:spPr>
      </p:pic>
      <p:sp>
        <p:nvSpPr>
          <p:cNvPr id="4" name="Slide Number Placeholder 3">
            <a:extLst>
              <a:ext uri="{FF2B5EF4-FFF2-40B4-BE49-F238E27FC236}">
                <a16:creationId xmlns:a16="http://schemas.microsoft.com/office/drawing/2014/main" id="{6FA2D09E-126A-425D-7190-CE6AB72D56DF}"/>
              </a:ext>
            </a:extLst>
          </p:cNvPr>
          <p:cNvSpPr>
            <a:spLocks noGrp="1"/>
          </p:cNvSpPr>
          <p:nvPr>
            <p:ph type="sldNum" sz="quarter" idx="12"/>
          </p:nvPr>
        </p:nvSpPr>
        <p:spPr/>
        <p:txBody>
          <a:bodyPr/>
          <a:lstStyle/>
          <a:p>
            <a:fld id="{A439D109-9F59-4B0B-8E20-D6D3A384B1F1}" type="slidenum">
              <a:rPr lang="ko-KR" altLang="en-US" smtClean="0"/>
              <a:t>43</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FAB790F-5CBE-4D8C-6512-8DC6A937891C}"/>
                  </a:ext>
                </a:extLst>
              </p:cNvPr>
              <p:cNvSpPr txBox="1"/>
              <p:nvPr/>
            </p:nvSpPr>
            <p:spPr>
              <a:xfrm>
                <a:off x="706315" y="3940220"/>
                <a:ext cx="10515600" cy="2313262"/>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𝑥𝑖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𝑧𝑖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𝑁𝑟</m:t>
                    </m:r>
                    <m:r>
                      <a:rPr lang="en-US" b="0" i="1" smtClean="0">
                        <a:latin typeface="Cambria Math" panose="02040503050406030204" pitchFamily="18" charset="0"/>
                      </a:rPr>
                      <m:t>  </m:t>
                    </m:r>
                  </m:oMath>
                </a14:m>
                <a:r>
                  <a:rPr lang="en-US" dirty="0"/>
                  <a:t>follow zero-mean complex Gaussian distribution</a:t>
                </a:r>
              </a:p>
              <a:p>
                <a:endParaRPr lang="en-US" dirty="0"/>
              </a:p>
              <a:p>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oMath>
                </a14:m>
                <a:endParaRPr lang="en-US" b="0" baseline="-25000" dirty="0"/>
              </a:p>
              <a:p>
                <a:endParaRPr lang="en-US" b="0" dirty="0"/>
              </a:p>
              <a:p>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m:rPr>
                        <m:sty m:val="p"/>
                      </m:rPr>
                      <a:rPr lang="en-US" b="0" i="0" smtClean="0">
                        <a:latin typeface="Cambria Math" panose="02040503050406030204" pitchFamily="18" charset="0"/>
                      </a:rPr>
                      <m:t>E</m:t>
                    </m:r>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𝐳𝐳</m:t>
                            </m:r>
                          </m:e>
                          <m:sup>
                            <m:r>
                              <m:rPr>
                                <m:sty m:val="p"/>
                              </m:rPr>
                              <a:rPr lang="en-US" b="0" i="0" smtClean="0">
                                <a:latin typeface="Cambria Math" panose="02040503050406030204" pitchFamily="18" charset="0"/>
                              </a:rPr>
                              <m:t>H</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𝐸𝑠</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r>
                  <a:rPr lang="en-US" b="0" dirty="0"/>
                  <a:t>         </a:t>
                </a:r>
                <a14:m>
                  <m:oMath xmlns:m="http://schemas.openxmlformats.org/officeDocument/2006/math">
                    <m:r>
                      <a:rPr lang="en-US" b="0" i="1" smtClean="0">
                        <a:latin typeface="Cambria Math" panose="02040503050406030204" pitchFamily="18" charset="0"/>
                      </a:rPr>
                      <m:t>𝑁𝑠</m:t>
                    </m:r>
                    <m:r>
                      <a:rPr lang="en-US" i="1">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m:t>
                    </m:r>
                    <m:r>
                      <m:rPr>
                        <m:sty m:val="p"/>
                      </m:rPr>
                      <a:rPr lang="en-US" b="0" i="0" smtClean="0">
                        <a:latin typeface="Cambria Math" panose="02040503050406030204" pitchFamily="18" charset="0"/>
                      </a:rPr>
                      <m:t>rank</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H</m:t>
                        </m:r>
                      </m:e>
                    </m:d>
                    <m:r>
                      <a:rPr lang="en-US" b="0" i="0" smtClean="0">
                        <a:latin typeface="Cambria Math" panose="02040503050406030204" pitchFamily="18" charset="0"/>
                      </a:rPr>
                      <m:t>=</m:t>
                    </m:r>
                    <m:r>
                      <m:rPr>
                        <m:sty m:val="p"/>
                      </m:rPr>
                      <a:rPr lang="en-US" b="0" i="0" smtClean="0">
                        <a:latin typeface="Cambria Math" panose="02040503050406030204" pitchFamily="18" charset="0"/>
                      </a:rPr>
                      <m:t>min</m:t>
                    </m:r>
                    <m:r>
                      <a:rPr lang="en-US" b="0" i="0" smtClean="0">
                        <a:latin typeface="Cambria Math" panose="02040503050406030204" pitchFamily="18" charset="0"/>
                      </a:rPr>
                      <m:t>(</m:t>
                    </m:r>
                    <m:r>
                      <m:rPr>
                        <m:sty m:val="p"/>
                      </m:rPr>
                      <a:rPr lang="en-US" b="0" i="0" smtClean="0">
                        <a:latin typeface="Cambria Math" panose="02040503050406030204" pitchFamily="18" charset="0"/>
                      </a:rPr>
                      <m:t>Nt</m:t>
                    </m:r>
                    <m:r>
                      <a:rPr lang="en-US" b="0" i="0" smtClean="0">
                        <a:latin typeface="Cambria Math" panose="02040503050406030204" pitchFamily="18" charset="0"/>
                      </a:rPr>
                      <m:t>,</m:t>
                    </m:r>
                    <m:r>
                      <m:rPr>
                        <m:sty m:val="p"/>
                      </m:rPr>
                      <a:rPr lang="en-US" b="0" i="0" smtClean="0">
                        <a:latin typeface="Cambria Math" panose="02040503050406030204" pitchFamily="18" charset="0"/>
                      </a:rPr>
                      <m:t>Nr</m:t>
                    </m:r>
                    <m:r>
                      <a:rPr lang="en-US" b="0" i="0" smtClean="0">
                        <a:latin typeface="Cambria Math" panose="02040503050406030204" pitchFamily="18" charset="0"/>
                      </a:rPr>
                      <m:t>)</m:t>
                    </m:r>
                  </m:oMath>
                </a14:m>
                <a:endParaRPr lang="en-US" b="0" dirty="0"/>
              </a:p>
              <a:p>
                <a:endParaRPr lang="en-US" dirty="0"/>
              </a:p>
            </p:txBody>
          </p:sp>
        </mc:Choice>
        <mc:Fallback xmlns="">
          <p:sp>
            <p:nvSpPr>
              <p:cNvPr id="7" name="TextBox 6">
                <a:extLst>
                  <a:ext uri="{FF2B5EF4-FFF2-40B4-BE49-F238E27FC236}">
                    <a16:creationId xmlns:a16="http://schemas.microsoft.com/office/drawing/2014/main" id="{7FAB790F-5CBE-4D8C-6512-8DC6A937891C}"/>
                  </a:ext>
                </a:extLst>
              </p:cNvPr>
              <p:cNvSpPr txBox="1">
                <a:spLocks noRot="1" noChangeAspect="1" noMove="1" noResize="1" noEditPoints="1" noAdjustHandles="1" noChangeArrowheads="1" noChangeShapeType="1" noTextEdit="1"/>
              </p:cNvSpPr>
              <p:nvPr/>
            </p:nvSpPr>
            <p:spPr>
              <a:xfrm>
                <a:off x="706315" y="3940220"/>
                <a:ext cx="10515600" cy="2313262"/>
              </a:xfrm>
              <a:prstGeom prst="rect">
                <a:avLst/>
              </a:prstGeom>
              <a:blipFill>
                <a:blip r:embed="rId3"/>
                <a:stretch>
                  <a:fillRect l="-522" t="-1316"/>
                </a:stretch>
              </a:blipFill>
            </p:spPr>
            <p:txBody>
              <a:bodyPr/>
              <a:lstStyle/>
              <a:p>
                <a:r>
                  <a:rPr lang="en-US">
                    <a:noFill/>
                  </a:rPr>
                  <a:t> </a:t>
                </a:r>
              </a:p>
            </p:txBody>
          </p:sp>
        </mc:Fallback>
      </mc:AlternateContent>
    </p:spTree>
    <p:extLst>
      <p:ext uri="{BB962C8B-B14F-4D97-AF65-F5344CB8AC3E}">
        <p14:creationId xmlns:p14="http://schemas.microsoft.com/office/powerpoint/2010/main" val="1552006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45A3-383C-DA4A-84B4-62C479F4E1BF}"/>
              </a:ext>
            </a:extLst>
          </p:cNvPr>
          <p:cNvSpPr>
            <a:spLocks noGrp="1"/>
          </p:cNvSpPr>
          <p:nvPr>
            <p:ph type="title"/>
          </p:nvPr>
        </p:nvSpPr>
        <p:spPr/>
        <p:txBody>
          <a:bodyPr/>
          <a:lstStyle/>
          <a:p>
            <a:r>
              <a:rPr lang="en-US" dirty="0"/>
              <a:t>MIMO with linear 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9C7E5-BEC4-3CD8-6201-D3BC0555D2E6}"/>
                  </a:ext>
                </a:extLst>
              </p:cNvPr>
              <p:cNvSpPr>
                <a:spLocks noGrp="1"/>
              </p:cNvSpPr>
              <p:nvPr>
                <p:ph idx="1"/>
              </p:nvPr>
            </p:nvSpPr>
            <p:spPr/>
            <p:txBody>
              <a:bodyPr/>
              <a:lstStyle/>
              <a:p>
                <a:r>
                  <a:rPr lang="en-US" dirty="0"/>
                  <a:t>Q1) Specify the dimension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oMath>
                </a14:m>
                <a:endParaRPr lang="en-US" b="0"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𝑁𝑡</m:t>
                    </m:r>
                    <m:r>
                      <a:rPr lang="en-US" b="0" i="1" smtClean="0">
                        <a:latin typeface="Cambria Math" panose="02040503050406030204" pitchFamily="18" charset="0"/>
                      </a:rPr>
                      <m:t> ∗1</m:t>
                    </m:r>
                  </m:oMath>
                </a14:m>
                <a:endParaRPr lang="en-US" b="0" dirty="0"/>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baseline="-25000" dirty="0"/>
              </a:p>
              <a:p>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=1 ∗</m:t>
                    </m:r>
                    <m:r>
                      <a:rPr lang="en-US" b="0" i="1" smtClean="0">
                        <a:latin typeface="Cambria Math" panose="02040503050406030204" pitchFamily="18" charset="0"/>
                      </a:rPr>
                      <m:t>𝑁𝑟</m:t>
                    </m:r>
                  </m:oMath>
                </a14:m>
                <a:endParaRPr lang="en-US" baseline="-25000" dirty="0"/>
              </a:p>
              <a:p>
                <a:r>
                  <a:rPr lang="en-US" dirty="0"/>
                  <a:t>Q2)Write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r>
                  <a:rPr lang="en-US" dirty="0"/>
                  <a:t>Solution)</a:t>
                </a:r>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𝑯𝑷𝒙</m:t>
                        </m:r>
                        <m:r>
                          <a:rPr lang="en-US" b="1"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𝑾𝑯𝑷𝒙</m:t>
                    </m:r>
                    <m:r>
                      <a:rPr lang="en-US" b="1"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baseline="-25000" smtClean="0">
                        <a:latin typeface="Cambria Math" panose="02040503050406030204" pitchFamily="18" charset="0"/>
                      </a:rPr>
                      <m:t>𝐹</m:t>
                    </m:r>
                  </m:oMath>
                </a14:m>
                <a:endParaRPr lang="en-US" baseline="-25000" dirty="0"/>
              </a:p>
            </p:txBody>
          </p:sp>
        </mc:Choice>
        <mc:Fallback xmlns="">
          <p:sp>
            <p:nvSpPr>
              <p:cNvPr id="3" name="Content Placeholder 2">
                <a:extLst>
                  <a:ext uri="{FF2B5EF4-FFF2-40B4-BE49-F238E27FC236}">
                    <a16:creationId xmlns:a16="http://schemas.microsoft.com/office/drawing/2014/main" id="{E569C7E5-BEC4-3CD8-6201-D3BC0555D2E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4BFDED-DA7E-1779-A0B8-014767B19DC3}"/>
              </a:ext>
            </a:extLst>
          </p:cNvPr>
          <p:cNvSpPr>
            <a:spLocks noGrp="1"/>
          </p:cNvSpPr>
          <p:nvPr>
            <p:ph type="sldNum" sz="quarter" idx="12"/>
          </p:nvPr>
        </p:nvSpPr>
        <p:spPr/>
        <p:txBody>
          <a:bodyPr/>
          <a:lstStyle/>
          <a:p>
            <a:fld id="{A439D109-9F59-4B0B-8E20-D6D3A384B1F1}" type="slidenum">
              <a:rPr lang="ko-KR" altLang="en-US" smtClean="0"/>
              <a:t>44</a:t>
            </a:fld>
            <a:endParaRPr lang="ko-KR" altLang="en-US"/>
          </a:p>
        </p:txBody>
      </p:sp>
    </p:spTree>
    <p:extLst>
      <p:ext uri="{BB962C8B-B14F-4D97-AF65-F5344CB8AC3E}">
        <p14:creationId xmlns:p14="http://schemas.microsoft.com/office/powerpoint/2010/main" val="1327157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822D-0AFB-0407-3451-C97546A09DE5}"/>
              </a:ext>
            </a:extLst>
          </p:cNvPr>
          <p:cNvSpPr>
            <a:spLocks noGrp="1"/>
          </p:cNvSpPr>
          <p:nvPr>
            <p:ph type="title"/>
          </p:nvPr>
        </p:nvSpPr>
        <p:spPr/>
        <p:txBody>
          <a:bodyPr/>
          <a:lstStyle/>
          <a:p>
            <a:r>
              <a:rPr lang="en-US" dirty="0"/>
              <a:t>MIMO with linear 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EDBE4-D814-02A3-60C3-4143717CA772}"/>
                  </a:ext>
                </a:extLst>
              </p:cNvPr>
              <p:cNvSpPr>
                <a:spLocks noGrp="1"/>
              </p:cNvSpPr>
              <p:nvPr>
                <p:ph idx="1"/>
              </p:nvPr>
            </p:nvSpPr>
            <p:spPr>
              <a:xfrm>
                <a:off x="838200" y="1649691"/>
                <a:ext cx="10515600" cy="4997294"/>
              </a:xfrm>
            </p:spPr>
            <p:txBody>
              <a:bodyPr/>
              <a:lstStyle/>
              <a:p>
                <a:r>
                  <a:rPr lang="en-US" dirty="0"/>
                  <a:t>Q4) Show that the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m:t>
                    </m:r>
                    <m:r>
                      <a:rPr lang="en-US" b="1" i="1" dirty="0" smtClean="0">
                        <a:latin typeface="Cambria Math" panose="02040503050406030204" pitchFamily="18" charset="0"/>
                      </a:rPr>
                      <m:t>𝑬</m:t>
                    </m:r>
                    <m:d>
                      <m:dPr>
                        <m:begChr m:val="["/>
                        <m:endChr m:val="]"/>
                        <m:ctrlPr>
                          <a:rPr lang="en-US" b="1" i="1" dirty="0" smtClean="0">
                            <a:latin typeface="Cambria Math" panose="02040503050406030204" pitchFamily="18" charset="0"/>
                          </a:rPr>
                        </m:ctrlPr>
                      </m:d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sSup>
                          <m:sSupPr>
                            <m:ctrlPr>
                              <a:rPr lang="en-US" b="1" i="1" dirty="0" smtClean="0">
                                <a:latin typeface="Cambria Math" panose="02040503050406030204" pitchFamily="18" charset="0"/>
                              </a:rPr>
                            </m:ctrlPr>
                          </m:sSup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 </m:t>
                                </m:r>
                                <m:r>
                                  <a:rPr lang="en-US" b="1" i="1" dirty="0" smtClean="0">
                                    <a:latin typeface="Cambria Math" panose="02040503050406030204" pitchFamily="18" charset="0"/>
                                  </a:rPr>
                                  <m:t>𝒙</m:t>
                                </m:r>
                              </m:e>
                            </m:acc>
                          </m:e>
                          <m:sup>
                            <m:r>
                              <a:rPr lang="en-US" b="0" i="1" dirty="0" smtClean="0">
                                <a:latin typeface="Cambria Math" panose="02040503050406030204" pitchFamily="18" charset="0"/>
                              </a:rPr>
                              <m:t>𝐻</m:t>
                            </m:r>
                          </m:sup>
                        </m:sSup>
                      </m:e>
                    </m:d>
                    <m:r>
                      <a:rPr lang="en-US" b="1"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1" i="1" dirty="0" smtClean="0">
                            <a:latin typeface="Cambria Math" panose="02040503050406030204" pitchFamily="18" charset="0"/>
                          </a:rPr>
                        </m:ctrlPr>
                      </m:d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1" i="1" dirty="0">
                  <a:latin typeface="Cambria Math" panose="02040503050406030204" pitchFamily="18" charset="0"/>
                </a:endParaRPr>
              </a:p>
              <a:p>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𝒙</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b="1" i="1" dirty="0">
                        <a:latin typeface="Cambria Math" panose="02040503050406030204" pitchFamily="18" charset="0"/>
                      </a:rPr>
                      <m:t>𝑾𝑯𝑷</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a:latin typeface="Cambria Math" panose="02040503050406030204" pitchFamily="18" charset="0"/>
                          </a:rPr>
                          <m:t>𝒙</m:t>
                        </m:r>
                        <m:sSup>
                          <m:sSupPr>
                            <m:ctrlPr>
                              <a:rPr lang="en-US" i="1" dirty="0">
                                <a:latin typeface="Cambria Math" panose="02040503050406030204" pitchFamily="18" charset="0"/>
                              </a:rPr>
                            </m:ctrlPr>
                          </m:sSupPr>
                          <m:e>
                            <m:r>
                              <a:rPr lang="en-US" b="1" i="1" dirty="0">
                                <a:latin typeface="Cambria Math" panose="02040503050406030204" pitchFamily="18" charset="0"/>
                              </a:rPr>
                              <m:t>𝒙</m:t>
                            </m:r>
                          </m:e>
                          <m:sup>
                            <m:r>
                              <a:rPr lang="en-US" i="1" dirty="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1" i="1"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0" dirty="0" smtClean="0">
                            <a:latin typeface="Cambria Math" panose="02040503050406030204" pitchFamily="18" charset="0"/>
                          </a:rPr>
                          <m:t>𝐖𝐑</m:t>
                        </m:r>
                        <m:r>
                          <a:rPr lang="en-US" b="1" i="0" baseline="-25000" dirty="0" smtClean="0">
                            <a:latin typeface="Cambria Math" panose="02040503050406030204" pitchFamily="18" charset="0"/>
                          </a:rPr>
                          <m:t>𝐳</m:t>
                        </m:r>
                        <m:r>
                          <a:rPr lang="en-US" b="1" i="0" dirty="0" smtClean="0">
                            <a:latin typeface="Cambria Math" panose="02040503050406030204" pitchFamily="18" charset="0"/>
                          </a:rPr>
                          <m:t>𝐖</m:t>
                        </m:r>
                      </m:e>
                      <m:sup>
                        <m:r>
                          <m:rPr>
                            <m:sty m:val="p"/>
                          </m:rPr>
                          <a:rPr lang="en-US" b="0" i="0" dirty="0" smtClean="0">
                            <a:latin typeface="Cambria Math" panose="02040503050406030204" pitchFamily="18" charset="0"/>
                          </a:rPr>
                          <m:t>H</m:t>
                        </m:r>
                      </m:sup>
                    </m:sSup>
                  </m:oMath>
                </a14:m>
                <a:endParaRPr lang="en-US" b="0" dirty="0"/>
              </a:p>
              <a:p>
                <a14:m>
                  <m:oMath xmlns:m="http://schemas.openxmlformats.org/officeDocument/2006/math">
                    <m:r>
                      <a:rPr lang="en-US" b="0" i="1" smtClean="0">
                        <a:latin typeface="Cambria Math" panose="02040503050406030204" pitchFamily="18" charset="0"/>
                      </a:rPr>
                      <m:t>𝑅</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  =</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𝑾𝑹</m:t>
                    </m:r>
                    <m:r>
                      <a:rPr lang="en-US" b="1" i="1" baseline="-25000"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oMath>
                </a14:m>
                <a:endParaRPr lang="en-US" dirty="0"/>
              </a:p>
              <a:p>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𝒏</m:t>
                            </m:r>
                          </m:e>
                        </m:acc>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dirty="0">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d>
                              <m:dPr>
                                <m:ctrlPr>
                                  <a:rPr lang="en-US" i="1">
                                    <a:latin typeface="Cambria Math" panose="02040503050406030204" pitchFamily="18" charset="0"/>
                                  </a:rPr>
                                </m:ctrlPr>
                              </m:dPr>
                              <m:e>
                                <m:sSup>
                                  <m:sSupPr>
                                    <m:ctrlPr>
                                      <a:rPr lang="en-US" i="1" dirty="0">
                                        <a:latin typeface="Cambria Math" panose="02040503050406030204" pitchFamily="18" charset="0"/>
                                      </a:rPr>
                                    </m:ctrlPr>
                                  </m:sSupPr>
                                  <m:e>
                                    <m:r>
                                      <a:rPr lang="en-US" b="1" i="1">
                                        <a:latin typeface="Cambria Math" panose="02040503050406030204" pitchFamily="18" charset="0"/>
                                      </a:rPr>
                                      <m:t>𝑾𝑯𝑷</m:t>
                                    </m:r>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b="0" i="1" smtClean="0">
                            <a:latin typeface="Cambria Math" panose="02040503050406030204" pitchFamily="18" charset="0"/>
                          </a:rPr>
                          <m:t> </m:t>
                        </m:r>
                        <m:r>
                          <a:rPr lang="en-US" b="1" i="1">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b="1" i="1">
                            <a:latin typeface="Cambria Math" panose="02040503050406030204" pitchFamily="18" charset="0"/>
                          </a:rPr>
                          <m:t>𝑾𝑹</m:t>
                        </m:r>
                        <m:r>
                          <a:rPr lang="en-US" b="1" i="1" baseline="-2500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smtClean="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e>
                        </m:d>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68FEDBE4-D814-02A3-60C3-4143717CA772}"/>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29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75FBE3-E573-867C-76D7-DE112AAE6011}"/>
              </a:ext>
            </a:extLst>
          </p:cNvPr>
          <p:cNvSpPr>
            <a:spLocks noGrp="1"/>
          </p:cNvSpPr>
          <p:nvPr>
            <p:ph type="sldNum" sz="quarter" idx="12"/>
          </p:nvPr>
        </p:nvSpPr>
        <p:spPr>
          <a:xfrm flipV="1">
            <a:off x="838200" y="6567854"/>
            <a:ext cx="515815" cy="140677"/>
          </a:xfrm>
        </p:spPr>
        <p:txBody>
          <a:bodyPr/>
          <a:lstStyle/>
          <a:p>
            <a:fld id="{A439D109-9F59-4B0B-8E20-D6D3A384B1F1}" type="slidenum">
              <a:rPr lang="ko-KR" altLang="en-US" smtClean="0"/>
              <a:t>45</a:t>
            </a:fld>
            <a:endParaRPr lang="ko-KR" altLang="en-US" dirty="0"/>
          </a:p>
        </p:txBody>
      </p:sp>
    </p:spTree>
    <p:extLst>
      <p:ext uri="{BB962C8B-B14F-4D97-AF65-F5344CB8AC3E}">
        <p14:creationId xmlns:p14="http://schemas.microsoft.com/office/powerpoint/2010/main" val="139068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7173-FAE3-DE73-F619-0064D582EF18}"/>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662EE-7E78-64F1-992F-B2D9EFBFC1DE}"/>
                  </a:ext>
                </a:extLst>
              </p:cNvPr>
              <p:cNvSpPr>
                <a:spLocks noGrp="1"/>
              </p:cNvSpPr>
              <p:nvPr>
                <p:ph idx="1"/>
              </p:nvPr>
            </p:nvSpPr>
            <p:spPr/>
            <p:txBody>
              <a:bodyPr/>
              <a:lstStyle/>
              <a:p>
                <a:r>
                  <a:rPr lang="en-US" b="1" dirty="0"/>
                  <a:t>Q1) Show that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e>
                    </m:d>
                    <m:r>
                      <a:rPr lang="en-US" b="1" i="1" smtClean="0">
                        <a:latin typeface="Cambria Math" panose="02040503050406030204" pitchFamily="18" charset="0"/>
                      </a:rPr>
                      <m:t> </m:t>
                    </m:r>
                  </m:oMath>
                </a14:m>
                <a:r>
                  <a:rPr lang="en-US" b="1" dirty="0"/>
                  <a:t>and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1" i="1" smtClean="0">
                                <a:latin typeface="Cambria Math" panose="02040503050406030204" pitchFamily="18" charset="0"/>
                              </a:rPr>
                              <m:t>𝟐</m:t>
                            </m:r>
                          </m:sup>
                        </m:sSup>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e>
                    </m:d>
                  </m:oMath>
                </a14:m>
                <a:endParaRPr lang="en-US" b="1" dirty="0"/>
              </a:p>
              <a:p>
                <a:r>
                  <a:rPr lang="en-US" b="1" dirty="0"/>
                  <a:t>Solution)</a:t>
                </a:r>
              </a:p>
              <a:p>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sup>
                            <m:r>
                              <a:rPr lang="en-US" b="1" i="1" smtClean="0">
                                <a:latin typeface="Cambria Math" panose="02040503050406030204" pitchFamily="18" charset="0"/>
                              </a:rPr>
                              <m:t>𝑯</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𝒙</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𝑾𝑯𝑷𝒙</m:t>
                        </m:r>
                        <m:r>
                          <a:rPr lang="en-US" b="1" i="1">
                            <a:latin typeface="Cambria Math" panose="02040503050406030204" pitchFamily="18" charset="0"/>
                          </a:rPr>
                          <m:t>+</m:t>
                        </m:r>
                        <m:r>
                          <a:rPr lang="en-US" b="1" i="1">
                            <a:latin typeface="Cambria Math" panose="02040503050406030204" pitchFamily="18" charset="0"/>
                          </a:rPr>
                          <m:t>𝑾𝒛</m:t>
                        </m:r>
                      </m:e>
                    </m:d>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𝑯</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14:m>
                  <m:oMath xmlns:m="http://schemas.openxmlformats.org/officeDocument/2006/math">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𝑾𝑯𝑷𝑬</m:t>
                    </m:r>
                    <m:r>
                      <a:rPr lang="en-US" b="1" i="1" smtClean="0">
                        <a:latin typeface="Cambria Math" panose="02040503050406030204" pitchFamily="18" charset="0"/>
                      </a:rPr>
                      <m:t>[</m:t>
                    </m:r>
                    <m:r>
                      <a:rPr lang="en-US" b="1" i="1">
                        <a:latin typeface="Cambria Math" panose="02040503050406030204" pitchFamily="18" charset="0"/>
                      </a:rPr>
                      <m:t>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𝑾𝑯𝑷𝒙</m:t>
                    </m:r>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𝑾𝑬</m:t>
                    </m:r>
                    <m:r>
                      <a:rPr lang="en-US" b="1" i="1" smtClean="0">
                        <a:latin typeface="Cambria Math" panose="02040503050406030204" pitchFamily="18" charset="0"/>
                      </a:rPr>
                      <m:t>[</m:t>
                    </m:r>
                    <m:r>
                      <a:rPr lang="en-US" b="1" i="1">
                        <a:latin typeface="Cambria Math" panose="02040503050406030204" pitchFamily="18" charset="0"/>
                      </a:rPr>
                      <m:t>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𝑡𝑟</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smtClean="0">
                        <a:latin typeface="Cambria Math" panose="02040503050406030204" pitchFamily="18" charset="0"/>
                      </a:rPr>
                      <m:t>𝑾𝑹𝒛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endParaRPr lang="en-US" b="1" dirty="0"/>
              </a:p>
              <a:p>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085662EE-7E78-64F1-992F-B2D9EFBFC1DE}"/>
                  </a:ext>
                </a:extLst>
              </p:cNvPr>
              <p:cNvSpPr>
                <a:spLocks noGrp="1" noRot="1" noChangeAspect="1" noMove="1" noResize="1" noEditPoints="1" noAdjustHandles="1" noChangeArrowheads="1" noChangeShapeType="1" noTextEdit="1"/>
              </p:cNvSpPr>
              <p:nvPr>
                <p:ph idx="1"/>
              </p:nvPr>
            </p:nvSpPr>
            <p:spPr>
              <a:blipFill>
                <a:blip r:embed="rId2"/>
                <a:stretch>
                  <a:fillRect l="-522" t="-10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61255-A0C3-B36B-6688-B14FED771DD6}"/>
              </a:ext>
            </a:extLst>
          </p:cNvPr>
          <p:cNvSpPr>
            <a:spLocks noGrp="1"/>
          </p:cNvSpPr>
          <p:nvPr>
            <p:ph type="sldNum" sz="quarter" idx="12"/>
          </p:nvPr>
        </p:nvSpPr>
        <p:spPr/>
        <p:txBody>
          <a:bodyPr/>
          <a:lstStyle/>
          <a:p>
            <a:fld id="{A439D109-9F59-4B0B-8E20-D6D3A384B1F1}" type="slidenum">
              <a:rPr lang="ko-KR" altLang="en-US" smtClean="0"/>
              <a:t>46</a:t>
            </a:fld>
            <a:endParaRPr lang="ko-KR" altLang="en-US"/>
          </a:p>
        </p:txBody>
      </p:sp>
    </p:spTree>
    <p:extLst>
      <p:ext uri="{BB962C8B-B14F-4D97-AF65-F5344CB8AC3E}">
        <p14:creationId xmlns:p14="http://schemas.microsoft.com/office/powerpoint/2010/main" val="138042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09E4-3FB8-8B59-8D30-E7F9D1094D6B}"/>
              </a:ext>
            </a:extLst>
          </p:cNvPr>
          <p:cNvSpPr>
            <a:spLocks noGrp="1"/>
          </p:cNvSpPr>
          <p:nvPr>
            <p:ph type="title"/>
          </p:nvPr>
        </p:nvSpPr>
        <p:spPr>
          <a:xfrm>
            <a:off x="838200" y="780262"/>
            <a:ext cx="10515600" cy="681250"/>
          </a:xfrm>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1AA8B5-C3E9-0E94-A5AD-B5E1997D6A10}"/>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𝜕𝜆</m:t>
                        </m:r>
                      </m:den>
                    </m:f>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𝛿</m:t>
                    </m:r>
                  </m:oMath>
                </a14:m>
                <a:endParaRPr lang="en-US" dirty="0"/>
              </a:p>
              <a:p>
                <a:r>
                  <a:rPr lang="en-US" dirty="0"/>
                  <a:t>Solution)</a:t>
                </a:r>
              </a:p>
              <a:p>
                <a:r>
                  <a:rPr lang="en-US" dirty="0"/>
                  <a:t>We know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e>
                        </m:d>
                      </m:num>
                      <m:den>
                        <m:r>
                          <a:rPr lang="en-US" b="1" i="1" smtClean="0">
                            <a:latin typeface="Cambria Math" panose="02040503050406030204" pitchFamily="18" charset="0"/>
                          </a:rPr>
                          <m:t>𝝏</m:t>
                        </m:r>
                        <m:r>
                          <a:rPr lang="en-US" b="1" i="1" smtClean="0">
                            <a:latin typeface="Cambria Math" panose="02040503050406030204" pitchFamily="18" charset="0"/>
                          </a:rPr>
                          <m:t>𝑾</m:t>
                        </m:r>
                        <m:r>
                          <a:rPr lang="en-US" i="1" baseline="-25000">
                            <a:latin typeface="Cambria Math" panose="02040503050406030204" pitchFamily="18" charset="0"/>
                          </a:rPr>
                          <m:t>𝑅</m:t>
                        </m:r>
                        <m:r>
                          <a:rPr lang="en-US" b="1" i="1" baseline="-25000" smtClean="0">
                            <a:latin typeface="Cambria Math" panose="02040503050406030204" pitchFamily="18" charset="0"/>
                          </a:rPr>
                          <m:t>𝒆</m:t>
                        </m:r>
                      </m:den>
                    </m:f>
                    <m:r>
                      <a:rPr lang="en-US" b="1" i="1" smtClean="0">
                        <a:latin typeface="Cambria Math" panose="02040503050406030204" pitchFamily="18" charset="0"/>
                      </a:rPr>
                      <m:t> −</m:t>
                    </m:r>
                    <m:r>
                      <a:rPr lang="en-US" b="0" i="1" smtClean="0">
                        <a:latin typeface="Cambria Math" panose="02040503050406030204" pitchFamily="18" charset="0"/>
                      </a:rPr>
                      <m:t>𝑗</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smtClean="0">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oMath>
                </a14:m>
                <a:endParaRPr lang="en-US" b="1" i="1" baseline="-25000" dirty="0">
                  <a:latin typeface="Cambria Math" panose="02040503050406030204" pitchFamily="18" charset="0"/>
                </a:endParaRPr>
              </a:p>
              <a:p>
                <a:r>
                  <a:rPr lang="en-US" b="1" dirty="0"/>
                  <a:t>     </a:t>
                </a:r>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𝑹𝒛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𝑅𝑒</m:t>
                                </m:r>
                                <m:r>
                                  <a:rPr lang="en-US" b="1" i="1">
                                    <a:latin typeface="Cambria Math" panose="02040503050406030204" pitchFamily="18" charset="0"/>
                                  </a:rPr>
                                  <m:t>−</m:t>
                                </m:r>
                                <m:r>
                                  <a:rPr lang="en-US" b="1" i="1" baseline="-25000">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𝑖𝑚𝑔</m:t>
                                </m:r>
                                <m:r>
                                  <a:rPr lang="en-US" b="1" i="1">
                                    <a:latin typeface="Cambria Math" panose="02040503050406030204" pitchFamily="18" charset="0"/>
                                  </a:rPr>
                                  <m:t>)</m:t>
                                </m:r>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r>
                          <a:rPr lang="en-US" b="0" i="1" baseline="-25000" smtClean="0">
                            <a:latin typeface="Cambria Math" panose="02040503050406030204" pitchFamily="18" charset="0"/>
                          </a:rPr>
                          <m:t>𝑧</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0" i="1" baseline="-25000" smtClean="0">
                        <a:latin typeface="Cambria Math" panose="02040503050406030204" pitchFamily="18" charset="0"/>
                      </a:rPr>
                      <m:t>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baseline="-2500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oMath>
                </a14:m>
                <a:r>
                  <a:rPr lang="en-US" dirty="0"/>
                  <a:t>]</a:t>
                </a:r>
              </a:p>
              <a:p>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F1AA8B5-C3E9-0E94-A5AD-B5E1997D6A10}"/>
                  </a:ext>
                </a:extLst>
              </p:cNvPr>
              <p:cNvSpPr>
                <a:spLocks noGrp="1" noRot="1" noChangeAspect="1" noMove="1" noResize="1" noEditPoints="1" noAdjustHandles="1" noChangeArrowheads="1" noChangeShapeType="1" noTextEdit="1"/>
              </p:cNvSpPr>
              <p:nvPr>
                <p:ph idx="1"/>
              </p:nvPr>
            </p:nvSpPr>
            <p:spPr>
              <a:blipFill>
                <a:blip r:embed="rId2"/>
                <a:stretch>
                  <a:fillRect l="-522" b="-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C392C-B561-3FED-5FBA-B26BD510BB20}"/>
              </a:ext>
            </a:extLst>
          </p:cNvPr>
          <p:cNvSpPr>
            <a:spLocks noGrp="1"/>
          </p:cNvSpPr>
          <p:nvPr>
            <p:ph type="sldNum" sz="quarter" idx="12"/>
          </p:nvPr>
        </p:nvSpPr>
        <p:spPr/>
        <p:txBody>
          <a:bodyPr/>
          <a:lstStyle/>
          <a:p>
            <a:fld id="{A439D109-9F59-4B0B-8E20-D6D3A384B1F1}" type="slidenum">
              <a:rPr lang="ko-KR" altLang="en-US" smtClean="0"/>
              <a:t>47</a:t>
            </a:fld>
            <a:endParaRPr lang="ko-KR" altLang="en-US"/>
          </a:p>
        </p:txBody>
      </p:sp>
    </p:spTree>
    <p:extLst>
      <p:ext uri="{BB962C8B-B14F-4D97-AF65-F5344CB8AC3E}">
        <p14:creationId xmlns:p14="http://schemas.microsoft.com/office/powerpoint/2010/main" val="4205601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EDC9-06C8-1C59-C491-E6F8A6446756}"/>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DC9EA-1DE9-B0DD-6A0E-C9F6293CCB05}"/>
                  </a:ext>
                </a:extLst>
              </p:cNvPr>
              <p:cNvSpPr>
                <a:spLocks noGrp="1"/>
              </p:cNvSpPr>
              <p:nvPr>
                <p:ph idx="1"/>
              </p:nvPr>
            </p:nvSpPr>
            <p:spPr>
              <a:xfrm>
                <a:off x="1005253" y="1720029"/>
                <a:ext cx="10515600" cy="4935748"/>
              </a:xfrm>
            </p:spPr>
            <p:txBody>
              <a:bodyPr/>
              <a:lstStyle/>
              <a:p>
                <a:r>
                  <a:rPr lang="en-US" dirty="0"/>
                  <a:t>Also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𝜕𝜆</m:t>
                        </m:r>
                      </m:den>
                    </m:f>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e>
                    </m:d>
                    <m:r>
                      <a:rPr lang="en-US" b="0" i="1" smtClean="0">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oMath>
                </a14:m>
                <a:endParaRPr lang="en-US" dirty="0"/>
              </a:p>
              <a:p>
                <a:r>
                  <a:rPr lang="en-US" dirty="0"/>
                  <a:t>Q3)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r>
                      <a:rPr lang="en-US" b="0" i="1" smtClean="0">
                        <a:latin typeface="Cambria Math" panose="02040503050406030204" pitchFamily="18" charset="0"/>
                      </a:rPr>
                      <m:t> .</m:t>
                    </m:r>
                  </m:oMath>
                </a14:m>
                <a:endParaRPr lang="en-US" dirty="0"/>
              </a:p>
              <a:p>
                <a:r>
                  <a:rPr lang="en-US" dirty="0"/>
                  <a:t>Solution)</a:t>
                </a:r>
              </a:p>
              <a:p>
                <a14:m>
                  <m:oMath xmlns:m="http://schemas.openxmlformats.org/officeDocument/2006/math">
                    <m:sSup>
                      <m:sSupPr>
                        <m:ctrlPr>
                          <a:rPr lang="en-US" i="1" smtClean="0">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oMath>
                </a14:m>
                <a:endParaRPr lang="en-US" dirty="0"/>
              </a:p>
              <a:p>
                <a:r>
                  <a:rPr lang="en-US" dirty="0"/>
                  <a:t>Q4) Letting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 , </m:t>
                    </m:r>
                  </m:oMath>
                </a14:m>
                <a:r>
                  <a:rPr lang="en-US" dirty="0"/>
                  <a:t>show that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𝛿</m:t>
                            </m:r>
                          </m:den>
                        </m:f>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e>
                    </m:rad>
                  </m:oMath>
                </a14:m>
                <a:endParaRPr lang="en-US" dirty="0"/>
              </a:p>
              <a:p>
                <a:r>
                  <a:rPr lang="en-US" dirty="0"/>
                  <a:t>Solution)</a:t>
                </a:r>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r>
                      <a:rPr lang="en-US" b="0" i="1"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 −1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f>
                          <m:fPr>
                            <m:ctrlPr>
                              <a:rPr lang="en-US" b="0" i="1" baseline="-25000" smtClean="0">
                                <a:latin typeface="Cambria Math" panose="02040503050406030204" pitchFamily="18" charset="0"/>
                              </a:rPr>
                            </m:ctrlPr>
                          </m:fPr>
                          <m:num>
                            <m:r>
                              <a:rPr lang="en-US" b="0" i="1" baseline="-25000" smtClean="0">
                                <a:latin typeface="Cambria Math" panose="02040503050406030204" pitchFamily="18" charset="0"/>
                              </a:rPr>
                              <m:t>−  </m:t>
                            </m:r>
                            <m:r>
                              <a:rPr lang="en-US" b="0" i="1" smtClean="0">
                                <a:latin typeface="Cambria Math" panose="02040503050406030204" pitchFamily="18" charset="0"/>
                              </a:rPr>
                              <m:t>1 </m:t>
                            </m:r>
                          </m:num>
                          <m:den>
                            <m:r>
                              <a:rPr lang="en-US" b="0" i="1" smtClean="0">
                                <a:latin typeface="Cambria Math" panose="02040503050406030204" pitchFamily="18" charset="0"/>
                              </a:rPr>
                              <m:t>𝜆</m:t>
                            </m:r>
                          </m:den>
                        </m:f>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r>
                      <a:rPr lang="en-US" b="0" i="1" smtClean="0">
                        <a:latin typeface="Cambria Math" panose="02040503050406030204" pitchFamily="18" charset="0"/>
                      </a:rPr>
                      <m:t>⇒</m:t>
                    </m:r>
                    <m:r>
                      <a:rPr lang="en-US" i="1">
                        <a:latin typeface="Cambria Math" panose="02040503050406030204" pitchFamily="18" charset="0"/>
                      </a:rPr>
                      <m:t>𝜆</m:t>
                    </m:r>
                    <m:r>
                      <a:rPr lang="en-US" i="1" baseline="-25000">
                        <a:latin typeface="Cambria Math" panose="02040503050406030204" pitchFamily="18" charset="0"/>
                      </a:rPr>
                      <m:t>𝑜𝑝𝑡</m:t>
                    </m:r>
                    <m:r>
                      <a:rPr lang="en-US" i="1">
                        <a:latin typeface="Cambria Math" panose="02040503050406030204" pitchFamily="18" charset="0"/>
                      </a:rPr>
                      <m:t>= ±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𝛿</m:t>
                            </m:r>
                          </m:den>
                        </m:f>
                        <m:r>
                          <a:rPr lang="en-US" i="1">
                            <a:latin typeface="Cambria Math" panose="02040503050406030204" pitchFamily="18" charset="0"/>
                          </a:rPr>
                          <m:t>𝑡𝑟</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e>
                    </m:ra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ECDC9EA-1DE9-B0DD-6A0E-C9F6293CCB05}"/>
                  </a:ext>
                </a:extLst>
              </p:cNvPr>
              <p:cNvSpPr>
                <a:spLocks noGrp="1" noRot="1" noChangeAspect="1" noMove="1" noResize="1" noEditPoints="1" noAdjustHandles="1" noChangeArrowheads="1" noChangeShapeType="1" noTextEdit="1"/>
              </p:cNvSpPr>
              <p:nvPr>
                <p:ph idx="1"/>
              </p:nvPr>
            </p:nvSpPr>
            <p:spPr>
              <a:xfrm>
                <a:off x="1005253" y="1720029"/>
                <a:ext cx="10515600" cy="4935748"/>
              </a:xfrm>
              <a:blipFill>
                <a:blip r:embed="rId2"/>
                <a:stretch>
                  <a:fillRect l="-522" b="-17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802E693-682E-D9C4-0ABE-A198DBFD8DFF}"/>
              </a:ext>
            </a:extLst>
          </p:cNvPr>
          <p:cNvSpPr>
            <a:spLocks noGrp="1"/>
          </p:cNvSpPr>
          <p:nvPr>
            <p:ph type="sldNum" sz="quarter" idx="12"/>
          </p:nvPr>
        </p:nvSpPr>
        <p:spPr/>
        <p:txBody>
          <a:bodyPr/>
          <a:lstStyle/>
          <a:p>
            <a:fld id="{A439D109-9F59-4B0B-8E20-D6D3A384B1F1}" type="slidenum">
              <a:rPr lang="ko-KR" altLang="en-US" smtClean="0"/>
              <a:t>48</a:t>
            </a:fld>
            <a:endParaRPr lang="ko-KR" altLang="en-US" dirty="0"/>
          </a:p>
        </p:txBody>
      </p:sp>
    </p:spTree>
    <p:extLst>
      <p:ext uri="{BB962C8B-B14F-4D97-AF65-F5344CB8AC3E}">
        <p14:creationId xmlns:p14="http://schemas.microsoft.com/office/powerpoint/2010/main" val="124878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3771-BDC8-2791-3193-C7C3643CCFD4}"/>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295593-1D37-1241-22FC-F7AE8E6FFED7}"/>
                  </a:ext>
                </a:extLst>
              </p:cNvPr>
              <p:cNvSpPr>
                <a:spLocks noGrp="1"/>
              </p:cNvSpPr>
              <p:nvPr>
                <p:ph idx="1"/>
              </p:nvPr>
            </p:nvSpPr>
            <p:spPr>
              <a:xfrm>
                <a:off x="838200" y="1649690"/>
                <a:ext cx="10515600" cy="5071785"/>
              </a:xfrm>
            </p:spPr>
            <p:txBody>
              <a:bodyPr/>
              <a:lstStyle/>
              <a:p>
                <a:r>
                  <a:rPr lang="en-US" dirty="0"/>
                  <a:t>For simplicity , we let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=−1 </m:t>
                    </m:r>
                  </m:oMath>
                </a14:m>
                <a:r>
                  <a:rPr lang="en-US" dirty="0"/>
                  <a:t>such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r>
                  <a:rPr lang="en-US" dirty="0"/>
                  <a:t>Q5)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The capacity is expressed by </a:t>
                </a:r>
              </a:p>
              <a:p>
                <a14:m>
                  <m:oMath xmlns:m="http://schemas.openxmlformats.org/officeDocument/2006/math">
                    <m:r>
                      <a:rPr lang="en-US" b="0" i="1" smtClean="0">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r>
                      <m:rPr>
                        <m:nor/>
                      </m:rPr>
                      <a:rPr lang="en-US" b="0" i="0" smtClean="0">
                        <a:latin typeface="Cambria Math" panose="02040503050406030204" pitchFamily="18" charset="0"/>
                      </a:rPr>
                      <m:t>|</m:t>
                    </m:r>
                  </m:oMath>
                </a14:m>
                <a:r>
                  <a:rPr lang="en-US" dirty="0"/>
                  <a:t> </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b="0" i="1" dirty="0" smtClean="0">
                            <a:latin typeface="Cambria Math" panose="02040503050406030204" pitchFamily="18" charset="0"/>
                          </a:rPr>
                          <m:t> </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dirty="0"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dirty="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oMath>
                </a14:m>
                <a:r>
                  <a:rPr lang="en-US" b="1" dirty="0"/>
                  <a:t> </a:t>
                </a:r>
                <a14:m>
                  <m:oMath xmlns:m="http://schemas.openxmlformats.org/officeDocument/2006/math">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r>
                      <a:rPr lang="en-US" b="1" i="1" smtClean="0">
                        <a:latin typeface="Cambria Math" panose="02040503050406030204" pitchFamily="18" charset="0"/>
                      </a:rPr>
                      <m:t>𝑰</m:t>
                    </m:r>
                    <m:r>
                      <a:rPr lang="en-US" b="1"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b="1" i="1"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d>
                      <m:dPr>
                        <m:begChr m:val="|"/>
                        <m:endChr m:val="|"/>
                        <m:ctrlPr>
                          <a:rPr lang="en-US" b="1" i="1" smtClean="0">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7295593-1D37-1241-22FC-F7AE8E6FFED7}"/>
                  </a:ext>
                </a:extLst>
              </p:cNvPr>
              <p:cNvSpPr>
                <a:spLocks noGrp="1" noRot="1" noChangeAspect="1" noMove="1" noResize="1" noEditPoints="1" noAdjustHandles="1" noChangeArrowheads="1" noChangeShapeType="1" noTextEdit="1"/>
              </p:cNvSpPr>
              <p:nvPr>
                <p:ph idx="1"/>
              </p:nvPr>
            </p:nvSpPr>
            <p:spPr>
              <a:xfrm>
                <a:off x="838200" y="1649690"/>
                <a:ext cx="10515600" cy="5071785"/>
              </a:xfrm>
              <a:blipFill>
                <a:blip r:embed="rId2"/>
                <a:stretch>
                  <a:fillRect l="-522" t="-1202" b="-15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CF9F1C-73A7-3BD6-800A-0FE4D6F4A5D3}"/>
              </a:ext>
            </a:extLst>
          </p:cNvPr>
          <p:cNvSpPr>
            <a:spLocks noGrp="1"/>
          </p:cNvSpPr>
          <p:nvPr>
            <p:ph type="sldNum" sz="quarter" idx="12"/>
          </p:nvPr>
        </p:nvSpPr>
        <p:spPr/>
        <p:txBody>
          <a:bodyPr/>
          <a:lstStyle/>
          <a:p>
            <a:fld id="{A439D109-9F59-4B0B-8E20-D6D3A384B1F1}" type="slidenum">
              <a:rPr lang="ko-KR" altLang="en-US" smtClean="0"/>
              <a:t>49</a:t>
            </a:fld>
            <a:r>
              <a:rPr lang="ko-KR" altLang="en-US" dirty="0"/>
              <a:t>             </a:t>
            </a:r>
            <a:r>
              <a:rPr lang="ko-KR" altLang="en-US" baseline="-25000" dirty="0"/>
              <a:t>  </a:t>
            </a:r>
            <a:r>
              <a:rPr lang="ko-KR" altLang="en-US" dirty="0"/>
              <a:t> </a:t>
            </a:r>
          </a:p>
        </p:txBody>
      </p:sp>
    </p:spTree>
    <p:extLst>
      <p:ext uri="{BB962C8B-B14F-4D97-AF65-F5344CB8AC3E}">
        <p14:creationId xmlns:p14="http://schemas.microsoft.com/office/powerpoint/2010/main" val="221044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DDD4-8E8D-2376-282E-A1D85ADB3CC0}"/>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543F70-2F47-B47D-098C-9B5AB01C8349}"/>
                  </a:ext>
                </a:extLst>
              </p:cNvPr>
              <p:cNvSpPr>
                <a:spLocks noGrp="1"/>
              </p:cNvSpPr>
              <p:nvPr>
                <p:ph idx="1"/>
              </p:nvPr>
            </p:nvSpPr>
            <p:spPr/>
            <p:txBody>
              <a:bodyPr/>
              <a:lstStyle/>
              <a:p>
                <a:r>
                  <a:rPr lang="en-US" dirty="0"/>
                  <a:t>Q6)For AWGN ,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r>
                          <a:rPr lang="en-US" b="0" i="1" smtClean="0">
                            <a:latin typeface="Cambria Math" panose="02040503050406030204" pitchFamily="18" charset="0"/>
                          </a:rPr>
                          <m:t> </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m:t>
                    </m:r>
                  </m:oMath>
                </a14:m>
                <a:endParaRPr lang="en-US" b="0" dirty="0"/>
              </a:p>
              <a:p>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0" i="1" smtClean="0">
                        <a:latin typeface="Cambria Math" panose="02040503050406030204" pitchFamily="18" charset="0"/>
                      </a:rPr>
                      <m:t>𝐼𝑁𝑠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2 </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0" i="1" baseline="-25000" smtClean="0">
                            <a:latin typeface="Cambria Math" panose="02040503050406030204" pitchFamily="18" charset="0"/>
                          </a:rPr>
                          <m:t>𝑁𝑆</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1" i="1" smtClean="0">
                        <a:latin typeface="Cambria Math" panose="02040503050406030204" pitchFamily="18" charset="0"/>
                      </a:rPr>
                      <m:t>𝑰</m:t>
                    </m:r>
                    <m:r>
                      <a:rPr lang="en-US" b="0" i="1" baseline="-25000" smtClean="0">
                        <a:latin typeface="Cambria Math" panose="02040503050406030204" pitchFamily="18" charset="0"/>
                      </a:rPr>
                      <m:t>𝑁𝑆</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2 </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A543F70-2F47-B47D-098C-9B5AB01C834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9729FF-E042-26E2-C441-D8B852F9A0FC}"/>
              </a:ext>
            </a:extLst>
          </p:cNvPr>
          <p:cNvSpPr>
            <a:spLocks noGrp="1"/>
          </p:cNvSpPr>
          <p:nvPr>
            <p:ph type="sldNum" sz="quarter" idx="12"/>
          </p:nvPr>
        </p:nvSpPr>
        <p:spPr/>
        <p:txBody>
          <a:bodyPr/>
          <a:lstStyle/>
          <a:p>
            <a:fld id="{A439D109-9F59-4B0B-8E20-D6D3A384B1F1}" type="slidenum">
              <a:rPr lang="ko-KR" altLang="en-US" smtClean="0"/>
              <a:t>50</a:t>
            </a:fld>
            <a:endParaRPr lang="ko-KR" altLang="en-US"/>
          </a:p>
        </p:txBody>
      </p:sp>
    </p:spTree>
    <p:extLst>
      <p:ext uri="{BB962C8B-B14F-4D97-AF65-F5344CB8AC3E}">
        <p14:creationId xmlns:p14="http://schemas.microsoft.com/office/powerpoint/2010/main" val="3920100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DAF5-2C9E-C335-5532-E3AEFF88B5B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854146-145F-7A9A-46FD-59D8B01B63A7}"/>
                  </a:ext>
                </a:extLst>
              </p:cNvPr>
              <p:cNvSpPr>
                <a:spLocks noGrp="1"/>
              </p:cNvSpPr>
              <p:nvPr>
                <p:ph idx="1"/>
              </p:nvPr>
            </p:nvSpPr>
            <p:spPr/>
            <p:txBody>
              <a:bodyPr/>
              <a:lstStyle/>
              <a:p>
                <a:r>
                  <a:rPr lang="en-US" dirty="0"/>
                  <a:t>From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smtClean="0">
                            <a:latin typeface="Cambria Math" panose="02040503050406030204" pitchFamily="18" charset="0"/>
                          </a:rPr>
                          <m:t>𝑅</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oMath>
                </a14:m>
                <a:r>
                  <a:rPr lang="en-US" dirty="0"/>
                  <a:t> and using standard basis vectors </a:t>
                </a:r>
                <a14:m>
                  <m:oMath xmlns:m="http://schemas.openxmlformats.org/officeDocument/2006/math">
                    <m:r>
                      <a:rPr lang="en-US" b="0" i="1" smtClean="0">
                        <a:latin typeface="Cambria Math" panose="02040503050406030204" pitchFamily="18" charset="0"/>
                      </a:rPr>
                      <m:t>𝑒</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in which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𝑡h</m:t>
                    </m:r>
                  </m:oMath>
                </a14:m>
                <a:r>
                  <a:rPr lang="en-US" dirty="0"/>
                  <a:t>      element is 1 and the other elements are 0.</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r>
                      <a:rPr lang="en-US" b="0" i="1"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𝑾𝑯𝑷𝒆</m:t>
                    </m:r>
                    <m:r>
                      <a:rPr lang="en-US" b="1" i="1" baseline="-25000" smtClean="0">
                        <a:latin typeface="Cambria Math" panose="02040503050406030204" pitchFamily="18" charset="0"/>
                      </a:rPr>
                      <m:t>𝒊</m:t>
                    </m:r>
                    <m:r>
                      <a:rPr lang="en-US" b="0" i="1" smtClean="0">
                        <a:latin typeface="Cambria Math" panose="02040503050406030204" pitchFamily="18" charset="0"/>
                      </a:rPr>
                      <m:t>=1 ,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endParaRPr lang="en-US" b="0" dirty="0"/>
              </a:p>
              <a:p>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𝑾𝑯𝑷𝒆</m:t>
                    </m:r>
                    <m:r>
                      <a:rPr lang="en-US" b="1" i="1" baseline="-25000" smtClean="0">
                        <a:latin typeface="Cambria Math" panose="02040503050406030204" pitchFamily="18" charset="0"/>
                      </a:rPr>
                      <m:t>𝒋</m:t>
                    </m:r>
                    <m:r>
                      <a:rPr lang="en-US" b="1" i="1" baseline="-25000">
                        <a:latin typeface="Cambria Math" panose="02040503050406030204" pitchFamily="18" charset="0"/>
                      </a:rPr>
                      <m:t> </m:t>
                    </m:r>
                    <m:r>
                      <a:rPr lang="en-US" b="0" i="1" smtClean="0">
                        <a:latin typeface="Cambria Math" panose="02040503050406030204" pitchFamily="18" charset="0"/>
                      </a:rPr>
                      <m:t>=0 ,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endParaRPr lang="en-US" dirty="0"/>
              </a:p>
              <a:p>
                <a:r>
                  <a:rPr lang="en-US" dirty="0"/>
                  <a:t>Using the method of </a:t>
                </a:r>
                <a:r>
                  <a:rPr lang="en-US" dirty="0" err="1"/>
                  <a:t>Lagrangian</a:t>
                </a:r>
                <a:r>
                  <a:rPr lang="en-US" dirty="0"/>
                  <a:t> multipliers </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𝑚𝑎𝑥</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𝑊</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𝜆</m:t>
                            </m:r>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𝜌</m:t>
                            </m:r>
                            <m:r>
                              <a:rPr lang="en-US" b="0" i="1" dirty="0" smtClean="0">
                                <a:latin typeface="Cambria Math" panose="02040503050406030204" pitchFamily="18" charset="0"/>
                              </a:rPr>
                              <m:t>𝑖𝑗</m:t>
                            </m:r>
                          </m:e>
                        </m:d>
                      </m:e>
                    </m:d>
                    <m:r>
                      <a:rPr lang="en-US" b="0" i="1" dirty="0"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𝑾𝑯𝑷</m:t>
                            </m:r>
                            <m:r>
                              <a:rPr lang="en-US" b="0" i="1" smtClean="0">
                                <a:latin typeface="Cambria Math" panose="02040503050406030204" pitchFamily="18" charset="0"/>
                              </a:rPr>
                              <m:t>−1</m:t>
                            </m:r>
                          </m:e>
                        </m:d>
                        <m:r>
                          <a:rPr lang="en-US" b="0" i="1" smtClean="0">
                            <a:latin typeface="Cambria Math" panose="02040503050406030204" pitchFamily="18" charset="0"/>
                          </a:rPr>
                          <m:t>+ </m:t>
                        </m:r>
                      </m:e>
                    </m:nary>
                    <m:nary>
                      <m:naryPr>
                        <m:chr m:val="∑"/>
                        <m:limLoc m:val="subSup"/>
                        <m:supHide m:val="on"/>
                        <m:ctrlPr>
                          <a:rPr lang="en-US" i="1" smtClean="0">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e>
                    </m:nary>
                  </m:oMath>
                </a14:m>
                <a:endParaRPr lang="en-US" dirty="0"/>
              </a:p>
              <a:p>
                <a:r>
                  <a:rPr lang="en-US" dirty="0"/>
                  <a:t>Q1)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r>
                  <a:rPr lang="en-US" dirty="0"/>
                  <a:t> </a:t>
                </a:r>
              </a:p>
            </p:txBody>
          </p:sp>
        </mc:Choice>
        <mc:Fallback xmlns="">
          <p:sp>
            <p:nvSpPr>
              <p:cNvPr id="3" name="Content Placeholder 2">
                <a:extLst>
                  <a:ext uri="{FF2B5EF4-FFF2-40B4-BE49-F238E27FC236}">
                    <a16:creationId xmlns:a16="http://schemas.microsoft.com/office/drawing/2014/main" id="{D5854146-145F-7A9A-46FD-59D8B01B63A7}"/>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115C98-1F9B-EFA3-B926-8040B67FBFED}"/>
              </a:ext>
            </a:extLst>
          </p:cNvPr>
          <p:cNvSpPr>
            <a:spLocks noGrp="1"/>
          </p:cNvSpPr>
          <p:nvPr>
            <p:ph type="sldNum" sz="quarter" idx="12"/>
          </p:nvPr>
        </p:nvSpPr>
        <p:spPr/>
        <p:txBody>
          <a:bodyPr/>
          <a:lstStyle/>
          <a:p>
            <a:fld id="{A439D109-9F59-4B0B-8E20-D6D3A384B1F1}" type="slidenum">
              <a:rPr lang="ko-KR" altLang="en-US" smtClean="0"/>
              <a:t>51</a:t>
            </a:fld>
            <a:endParaRPr lang="ko-KR" altLang="en-US"/>
          </a:p>
        </p:txBody>
      </p:sp>
    </p:spTree>
    <p:extLst>
      <p:ext uri="{BB962C8B-B14F-4D97-AF65-F5344CB8AC3E}">
        <p14:creationId xmlns:p14="http://schemas.microsoft.com/office/powerpoint/2010/main" val="99053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0839-B994-48FC-B2FB-DD467682409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7CAC1-CE6B-96D8-A579-F98B40E0F846}"/>
                  </a:ext>
                </a:extLst>
              </p:cNvPr>
              <p:cNvSpPr>
                <a:spLocks noGrp="1"/>
              </p:cNvSpPr>
              <p:nvPr>
                <p:ph idx="1"/>
              </p:nvPr>
            </p:nvSpPr>
            <p:spPr>
              <a:xfrm>
                <a:off x="838200" y="1649691"/>
                <a:ext cx="10515600" cy="4997294"/>
              </a:xfrm>
            </p:spPr>
            <p:txBody>
              <a:bodyPr/>
              <a:lstStyle/>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𝑖𝑗</m:t>
                                </m:r>
                              </m:e>
                            </m:d>
                          </m:e>
                        </m:d>
                      </m:num>
                      <m:den>
                        <m:r>
                          <a:rPr lang="en-US" i="1">
                            <a:latin typeface="Cambria Math" panose="02040503050406030204" pitchFamily="18" charset="0"/>
                          </a:rPr>
                          <m:t>𝜕</m:t>
                        </m:r>
                        <m:r>
                          <a:rPr lang="en-US" b="0" i="1" smtClean="0">
                            <a:latin typeface="Cambria Math" panose="02040503050406030204" pitchFamily="18" charset="0"/>
                          </a:rPr>
                          <m:t> </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 </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e>
                        </m:nary>
                        <m:r>
                          <a:rPr lang="en-US" b="1"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 </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 </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d>
                      <m:dPr>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1"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𝑅</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0" smtClean="0">
                        <a:latin typeface="Cambria Math" panose="02040503050406030204" pitchFamily="18" charset="0"/>
                      </a:rPr>
                      <m:t>−0+</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oMath>
                </a14:m>
                <a:endParaRPr lang="en-US" dirty="0"/>
              </a:p>
              <a:p>
                <a:r>
                  <a:rPr lang="en-US" dirty="0"/>
                  <a:t> = </a:t>
                </a:r>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endParaRPr lang="en-US" dirty="0"/>
              </a:p>
            </p:txBody>
          </p:sp>
        </mc:Choice>
        <mc:Fallback xmlns="">
          <p:sp>
            <p:nvSpPr>
              <p:cNvPr id="3" name="Content Placeholder 2">
                <a:extLst>
                  <a:ext uri="{FF2B5EF4-FFF2-40B4-BE49-F238E27FC236}">
                    <a16:creationId xmlns:a16="http://schemas.microsoft.com/office/drawing/2014/main" id="{1837CAC1-CE6B-96D8-A579-F98B40E0F846}"/>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64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A165B3-FC9C-42C2-A563-506A64075C69}"/>
              </a:ext>
            </a:extLst>
          </p:cNvPr>
          <p:cNvSpPr>
            <a:spLocks noGrp="1"/>
          </p:cNvSpPr>
          <p:nvPr>
            <p:ph type="sldNum" sz="quarter" idx="12"/>
          </p:nvPr>
        </p:nvSpPr>
        <p:spPr/>
        <p:txBody>
          <a:bodyPr/>
          <a:lstStyle/>
          <a:p>
            <a:fld id="{A439D109-9F59-4B0B-8E20-D6D3A384B1F1}" type="slidenum">
              <a:rPr lang="ko-KR" altLang="en-US" smtClean="0"/>
              <a:t>52</a:t>
            </a:fld>
            <a:endParaRPr lang="ko-KR" altLang="en-US"/>
          </a:p>
        </p:txBody>
      </p:sp>
    </p:spTree>
    <p:extLst>
      <p:ext uri="{BB962C8B-B14F-4D97-AF65-F5344CB8AC3E}">
        <p14:creationId xmlns:p14="http://schemas.microsoft.com/office/powerpoint/2010/main" val="2178291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1A37-D972-5469-191F-19A9EF52D7FC}"/>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E90C4-9AE3-4423-680A-221319515B3E}"/>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a:latin typeface="Cambria Math" panose="02040503050406030204" pitchFamily="18" charset="0"/>
                      </a:rPr>
                      <m:t>−</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𝑎𝑛𝑑</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r>
                      <a:rPr lang="en-US">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𝜕𝜆</m:t>
                        </m:r>
                        <m:r>
                          <a:rPr lang="en-US" i="1">
                            <a:latin typeface="Cambria Math" panose="02040503050406030204" pitchFamily="18" charset="0"/>
                          </a:rPr>
                          <m:t>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r>
                          <a:rPr lang="en-US" b="0" i="1" baseline="-25000" smtClean="0">
                            <a:latin typeface="Cambria Math" panose="02040503050406030204" pitchFamily="18" charset="0"/>
                          </a:rPr>
                          <m:t>𝑖</m:t>
                        </m:r>
                      </m:den>
                    </m:f>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𝑡𝑟</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oMath>
                </a14:m>
                <a:r>
                  <a:rPr lang="en-US" dirty="0"/>
                  <a:t> + 0</a:t>
                </a:r>
              </a:p>
              <a:p>
                <a:r>
                  <a:rPr lang="en-US" dirty="0"/>
                  <a:t>                    </a:t>
                </a:r>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1" i="1" smtClean="0">
                        <a:latin typeface="Cambria Math" panose="02040503050406030204" pitchFamily="18" charset="0"/>
                      </a:rPr>
                      <m:t> </m:t>
                    </m:r>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b="0" i="1" smtClean="0">
                            <a:latin typeface="Cambria Math" panose="02040503050406030204" pitchFamily="18" charset="0"/>
                          </a:rPr>
                          <m:t>𝜌</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oMath>
                </a14:m>
                <a:endParaRPr lang="en-US" dirty="0"/>
              </a:p>
            </p:txBody>
          </p:sp>
        </mc:Choice>
        <mc:Fallback xmlns="">
          <p:sp>
            <p:nvSpPr>
              <p:cNvPr id="3" name="Content Placeholder 2">
                <a:extLst>
                  <a:ext uri="{FF2B5EF4-FFF2-40B4-BE49-F238E27FC236}">
                    <a16:creationId xmlns:a16="http://schemas.microsoft.com/office/drawing/2014/main" id="{5AFE90C4-9AE3-4423-680A-221319515B3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0AA6D5-4497-232F-DF0F-752101529849}"/>
              </a:ext>
            </a:extLst>
          </p:cNvPr>
          <p:cNvSpPr>
            <a:spLocks noGrp="1"/>
          </p:cNvSpPr>
          <p:nvPr>
            <p:ph type="sldNum" sz="quarter" idx="12"/>
          </p:nvPr>
        </p:nvSpPr>
        <p:spPr/>
        <p:txBody>
          <a:bodyPr/>
          <a:lstStyle/>
          <a:p>
            <a:fld id="{A439D109-9F59-4B0B-8E20-D6D3A384B1F1}" type="slidenum">
              <a:rPr lang="ko-KR" altLang="en-US" smtClean="0"/>
              <a:t>53</a:t>
            </a:fld>
            <a:endParaRPr lang="ko-KR" altLang="en-US"/>
          </a:p>
        </p:txBody>
      </p:sp>
    </p:spTree>
    <p:extLst>
      <p:ext uri="{BB962C8B-B14F-4D97-AF65-F5344CB8AC3E}">
        <p14:creationId xmlns:p14="http://schemas.microsoft.com/office/powerpoint/2010/main" val="3068452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77EE-47B3-7CC4-78BA-4082EA0BBF42}"/>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DBD128-FE07-4104-1B6E-729B0CC38EB4}"/>
                  </a:ext>
                </a:extLst>
              </p:cNvPr>
              <p:cNvSpPr>
                <a:spLocks noGrp="1"/>
              </p:cNvSpPr>
              <p:nvPr>
                <p:ph idx="1"/>
              </p:nvPr>
            </p:nvSpPr>
            <p:spPr/>
            <p:txBody>
              <a:bodyPr/>
              <a:lstStyle/>
              <a:p>
                <a:r>
                  <a:rPr lang="en-US" dirty="0"/>
                  <a:t>Q3)Letting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 </m:t>
                    </m:r>
                    <m:r>
                      <m:rPr>
                        <m:sty m:val="p"/>
                      </m:rPr>
                      <a:rPr lang="en-US" b="0" i="0" smtClean="0">
                        <a:latin typeface="Cambria Math" panose="02040503050406030204" pitchFamily="18" charset="0"/>
                      </a:rPr>
                      <m:t>show</m:t>
                    </m:r>
                    <m:r>
                      <a:rPr lang="en-US" b="0" i="0" smtClean="0">
                        <a:latin typeface="Cambria Math" panose="02040503050406030204" pitchFamily="18" charset="0"/>
                      </a:rPr>
                      <m:t> </m:t>
                    </m:r>
                    <m:r>
                      <m:rPr>
                        <m:sty m:val="p"/>
                      </m:rPr>
                      <a:rPr lang="en-US" b="0" i="0" smtClean="0">
                        <a:latin typeface="Cambria Math" panose="02040503050406030204" pitchFamily="18" charset="0"/>
                      </a:rPr>
                      <m:t>that</m:t>
                    </m:r>
                    <m:r>
                      <a:rPr lang="en-US" b="0"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m:t>
                        </m:r>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r>
                  <a:rPr lang="en-US" dirty="0"/>
                  <a:t>Solution)</a:t>
                </a:r>
              </a:p>
              <a:p>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r>
                      <a:rPr lang="en-US" b="0" i="0" smtClean="0">
                        <a:latin typeface="Cambria Math" panose="02040503050406030204" pitchFamily="18" charset="0"/>
                      </a:rPr>
                      <m:t>= </m:t>
                    </m:r>
                    <m:r>
                      <a:rPr lang="en-US" b="0" i="0" smtClean="0">
                        <a:latin typeface="Cambria Math" panose="02040503050406030204" pitchFamily="18" charset="0"/>
                      </a:rPr>
                      <m:t>0</m:t>
                    </m:r>
                    <m:r>
                      <a:rPr lang="en-US" b="0" i="0"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0" i="0"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r>
                              <a:rPr lang="en-US" b="0" i="0"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r>
                              <a:rPr lang="en-US" b="1" i="1" baseline="-25000" smtClean="0">
                                <a:latin typeface="Cambria Math" panose="02040503050406030204" pitchFamily="18" charset="0"/>
                              </a:rPr>
                              <m:t> </m:t>
                            </m:r>
                          </m:e>
                        </m:d>
                      </m:e>
                      <m:sup>
                        <m:r>
                          <a:rPr lang="en-US" b="1" i="1" smtClean="0">
                            <a:latin typeface="Cambria Math" panose="02040503050406030204" pitchFamily="18" charset="0"/>
                          </a:rPr>
                          <m:t>𝑻</m:t>
                        </m:r>
                      </m:sup>
                    </m:sSup>
                  </m:oMath>
                </a14:m>
                <a:endParaRPr lang="en-US" dirty="0"/>
              </a:p>
              <a:p>
                <a14:m>
                  <m:oMath xmlns:m="http://schemas.openxmlformats.org/officeDocument/2006/math">
                    <m:r>
                      <a:rPr lang="en-US" b="1"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m:t>
                        </m:r>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76DBD128-FE07-4104-1B6E-729B0CC38EB4}"/>
                  </a:ext>
                </a:extLst>
              </p:cNvPr>
              <p:cNvSpPr>
                <a:spLocks noGrp="1" noRot="1" noChangeAspect="1" noMove="1" noResize="1" noEditPoints="1" noAdjustHandles="1" noChangeArrowheads="1" noChangeShapeType="1" noTextEdit="1"/>
              </p:cNvSpPr>
              <p:nvPr>
                <p:ph idx="1"/>
              </p:nvPr>
            </p:nvSpPr>
            <p:spPr>
              <a:blipFill>
                <a:blip r:embed="rId2"/>
                <a:stretch>
                  <a:fillRect l="-870" t="-55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FB020C-BB94-202C-1BA4-6A3DD11763A9}"/>
              </a:ext>
            </a:extLst>
          </p:cNvPr>
          <p:cNvSpPr>
            <a:spLocks noGrp="1"/>
          </p:cNvSpPr>
          <p:nvPr>
            <p:ph type="sldNum" sz="quarter" idx="12"/>
          </p:nvPr>
        </p:nvSpPr>
        <p:spPr/>
        <p:txBody>
          <a:bodyPr/>
          <a:lstStyle/>
          <a:p>
            <a:fld id="{A439D109-9F59-4B0B-8E20-D6D3A384B1F1}" type="slidenum">
              <a:rPr lang="ko-KR" altLang="en-US" smtClean="0"/>
              <a:t>54</a:t>
            </a:fld>
            <a:endParaRPr lang="ko-KR" altLang="en-US"/>
          </a:p>
        </p:txBody>
      </p:sp>
    </p:spTree>
    <p:extLst>
      <p:ext uri="{BB962C8B-B14F-4D97-AF65-F5344CB8AC3E}">
        <p14:creationId xmlns:p14="http://schemas.microsoft.com/office/powerpoint/2010/main" val="734227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3012-C06D-65EF-5D5E-6D4EEAD5B7A8}"/>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8FE3AF-D7C6-5F5C-A2E5-CECB90A9EE58}"/>
                  </a:ext>
                </a:extLst>
              </p:cNvPr>
              <p:cNvSpPr>
                <a:spLocks noGrp="1"/>
              </p:cNvSpPr>
              <p:nvPr>
                <p:ph idx="1"/>
              </p:nvPr>
            </p:nvSpPr>
            <p:spPr/>
            <p:txBody>
              <a:bodyPr/>
              <a:lstStyle/>
              <a:p>
                <a:r>
                  <a:rPr lang="en-US" dirty="0"/>
                  <a:t>Q4)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=0 </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den>
                    </m:f>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oMath>
                </a14:m>
                <a:r>
                  <a:rPr lang="en-US" dirty="0"/>
                  <a:t> show that </a:t>
                </a:r>
              </a:p>
              <a:p>
                <a:r>
                  <a:rPr lang="en-US" dirty="0"/>
                  <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baseline="-25000" dirty="0"/>
              </a:p>
              <a:p>
                <a:r>
                  <a:rPr lang="en-US" dirty="0"/>
                  <a:t>So, </a:t>
                </a:r>
                <a14:m>
                  <m:oMath xmlns:m="http://schemas.openxmlformats.org/officeDocument/2006/math">
                    <m:r>
                      <a:rPr lang="en-US" b="1" i="1" smtClean="0">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=0</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oMath>
                </a14:m>
                <a:r>
                  <a:rPr lang="en-US" dirty="0"/>
                  <a:t> </a:t>
                </a:r>
              </a:p>
              <a:p>
                <a:r>
                  <a:rPr lang="en-US" dirty="0"/>
                  <a:t> and</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0" i="1" smtClean="0">
                        <a:latin typeface="Cambria Math" panose="02040503050406030204" pitchFamily="18" charset="0"/>
                      </a:rPr>
                      <m:t>=0</m:t>
                    </m:r>
                  </m:oMath>
                </a14:m>
                <a:endParaRPr lang="en-US" dirty="0"/>
              </a:p>
              <a:p>
                <a:r>
                  <a:rPr lang="en-US" dirty="0"/>
                  <a:t>So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dirty="0"/>
              </a:p>
              <a:p>
                <a:r>
                  <a:rPr lang="en-US" dirty="0"/>
                  <a:t>Q5) 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a:p>
                <a:r>
                  <a:rPr lang="en-US" dirty="0"/>
                  <a:t>Solution)</a:t>
                </a:r>
              </a:p>
              <a:p>
                <a14:m>
                  <m:oMath xmlns:m="http://schemas.openxmlformats.org/officeDocument/2006/math">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𝑰</m:t>
                    </m:r>
                    <m:r>
                      <a:rPr lang="en-US" i="1">
                        <a:latin typeface="Cambria Math" panose="02040503050406030204" pitchFamily="18" charset="0"/>
                      </a:rPr>
                      <m:t> </m:t>
                    </m:r>
                    <m:r>
                      <a:rPr lang="en-US" i="1" baseline="-25000">
                        <a:latin typeface="Cambria Math" panose="02040503050406030204" pitchFamily="18" charset="0"/>
                      </a:rPr>
                      <m:t>𝑁𝑠</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𝒊</m:t>
                                </m:r>
                                <m:r>
                                  <a:rPr lang="en-US" i="1">
                                    <a:latin typeface="Cambria Math" panose="02040503050406030204" pitchFamily="18" charset="0"/>
                                  </a:rPr>
                                  <m:t> </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e>
                            </m:nary>
                            <m:r>
                              <a:rPr lang="en-US">
                                <a:latin typeface="Cambria Math" panose="02040503050406030204" pitchFamily="18" charset="0"/>
                              </a:rPr>
                              <m:t>+ </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𝒋</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b="1" i="1">
                                        <a:latin typeface="Cambria Math" panose="02040503050406030204" pitchFamily="18" charset="0"/>
                                      </a:rPr>
                                      <m:t>𝑯</m:t>
                                    </m:r>
                                  </m:sup>
                                </m:sSup>
                              </m:e>
                            </m:nary>
                          </m:e>
                        </m:d>
                      </m:e>
                      <m:sup>
                        <m:r>
                          <m:rPr>
                            <m:sty m:val="p"/>
                          </m:rPr>
                          <a:rPr lang="en-US">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𝐏</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𝐑</m:t>
                                </m:r>
                                <m:r>
                                  <a:rPr lang="en-US" b="1" baseline="-25000">
                                    <a:latin typeface="Cambria Math" panose="02040503050406030204" pitchFamily="18" charset="0"/>
                                  </a:rPr>
                                  <m:t>𝐳</m:t>
                                </m:r>
                              </m:e>
                              <m:sup>
                                <m:r>
                                  <a:rPr lang="en-US">
                                    <a:latin typeface="Cambria Math" panose="02040503050406030204" pitchFamily="18" charset="0"/>
                                  </a:rPr>
                                  <m:t>−1</m:t>
                                </m:r>
                              </m:sup>
                            </m:sSup>
                            <m:r>
                              <a:rPr lang="en-US" b="1" i="1">
                                <a:latin typeface="Cambria Math" panose="02040503050406030204" pitchFamily="18" charset="0"/>
                              </a:rPr>
                              <m:t>𝑯𝑷</m:t>
                            </m:r>
                          </m:e>
                        </m:d>
                      </m:e>
                      <m:sup>
                        <m:r>
                          <a:rPr lang="en-US" b="0" i="0"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6A8FE3AF-D7C6-5F5C-A2E5-CECB90A9EE58}"/>
                  </a:ext>
                </a:extLst>
              </p:cNvPr>
              <p:cNvSpPr>
                <a:spLocks noGrp="1" noRot="1" noChangeAspect="1" noMove="1" noResize="1" noEditPoints="1" noAdjustHandles="1" noChangeArrowheads="1" noChangeShapeType="1" noTextEdit="1"/>
              </p:cNvSpPr>
              <p:nvPr>
                <p:ph idx="1"/>
              </p:nvPr>
            </p:nvSpPr>
            <p:spPr>
              <a:blipFill>
                <a:blip r:embed="rId2"/>
                <a:stretch>
                  <a:fillRect l="-522" b="-7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D804F5-DC78-0015-C012-D834F0D6C83A}"/>
              </a:ext>
            </a:extLst>
          </p:cNvPr>
          <p:cNvSpPr>
            <a:spLocks noGrp="1"/>
          </p:cNvSpPr>
          <p:nvPr>
            <p:ph type="sldNum" sz="quarter" idx="12"/>
          </p:nvPr>
        </p:nvSpPr>
        <p:spPr/>
        <p:txBody>
          <a:bodyPr/>
          <a:lstStyle/>
          <a:p>
            <a:fld id="{A439D109-9F59-4B0B-8E20-D6D3A384B1F1}" type="slidenum">
              <a:rPr lang="ko-KR" altLang="en-US" smtClean="0"/>
              <a:t>55</a:t>
            </a:fld>
            <a:endParaRPr lang="ko-KR" altLang="en-US"/>
          </a:p>
        </p:txBody>
      </p:sp>
    </p:spTree>
    <p:extLst>
      <p:ext uri="{BB962C8B-B14F-4D97-AF65-F5344CB8AC3E}">
        <p14:creationId xmlns:p14="http://schemas.microsoft.com/office/powerpoint/2010/main" val="197889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4CD-FB9C-8E38-4FCB-67B41C6EA049}"/>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0FD35-81FB-99B4-6770-5FB3B3CB0486}"/>
                  </a:ext>
                </a:extLst>
              </p:cNvPr>
              <p:cNvSpPr>
                <a:spLocks noGrp="1"/>
              </p:cNvSpPr>
              <p:nvPr>
                <p:ph idx="1"/>
              </p:nvPr>
            </p:nvSpPr>
            <p:spPr/>
            <p:txBody>
              <a:bodyPr/>
              <a:lstStyle/>
              <a:p>
                <a:r>
                  <a:rPr lang="en-US" dirty="0"/>
                  <a:t>Q6)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endParaRPr lang="en-US" dirty="0"/>
              </a:p>
              <a:p>
                <a:r>
                  <a:rPr lang="en-US" dirty="0"/>
                  <a:t>Q7) For AWGN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650FD35-81FB-99B4-6770-5FB3B3CB048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3499E0-343B-9597-8BEA-E37A01DA9EEA}"/>
              </a:ext>
            </a:extLst>
          </p:cNvPr>
          <p:cNvSpPr>
            <a:spLocks noGrp="1"/>
          </p:cNvSpPr>
          <p:nvPr>
            <p:ph type="sldNum" sz="quarter" idx="12"/>
          </p:nvPr>
        </p:nvSpPr>
        <p:spPr/>
        <p:txBody>
          <a:bodyPr/>
          <a:lstStyle/>
          <a:p>
            <a:fld id="{A439D109-9F59-4B0B-8E20-D6D3A384B1F1}" type="slidenum">
              <a:rPr lang="ko-KR" altLang="en-US" smtClean="0"/>
              <a:t>56</a:t>
            </a:fld>
            <a:endParaRPr lang="ko-KR" altLang="en-US"/>
          </a:p>
        </p:txBody>
      </p:sp>
    </p:spTree>
    <p:extLst>
      <p:ext uri="{BB962C8B-B14F-4D97-AF65-F5344CB8AC3E}">
        <p14:creationId xmlns:p14="http://schemas.microsoft.com/office/powerpoint/2010/main" val="1674237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93B1-1058-9D5D-C4DA-C34A736C67F7}"/>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B90B4-1918-F7DA-AF6B-05F8D0D99581}"/>
                  </a:ext>
                </a:extLst>
              </p:cNvPr>
              <p:cNvSpPr>
                <a:spLocks noGrp="1"/>
              </p:cNvSpPr>
              <p:nvPr>
                <p:ph idx="1"/>
              </p:nvPr>
            </p:nvSpPr>
            <p:spPr/>
            <p:txBody>
              <a:bodyPr/>
              <a:lstStyle/>
              <a:p>
                <a:r>
                  <a:rPr lang="en-US" dirty="0"/>
                  <a:t>We minimize the mean square error (MSE) between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b="1" dirty="0"/>
              </a:p>
              <a:p>
                <a:r>
                  <a:rPr lang="en-US" dirty="0"/>
                  <a:t>Thus , we solve the following problem:</a:t>
                </a:r>
              </a:p>
              <a:p>
                <a:r>
                  <a:rPr lang="en-US" dirty="0"/>
                  <a:t> </a:t>
                </a: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oMath>
                </a14:m>
                <a:endParaRPr lang="en-US" dirty="0"/>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m:t>
                    </m:r>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1" i="1" baseline="-25000" smtClean="0">
                            <a:latin typeface="Cambria Math" panose="02040503050406030204" pitchFamily="18" charset="0"/>
                          </a:rPr>
                          <m:t>𝒛</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Solution)</a:t>
                </a:r>
              </a:p>
              <a:p>
                <a:r>
                  <a:rPr lang="en-US" dirty="0"/>
                  <a:t>Here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𝑯</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 −</m:t>
                            </m:r>
                            <m:r>
                              <a:rPr lang="en-US" b="1" i="1" smtClean="0">
                                <a:latin typeface="Cambria Math" panose="02040503050406030204" pitchFamily="18" charset="0"/>
                              </a:rPr>
                              <m:t>𝑾𝒛</m:t>
                            </m:r>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0" i="1"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57B90B4-1918-F7DA-AF6B-05F8D0D99581}"/>
                  </a:ext>
                </a:extLst>
              </p:cNvPr>
              <p:cNvSpPr>
                <a:spLocks noGrp="1" noRot="1" noChangeAspect="1" noMove="1" noResize="1" noEditPoints="1" noAdjustHandles="1" noChangeArrowheads="1" noChangeShapeType="1" noTextEdit="1"/>
              </p:cNvSpPr>
              <p:nvPr>
                <p:ph idx="1"/>
              </p:nvPr>
            </p:nvSpPr>
            <p:spPr>
              <a:blipFill>
                <a:blip r:embed="rId2"/>
                <a:stretch>
                  <a:fillRect l="-522" t="-1348" b="-1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2B1DFC-1524-905F-55FE-BC9A71D5E968}"/>
              </a:ext>
            </a:extLst>
          </p:cNvPr>
          <p:cNvSpPr>
            <a:spLocks noGrp="1"/>
          </p:cNvSpPr>
          <p:nvPr>
            <p:ph type="sldNum" sz="quarter" idx="12"/>
          </p:nvPr>
        </p:nvSpPr>
        <p:spPr/>
        <p:txBody>
          <a:bodyPr/>
          <a:lstStyle/>
          <a:p>
            <a:fld id="{A439D109-9F59-4B0B-8E20-D6D3A384B1F1}" type="slidenum">
              <a:rPr lang="ko-KR" altLang="en-US" smtClean="0"/>
              <a:t>57</a:t>
            </a:fld>
            <a:endParaRPr lang="ko-KR" altLang="en-US"/>
          </a:p>
        </p:txBody>
      </p:sp>
    </p:spTree>
    <p:extLst>
      <p:ext uri="{BB962C8B-B14F-4D97-AF65-F5344CB8AC3E}">
        <p14:creationId xmlns:p14="http://schemas.microsoft.com/office/powerpoint/2010/main" val="1107463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2F5-148B-8D83-560C-0D4F9623A9CC}"/>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46E36-A427-3AC1-222F-09E8817ADF55}"/>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Since this is an unconstrained convex problem , the optimal solution is stationary point    with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=0 </m:t>
                    </m:r>
                  </m:oMath>
                </a14:m>
                <a:endParaRPr lang="en-US" b="0" dirty="0"/>
              </a:p>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1"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oMath>
                </a14:m>
                <a:endParaRPr lang="en-US" b="0" dirty="0"/>
              </a:p>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  −</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r>
                          <a:rPr lang="en-US" b="0" i="1" smtClean="0">
                            <a:latin typeface="Cambria Math" panose="02040503050406030204" pitchFamily="18" charset="0"/>
                          </a:rPr>
                          <m:t> </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p:txBody>
          </p:sp>
        </mc:Choice>
        <mc:Fallback xmlns="">
          <p:sp>
            <p:nvSpPr>
              <p:cNvPr id="3" name="Content Placeholder 2">
                <a:extLst>
                  <a:ext uri="{FF2B5EF4-FFF2-40B4-BE49-F238E27FC236}">
                    <a16:creationId xmlns:a16="http://schemas.microsoft.com/office/drawing/2014/main" id="{F3046E36-A427-3AC1-222F-09E8817ADF55}"/>
                  </a:ext>
                </a:extLst>
              </p:cNvPr>
              <p:cNvSpPr>
                <a:spLocks noGrp="1" noRot="1" noChangeAspect="1" noMove="1" noResize="1" noEditPoints="1" noAdjustHandles="1" noChangeArrowheads="1" noChangeShapeType="1" noTextEdit="1"/>
              </p:cNvSpPr>
              <p:nvPr>
                <p:ph idx="1"/>
              </p:nvPr>
            </p:nvSpPr>
            <p:spPr>
              <a:blipFill>
                <a:blip r:embed="rId2"/>
                <a:stretch>
                  <a:fillRect l="-522" t="-809" b="-87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3BF7C2-1827-A894-1881-F7684D242262}"/>
              </a:ext>
            </a:extLst>
          </p:cNvPr>
          <p:cNvSpPr>
            <a:spLocks noGrp="1"/>
          </p:cNvSpPr>
          <p:nvPr>
            <p:ph type="sldNum" sz="quarter" idx="12"/>
          </p:nvPr>
        </p:nvSpPr>
        <p:spPr>
          <a:xfrm>
            <a:off x="838200" y="6391519"/>
            <a:ext cx="1333107" cy="365125"/>
          </a:xfrm>
        </p:spPr>
        <p:txBody>
          <a:bodyPr/>
          <a:lstStyle/>
          <a:p>
            <a:fld id="{A439D109-9F59-4B0B-8E20-D6D3A384B1F1}" type="slidenum">
              <a:rPr lang="ko-KR" altLang="en-US" smtClean="0"/>
              <a:t>58</a:t>
            </a:fld>
            <a:endParaRPr lang="ko-KR" altLang="en-US"/>
          </a:p>
        </p:txBody>
      </p:sp>
    </p:spTree>
    <p:extLst>
      <p:ext uri="{BB962C8B-B14F-4D97-AF65-F5344CB8AC3E}">
        <p14:creationId xmlns:p14="http://schemas.microsoft.com/office/powerpoint/2010/main" val="318876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447E-C6C8-B175-438D-4FA6C6FA0F15}"/>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05D0E9-2049-D1A8-D9F9-6677B25F6786}"/>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oMath>
                </a14:m>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oMath>
                </a14:m>
                <a:endParaRPr lang="en-US" dirty="0"/>
              </a:p>
              <a:p>
                <a:r>
                  <a:rPr lang="en-US" dirty="0"/>
                  <a:t>Q2)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0" i="1" smtClean="0">
                                <a:latin typeface="Cambria Math" panose="02040503050406030204" pitchFamily="18" charset="0"/>
                              </a:rPr>
                              <m:t> </m:t>
                            </m:r>
                            <m:r>
                              <a:rPr lang="en-US" b="1" i="1" baseline="-25000" smtClean="0">
                                <a:latin typeface="Cambria Math" panose="02040503050406030204" pitchFamily="18" charset="0"/>
                              </a:rPr>
                              <m:t>𝒛</m:t>
                            </m:r>
                          </m:e>
                        </m:d>
                      </m:e>
                      <m:sup>
                        <m:r>
                          <a:rPr lang="en-US" b="0" i="1" smtClean="0">
                            <a:latin typeface="Cambria Math" panose="02040503050406030204" pitchFamily="18" charset="0"/>
                          </a:rPr>
                          <m:t>−1</m:t>
                        </m:r>
                      </m:sup>
                    </m:sSup>
                  </m:oMath>
                </a14:m>
                <a:endParaRPr lang="en-US" dirty="0"/>
              </a:p>
              <a:p>
                <a:r>
                  <a:rPr lang="en-US" dirty="0"/>
                  <a:t>Solution)</a:t>
                </a:r>
              </a:p>
              <a:p>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r>
                      <a:rPr lang="en-US" b="0" i="0" dirty="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 </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8005D0E9-2049-D1A8-D9F9-6677B25F6786}"/>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978703-004D-45EF-71E2-5F1CEEB734CB}"/>
              </a:ext>
            </a:extLst>
          </p:cNvPr>
          <p:cNvSpPr>
            <a:spLocks noGrp="1"/>
          </p:cNvSpPr>
          <p:nvPr>
            <p:ph type="sldNum" sz="quarter" idx="12"/>
          </p:nvPr>
        </p:nvSpPr>
        <p:spPr/>
        <p:txBody>
          <a:bodyPr/>
          <a:lstStyle/>
          <a:p>
            <a:fld id="{A439D109-9F59-4B0B-8E20-D6D3A384B1F1}" type="slidenum">
              <a:rPr lang="ko-KR" altLang="en-US" smtClean="0"/>
              <a:t>59</a:t>
            </a:fld>
            <a:endParaRPr lang="ko-KR" altLang="en-US"/>
          </a:p>
        </p:txBody>
      </p:sp>
    </p:spTree>
    <p:extLst>
      <p:ext uri="{BB962C8B-B14F-4D97-AF65-F5344CB8AC3E}">
        <p14:creationId xmlns:p14="http://schemas.microsoft.com/office/powerpoint/2010/main" val="67472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64BF-0CCD-DB1D-E8EE-E9F08564CB83}"/>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618DF-DA69-40C1-5A69-E84B1355249F}"/>
                  </a:ext>
                </a:extLst>
              </p:cNvPr>
              <p:cNvSpPr>
                <a:spLocks noGrp="1"/>
              </p:cNvSpPr>
              <p:nvPr>
                <p:ph idx="1"/>
              </p:nvPr>
            </p:nvSpPr>
            <p:spPr/>
            <p:txBody>
              <a:bodyPr/>
              <a:lstStyle/>
              <a:p>
                <a:r>
                  <a:rPr lang="en-US" dirty="0"/>
                  <a:t>Q4) Using the Woodbury matrix identity also show that </a:t>
                </a:r>
              </a:p>
              <a:p>
                <a14:m>
                  <m:oMath xmlns:m="http://schemas.openxmlformats.org/officeDocument/2006/math">
                    <m:r>
                      <a:rPr lang="en-US" b="0" i="1" smtClean="0">
                        <a:latin typeface="Cambria Math" panose="02040503050406030204" pitchFamily="18" charset="0"/>
                      </a:rPr>
                      <m:t>𝑊𝑜𝑝𝑡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r>
                          <a:rPr lang="en-US" b="1" i="1" smtClean="0">
                            <a:latin typeface="Cambria Math" panose="02040503050406030204" pitchFamily="18" charset="0"/>
                          </a:rPr>
                          <m:t> </m:t>
                        </m:r>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endParaRPr lang="en-US" b="1" dirty="0"/>
              </a:p>
              <a:p>
                <a:r>
                  <a:rPr lang="en-US" dirty="0"/>
                  <a:t>Solution)</a:t>
                </a:r>
              </a:p>
              <a:p>
                <a:r>
                  <a:rPr lang="en-US" dirty="0"/>
                  <a:t>We know that </a:t>
                </a:r>
                <a14:m>
                  <m:oMath xmlns:m="http://schemas.openxmlformats.org/officeDocument/2006/math">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i="1" baseline="-25000">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m:rPr>
                        <m:nor/>
                      </m:rPr>
                      <a:rPr lang="en-US" b="1" dirty="0"/>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m:rPr>
                        <m:nor/>
                      </m:rPr>
                      <a:rPr lang="en-US" dirty="0"/>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p:txBody>
          </p:sp>
        </mc:Choice>
        <mc:Fallback xmlns="">
          <p:sp>
            <p:nvSpPr>
              <p:cNvPr id="3" name="Content Placeholder 2">
                <a:extLst>
                  <a:ext uri="{FF2B5EF4-FFF2-40B4-BE49-F238E27FC236}">
                    <a16:creationId xmlns:a16="http://schemas.microsoft.com/office/drawing/2014/main" id="{5F6618DF-DA69-40C1-5A69-E84B1355249F}"/>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030A64-CD4A-AE81-E293-A4B1B437E04F}"/>
              </a:ext>
            </a:extLst>
          </p:cNvPr>
          <p:cNvSpPr>
            <a:spLocks noGrp="1"/>
          </p:cNvSpPr>
          <p:nvPr>
            <p:ph type="sldNum" sz="quarter" idx="12"/>
          </p:nvPr>
        </p:nvSpPr>
        <p:spPr/>
        <p:txBody>
          <a:bodyPr/>
          <a:lstStyle/>
          <a:p>
            <a:fld id="{A439D109-9F59-4B0B-8E20-D6D3A384B1F1}" type="slidenum">
              <a:rPr lang="ko-KR" altLang="en-US" smtClean="0"/>
              <a:t>60</a:t>
            </a:fld>
            <a:endParaRPr lang="ko-KR" altLang="en-US"/>
          </a:p>
        </p:txBody>
      </p:sp>
    </p:spTree>
    <p:extLst>
      <p:ext uri="{BB962C8B-B14F-4D97-AF65-F5344CB8AC3E}">
        <p14:creationId xmlns:p14="http://schemas.microsoft.com/office/powerpoint/2010/main" val="167100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0283-2F00-A179-B5E5-FB8DB037382A}"/>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57D0A-1AD7-2923-6F6A-EC359D3318C0}"/>
                  </a:ext>
                </a:extLst>
              </p:cNvPr>
              <p:cNvSpPr>
                <a:spLocks noGrp="1"/>
              </p:cNvSpPr>
              <p:nvPr>
                <p:ph idx="1"/>
              </p:nvPr>
            </p:nvSpPr>
            <p:spPr>
              <a:xfrm>
                <a:off x="838200" y="1649691"/>
                <a:ext cx="10515600" cy="4900578"/>
              </a:xfrm>
            </p:spPr>
            <p:txBody>
              <a:bodyPr/>
              <a:lstStyle/>
              <a:p>
                <a:r>
                  <a:rPr lang="en-US" dirty="0"/>
                  <a:t>5) If rank(</a:t>
                </a:r>
                <a:r>
                  <a:rPr lang="en-US" b="1" dirty="0"/>
                  <a:t>P</a:t>
                </a:r>
                <a:r>
                  <a:rPr lang="en-US" dirty="0"/>
                  <a:t>) = Ns , Using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𝑨𝑩</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𝑩𝑨</m:t>
                        </m:r>
                      </m:e>
                    </m:d>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Here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r>
                  <a:rPr lang="en-US" dirty="0"/>
                  <a:t>So ,we can write</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c</m:t>
                    </m:r>
                    <m:r>
                      <a:rPr lang="en-US" b="0" i="0"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a:latin typeface="Cambria Math" panose="02040503050406030204" pitchFamily="18" charset="0"/>
                              </a:rPr>
                              <m:t>𝑯𝑷</m:t>
                            </m:r>
                          </m:e>
                        </m:d>
                        <m:r>
                          <a:rPr lang="en-US" b="1" i="1" dirty="0" smtClean="0">
                            <a:latin typeface="Cambria Math" panose="02040503050406030204" pitchFamily="18" charset="0"/>
                          </a:rPr>
                          <m:t> )</m:t>
                        </m:r>
                      </m:e>
                      <m:sup>
                        <m:r>
                          <a:rPr lang="en-US" i="1">
                            <a:latin typeface="Cambria Math" panose="02040503050406030204" pitchFamily="18" charset="0"/>
                          </a:rPr>
                          <m:t>−</m:t>
                        </m:r>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m:t>
                        </m:r>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sSup>
                          <m:sSupPr>
                            <m:ctrlPr>
                              <a:rPr lang="en-US" b="1" i="1" smtClean="0">
                                <a:latin typeface="Cambria Math" panose="02040503050406030204" pitchFamily="18" charset="0"/>
                              </a:rPr>
                            </m:ctrlPr>
                          </m:sSupPr>
                          <m:e>
                            <m:r>
                              <a:rPr lang="en-US" b="1" i="1">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a:latin typeface="Cambria Math" panose="02040503050406030204" pitchFamily="18" charset="0"/>
                          </a:rPr>
                          <m:t>𝒛</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m:t>
                        </m:r>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b="1" i="1" baseline="-25000"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smtClean="0">
                        <a:latin typeface="Cambria Math" panose="02040503050406030204" pitchFamily="18" charset="0"/>
                      </a:rPr>
                      <m:t>𝒛</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0" i="0" dirty="0" smtClean="0">
                        <a:latin typeface="Cambria Math" panose="02040503050406030204" pitchFamily="18" charset="0"/>
                      </a:rPr>
                      <m:t>)</m:t>
                    </m:r>
                  </m:oMath>
                </a14:m>
                <a:r>
                  <a:rPr lang="en-US" dirty="0"/>
                  <a:t>|</a:t>
                </a: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0D957D0A-1AD7-2923-6F6A-EC359D3318C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2464862-0A83-5834-788A-4194B95E3DDB}"/>
              </a:ext>
            </a:extLst>
          </p:cNvPr>
          <p:cNvSpPr>
            <a:spLocks noGrp="1"/>
          </p:cNvSpPr>
          <p:nvPr>
            <p:ph type="sldNum" sz="quarter" idx="12"/>
          </p:nvPr>
        </p:nvSpPr>
        <p:spPr/>
        <p:txBody>
          <a:bodyPr/>
          <a:lstStyle/>
          <a:p>
            <a:fld id="{A439D109-9F59-4B0B-8E20-D6D3A384B1F1}" type="slidenum">
              <a:rPr lang="ko-KR" altLang="en-US" smtClean="0"/>
              <a:t>61</a:t>
            </a:fld>
            <a:endParaRPr lang="ko-KR" altLang="en-US"/>
          </a:p>
        </p:txBody>
      </p:sp>
    </p:spTree>
    <p:extLst>
      <p:ext uri="{BB962C8B-B14F-4D97-AF65-F5344CB8AC3E}">
        <p14:creationId xmlns:p14="http://schemas.microsoft.com/office/powerpoint/2010/main" val="2699500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1BB9-E8B0-2F32-03D0-FF3B49B344B9}"/>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878D6A-06A3-697C-0BD2-1653A56DC622}"/>
                  </a:ext>
                </a:extLst>
              </p:cNvPr>
              <p:cNvSpPr>
                <a:spLocks noGrp="1"/>
              </p:cNvSpPr>
              <p:nvPr>
                <p:ph idx="1"/>
              </p:nvPr>
            </p:nvSpPr>
            <p:spPr/>
            <p:txBody>
              <a:bodyPr/>
              <a:lstStyle/>
              <a:p>
                <a:r>
                  <a:rPr lang="en-US" dirty="0"/>
                  <a:t>6) if rank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𝑷</m:t>
                        </m:r>
                      </m:e>
                    </m:d>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for AWGN </a:t>
                </a:r>
                <a:r>
                  <a:rPr lang="en-US" dirty="0" err="1"/>
                  <a:t>i.e</a:t>
                </a:r>
                <a:r>
                  <a:rPr lang="en-US" dirty="0"/>
                  <a:t>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𝑧</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𝑷𝑯</m:t>
                    </m:r>
                    <m:r>
                      <a:rPr lang="en-US" b="0" i="1" smtClean="0">
                        <a:latin typeface="Cambria Math" panose="02040503050406030204" pitchFamily="18" charset="0"/>
                      </a:rPr>
                      <m:t>|</m:t>
                    </m:r>
                  </m:oMath>
                </a14:m>
                <a:endParaRPr lang="en-US" dirty="0"/>
              </a:p>
              <a:p>
                <a:r>
                  <a:rPr lang="en-US" dirty="0"/>
                  <a:t>We can write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Just plugging the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we can write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𝑧</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𝑷𝑯</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C878D6A-06A3-697C-0BD2-1653A56DC622}"/>
                  </a:ext>
                </a:extLst>
              </p:cNvPr>
              <p:cNvSpPr>
                <a:spLocks noGrp="1" noRot="1" noChangeAspect="1" noMove="1" noResize="1" noEditPoints="1" noAdjustHandles="1" noChangeArrowheads="1" noChangeShapeType="1" noTextEdit="1"/>
              </p:cNvSpPr>
              <p:nvPr>
                <p:ph idx="1"/>
              </p:nvPr>
            </p:nvSpPr>
            <p:spPr>
              <a:blipFill>
                <a:blip r:embed="rId2"/>
                <a:stretch>
                  <a:fillRect l="-522" t="-2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EAEBD0-26E7-4432-B963-C1FB29CB8642}"/>
              </a:ext>
            </a:extLst>
          </p:cNvPr>
          <p:cNvSpPr>
            <a:spLocks noGrp="1"/>
          </p:cNvSpPr>
          <p:nvPr>
            <p:ph type="sldNum" sz="quarter" idx="12"/>
          </p:nvPr>
        </p:nvSpPr>
        <p:spPr/>
        <p:txBody>
          <a:bodyPr/>
          <a:lstStyle/>
          <a:p>
            <a:fld id="{A439D109-9F59-4B0B-8E20-D6D3A384B1F1}" type="slidenum">
              <a:rPr lang="ko-KR" altLang="en-US" smtClean="0"/>
              <a:t>62</a:t>
            </a:fld>
            <a:endParaRPr lang="ko-KR" altLang="en-US"/>
          </a:p>
        </p:txBody>
      </p:sp>
    </p:spTree>
    <p:extLst>
      <p:ext uri="{BB962C8B-B14F-4D97-AF65-F5344CB8AC3E}">
        <p14:creationId xmlns:p14="http://schemas.microsoft.com/office/powerpoint/2010/main" val="392878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24E3-74AF-3C3E-0E6D-CF896A553936}"/>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FE1C17-E874-9EA3-F27D-59D17870E278}"/>
                  </a:ext>
                </a:extLst>
              </p:cNvPr>
              <p:cNvSpPr>
                <a:spLocks noGrp="1"/>
              </p:cNvSpPr>
              <p:nvPr>
                <p:ph idx="1"/>
              </p:nvPr>
            </p:nvSpPr>
            <p:spPr/>
            <p:txBody>
              <a:bodyPr/>
              <a:lstStyle/>
              <a:p>
                <a:r>
                  <a:rPr lang="en-US" dirty="0"/>
                  <a:t>By SVD,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1" i="1" smtClean="0">
                        <a:latin typeface="Cambria Math" panose="02040503050406030204" pitchFamily="18" charset="0"/>
                      </a:rPr>
                      <m:t>𝑼</m:t>
                    </m:r>
                    <m:r>
                      <a:rPr lang="en-US" b="1" i="1" smtClean="0">
                        <a:latin typeface="Cambria Math" panose="02040503050406030204" pitchFamily="18" charset="0"/>
                      </a:rPr>
                      <m:t> </m:t>
                    </m:r>
                    <m:r>
                      <a:rPr lang="en-US" b="1" i="0" smtClean="0">
                        <a:latin typeface="Cambria Math" panose="02040503050406030204" pitchFamily="18" charset="0"/>
                      </a:rPr>
                      <m:t>𝚺</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𝑼</m:t>
                        </m:r>
                        <m:r>
                          <a:rPr lang="en-US" b="1" i="1" baseline="-25000" smtClean="0">
                            <a:latin typeface="Cambria Math" panose="02040503050406030204" pitchFamily="18" charset="0"/>
                          </a:rPr>
                          <m:t>𝟎</m:t>
                        </m:r>
                      </m:e>
                    </m:d>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1" i="0" smtClean="0">
                                  <a:latin typeface="Cambria Math" panose="02040503050406030204" pitchFamily="18" charset="0"/>
                                </a:rPr>
                                <m:t>𝚺</m:t>
                              </m:r>
                              <m:r>
                                <a:rPr lang="en-US" b="1" i="1" baseline="-25000" smtClean="0">
                                  <a:latin typeface="Cambria Math" panose="02040503050406030204" pitchFamily="18" charset="0"/>
                                </a:rPr>
                                <m:t>𝟏</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d>
                    <m:m>
                      <m:mPr>
                        <m:mcs>
                          <m:mc>
                            <m:mcPr>
                              <m:count m:val="1"/>
                              <m:mcJc m:val="center"/>
                            </m:mcPr>
                          </m:mc>
                        </m:mcs>
                        <m:ctrlPr>
                          <a:rPr lang="en-US" b="0" i="1" smtClean="0">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1" i="1" smtClean="0">
                                  <a:latin typeface="Cambria Math" panose="02040503050406030204" pitchFamily="18" charset="0"/>
                                </a:rPr>
                                <m:t>𝑽</m:t>
                              </m:r>
                            </m:e>
                            <m:sup>
                              <m:r>
                                <m:rPr>
                                  <m:brk m:alnAt="7"/>
                                </m:rPr>
                                <a:rPr lang="en-US" b="0" i="1" smtClean="0">
                                  <a:latin typeface="Cambria Math" panose="02040503050406030204" pitchFamily="18" charset="0"/>
                                </a:rPr>
                                <m:t>𝐻</m:t>
                              </m:r>
                            </m:sup>
                          </m:sSup>
                          <m:r>
                            <m:rPr>
                              <m:brk m:alnAt="7"/>
                            </m:rPr>
                            <a:rPr lang="en-US" b="0" i="1" baseline="-25000" smtClean="0">
                              <a:latin typeface="Cambria Math" panose="02040503050406030204" pitchFamily="18" charset="0"/>
                            </a:rPr>
                            <m:t>1</m:t>
                          </m:r>
                        </m:e>
                      </m:mr>
                      <m:m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baseline="-25000" smtClean="0">
                              <a:latin typeface="Cambria Math" panose="02040503050406030204" pitchFamily="18" charset="0"/>
                            </a:rPr>
                            <m:t>0</m:t>
                          </m:r>
                        </m:e>
                      </m:mr>
                    </m:m>
                    <m:r>
                      <a:rPr lang="en-US" b="0" i="1" smtClean="0">
                        <a:latin typeface="Cambria Math" panose="02040503050406030204" pitchFamily="18" charset="0"/>
                      </a:rPr>
                      <m:t>=</m:t>
                    </m:r>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baseline="-25000" smtClean="0">
                        <a:latin typeface="Cambria Math" panose="02040503050406030204" pitchFamily="18" charset="0"/>
                      </a:rPr>
                      <m:t>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1" i="1" baseline="-25000" smtClean="0">
                        <a:latin typeface="Cambria Math" panose="02040503050406030204" pitchFamily="18" charset="0"/>
                      </a:rPr>
                      <m:t>𝟏</m:t>
                    </m:r>
                  </m:oMath>
                </a14:m>
                <a:r>
                  <a:rPr lang="en-US" b="1" baseline="-25000" dirty="0"/>
                  <a:t> </a:t>
                </a:r>
                <a:r>
                  <a:rPr lang="en-US" dirty="0"/>
                  <a:t>where</a:t>
                </a:r>
                <a14:m>
                  <m:oMath xmlns:m="http://schemas.openxmlformats.org/officeDocument/2006/math">
                    <m:r>
                      <a:rPr lang="en-US" b="1" i="1">
                        <a:latin typeface="Cambria Math" panose="02040503050406030204" pitchFamily="18" charset="0"/>
                      </a:rPr>
                      <m:t>𝑼</m:t>
                    </m:r>
                    <m:r>
                      <a:rPr lang="en-US" b="1" i="1" baseline="-25000">
                        <a:latin typeface="Cambria Math" panose="02040503050406030204" pitchFamily="18" charset="0"/>
                      </a:rPr>
                      <m:t>𝟏</m:t>
                    </m:r>
                  </m:oMath>
                </a14:m>
                <a:r>
                  <a:rPr lang="en-US" dirty="0"/>
                  <a:t> and</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𝑽</m:t>
                        </m:r>
                      </m:e>
                      <m:sup>
                        <m:r>
                          <a:rPr lang="en-US" i="1">
                            <a:latin typeface="Cambria Math" panose="02040503050406030204" pitchFamily="18" charset="0"/>
                          </a:rPr>
                          <m:t>𝐻</m:t>
                        </m:r>
                      </m:sup>
                    </m:sSup>
                    <m:r>
                      <a:rPr lang="en-US" b="1" i="1" baseline="-25000">
                        <a:latin typeface="Cambria Math" panose="02040503050406030204" pitchFamily="18" charset="0"/>
                      </a:rPr>
                      <m:t>𝟏</m:t>
                    </m:r>
                  </m:oMath>
                </a14:m>
                <a:r>
                  <a:rPr lang="en-US" dirty="0"/>
                  <a:t> are singular        vector matrices corresponding to non-zero singular values in </a:t>
                </a:r>
                <a14:m>
                  <m:oMath xmlns:m="http://schemas.openxmlformats.org/officeDocument/2006/math">
                    <m:r>
                      <a:rPr lang="en-US" b="1">
                        <a:latin typeface="Cambria Math" panose="02040503050406030204" pitchFamily="18" charset="0"/>
                      </a:rPr>
                      <m:t>𝚺</m:t>
                    </m:r>
                    <m:r>
                      <a:rPr lang="en-US" b="1" i="1" baseline="-25000">
                        <a:latin typeface="Cambria Math" panose="02040503050406030204" pitchFamily="18" charset="0"/>
                      </a:rPr>
                      <m:t>𝟏</m:t>
                    </m:r>
                  </m:oMath>
                </a14:m>
                <a:endParaRPr lang="en-US" dirty="0"/>
              </a:p>
              <a:p>
                <a:r>
                  <a:rPr lang="en-US" dirty="0"/>
                  <a:t>For joint SVD, </a:t>
                </a:r>
              </a:p>
              <a:p>
                <a:r>
                  <a:rPr lang="en-US" dirty="0"/>
                  <a:t>We set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e>
                      <m:sup>
                        <m:r>
                          <a:rPr lang="en-US" b="0" i="1" smtClean="0">
                            <a:latin typeface="Cambria Math" panose="02040503050406030204" pitchFamily="18" charset="0"/>
                          </a:rPr>
                          <m:t>1/2</m:t>
                        </m:r>
                      </m:sup>
                    </m:sSup>
                  </m:oMath>
                </a14:m>
                <a:r>
                  <a:rPr lang="en-US" dirty="0"/>
                  <a:t> for positive diagonal matrix </a:t>
                </a:r>
                <a14:m>
                  <m:oMath xmlns:m="http://schemas.openxmlformats.org/officeDocument/2006/math">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1" i="1" smtClean="0">
                        <a:latin typeface="Cambria Math" panose="02040503050406030204" pitchFamily="18" charset="0"/>
                      </a:rPr>
                      <m:t>𝑼</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0</m:t>
                    </m:r>
                    <m:r>
                      <a:rPr lang="en-US" b="0" i="1" smtClean="0">
                        <a:latin typeface="Cambria Math" panose="02040503050406030204" pitchFamily="18" charset="0"/>
                      </a:rPr>
                      <m:t> , </m:t>
                    </m:r>
                    <m:r>
                      <a:rPr lang="en-US" b="1" i="0" smtClean="0">
                        <a:latin typeface="Cambria Math" panose="02040503050406030204" pitchFamily="18" charset="0"/>
                      </a:rPr>
                      <m:t>𝚺</m:t>
                    </m:r>
                    <m:r>
                      <a:rPr lang="en-US" b="0" i="1" baseline="-25000" smtClean="0">
                        <a:latin typeface="Cambria Math" panose="02040503050406030204" pitchFamily="18" charset="0"/>
                      </a:rPr>
                      <m:t>1</m:t>
                    </m:r>
                    <m:r>
                      <a:rPr lang="en-US" b="0" i="1" smtClean="0">
                        <a:latin typeface="Cambria Math" panose="02040503050406030204" pitchFamily="18" charset="0"/>
                      </a:rPr>
                      <m:t> , </m:t>
                    </m:r>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endParaRPr lang="en-US" baseline="-25000" dirty="0"/>
              </a:p>
              <a:p>
                <a:r>
                  <a:rPr lang="en-US" dirty="0"/>
                  <a:t>Let's denote the dimension,</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dirty="0"/>
              </a:p>
              <a:p>
                <a14:m>
                  <m:oMath xmlns:m="http://schemas.openxmlformats.org/officeDocument/2006/math">
                    <m:r>
                      <a:rPr lang="en-US" b="1" i="1" smtClean="0">
                        <a:latin typeface="Cambria Math" panose="02040503050406030204" pitchFamily="18" charset="0"/>
                      </a:rPr>
                      <m:t>𝑼</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𝑁𝑟</m:t>
                    </m:r>
                  </m:oMath>
                </a14:m>
                <a:endParaRPr lang="en-US" b="0" dirty="0"/>
              </a:p>
              <a:p>
                <a14:m>
                  <m:oMath xmlns:m="http://schemas.openxmlformats.org/officeDocument/2006/math">
                    <m:r>
                      <a:rPr lang="en-US" b="1" i="0" smtClean="0">
                        <a:latin typeface="Cambria Math" panose="02040503050406030204" pitchFamily="18" charset="0"/>
                      </a:rPr>
                      <m:t>𝚺</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dirty="0"/>
              </a:p>
              <a:p>
                <a:r>
                  <a:rPr lang="en-US" dirty="0"/>
                  <a:t>Let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𝑸</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be a positive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(where </a:t>
                </a:r>
                <a14:m>
                  <m:oMath xmlns:m="http://schemas.openxmlformats.org/officeDocument/2006/math">
                    <m:r>
                      <a:rPr lang="en-US" i="1">
                        <a:latin typeface="Cambria Math" panose="02040503050406030204" pitchFamily="18" charset="0"/>
                      </a:rPr>
                      <m:t>𝑁𝑠</m:t>
                    </m:r>
                  </m:oMath>
                </a14:m>
                <a:r>
                  <a:rPr lang="en-US" dirty="0"/>
                  <a:t> is the number of selected   singular values)</a:t>
                </a:r>
              </a:p>
            </p:txBody>
          </p:sp>
        </mc:Choice>
        <mc:Fallback xmlns="">
          <p:sp>
            <p:nvSpPr>
              <p:cNvPr id="3" name="Content Placeholder 2">
                <a:extLst>
                  <a:ext uri="{FF2B5EF4-FFF2-40B4-BE49-F238E27FC236}">
                    <a16:creationId xmlns:a16="http://schemas.microsoft.com/office/drawing/2014/main" id="{0BFE1C17-E874-9EA3-F27D-59D17870E278}"/>
                  </a:ext>
                </a:extLst>
              </p:cNvPr>
              <p:cNvSpPr>
                <a:spLocks noGrp="1" noRot="1" noChangeAspect="1" noMove="1" noResize="1" noEditPoints="1" noAdjustHandles="1" noChangeArrowheads="1" noChangeShapeType="1" noTextEdit="1"/>
              </p:cNvSpPr>
              <p:nvPr>
                <p:ph idx="1"/>
              </p:nvPr>
            </p:nvSpPr>
            <p:spPr>
              <a:blipFill>
                <a:blip r:embed="rId2"/>
                <a:stretch>
                  <a:fillRect l="-522" r="-986" b="-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47E7D9-324C-8DB2-4005-91F3554A8653}"/>
              </a:ext>
            </a:extLst>
          </p:cNvPr>
          <p:cNvSpPr>
            <a:spLocks noGrp="1"/>
          </p:cNvSpPr>
          <p:nvPr>
            <p:ph type="sldNum" sz="quarter" idx="12"/>
          </p:nvPr>
        </p:nvSpPr>
        <p:spPr/>
        <p:txBody>
          <a:bodyPr/>
          <a:lstStyle/>
          <a:p>
            <a:fld id="{A439D109-9F59-4B0B-8E20-D6D3A384B1F1}" type="slidenum">
              <a:rPr lang="ko-KR" altLang="en-US" smtClean="0"/>
              <a:t>63</a:t>
            </a:fld>
            <a:endParaRPr lang="ko-KR" altLang="en-US"/>
          </a:p>
        </p:txBody>
      </p:sp>
    </p:spTree>
    <p:extLst>
      <p:ext uri="{BB962C8B-B14F-4D97-AF65-F5344CB8AC3E}">
        <p14:creationId xmlns:p14="http://schemas.microsoft.com/office/powerpoint/2010/main" val="3535824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3847-C87E-5DE3-D479-B636F8D5620A}"/>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CE81FF-326B-ACEE-5641-7F02C7AE9459}"/>
                  </a:ext>
                </a:extLst>
              </p:cNvPr>
              <p:cNvSpPr>
                <a:spLocks noGrp="1"/>
              </p:cNvSpPr>
              <p:nvPr>
                <p:ph idx="1"/>
              </p:nvPr>
            </p:nvSpPr>
            <p:spPr>
              <a:xfrm>
                <a:off x="838200" y="1649690"/>
                <a:ext cx="10515600" cy="4795071"/>
              </a:xfrm>
            </p:spPr>
            <p:txBody>
              <a:bodyPr/>
              <a:lstStyle/>
              <a:p>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is obtained by selecting the columns corresponding to the non-zero singular values        from </a:t>
                </a:r>
                <a14:m>
                  <m:oMath xmlns:m="http://schemas.openxmlformats.org/officeDocument/2006/math">
                    <m:r>
                      <a:rPr lang="en-US" b="1" i="1">
                        <a:latin typeface="Cambria Math" panose="02040503050406030204" pitchFamily="18" charset="0"/>
                      </a:rPr>
                      <m:t>𝑼</m:t>
                    </m:r>
                  </m:oMath>
                </a14:m>
                <a:r>
                  <a:rPr lang="en-US" dirty="0"/>
                  <a:t> and it is size of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r>
                  <a:rPr lang="en-US" dirty="0"/>
                  <a:t>So </a:t>
                </a:r>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 </a:t>
                </a:r>
                <a14:m>
                  <m:oMath xmlns:m="http://schemas.openxmlformats.org/officeDocument/2006/math">
                    <m:r>
                      <a:rPr lang="en-US" i="1">
                        <a:latin typeface="Cambria Math" panose="02040503050406030204" pitchFamily="18" charset="0"/>
                      </a:rPr>
                      <m:t>𝑁𝑟</m:t>
                    </m:r>
                    <m:r>
                      <a:rPr lang="en-US" i="1">
                        <a:latin typeface="Cambria Math" panose="02040503050406030204" pitchFamily="18" charset="0"/>
                      </a:rPr>
                      <m:t> ∗</m:t>
                    </m:r>
                    <m:r>
                      <a:rPr lang="en-US" i="1">
                        <a:latin typeface="Cambria Math" panose="02040503050406030204" pitchFamily="18" charset="0"/>
                      </a:rPr>
                      <m:t>𝑁𝑠</m:t>
                    </m:r>
                    <m:r>
                      <a:rPr lang="en-US" i="1">
                        <a:latin typeface="Cambria Math" panose="02040503050406030204" pitchFamily="18" charset="0"/>
                      </a:rPr>
                      <m:t> </m:t>
                    </m:r>
                  </m:oMath>
                </a14:m>
                <a:endParaRPr lang="en-US" dirty="0"/>
              </a:p>
              <a:p>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is a square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oMath>
                </a14:m>
                <a:r>
                  <a:rPr lang="en-US" dirty="0"/>
                  <a:t> containing the non-zero singular values.</a:t>
                </a:r>
              </a:p>
              <a:p>
                <a:r>
                  <a:rPr lang="en-US" dirty="0"/>
                  <a:t>So </a:t>
                </a:r>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 </a:t>
                </a:r>
                <a14:m>
                  <m:oMath xmlns:m="http://schemas.openxmlformats.org/officeDocument/2006/math">
                    <m:r>
                      <a:rPr lang="en-US" i="1">
                        <a:latin typeface="Cambria Math" panose="02040503050406030204" pitchFamily="18" charset="0"/>
                      </a:rPr>
                      <m:t>𝑁𝑠</m:t>
                    </m:r>
                    <m:r>
                      <a:rPr lang="en-US" i="1">
                        <a:latin typeface="Cambria Math" panose="02040503050406030204" pitchFamily="18" charset="0"/>
                      </a:rPr>
                      <m:t> ∗</m:t>
                    </m:r>
                    <m:r>
                      <a:rPr lang="en-US" i="1">
                        <a:latin typeface="Cambria Math" panose="02040503050406030204" pitchFamily="18" charset="0"/>
                      </a:rPr>
                      <m:t>𝑁𝑠</m:t>
                    </m:r>
                  </m:oMath>
                </a14:m>
                <a:r>
                  <a:rPr lang="en-US" dirty="0"/>
                  <a:t> </a:t>
                </a:r>
              </a:p>
              <a:p>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oMath>
                </a14:m>
                <a:r>
                  <a:rPr lang="en-US" dirty="0"/>
                  <a:t> is obtained by selecting the columns corresponding to the non-zero singular values        from</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𝑽</m:t>
                    </m:r>
                  </m:oMath>
                </a14:m>
                <a:r>
                  <a:rPr lang="en-US" dirty="0"/>
                  <a:t> and it is size of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𝑁𝑡</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dirty="0"/>
                  <a:t> is obtained by selecting the columns corresponding to the zero singular values from </a:t>
                </a:r>
                <a14:m>
                  <m:oMath xmlns:m="http://schemas.openxmlformats.org/officeDocument/2006/math">
                    <m:r>
                      <a:rPr lang="en-US" b="1" i="1">
                        <a:latin typeface="Cambria Math" panose="02040503050406030204" pitchFamily="18" charset="0"/>
                      </a:rPr>
                      <m:t>𝑼</m:t>
                    </m:r>
                  </m:oMath>
                </a14:m>
                <a:endParaRPr lang="en-US" b="1" dirty="0"/>
              </a:p>
              <a:p>
                <a:r>
                  <a:rPr lang="en-US" dirty="0"/>
                  <a:t>a</a:t>
                </a:r>
                <a:r>
                  <a:rPr lang="en-US" b="0" dirty="0"/>
                  <a:t>nd it is of size   </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𝑁𝑟</m:t>
                    </m:r>
                    <m:r>
                      <a:rPr lang="en-US" i="1" dirty="0">
                        <a:latin typeface="Cambria Math" panose="02040503050406030204" pitchFamily="18" charset="0"/>
                      </a:rPr>
                      <m:t> ∗(</m:t>
                    </m:r>
                    <m:r>
                      <a:rPr lang="en-US" i="1" dirty="0">
                        <a:latin typeface="Cambria Math" panose="02040503050406030204" pitchFamily="18" charset="0"/>
                      </a:rPr>
                      <m:t>𝑁𝑟</m:t>
                    </m:r>
                    <m:r>
                      <a:rPr lang="en-US" i="1" dirty="0">
                        <a:latin typeface="Cambria Math" panose="02040503050406030204" pitchFamily="18" charset="0"/>
                      </a:rPr>
                      <m:t> −</m:t>
                    </m:r>
                    <m:r>
                      <a:rPr lang="en-US" i="1" dirty="0">
                        <a:latin typeface="Cambria Math" panose="02040503050406030204" pitchFamily="18" charset="0"/>
                      </a:rPr>
                      <m:t>𝑁𝑠</m:t>
                    </m:r>
                    <m:r>
                      <a:rPr lang="en-US" i="1" dirty="0">
                        <a:latin typeface="Cambria Math" panose="02040503050406030204" pitchFamily="18" charset="0"/>
                      </a:rPr>
                      <m:t>)</m:t>
                    </m:r>
                  </m:oMath>
                </a14:m>
                <a:endParaRPr lang="en-US" b="0" dirty="0"/>
              </a:p>
              <a:p>
                <a:r>
                  <a:rPr lang="en-US" b="0" dirty="0"/>
                  <a:t>So,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𝑁𝑠</m:t>
                    </m:r>
                    <m:r>
                      <a:rPr lang="en-US" b="0" i="1" dirty="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dirty="0"/>
                  <a:t> is obtained the selecting the columns corresponding to the non-zero singular values       from </a:t>
                </a:r>
                <a14:m>
                  <m:oMath xmlns:m="http://schemas.openxmlformats.org/officeDocument/2006/math">
                    <m:r>
                      <a:rPr lang="en-US" b="1" i="1">
                        <a:latin typeface="Cambria Math" panose="02040503050406030204" pitchFamily="18" charset="0"/>
                      </a:rPr>
                      <m:t>𝑽</m:t>
                    </m:r>
                  </m:oMath>
                </a14:m>
                <a:r>
                  <a:rPr lang="en-US" b="0" dirty="0"/>
                  <a:t> and it is of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𝑁𝑠</m:t>
                        </m:r>
                      </m:e>
                    </m:d>
                    <m:r>
                      <a:rPr lang="en-US" b="0" i="1" smtClean="0">
                        <a:latin typeface="Cambria Math" panose="02040503050406030204" pitchFamily="18" charset="0"/>
                      </a:rPr>
                      <m:t>∗</m:t>
                    </m:r>
                    <m:r>
                      <a:rPr lang="en-US" b="0" i="1" smtClean="0">
                        <a:latin typeface="Cambria Math" panose="02040503050406030204" pitchFamily="18" charset="0"/>
                      </a:rPr>
                      <m:t>𝑁𝑡</m:t>
                    </m:r>
                  </m:oMath>
                </a14:m>
                <a:endParaRPr lang="en-US" b="0" dirty="0"/>
              </a:p>
              <a:p>
                <a:r>
                  <a:rPr lang="en-US" dirty="0"/>
                  <a:t>So</a:t>
                </a:r>
                <a:r>
                  <a:rPr lang="en-US" b="1" dirty="0"/>
                  <a:t> </a:t>
                </a:r>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b="0" dirty="0"/>
                  <a:t> =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𝑁𝑡</m:t>
                        </m:r>
                        <m:r>
                          <a:rPr lang="en-US" i="1">
                            <a:latin typeface="Cambria Math" panose="02040503050406030204" pitchFamily="18" charset="0"/>
                          </a:rPr>
                          <m:t> −</m:t>
                        </m:r>
                        <m:r>
                          <a:rPr lang="en-US" i="1">
                            <a:latin typeface="Cambria Math" panose="02040503050406030204" pitchFamily="18" charset="0"/>
                          </a:rPr>
                          <m:t>𝑁𝑠</m:t>
                        </m:r>
                      </m:e>
                    </m:d>
                    <m:r>
                      <a:rPr lang="en-US" i="1">
                        <a:latin typeface="Cambria Math" panose="02040503050406030204" pitchFamily="18" charset="0"/>
                      </a:rPr>
                      <m:t>∗</m:t>
                    </m:r>
                    <m:r>
                      <a:rPr lang="en-US" i="1">
                        <a:latin typeface="Cambria Math" panose="02040503050406030204" pitchFamily="18" charset="0"/>
                      </a:rPr>
                      <m:t>𝑁𝑡</m:t>
                    </m:r>
                  </m:oMath>
                </a14:m>
                <a:endParaRPr lang="en-US" b="0" dirty="0"/>
              </a:p>
              <a:p>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9CE81FF-326B-ACEE-5641-7F02C7AE9459}"/>
                  </a:ext>
                </a:extLst>
              </p:cNvPr>
              <p:cNvSpPr>
                <a:spLocks noGrp="1" noRot="1" noChangeAspect="1" noMove="1" noResize="1" noEditPoints="1" noAdjustHandles="1" noChangeArrowheads="1" noChangeShapeType="1" noTextEdit="1"/>
              </p:cNvSpPr>
              <p:nvPr>
                <p:ph idx="1"/>
              </p:nvPr>
            </p:nvSpPr>
            <p:spPr>
              <a:xfrm>
                <a:off x="838200" y="1649690"/>
                <a:ext cx="10515600" cy="4795071"/>
              </a:xfrm>
              <a:blipFill>
                <a:blip r:embed="rId2"/>
                <a:stretch>
                  <a:fillRect l="-522" t="-1272" r="-1681" b="-2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CA83C8-8243-EEB4-060B-535C682E2238}"/>
              </a:ext>
            </a:extLst>
          </p:cNvPr>
          <p:cNvSpPr>
            <a:spLocks noGrp="1"/>
          </p:cNvSpPr>
          <p:nvPr>
            <p:ph type="sldNum" sz="quarter" idx="12"/>
          </p:nvPr>
        </p:nvSpPr>
        <p:spPr/>
        <p:txBody>
          <a:bodyPr/>
          <a:lstStyle/>
          <a:p>
            <a:fld id="{A439D109-9F59-4B0B-8E20-D6D3A384B1F1}" type="slidenum">
              <a:rPr lang="ko-KR" altLang="en-US" smtClean="0"/>
              <a:t>64</a:t>
            </a:fld>
            <a:endParaRPr lang="ko-KR" altLang="en-US"/>
          </a:p>
        </p:txBody>
      </p:sp>
    </p:spTree>
    <p:extLst>
      <p:ext uri="{BB962C8B-B14F-4D97-AF65-F5344CB8AC3E}">
        <p14:creationId xmlns:p14="http://schemas.microsoft.com/office/powerpoint/2010/main" val="1420712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3503-9399-2101-725C-CDB7B77B887F}"/>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0C35DA-F6FC-E5A5-CF71-BE23E2A59141}"/>
                  </a:ext>
                </a:extLst>
              </p:cNvPr>
              <p:cNvSpPr>
                <a:spLocks noGrp="1"/>
              </p:cNvSpPr>
              <p:nvPr>
                <p:ph idx="1"/>
              </p:nvPr>
            </p:nvSpPr>
            <p:spPr/>
            <p:txBody>
              <a:bodyPr/>
              <a:lstStyle/>
              <a:p>
                <a:r>
                  <a:rPr lang="en-US" dirty="0"/>
                  <a:t>2) Show that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r>
                      <a:rPr lang="en-US" b="1" i="1" dirty="0" smtClean="0">
                        <a:latin typeface="Cambria Math" panose="02040503050406030204" pitchFamily="18" charset="0"/>
                      </a:rPr>
                      <m:t>𝒙</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𝒛</m:t>
                    </m:r>
                  </m:oMath>
                </a14:m>
                <a:endParaRPr lang="en-US" b="1" dirty="0"/>
              </a:p>
              <a:p>
                <a:r>
                  <a:rPr lang="en-US" dirty="0"/>
                  <a:t>Solution)</a:t>
                </a:r>
              </a:p>
              <a:p>
                <a:r>
                  <a:rPr lang="en-US" dirty="0"/>
                  <a:t>We can write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 ∗</m:t>
                    </m:r>
                    <m:r>
                      <a:rPr lang="en-US" b="1" i="1" dirty="0" smtClean="0">
                        <a:latin typeface="Cambria Math" panose="02040503050406030204" pitchFamily="18" charset="0"/>
                      </a:rPr>
                      <m:t>𝒚</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1" i="1" smtClean="0">
                            <a:latin typeface="Cambria Math" panose="02040503050406030204" pitchFamily="18" charset="0"/>
                          </a:rPr>
                          <m:t>𝑯𝑷𝒙</m:t>
                        </m:r>
                        <m:r>
                          <a:rPr lang="en-US" b="0" i="1" smtClean="0">
                            <a:latin typeface="Cambria Math" panose="02040503050406030204" pitchFamily="18" charset="0"/>
                          </a:rPr>
                          <m:t>+</m:t>
                        </m:r>
                        <m:r>
                          <a:rPr lang="en-US" b="1" i="1" smtClean="0">
                            <a:latin typeface="Cambria Math" panose="02040503050406030204" pitchFamily="18" charset="0"/>
                          </a:rPr>
                          <m:t>𝒛</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𝑽</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1/2</m:t>
                        </m:r>
                      </m:sup>
                    </m:sSup>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1" i="1" dirty="0">
                        <a:latin typeface="Cambria Math" panose="02040503050406030204" pitchFamily="18" charset="0"/>
                      </a:rPr>
                      <m:t>𝚺</m:t>
                    </m:r>
                    <m:r>
                      <a:rPr lang="en-US" b="1" i="1" baseline="-25000" dirty="0">
                        <a:latin typeface="Cambria Math" panose="02040503050406030204" pitchFamily="18" charset="0"/>
                      </a:rPr>
                      <m:t>𝟏</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1/2</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a:latin typeface="Cambria Math" panose="02040503050406030204" pitchFamily="18" charset="0"/>
                      </a:rPr>
                      <m:t>𝒛</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40C35DA-F6FC-E5A5-CF71-BE23E2A59141}"/>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D55630-0274-3012-AB29-3FB168D07C14}"/>
              </a:ext>
            </a:extLst>
          </p:cNvPr>
          <p:cNvSpPr>
            <a:spLocks noGrp="1"/>
          </p:cNvSpPr>
          <p:nvPr>
            <p:ph type="sldNum" sz="quarter" idx="12"/>
          </p:nvPr>
        </p:nvSpPr>
        <p:spPr/>
        <p:txBody>
          <a:bodyPr/>
          <a:lstStyle/>
          <a:p>
            <a:fld id="{A439D109-9F59-4B0B-8E20-D6D3A384B1F1}" type="slidenum">
              <a:rPr lang="ko-KR" altLang="en-US" smtClean="0"/>
              <a:t>65</a:t>
            </a:fld>
            <a:endParaRPr lang="ko-KR" altLang="en-US"/>
          </a:p>
        </p:txBody>
      </p:sp>
    </p:spTree>
    <p:extLst>
      <p:ext uri="{BB962C8B-B14F-4D97-AF65-F5344CB8AC3E}">
        <p14:creationId xmlns:p14="http://schemas.microsoft.com/office/powerpoint/2010/main" val="1509879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F8A2-C1F7-EDD0-BF0D-D07ED688B75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03D3A-E7A4-AD60-D5BB-D444EFF06020}"/>
                  </a:ext>
                </a:extLst>
              </p:cNvPr>
              <p:cNvSpPr>
                <a:spLocks noGrp="1"/>
              </p:cNvSpPr>
              <p:nvPr>
                <p:ph idx="1"/>
              </p:nvPr>
            </p:nvSpPr>
            <p:spPr>
              <a:xfrm>
                <a:off x="838200" y="1649690"/>
                <a:ext cx="10515600" cy="4706659"/>
              </a:xfrm>
            </p:spPr>
            <p:txBody>
              <a:bodyPr/>
              <a:lstStyle/>
              <a:p>
                <a:r>
                  <a:rPr lang="en-US" dirty="0"/>
                  <a:t>3) Show that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𝑺</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𝑸</m:t>
                        </m:r>
                        <m:r>
                          <a:rPr lang="en-US" b="0" i="1" baseline="-25000"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𝑽</m:t>
                                </m:r>
                                <m:r>
                                  <a:rPr lang="en-US" b="1" i="1" baseline="-25000" smtClean="0">
                                    <a:latin typeface="Cambria Math" panose="02040503050406030204" pitchFamily="18" charset="0"/>
                                  </a:rPr>
                                  <m:t>𝟏</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1" i="1" smtClean="0">
                                    <a:latin typeface="Cambria Math" panose="02040503050406030204" pitchFamily="18" charset="0"/>
                                  </a:rPr>
                                  <m:t>𝒙</m:t>
                                </m:r>
                              </m:e>
                            </m:d>
                          </m:e>
                          <m:sup>
                            <m:r>
                              <a:rPr lang="en-US" b="0" i="1" smtClean="0">
                                <a:latin typeface="Cambria Math" panose="02040503050406030204" pitchFamily="18" charset="0"/>
                              </a:rPr>
                              <m:t>𝐻</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sup>
                        <m:r>
                          <a:rPr lang="en-US" i="1">
                            <a:latin typeface="Cambria Math" panose="02040503050406030204" pitchFamily="18" charset="0"/>
                          </a:rPr>
                          <m:t>𝐻</m:t>
                        </m:r>
                      </m:sup>
                    </m:sSup>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dirty="0"/>
                  <a:t>           </a:t>
                </a:r>
              </a:p>
            </p:txBody>
          </p:sp>
        </mc:Choice>
        <mc:Fallback xmlns="">
          <p:sp>
            <p:nvSpPr>
              <p:cNvPr id="3" name="Content Placeholder 2">
                <a:extLst>
                  <a:ext uri="{FF2B5EF4-FFF2-40B4-BE49-F238E27FC236}">
                    <a16:creationId xmlns:a16="http://schemas.microsoft.com/office/drawing/2014/main" id="{87103D3A-E7A4-AD60-D5BB-D444EFF06020}"/>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b="-10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383B33-5DCE-1754-567B-3768C1F9D2AD}"/>
              </a:ext>
            </a:extLst>
          </p:cNvPr>
          <p:cNvSpPr>
            <a:spLocks noGrp="1"/>
          </p:cNvSpPr>
          <p:nvPr>
            <p:ph type="sldNum" sz="quarter" idx="12"/>
          </p:nvPr>
        </p:nvSpPr>
        <p:spPr/>
        <p:txBody>
          <a:bodyPr/>
          <a:lstStyle/>
          <a:p>
            <a:fld id="{A439D109-9F59-4B0B-8E20-D6D3A384B1F1}" type="slidenum">
              <a:rPr lang="ko-KR" altLang="en-US" smtClean="0"/>
              <a:t>66</a:t>
            </a:fld>
            <a:endParaRPr lang="ko-KR" altLang="en-US"/>
          </a:p>
        </p:txBody>
      </p:sp>
    </p:spTree>
    <p:extLst>
      <p:ext uri="{BB962C8B-B14F-4D97-AF65-F5344CB8AC3E}">
        <p14:creationId xmlns:p14="http://schemas.microsoft.com/office/powerpoint/2010/main" val="269975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C348-3B77-F4A6-9E13-EDA45112984B}"/>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E135E3-F6D6-811D-8284-91C0C15B1E02}"/>
                  </a:ext>
                </a:extLst>
              </p:cNvPr>
              <p:cNvSpPr>
                <a:spLocks noGrp="1"/>
              </p:cNvSpPr>
              <p:nvPr>
                <p:ph idx="1"/>
              </p:nvPr>
            </p:nvSpPr>
            <p:spPr/>
            <p:txBody>
              <a:bodyPr/>
              <a:lstStyle/>
              <a:p>
                <a:r>
                  <a:rPr lang="en-US" dirty="0"/>
                  <a:t>4)For AWGN, </a:t>
                </a:r>
                <a:r>
                  <a:rPr lang="en-US" dirty="0" err="1"/>
                  <a:t>i.e</a:t>
                </a:r>
                <a:r>
                  <a:rPr lang="en-US" dirty="0"/>
                  <a:t> ,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1" i="1" baseline="-25000" smtClean="0">
                                <a:latin typeface="Cambria Math" panose="02040503050406030204" pitchFamily="18" charset="0"/>
                              </a:rPr>
                              <m:t>𝑯</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𝑞</m:t>
                        </m:r>
                        <m:r>
                          <a:rPr lang="en-US" b="0" i="1" baseline="-25000" smtClean="0">
                            <a:latin typeface="Cambria Math" panose="02040503050406030204" pitchFamily="18" charset="0"/>
                          </a:rPr>
                          <m:t>𝑖</m:t>
                        </m:r>
                        <m:r>
                          <a:rPr lang="en-US" b="0" i="1" smtClean="0">
                            <a:latin typeface="Cambria Math" panose="02040503050406030204" pitchFamily="18" charset="0"/>
                          </a:rPr>
                          <m:t>)</m:t>
                        </m:r>
                      </m:e>
                    </m:nary>
                  </m:oMath>
                </a14:m>
                <a:r>
                  <a:rPr lang="en-US" dirty="0"/>
                  <a: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are optimized.</a:t>
                </a:r>
              </a:p>
              <a:p>
                <a:r>
                  <a:rPr lang="en-US" dirty="0"/>
                  <a:t>Solution)</a:t>
                </a:r>
              </a:p>
              <a:p>
                <a:r>
                  <a:rPr lang="en-US" dirty="0"/>
                  <a:t>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But here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 </a:t>
                </a:r>
                <a14:m>
                  <m:oMath xmlns:m="http://schemas.openxmlformats.org/officeDocument/2006/math">
                    <m:r>
                      <a:rPr lang="en-US" b="1" i="1">
                        <a:latin typeface="Cambria Math" panose="02040503050406030204" pitchFamily="18" charset="0"/>
                      </a:rPr>
                      <m:t>𝑷</m:t>
                    </m:r>
                    <m:r>
                      <a:rPr lang="en-US" i="1">
                        <a:latin typeface="Cambria Math" panose="02040503050406030204" pitchFamily="18" charset="0"/>
                      </a:rPr>
                      <m:t>=</m:t>
                    </m:r>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r>
                          <a:rPr lang="en-US" i="1">
                            <a:latin typeface="Cambria Math" panose="02040503050406030204" pitchFamily="18" charset="0"/>
                          </a:rPr>
                          <m:t>1/2</m:t>
                        </m:r>
                      </m:sup>
                    </m:sSup>
                  </m:oMath>
                </a14:m>
                <a:r>
                  <a:rPr lang="en-US" dirty="0"/>
                  <a:t> and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So, plugging those values in capacity equation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b="1" i="1">
                                <a:latin typeface="Cambria Math" panose="02040503050406030204" pitchFamily="18" charset="0"/>
                              </a:rPr>
                              <m:t>𝑰</m:t>
                            </m:r>
                            <m:r>
                              <a:rPr lang="en-US" i="1" baseline="-25000">
                                <a:latin typeface="Cambria Math" panose="02040503050406030204" pitchFamily="18" charset="0"/>
                              </a:rPr>
                              <m:t>𝑁𝑟</m:t>
                            </m:r>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41E135E3-F6D6-811D-8284-91C0C15B1E02}"/>
                  </a:ext>
                </a:extLst>
              </p:cNvPr>
              <p:cNvSpPr>
                <a:spLocks noGrp="1" noRot="1" noChangeAspect="1" noMove="1" noResize="1" noEditPoints="1" noAdjustHandles="1" noChangeArrowheads="1" noChangeShapeType="1" noTextEdit="1"/>
              </p:cNvSpPr>
              <p:nvPr>
                <p:ph idx="1"/>
              </p:nvPr>
            </p:nvSpPr>
            <p:spPr>
              <a:blipFill>
                <a:blip r:embed="rId2"/>
                <a:stretch>
                  <a:fillRect l="-522" t="-102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88DB85-DA60-19F6-13A4-CD091AB63ABB}"/>
              </a:ext>
            </a:extLst>
          </p:cNvPr>
          <p:cNvSpPr>
            <a:spLocks noGrp="1"/>
          </p:cNvSpPr>
          <p:nvPr>
            <p:ph type="sldNum" sz="quarter" idx="12"/>
          </p:nvPr>
        </p:nvSpPr>
        <p:spPr/>
        <p:txBody>
          <a:bodyPr/>
          <a:lstStyle/>
          <a:p>
            <a:fld id="{A439D109-9F59-4B0B-8E20-D6D3A384B1F1}" type="slidenum">
              <a:rPr lang="ko-KR" altLang="en-US" smtClean="0"/>
              <a:t>67</a:t>
            </a:fld>
            <a:endParaRPr lang="ko-KR" altLang="en-US"/>
          </a:p>
        </p:txBody>
      </p:sp>
    </p:spTree>
    <p:extLst>
      <p:ext uri="{BB962C8B-B14F-4D97-AF65-F5344CB8AC3E}">
        <p14:creationId xmlns:p14="http://schemas.microsoft.com/office/powerpoint/2010/main" val="2195068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ACCB-165C-9D64-7E09-E2C7CB8C5824}"/>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51F1-AA36-5C55-4C5A-AC2BB180B5C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1" i="0" smtClean="0">
                        <a:latin typeface="Cambria Math" panose="02040503050406030204" pitchFamily="18" charset="0"/>
                      </a:rPr>
                      <m:t>𝚺</m:t>
                    </m:r>
                    <m:r>
                      <a:rPr lang="en-US" b="0" i="0" baseline="-25000" smtClean="0">
                        <a:latin typeface="Cambria Math" panose="02040503050406030204" pitchFamily="18" charset="0"/>
                      </a:rPr>
                      <m:t>1</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1" i="1" smtClean="0">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i="1" baseline="-2500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b="1" i="1">
                            <a:latin typeface="Cambria Math" panose="02040503050406030204" pitchFamily="18" charset="0"/>
                          </a:rPr>
                        </m:ctrlPr>
                      </m:sSupPr>
                      <m:e>
                        <m:r>
                          <a:rPr lang="en-US" b="1" i="1">
                            <a:latin typeface="Cambria Math" panose="02040503050406030204" pitchFamily="18" charset="0"/>
                          </a:rPr>
                          <m:t>𝑽</m:t>
                        </m:r>
                        <m:r>
                          <a:rPr lang="en-US" b="1" i="1">
                            <a:latin typeface="Cambria Math" panose="02040503050406030204" pitchFamily="18" charset="0"/>
                          </a:rPr>
                          <m:t>𝟏</m:t>
                        </m:r>
                      </m:e>
                      <m:sup>
                        <m:r>
                          <a:rPr lang="en-US" b="1" i="1">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b="0" i="0"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0"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r>
                      <a:rPr lang="en-US" b="1">
                        <a:latin typeface="Cambria Math" panose="02040503050406030204" pitchFamily="18" charset="0"/>
                      </a:rPr>
                      <m:t>𝚺</m:t>
                    </m:r>
                    <m:r>
                      <a:rPr lang="en-US" baseline="-25000">
                        <a:latin typeface="Cambria Math" panose="02040503050406030204" pitchFamily="18" charset="0"/>
                      </a:rPr>
                      <m:t>1</m:t>
                    </m:r>
                  </m:oMath>
                </a14:m>
                <a:r>
                  <a:rPr lang="en-US" b="1" dirty="0"/>
                  <a:t>Q</a:t>
                </a:r>
                <a:r>
                  <a:rPr lang="en-US" baseline="-25000" dirty="0"/>
                  <a:t>1</a:t>
                </a:r>
                <a:r>
                  <a:rPr lang="en-US" dirty="0"/>
                  <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1" i="1" baseline="-25000" dirty="0" smtClean="0">
                                  <a:latin typeface="Cambria Math" panose="02040503050406030204" pitchFamily="18" charset="0"/>
                                </a:rPr>
                                <m:t>,</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𝜎</m:t>
                              </m:r>
                              <m:r>
                                <a:rPr lang="en-US" b="0"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m:rPr>
                                  <m:brk m:alnAt="7"/>
                                </m:rPr>
                                <a:rPr lang="en-US" b="0" i="1" dirty="0" smtClean="0">
                                  <a:latin typeface="Cambria Math" panose="02040503050406030204" pitchFamily="18" charset="0"/>
                                </a:rPr>
                                <m:t>𝑞</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sSup>
                                <m:sSupPr>
                                  <m:ctrlPr>
                                    <a:rPr lang="en-US" b="1"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sup>
                                  <m:r>
                                    <a:rPr lang="en-US" b="0" i="1" dirty="0" smtClean="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i="1" smtClean="0">
                                  <a:latin typeface="Cambria Math" panose="02040503050406030204" pitchFamily="18" charset="0"/>
                                </a:rPr>
                                <m:t>⋯</m:t>
                              </m:r>
                            </m:e>
                            <m:e>
                              <m:r>
                                <a:rPr lang="en-US" b="0" i="1" smtClean="0">
                                  <a:latin typeface="Cambria Math" panose="02040503050406030204" pitchFamily="18" charset="0"/>
                                </a:rPr>
                                <m:t>0</m:t>
                              </m:r>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r>
                                <a:rPr lang="en-US" b="0" i="1" smtClean="0">
                                  <a:latin typeface="Cambria Math" panose="02040503050406030204" pitchFamily="18" charset="0"/>
                                </a:rPr>
                                <m:t>0</m:t>
                              </m:r>
                            </m:e>
                            <m:e>
                              <m:r>
                                <a:rPr lang="en-US" i="1" smtClean="0">
                                  <a:latin typeface="Cambria Math" panose="02040503050406030204" pitchFamily="18" charset="0"/>
                                </a:rPr>
                                <m:t>⋯</m:t>
                              </m:r>
                            </m:e>
                            <m:e>
                              <m:r>
                                <a:rPr lang="en-US" b="0" i="1" smtClean="0">
                                  <a:latin typeface="Cambria Math" panose="02040503050406030204" pitchFamily="18" charset="0"/>
                                </a:rPr>
                                <m:t>1</m:t>
                              </m:r>
                            </m:e>
                          </m:mr>
                        </m:m>
                      </m:e>
                    </m:d>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b="1" i="1" baseline="-25000" dirty="0">
                                  <a:latin typeface="Cambria Math" panose="02040503050406030204" pitchFamily="18" charset="0"/>
                                </a:rPr>
                                <m:t>,</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𝜎</m:t>
                              </m:r>
                              <m:r>
                                <a:rPr lang="en-US"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m:rPr>
                                  <m:brk m:alnAt="7"/>
                                </m:rPr>
                                <a:rPr lang="en-US" i="1" dirty="0">
                                  <a:latin typeface="Cambria Math" panose="02040503050406030204" pitchFamily="18" charset="0"/>
                                </a:rPr>
                                <m:t>𝑞</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sSup>
                                <m:sSupPr>
                                  <m:ctrlPr>
                                    <a:rPr lang="en-US" b="1" i="1" dirty="0">
                                      <a:latin typeface="Cambria Math" panose="02040503050406030204" pitchFamily="18" charset="0"/>
                                    </a:rPr>
                                  </m:ctrlPr>
                                </m:sSupP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sup>
                                  <m:r>
                                    <a:rPr lang="en-US" i="1" dirty="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b="0" i="1" smtClean="0">
                            <a:latin typeface="Cambria Math" panose="02040503050406030204" pitchFamily="18" charset="0"/>
                          </a:rPr>
                          <m:t>)</m:t>
                        </m:r>
                      </m:e>
                    </m:nary>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89151F1-AA36-5C55-4C5A-AC2BB180B5C8}"/>
                  </a:ext>
                </a:extLst>
              </p:cNvPr>
              <p:cNvSpPr>
                <a:spLocks noGrp="1" noRot="1" noChangeAspect="1" noMove="1" noResize="1" noEditPoints="1" noAdjustHandles="1" noChangeArrowheads="1" noChangeShapeType="1" noTextEdit="1"/>
              </p:cNvSpPr>
              <p:nvPr>
                <p:ph idx="1"/>
              </p:nvPr>
            </p:nvSpPr>
            <p:spPr>
              <a:blipFill>
                <a:blip r:embed="rId2"/>
                <a:stretch>
                  <a:fillRect l="-522" b="-12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F9D19A-445B-5E47-3A10-0DD58E68B28C}"/>
              </a:ext>
            </a:extLst>
          </p:cNvPr>
          <p:cNvSpPr>
            <a:spLocks noGrp="1"/>
          </p:cNvSpPr>
          <p:nvPr>
            <p:ph type="sldNum" sz="quarter" idx="12"/>
          </p:nvPr>
        </p:nvSpPr>
        <p:spPr/>
        <p:txBody>
          <a:bodyPr/>
          <a:lstStyle/>
          <a:p>
            <a:fld id="{A439D109-9F59-4B0B-8E20-D6D3A384B1F1}" type="slidenum">
              <a:rPr lang="ko-KR" altLang="en-US" smtClean="0"/>
              <a:t>68</a:t>
            </a:fld>
            <a:endParaRPr lang="ko-KR" altLang="en-US"/>
          </a:p>
        </p:txBody>
      </p:sp>
    </p:spTree>
    <p:extLst>
      <p:ext uri="{BB962C8B-B14F-4D97-AF65-F5344CB8AC3E}">
        <p14:creationId xmlns:p14="http://schemas.microsoft.com/office/powerpoint/2010/main" val="449009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0CF3-D293-0497-3B79-A1288CCF254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86B947-1A79-F836-8750-67C71808804C}"/>
                  </a:ext>
                </a:extLst>
              </p:cNvPr>
              <p:cNvSpPr>
                <a:spLocks noGrp="1"/>
              </p:cNvSpPr>
              <p:nvPr>
                <p:ph idx="1"/>
              </p:nvPr>
            </p:nvSpPr>
            <p:spPr>
              <a:xfrm>
                <a:off x="838200" y="1649690"/>
                <a:ext cx="10515600" cy="4706659"/>
              </a:xfrm>
            </p:spPr>
            <p:txBody>
              <a:bodyPr/>
              <a:lstStyle/>
              <a:p>
                <a:r>
                  <a:rPr lang="en-US" dirty="0"/>
                  <a:t>5)Letting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for  </a:t>
                </a:r>
                <a:r>
                  <a:rPr lang="en-US" dirty="0" err="1"/>
                  <a:t>RxMF</a:t>
                </a:r>
                <a:r>
                  <a:rPr lang="en-US" dirty="0"/>
                  <a:t> ,  </a:t>
                </a:r>
                <a:r>
                  <a:rPr lang="en-US" dirty="0" err="1"/>
                  <a:t>RxZF</a:t>
                </a:r>
                <a:r>
                  <a:rPr lang="en-US" dirty="0"/>
                  <a:t>,  </a:t>
                </a:r>
                <a:r>
                  <a:rPr lang="en-US" dirty="0" err="1"/>
                  <a:t>RxMMSE</a:t>
                </a:r>
                <a:r>
                  <a:rPr lang="en-US" dirty="0"/>
                  <a:t> show that </a:t>
                </a:r>
                <a14:m>
                  <m:oMath xmlns:m="http://schemas.openxmlformats.org/officeDocument/2006/math">
                    <m:r>
                      <a:rPr lang="en-US" b="0" i="1" smtClean="0">
                        <a:latin typeface="Cambria Math" panose="02040503050406030204" pitchFamily="18" charset="0"/>
                      </a:rPr>
                      <m:t>𝑐</m:t>
                    </m:r>
                  </m:oMath>
                </a14:m>
                <a:r>
                  <a:rPr lang="en-US" dirty="0"/>
                  <a:t> becomes equivalent to the     case with CSIT,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oMath>
                </a14:m>
                <a:r>
                  <a:rPr lang="en-US" dirty="0"/>
                  <a:t> are optimized.</a:t>
                </a:r>
              </a:p>
              <a:p>
                <a:r>
                  <a:rPr lang="en-US" dirty="0"/>
                  <a:t>Solution)</a:t>
                </a:r>
              </a:p>
              <a:p>
                <a:r>
                  <a:rPr lang="en-US" dirty="0"/>
                  <a:t>For AWGN, Capacity for </a:t>
                </a:r>
                <a:r>
                  <a:rPr lang="en-US" dirty="0" err="1"/>
                  <a:t>RxMF</a:t>
                </a:r>
                <a:r>
                  <a:rPr lang="en-US" dirty="0"/>
                  <a:t> ,  </a:t>
                </a:r>
                <a:r>
                  <a:rPr lang="en-US" dirty="0" err="1"/>
                  <a:t>RxZF</a:t>
                </a:r>
                <a:r>
                  <a:rPr lang="en-US" dirty="0"/>
                  <a:t>,  </a:t>
                </a:r>
                <a:r>
                  <a:rPr lang="en-US" dirty="0" err="1"/>
                  <a:t>RxMMSE</a:t>
                </a:r>
                <a:r>
                  <a:rPr lang="en-US" dirty="0"/>
                  <a:t> is</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 </m:t>
                    </m:r>
                    <m:r>
                      <a:rPr lang="en-US" b="1">
                        <a:latin typeface="Cambria Math" panose="02040503050406030204" pitchFamily="18" charset="0"/>
                      </a:rPr>
                      <m:t>𝚺</m:t>
                    </m:r>
                    <m:r>
                      <a:rPr lang="en-US" b="1" i="1">
                        <a:latin typeface="Cambria Math" panose="02040503050406030204" pitchFamily="18" charset="0"/>
                      </a:rPr>
                      <m:t>𝑽</m:t>
                    </m:r>
                    <m:sSup>
                      <m:sSupPr>
                        <m:ctrlPr>
                          <a:rPr lang="en-US" i="1">
                            <a:latin typeface="Cambria Math" panose="02040503050406030204" pitchFamily="18" charset="0"/>
                          </a:rPr>
                        </m:ctrlPr>
                      </m:sSupPr>
                      <m:e>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1">
                        <a:latin typeface="Cambria Math" panose="02040503050406030204" pitchFamily="18" charset="0"/>
                      </a:rPr>
                      <m:t>𝚺</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2</m:t>
                        </m:r>
                      </m:sup>
                    </m:sSup>
                    <m:r>
                      <a:rPr lang="en-US" b="1" i="1">
                        <a:latin typeface="Cambria Math" panose="02040503050406030204" pitchFamily="18" charset="0"/>
                      </a:rPr>
                      <m:t>𝑸</m:t>
                    </m:r>
                    <m:r>
                      <a:rPr lang="en-US" i="1" baseline="-25000">
                        <a:latin typeface="Cambria Math" panose="02040503050406030204" pitchFamily="18" charset="0"/>
                      </a:rPr>
                      <m:t>1</m:t>
                    </m:r>
                    <m:r>
                      <a:rPr lang="en-US" b="0" i="1" smtClean="0">
                        <a:latin typeface="Cambria Math" panose="02040503050406030204" pitchFamily="18" charset="0"/>
                      </a:rPr>
                      <m:t>|</m:t>
                    </m:r>
                  </m:oMath>
                </a14:m>
                <a:r>
                  <a:rPr lang="en-US" b="0" dirty="0"/>
                  <a:t> which is equivalent to the case with </a:t>
                </a:r>
                <a:r>
                  <a:rPr lang="en-US" b="0" dirty="0" err="1"/>
                  <a:t>csit</a:t>
                </a:r>
                <a:r>
                  <a:rPr lang="en-US" b="0" dirty="0"/>
                  <a:t> </a:t>
                </a:r>
                <a:r>
                  <a:rPr lang="en-US" b="0" dirty="0" err="1"/>
                  <a:t>i.e</a:t>
                </a:r>
                <a:r>
                  <a:rPr lang="en-US" b="0"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b="0" dirty="0"/>
              </a:p>
              <a:p>
                <a:r>
                  <a:rPr lang="en-US" dirty="0"/>
                  <a:t>when</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 are optimized.</a:t>
                </a:r>
                <a:endParaRPr lang="en-US" b="0" dirty="0"/>
              </a:p>
            </p:txBody>
          </p:sp>
        </mc:Choice>
        <mc:Fallback xmlns="">
          <p:sp>
            <p:nvSpPr>
              <p:cNvPr id="3" name="Content Placeholder 2">
                <a:extLst>
                  <a:ext uri="{FF2B5EF4-FFF2-40B4-BE49-F238E27FC236}">
                    <a16:creationId xmlns:a16="http://schemas.microsoft.com/office/drawing/2014/main" id="{8886B947-1A79-F836-8750-67C71808804C}"/>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r="-2261" b="-66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0B63B0-2ED8-58BD-1E6D-47F809793FEF}"/>
              </a:ext>
            </a:extLst>
          </p:cNvPr>
          <p:cNvSpPr>
            <a:spLocks noGrp="1"/>
          </p:cNvSpPr>
          <p:nvPr>
            <p:ph type="sldNum" sz="quarter" idx="12"/>
          </p:nvPr>
        </p:nvSpPr>
        <p:spPr/>
        <p:txBody>
          <a:bodyPr/>
          <a:lstStyle/>
          <a:p>
            <a:fld id="{A439D109-9F59-4B0B-8E20-D6D3A384B1F1}" type="slidenum">
              <a:rPr lang="ko-KR" altLang="en-US" smtClean="0"/>
              <a:t>69</a:t>
            </a:fld>
            <a:endParaRPr lang="ko-KR" altLang="en-US"/>
          </a:p>
        </p:txBody>
      </p:sp>
    </p:spTree>
    <p:extLst>
      <p:ext uri="{BB962C8B-B14F-4D97-AF65-F5344CB8AC3E}">
        <p14:creationId xmlns:p14="http://schemas.microsoft.com/office/powerpoint/2010/main" val="140723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8FBB-D600-CED3-52FB-0446CB236AD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E5F57-E873-FFCB-76E8-C6E349439568}"/>
                  </a:ext>
                </a:extLst>
              </p:cNvPr>
              <p:cNvSpPr>
                <a:spLocks noGrp="1"/>
              </p:cNvSpPr>
              <p:nvPr>
                <p:ph idx="1"/>
              </p:nvPr>
            </p:nvSpPr>
            <p:spPr/>
            <p:txBody>
              <a:bodyPr/>
              <a:lstStyle/>
              <a:p>
                <a:r>
                  <a:rPr lang="en-US" dirty="0"/>
                  <a:t>In the absence of the CSIT, one possible design for the precoder 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e>
                    </m:rad>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oMath>
                </a14:m>
                <a:r>
                  <a:rPr lang="en-US" dirty="0"/>
                  <a:t> </a:t>
                </a:r>
              </a:p>
              <a:p>
                <a:r>
                  <a:rPr lang="en-US" dirty="0"/>
                  <a:t>Such that average transmit energy </a:t>
                </a:r>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 </m:t>
                    </m:r>
                  </m:oMath>
                </a14:m>
                <a:r>
                  <a:rPr lang="en-US" dirty="0"/>
                  <a:t>is equally distributed to the symbols and by              assigning </a:t>
                </a:r>
                <a14:m>
                  <m:oMath xmlns:m="http://schemas.openxmlformats.org/officeDocument/2006/math">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to </a:t>
                </a:r>
                <a:r>
                  <a:rPr lang="en-US" dirty="0" err="1"/>
                  <a:t>Tx</a:t>
                </a:r>
                <a:r>
                  <a:rPr lang="en-US" baseline="-25000" dirty="0" err="1"/>
                  <a:t>i</a:t>
                </a:r>
                <a:r>
                  <a:rPr lang="en-US" dirty="0" err="1"/>
                  <a:t>’s</a:t>
                </a:r>
                <a:r>
                  <a:rPr lang="en-US" dirty="0"/>
                  <a:t> in order.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m:t>
                        </m:r>
                        <m:r>
                          <a:rPr lang="en-US" b="0" i="1" smtClean="0">
                            <a:latin typeface="Cambria Math" panose="02040503050406030204" pitchFamily="18" charset="0"/>
                          </a:rPr>
                          <m:t>𝑁𝑠</m:t>
                        </m:r>
                      </m:e>
                    </m:d>
                    <m:r>
                      <a:rPr lang="en-US" b="0" i="1" smtClean="0">
                        <a:latin typeface="Cambria Math" panose="02040503050406030204" pitchFamily="18" charset="0"/>
                      </a:rPr>
                      <m:t> </m:t>
                    </m:r>
                  </m:oMath>
                </a14:m>
                <a:r>
                  <a:rPr lang="en-US" dirty="0"/>
                  <a:t>antenna are unused.</a:t>
                </a:r>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1" i="1">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1" i="1" smtClean="0">
                                <a:latin typeface="Cambria Math" panose="02040503050406030204" pitchFamily="18" charset="0"/>
                              </a:rPr>
                              <m:t>𝑷</m:t>
                            </m:r>
                          </m:e>
                          <m:sup>
                            <m:r>
                              <a:rPr lang="en-US" b="0" i="1" smtClean="0">
                                <a:latin typeface="Cambria Math" panose="02040503050406030204" pitchFamily="18" charset="0"/>
                              </a:rPr>
                              <m:t>𝐻</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𝐏𝐏</m:t>
                            </m:r>
                          </m:e>
                          <m:sup>
                            <m:r>
                              <m:rPr>
                                <m:sty m:val="p"/>
                              </m:rPr>
                              <a:rPr lang="en-US" b="0" i="0" smtClean="0">
                                <a:latin typeface="Cambria Math" panose="02040503050406030204" pitchFamily="18" charset="0"/>
                              </a:rPr>
                              <m:t>H</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r>
                                <a:rPr lang="en-US" b="0" i="1" smtClean="0">
                                  <a:latin typeface="Cambria Math" panose="02040503050406030204" pitchFamily="18" charset="0"/>
                                </a:rPr>
                                <m:t> </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d>
                    <m:r>
                      <a:rPr lang="en-US" b="0" i="0" smtClean="0">
                        <a:latin typeface="Cambria Math" panose="02040503050406030204" pitchFamily="18" charset="0"/>
                      </a:rPr>
                      <m:t>=</m:t>
                    </m:r>
                    <m:r>
                      <m:rPr>
                        <m:sty m:val="p"/>
                      </m:rPr>
                      <a:rPr lang="en-US" b="0" i="0" smtClean="0">
                        <a:latin typeface="Cambria Math" panose="02040503050406030204" pitchFamily="18" charset="0"/>
                      </a:rPr>
                      <m:t>tr</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m:t>
                    </m:r>
                    <m:r>
                      <a:rPr lang="en-US" i="1">
                        <a:latin typeface="Cambria Math" panose="02040503050406030204" pitchFamily="18" charset="0"/>
                      </a:rPr>
                      <m:t>𝐼</m:t>
                    </m:r>
                    <m:r>
                      <a:rPr lang="en-US" i="1" baseline="-25000">
                        <a:latin typeface="Cambria Math" panose="02040503050406030204" pitchFamily="18" charset="0"/>
                      </a:rPr>
                      <m:t>𝑁𝑠</m:t>
                    </m:r>
                    <m:r>
                      <a:rPr lang="en-US" b="0" i="0"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m:t>
                    </m:r>
                    <m:r>
                      <a:rPr lang="en-US" b="0" i="1" smtClean="0">
                        <a:latin typeface="Cambria Math" panose="02040503050406030204" pitchFamily="18" charset="0"/>
                      </a:rPr>
                      <m:t>𝐸𝑠</m:t>
                    </m:r>
                    <m:r>
                      <a:rPr lang="en-US" b="0" i="1" smtClean="0">
                        <a:latin typeface="Cambria Math" panose="02040503050406030204" pitchFamily="18" charset="0"/>
                      </a:rPr>
                      <m:t> </m:t>
                    </m:r>
                  </m:oMath>
                </a14:m>
                <a:endParaRPr lang="en-US" b="0" dirty="0"/>
              </a:p>
            </p:txBody>
          </p:sp>
        </mc:Choice>
        <mc:Fallback xmlns="">
          <p:sp>
            <p:nvSpPr>
              <p:cNvPr id="3" name="Content Placeholder 2">
                <a:extLst>
                  <a:ext uri="{FF2B5EF4-FFF2-40B4-BE49-F238E27FC236}">
                    <a16:creationId xmlns:a16="http://schemas.microsoft.com/office/drawing/2014/main" id="{E98E5F57-E873-FFCB-76E8-C6E349439568}"/>
                  </a:ext>
                </a:extLst>
              </p:cNvPr>
              <p:cNvSpPr>
                <a:spLocks noGrp="1" noRot="1" noChangeAspect="1" noMove="1" noResize="1" noEditPoints="1" noAdjustHandles="1" noChangeArrowheads="1" noChangeShapeType="1" noTextEdit="1"/>
              </p:cNvSpPr>
              <p:nvPr>
                <p:ph idx="1"/>
              </p:nvPr>
            </p:nvSpPr>
            <p:spPr>
              <a:blipFill>
                <a:blip r:embed="rId2"/>
                <a:stretch>
                  <a:fillRect l="-522"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292CDB-827C-F636-0907-6118867C784F}"/>
              </a:ext>
            </a:extLst>
          </p:cNvPr>
          <p:cNvSpPr>
            <a:spLocks noGrp="1"/>
          </p:cNvSpPr>
          <p:nvPr>
            <p:ph type="sldNum" sz="quarter" idx="12"/>
          </p:nvPr>
        </p:nvSpPr>
        <p:spPr/>
        <p:txBody>
          <a:bodyPr/>
          <a:lstStyle/>
          <a:p>
            <a:fld id="{A439D109-9F59-4B0B-8E20-D6D3A384B1F1}" type="slidenum">
              <a:rPr lang="ko-KR" altLang="en-US" smtClean="0"/>
              <a:t>70</a:t>
            </a:fld>
            <a:endParaRPr lang="ko-KR" altLang="en-US" dirty="0"/>
          </a:p>
        </p:txBody>
      </p:sp>
    </p:spTree>
    <p:extLst>
      <p:ext uri="{BB962C8B-B14F-4D97-AF65-F5344CB8AC3E}">
        <p14:creationId xmlns:p14="http://schemas.microsoft.com/office/powerpoint/2010/main" val="2411461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292A-BBAA-9F22-2B35-8C5F9AB7F13E}"/>
              </a:ext>
            </a:extLst>
          </p:cNvPr>
          <p:cNvSpPr>
            <a:spLocks noGrp="1"/>
          </p:cNvSpPr>
          <p:nvPr>
            <p:ph type="title"/>
          </p:nvPr>
        </p:nvSpPr>
        <p:spPr/>
        <p:txBody>
          <a:bodyPr/>
          <a:lstStyle/>
          <a:p>
            <a:r>
              <a:rPr lang="en-US" dirty="0"/>
              <a:t>SIMO</a:t>
            </a:r>
          </a:p>
        </p:txBody>
      </p:sp>
      <p:pic>
        <p:nvPicPr>
          <p:cNvPr id="6" name="Content Placeholder 5" descr="A black arrow pointing to a triangle">
            <a:extLst>
              <a:ext uri="{FF2B5EF4-FFF2-40B4-BE49-F238E27FC236}">
                <a16:creationId xmlns:a16="http://schemas.microsoft.com/office/drawing/2014/main" id="{DB08EFDB-61A6-8D9B-C7F4-7B157BA01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8283"/>
            <a:ext cx="9354856" cy="1886213"/>
          </a:xfrm>
        </p:spPr>
      </p:pic>
      <p:sp>
        <p:nvSpPr>
          <p:cNvPr id="4" name="Slide Number Placeholder 3">
            <a:extLst>
              <a:ext uri="{FF2B5EF4-FFF2-40B4-BE49-F238E27FC236}">
                <a16:creationId xmlns:a16="http://schemas.microsoft.com/office/drawing/2014/main" id="{C69C8C28-19ED-CDE3-1A4E-315758CCC236}"/>
              </a:ext>
            </a:extLst>
          </p:cNvPr>
          <p:cNvSpPr>
            <a:spLocks noGrp="1"/>
          </p:cNvSpPr>
          <p:nvPr>
            <p:ph type="sldNum" sz="quarter" idx="12"/>
          </p:nvPr>
        </p:nvSpPr>
        <p:spPr/>
        <p:txBody>
          <a:bodyPr/>
          <a:lstStyle/>
          <a:p>
            <a:fld id="{A439D109-9F59-4B0B-8E20-D6D3A384B1F1}" type="slidenum">
              <a:rPr lang="ko-KR" altLang="en-US" smtClean="0"/>
              <a:t>71</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5AC13E-D14B-3F35-A03C-1BF186F33016}"/>
                  </a:ext>
                </a:extLst>
              </p:cNvPr>
              <p:cNvSpPr txBox="1"/>
              <p:nvPr/>
            </p:nvSpPr>
            <p:spPr>
              <a:xfrm>
                <a:off x="970084" y="3604496"/>
                <a:ext cx="9829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𝑍𝑖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𝑁𝑟</m:t>
                    </m:r>
                  </m:oMath>
                </a14:m>
                <a:r>
                  <a:rPr lang="en-US" dirty="0"/>
                  <a:t> follow zero-mean complex Gaussian distributions.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r>
                              <a:rPr lang="en-US" b="0" i="1" smtClean="0">
                                <a:latin typeface="Cambria Math" panose="02040503050406030204" pitchFamily="18" charset="0"/>
                              </a:rPr>
                              <m:t>𝑧</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𝐸𝑠</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Specify the dimension of </a:t>
                </a:r>
                <a:r>
                  <a:rPr lang="en-US" b="1" dirty="0"/>
                  <a:t>H</a:t>
                </a:r>
                <a:r>
                  <a:rPr lang="en-US" dirty="0"/>
                  <a:t>, </a:t>
                </a:r>
                <a:r>
                  <a:rPr lang="en-US" b="1" dirty="0"/>
                  <a:t>W</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baseline="-2500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rPr>
                      <m:t>∗1</m:t>
                    </m:r>
                  </m:oMath>
                </a14:m>
                <a:endParaRPr lang="en-US" b="0" dirty="0"/>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=1 ∗</m:t>
                    </m:r>
                    <m:r>
                      <a:rPr lang="en-US" i="1">
                        <a:latin typeface="Cambria Math" panose="02040503050406030204" pitchFamily="18" charset="0"/>
                        <a:ea typeface="Cambria Math" panose="02040503050406030204" pitchFamily="18" charset="0"/>
                      </a:rPr>
                      <m:t>𝑁</m:t>
                    </m:r>
                    <m:r>
                      <a:rPr lang="en-US" i="1" baseline="-25000">
                        <a:latin typeface="Cambria Math" panose="02040503050406030204" pitchFamily="18" charset="0"/>
                        <a:ea typeface="Cambria Math" panose="02040503050406030204" pitchFamily="18" charset="0"/>
                      </a:rPr>
                      <m:t>𝑟</m:t>
                    </m:r>
                  </m:oMath>
                </a14:m>
                <a:endParaRPr lang="en-US" dirty="0"/>
              </a:p>
            </p:txBody>
          </p:sp>
        </mc:Choice>
        <mc:Fallback xmlns="">
          <p:sp>
            <p:nvSpPr>
              <p:cNvPr id="7" name="TextBox 6">
                <a:extLst>
                  <a:ext uri="{FF2B5EF4-FFF2-40B4-BE49-F238E27FC236}">
                    <a16:creationId xmlns:a16="http://schemas.microsoft.com/office/drawing/2014/main" id="{105AC13E-D14B-3F35-A03C-1BF186F33016}"/>
                  </a:ext>
                </a:extLst>
              </p:cNvPr>
              <p:cNvSpPr txBox="1">
                <a:spLocks noRot="1" noChangeAspect="1" noMove="1" noResize="1" noEditPoints="1" noAdjustHandles="1" noChangeArrowheads="1" noChangeShapeType="1" noTextEdit="1"/>
              </p:cNvSpPr>
              <p:nvPr/>
            </p:nvSpPr>
            <p:spPr>
              <a:xfrm>
                <a:off x="970084" y="3604496"/>
                <a:ext cx="9829800" cy="2862322"/>
              </a:xfrm>
              <a:prstGeom prst="rect">
                <a:avLst/>
              </a:prstGeom>
              <a:blipFill>
                <a:blip r:embed="rId3"/>
                <a:stretch>
                  <a:fillRect l="-372" t="-1064" b="-1915"/>
                </a:stretch>
              </a:blipFill>
            </p:spPr>
            <p:txBody>
              <a:bodyPr/>
              <a:lstStyle/>
              <a:p>
                <a:r>
                  <a:rPr lang="en-US">
                    <a:noFill/>
                  </a:rPr>
                  <a:t> </a:t>
                </a:r>
              </a:p>
            </p:txBody>
          </p:sp>
        </mc:Fallback>
      </mc:AlternateContent>
    </p:spTree>
    <p:extLst>
      <p:ext uri="{BB962C8B-B14F-4D97-AF65-F5344CB8AC3E}">
        <p14:creationId xmlns:p14="http://schemas.microsoft.com/office/powerpoint/2010/main" val="1216300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1058-E6EA-01E1-786E-C618CD4A8C1C}"/>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96ADA7-A417-0E5D-F247-3717376EC624}"/>
                  </a:ext>
                </a:extLst>
              </p:cNvPr>
              <p:cNvSpPr>
                <a:spLocks noGrp="1"/>
              </p:cNvSpPr>
              <p:nvPr>
                <p:ph idx="1"/>
              </p:nvPr>
            </p:nvSpPr>
            <p:spPr/>
            <p:txBody>
              <a:bodyPr/>
              <a:lstStyle/>
              <a:p>
                <a:r>
                  <a:rPr lang="en-US" dirty="0"/>
                  <a:t>Q2) 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oMath>
                </a14:m>
                <a:r>
                  <a:rPr lang="en-US" dirty="0"/>
                  <a:t>in terms of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r>
                      <a:rPr lang="en-US" b="1" i="1" smtClean="0">
                        <a:latin typeface="Cambria Math" panose="02040503050406030204" pitchFamily="18" charset="0"/>
                      </a:rPr>
                      <m:t>𝑯</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1" i="1" smtClean="0">
                        <a:latin typeface="Cambria Math" panose="02040503050406030204" pitchFamily="18" charset="0"/>
                      </a:rPr>
                      <m:t>𝒛</m:t>
                    </m:r>
                  </m:oMath>
                </a14:m>
                <a:endParaRPr lang="en-US" b="1" dirty="0"/>
              </a:p>
              <a:p>
                <a:r>
                  <a:rPr lang="en-US" dirty="0"/>
                  <a:t>Solution)</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m:t>
                        </m:r>
                        <m:r>
                          <a:rPr lang="en-US" b="0" i="1" dirty="0" smtClean="0">
                            <a:latin typeface="Cambria Math" panose="02040503050406030204" pitchFamily="18" charset="0"/>
                          </a:rPr>
                          <m:t>𝑃𝑥</m:t>
                        </m:r>
                        <m:r>
                          <a:rPr lang="en-US" b="0"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m:t>
                    </m:r>
                    <m:r>
                      <a:rPr lang="en-US" b="0" i="1" dirty="0" smtClean="0">
                        <a:latin typeface="Cambria Math" panose="02040503050406030204" pitchFamily="18" charset="0"/>
                      </a:rPr>
                      <m:t>𝑃𝑥</m:t>
                    </m:r>
                    <m:r>
                      <a:rPr lang="en-US" b="0"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1" i="1" smtClean="0">
                            <a:latin typeface="Cambria Math" panose="02040503050406030204" pitchFamily="18" charset="0"/>
                          </a:rPr>
                          <m:t>𝑾𝑯</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num>
                      <m:den>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den>
                    </m:f>
                    <m:r>
                      <a:rPr lang="en-US" b="0" i="1" smtClean="0">
                        <a:latin typeface="Cambria Math" panose="02040503050406030204" pitchFamily="18" charset="0"/>
                      </a:rPr>
                      <m:t>)</m:t>
                    </m:r>
                  </m:oMath>
                </a14:m>
                <a:endParaRPr lang="en-US" dirty="0"/>
              </a:p>
              <a:p>
                <a:r>
                  <a:rPr lang="en-US" dirty="0"/>
                  <a:t>Solution)</a:t>
                </a:r>
              </a:p>
              <a:p>
                <a:r>
                  <a:rPr lang="en-US" dirty="0"/>
                  <a:t>We know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e>
                    </m:d>
                  </m:oMath>
                </a14:m>
                <a:endParaRPr lang="en-US" b="0" i="1" dirty="0">
                  <a:latin typeface="Cambria Math" panose="02040503050406030204" pitchFamily="18" charset="0"/>
                </a:endParaRPr>
              </a:p>
              <a:p>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𝑾</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𝒛</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𝑃𝑥</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a:latin typeface="Cambria Math" panose="02040503050406030204" pitchFamily="18" charset="0"/>
                      </a:rPr>
                      <m:t>𝑾𝒛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baseline="-25000"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r>
                      <a:rPr lang="en-US" b="1"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596ADA7-A417-0E5D-F247-3717376EC624}"/>
                  </a:ext>
                </a:extLst>
              </p:cNvPr>
              <p:cNvSpPr>
                <a:spLocks noGrp="1" noRot="1" noChangeAspect="1" noMove="1" noResize="1" noEditPoints="1" noAdjustHandles="1" noChangeArrowheads="1" noChangeShapeType="1" noTextEdit="1"/>
              </p:cNvSpPr>
              <p:nvPr>
                <p:ph idx="1"/>
              </p:nvPr>
            </p:nvSpPr>
            <p:spPr>
              <a:blipFill>
                <a:blip r:embed="rId2"/>
                <a:stretch>
                  <a:fillRect l="-522" t="-1348" b="-114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307B45-93AC-61B7-1F89-EE8617FEDECE}"/>
              </a:ext>
            </a:extLst>
          </p:cNvPr>
          <p:cNvSpPr>
            <a:spLocks noGrp="1"/>
          </p:cNvSpPr>
          <p:nvPr>
            <p:ph type="sldNum" sz="quarter" idx="12"/>
          </p:nvPr>
        </p:nvSpPr>
        <p:spPr/>
        <p:txBody>
          <a:bodyPr/>
          <a:lstStyle/>
          <a:p>
            <a:fld id="{A439D109-9F59-4B0B-8E20-D6D3A384B1F1}" type="slidenum">
              <a:rPr lang="ko-KR" altLang="en-US" smtClean="0"/>
              <a:t>72</a:t>
            </a:fld>
            <a:endParaRPr lang="ko-KR" altLang="en-US" dirty="0"/>
          </a:p>
        </p:txBody>
      </p:sp>
    </p:spTree>
    <p:extLst>
      <p:ext uri="{BB962C8B-B14F-4D97-AF65-F5344CB8AC3E}">
        <p14:creationId xmlns:p14="http://schemas.microsoft.com/office/powerpoint/2010/main" val="2411484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D692-F4C1-6320-BB2F-6E0883DE2B0C}"/>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0A406-387D-56B1-5597-DAAA4D5456EE}"/>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𝒛</m:t>
                        </m:r>
                      </m:e>
                    </m:acc>
                    <m:sSup>
                      <m:sSupPr>
                        <m:ctrlPr>
                          <a:rPr lang="en-US" b="0"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𝒛</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dirty="0">
                            <a:latin typeface="Cambria Math" panose="02040503050406030204" pitchFamily="18" charset="0"/>
                          </a:rPr>
                          <m:t>𝑾𝒛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dirty="0">
                                <a:latin typeface="Cambria Math" panose="02040503050406030204" pitchFamily="18" charset="0"/>
                              </a:rPr>
                              <m:t>𝑾𝒛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oMath>
                </a14:m>
                <a:endParaRPr lang="en-US" dirty="0"/>
              </a:p>
              <a:p>
                <a:r>
                  <a:rPr lang="en-US" dirty="0"/>
                  <a:t>So now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7120A406-387D-56B1-5597-DAAA4D5456EE}"/>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8D3D58-D25B-4E42-3465-2174A4C19C99}"/>
              </a:ext>
            </a:extLst>
          </p:cNvPr>
          <p:cNvSpPr>
            <a:spLocks noGrp="1"/>
          </p:cNvSpPr>
          <p:nvPr>
            <p:ph type="sldNum" sz="quarter" idx="12"/>
          </p:nvPr>
        </p:nvSpPr>
        <p:spPr/>
        <p:txBody>
          <a:bodyPr/>
          <a:lstStyle/>
          <a:p>
            <a:fld id="{A439D109-9F59-4B0B-8E20-D6D3A384B1F1}" type="slidenum">
              <a:rPr lang="ko-KR" altLang="en-US" smtClean="0"/>
              <a:t>73</a:t>
            </a:fld>
            <a:endParaRPr lang="ko-KR" altLang="en-US"/>
          </a:p>
        </p:txBody>
      </p:sp>
    </p:spTree>
    <p:extLst>
      <p:ext uri="{BB962C8B-B14F-4D97-AF65-F5344CB8AC3E}">
        <p14:creationId xmlns:p14="http://schemas.microsoft.com/office/powerpoint/2010/main" val="302805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ABCD-4BB8-7857-90CE-6EF2CB00D59A}"/>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973723-2EAB-E97E-78AE-B0E95D17B0E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b="1" i="1">
                            <a:latin typeface="Cambria Math" panose="02040503050406030204" pitchFamily="18" charset="0"/>
                          </a:rPr>
                          <m:t>𝑹</m:t>
                        </m:r>
                        <m:acc>
                          <m:accPr>
                            <m:chr m:val="̃"/>
                            <m:ctrlPr>
                              <a:rPr lang="en-US" i="1" baseline="-25000">
                                <a:latin typeface="Cambria Math" panose="02040503050406030204" pitchFamily="18" charset="0"/>
                              </a:rPr>
                            </m:ctrlPr>
                          </m:accPr>
                          <m:e>
                            <m:r>
                              <a:rPr lang="en-US" i="1" baseline="-25000">
                                <a:latin typeface="Cambria Math" panose="02040503050406030204" pitchFamily="18" charset="0"/>
                              </a:rPr>
                              <m:t>𝑥</m:t>
                            </m:r>
                          </m:e>
                        </m:acc>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dirty="0" smtClean="0">
                            <a:latin typeface="Cambria Math" panose="02040503050406030204" pitchFamily="18" charset="0"/>
                          </a:rPr>
                          <m:t>|</m:t>
                        </m:r>
                      </m:num>
                      <m:den>
                        <m:r>
                          <a:rPr lang="en-US" b="0" i="1"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dirty="0"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1" i="1" dirty="0" smtClean="0">
                            <a:latin typeface="Cambria Math" panose="02040503050406030204" pitchFamily="18" charset="0"/>
                          </a:rPr>
                          <m:t>)</m:t>
                        </m:r>
                      </m:e>
                      <m:sup>
                        <m:r>
                          <a:rPr lang="en-US" b="0" i="1" dirty="0" smtClean="0">
                            <a:latin typeface="Cambria Math" panose="02040503050406030204" pitchFamily="18" charset="0"/>
                          </a:rPr>
                          <m:t>−1</m:t>
                        </m:r>
                      </m:sup>
                    </m:sSup>
                    <m:r>
                      <a:rPr lang="en-US" b="0" i="1" dirty="0" smtClean="0">
                        <a:latin typeface="Cambria Math" panose="02040503050406030204" pitchFamily="18" charset="0"/>
                      </a:rPr>
                      <m:t> </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 </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−1</m:t>
                        </m:r>
                      </m:sup>
                    </m:sSup>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−1</m:t>
                        </m:r>
                      </m:sup>
                    </m:sSup>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1"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−1</m:t>
                        </m:r>
                      </m:sup>
                    </m:sSup>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1" i="1" dirty="0">
                            <a:latin typeface="Cambria Math" panose="02040503050406030204" pitchFamily="18" charset="0"/>
                          </a:rPr>
                          <m:t>𝑾𝑯</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𝑃</m:t>
                                </m:r>
                              </m:e>
                            </m:d>
                          </m:e>
                          <m:sup>
                            <m:r>
                              <a:rPr lang="en-US" b="0" i="1" dirty="0" smtClean="0">
                                <a:latin typeface="Cambria Math" panose="02040503050406030204" pitchFamily="18" charset="0"/>
                              </a:rPr>
                              <m:t>2</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num>
                      <m:den>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oMath>
                </a14:m>
                <a:r>
                  <a:rPr lang="en-US" dirty="0"/>
                  <a:t>)</a:t>
                </a:r>
                <a14:m>
                  <m:oMath xmlns:m="http://schemas.openxmlformats.org/officeDocument/2006/math">
                    <m:r>
                      <a:rPr lang="en-US" b="0" i="1" dirty="0" smtClean="0">
                        <a:latin typeface="Cambria Math" panose="02040503050406030204" pitchFamily="18" charset="0"/>
                      </a:rPr>
                      <m:t>=(1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∗1)</m:t>
                    </m:r>
                  </m:oMath>
                </a14:m>
                <a:endParaRPr lang="en-US" dirty="0"/>
              </a:p>
              <a:p>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b="1" i="1" dirty="0">
                            <a:latin typeface="Cambria Math" panose="02040503050406030204" pitchFamily="18" charset="0"/>
                          </a:rPr>
                          <m:t>𝑾𝑯</m:t>
                        </m:r>
                        <m:r>
                          <a:rPr lang="en-US" b="0" i="1" dirty="0" smtClean="0">
                            <a:latin typeface="Cambria Math" panose="02040503050406030204" pitchFamily="18" charset="0"/>
                          </a:rPr>
                          <m:t>𝐸</m:t>
                        </m:r>
                        <m:r>
                          <a:rPr lang="en-US" b="0" i="1" baseline="-25000" dirty="0" smtClean="0">
                            <a:latin typeface="Cambria Math" panose="02040503050406030204" pitchFamily="18" charset="0"/>
                          </a:rPr>
                          <m:t>𝑠</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num>
                      <m:den>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den>
                    </m:f>
                    <m:r>
                      <a:rPr lang="en-US" i="1">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h𝑒𝑟𝑒</m:t>
                    </m:r>
                    <m:r>
                      <a:rPr lang="en-US" b="0" i="1" smtClean="0">
                        <a:latin typeface="Cambria Math" panose="02040503050406030204" pitchFamily="18" charset="0"/>
                      </a:rPr>
                      <m:t> </m:t>
                    </m:r>
                    <m:r>
                      <a:rPr lang="en-US" b="0" i="1" smtClean="0">
                        <a:latin typeface="Cambria Math" panose="02040503050406030204" pitchFamily="18" charset="0"/>
                      </a:rPr>
                      <m:t>𝑑𝑖𝑚𝑒𝑛𝑠𝑖𝑜𝑛𝑎𝑙</m:t>
                    </m:r>
                  </m:oMath>
                </a14:m>
                <a:r>
                  <a:rPr lang="en-US" dirty="0"/>
                  <a:t> </a:t>
                </a:r>
              </a:p>
            </p:txBody>
          </p:sp>
        </mc:Choice>
        <mc:Fallback xmlns="">
          <p:sp>
            <p:nvSpPr>
              <p:cNvPr id="3" name="Content Placeholder 2">
                <a:extLst>
                  <a:ext uri="{FF2B5EF4-FFF2-40B4-BE49-F238E27FC236}">
                    <a16:creationId xmlns:a16="http://schemas.microsoft.com/office/drawing/2014/main" id="{B0973723-2EAB-E97E-78AE-B0E95D17B0ED}"/>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006006-43ED-997C-1958-BB0BF0B3E05C}"/>
              </a:ext>
            </a:extLst>
          </p:cNvPr>
          <p:cNvSpPr>
            <a:spLocks noGrp="1"/>
          </p:cNvSpPr>
          <p:nvPr>
            <p:ph type="sldNum" sz="quarter" idx="12"/>
          </p:nvPr>
        </p:nvSpPr>
        <p:spPr/>
        <p:txBody>
          <a:bodyPr/>
          <a:lstStyle/>
          <a:p>
            <a:fld id="{A439D109-9F59-4B0B-8E20-D6D3A384B1F1}" type="slidenum">
              <a:rPr lang="ko-KR" altLang="en-US" smtClean="0"/>
              <a:t>74</a:t>
            </a:fld>
            <a:endParaRPr lang="ko-KR" altLang="en-US"/>
          </a:p>
        </p:txBody>
      </p:sp>
    </p:spTree>
    <p:extLst>
      <p:ext uri="{BB962C8B-B14F-4D97-AF65-F5344CB8AC3E}">
        <p14:creationId xmlns:p14="http://schemas.microsoft.com/office/powerpoint/2010/main" val="11879448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19DB-C7FF-1544-4DD3-795B274AE39E}"/>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44FDC-0547-96C8-B3DB-B4DF11F272EE}"/>
                  </a:ext>
                </a:extLst>
              </p:cNvPr>
              <p:cNvSpPr>
                <a:spLocks noGrp="1"/>
              </p:cNvSpPr>
              <p:nvPr>
                <p:ph idx="1"/>
              </p:nvPr>
            </p:nvSpPr>
            <p:spPr/>
            <p:txBody>
              <a:bodyPr/>
              <a:lstStyle/>
              <a:p>
                <a:r>
                  <a:rPr lang="en-US" dirty="0"/>
                  <a:t>Q5) For AWGN, </a:t>
                </a:r>
                <a:r>
                  <a:rPr lang="en-US" dirty="0" err="1"/>
                  <a:t>i.e</a:t>
                </a:r>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1" i="1" baseline="-25000" smtClean="0">
                        <a:latin typeface="Cambria Math" panose="02040503050406030204" pitchFamily="18" charset="0"/>
                      </a:rPr>
                      <m:t>𝑵𝒓</m:t>
                    </m:r>
                    <m:r>
                      <a:rPr lang="en-US" b="0" i="1" smtClean="0">
                        <a:latin typeface="Cambria Math" panose="02040503050406030204" pitchFamily="18" charset="0"/>
                      </a:rPr>
                      <m:t>, </m:t>
                    </m:r>
                    <m:r>
                      <a:rPr lang="en-US" b="0" i="1" smtClean="0">
                        <a:latin typeface="Cambria Math" panose="02040503050406030204" pitchFamily="18" charset="0"/>
                      </a:rPr>
                      <m:t>𝑠h𝑜𝑤</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a:t> </a:t>
                </a:r>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1" i="1" smtClean="0">
                            <a:latin typeface="Cambria Math" panose="02040503050406030204" pitchFamily="18" charset="0"/>
                          </a:rPr>
                          <m:t>𝑾𝑯</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num>
                      <m:den>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( 1+ </m:t>
                    </m:r>
                    <m:f>
                      <m:fPr>
                        <m:ctrlPr>
                          <a:rPr lang="en-US" b="0" i="1"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a:latin typeface="Cambria Math" panose="02040503050406030204" pitchFamily="18" charset="0"/>
                          </a:rPr>
                          <m:t>𝑾𝑯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num>
                      <m:den>
                        <m:r>
                          <a:rPr lang="en-US" b="1" i="1">
                            <a:latin typeface="Cambria Math" panose="02040503050406030204" pitchFamily="18" charset="0"/>
                          </a:rPr>
                          <m:t>𝑾</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den>
                    </m:f>
                    <m:r>
                      <a:rPr lang="en-US" b="0" i="0"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33344FDC-0547-96C8-B3DB-B4DF11F272E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DB91CC0-D157-FF29-CF69-CC2E067ECE58}"/>
              </a:ext>
            </a:extLst>
          </p:cNvPr>
          <p:cNvSpPr>
            <a:spLocks noGrp="1"/>
          </p:cNvSpPr>
          <p:nvPr>
            <p:ph type="sldNum" sz="quarter" idx="12"/>
          </p:nvPr>
        </p:nvSpPr>
        <p:spPr/>
        <p:txBody>
          <a:bodyPr/>
          <a:lstStyle/>
          <a:p>
            <a:fld id="{A439D109-9F59-4B0B-8E20-D6D3A384B1F1}" type="slidenum">
              <a:rPr lang="ko-KR" altLang="en-US" smtClean="0"/>
              <a:t>75</a:t>
            </a:fld>
            <a:endParaRPr lang="ko-KR" altLang="en-US"/>
          </a:p>
        </p:txBody>
      </p:sp>
    </p:spTree>
    <p:extLst>
      <p:ext uri="{BB962C8B-B14F-4D97-AF65-F5344CB8AC3E}">
        <p14:creationId xmlns:p14="http://schemas.microsoft.com/office/powerpoint/2010/main" val="2590317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0B98-96EA-88E2-F44B-0121F7EB81FE}"/>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586B6C-8EDC-027B-E084-9840FB4F7BB2}"/>
                  </a:ext>
                </a:extLst>
              </p:cNvPr>
              <p:cNvSpPr>
                <a:spLocks noGrp="1"/>
              </p:cNvSpPr>
              <p:nvPr>
                <p:ph idx="1"/>
              </p:nvPr>
            </p:nvSpPr>
            <p:spPr/>
            <p:txBody>
              <a:bodyPr/>
              <a:lstStyle/>
              <a:p>
                <a:r>
                  <a:rPr lang="en-US" dirty="0"/>
                  <a:t>Q6)Using the Cauchy-Schwartz inequality ,Find the optimal </a:t>
                </a:r>
                <a14:m>
                  <m:oMath xmlns:m="http://schemas.openxmlformats.org/officeDocument/2006/math">
                    <m:r>
                      <a:rPr lang="en-US" b="1" i="1" smtClean="0">
                        <a:latin typeface="Cambria Math" panose="02040503050406030204" pitchFamily="18" charset="0"/>
                      </a:rPr>
                      <m:t>𝑾</m:t>
                    </m:r>
                  </m:oMath>
                </a14:m>
                <a:r>
                  <a:rPr lang="en-US" dirty="0"/>
                  <a:t> that maximizes </a:t>
                </a:r>
                <a14:m>
                  <m:oMath xmlns:m="http://schemas.openxmlformats.org/officeDocument/2006/math">
                    <m:r>
                      <a:rPr lang="en-US" b="0" i="1" smtClean="0">
                        <a:latin typeface="Cambria Math" panose="02040503050406030204" pitchFamily="18" charset="0"/>
                      </a:rPr>
                      <m:t>𝑐</m:t>
                    </m:r>
                  </m:oMath>
                </a14:m>
                <a:r>
                  <a:rPr lang="en-US" dirty="0"/>
                  <a:t> and </a:t>
                </a:r>
                <a:r>
                  <a:rPr lang="en-US" dirty="0" err="1"/>
                  <a:t>showthat</a:t>
                </a:r>
                <a:r>
                  <a:rPr lang="en-US" dirty="0"/>
                  <a:t> the maximum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( 1 +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Solution)</a:t>
                </a:r>
              </a:p>
              <a:p>
                <a:r>
                  <a:rPr lang="en-US" dirty="0"/>
                  <a:t>From Cauchy-Schwartz inequality we can write</a:t>
                </a:r>
              </a:p>
              <a:p>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oMath>
                </a14:m>
                <a:endParaRPr lang="en-US" dirty="0"/>
              </a:p>
              <a:p>
                <a14:m>
                  <m:oMath xmlns:m="http://schemas.openxmlformats.org/officeDocument/2006/math">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ctrlPr>
                          <a:rPr lang="en-US" i="1" baseline="-25000">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e>
                    </m:d>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Let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𝐾</m:t>
                    </m:r>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𝟐</m:t>
                        </m:r>
                      </m:sup>
                    </m:sSup>
                    <m:r>
                      <a:rPr lang="en-US" b="1"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0" i="1" smtClean="0">
                        <a:latin typeface="Cambria Math" panose="02040503050406030204" pitchFamily="18" charset="0"/>
                      </a:rPr>
                      <m:t>𝐾</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num>
                      <m:den>
                        <m:r>
                          <a:rPr lang="en-US" b="1" i="1" smtClean="0">
                            <a:latin typeface="Cambria Math" panose="02040503050406030204" pitchFamily="18" charset="0"/>
                          </a:rPr>
                          <m:t>|</m:t>
                        </m:r>
                        <m:r>
                          <a:rPr lang="en-US" b="1" i="1" smtClean="0">
                            <a:latin typeface="Cambria Math" panose="02040503050406030204" pitchFamily="18" charset="0"/>
                          </a:rPr>
                          <m:t>𝑯</m:t>
                        </m:r>
                        <m:r>
                          <a:rPr lang="en-US" b="1" i="1" smtClean="0">
                            <a:latin typeface="Cambria Math" panose="02040503050406030204" pitchFamily="18" charset="0"/>
                          </a:rPr>
                          <m:t>|</m:t>
                        </m:r>
                      </m:den>
                    </m:f>
                    <m:r>
                      <a:rPr lang="en-US" b="1" i="1" smtClean="0">
                        <a:latin typeface="Cambria Math" panose="02040503050406030204" pitchFamily="18" charset="0"/>
                      </a:rPr>
                      <m:t> </m:t>
                    </m:r>
                  </m:oMath>
                </a14:m>
                <a:endParaRPr lang="en-US" b="1" dirty="0"/>
              </a:p>
              <a:p>
                <a:r>
                  <a:rPr lang="en-US" dirty="0"/>
                  <a:t>Then</a:t>
                </a:r>
                <a:r>
                  <a:rPr lang="en-US" b="1" dirty="0"/>
                  <a:t> </a:t>
                </a:r>
                <a14:m>
                  <m:oMath xmlns:m="http://schemas.openxmlformats.org/officeDocument/2006/math">
                    <m:r>
                      <a:rPr lang="en-US" b="0" i="1" smtClean="0">
                        <a:latin typeface="Cambria Math" panose="02040503050406030204" pitchFamily="18" charset="0"/>
                      </a:rPr>
                      <m:t>𝑐</m:t>
                    </m:r>
                    <m:r>
                      <a:rPr lang="en-US" b="1"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ctrlPr>
                          <a:rPr lang="en-US" i="1" baseline="-25000">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𝐾</m:t>
                                        </m:r>
                                        <m:r>
                                          <a:rPr lang="en-US" b="1" i="1" smtClean="0">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𝐾</m:t>
                                        </m:r>
                                        <m:r>
                                          <a:rPr lang="en-US" b="1" i="1" smtClean="0">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e>
                    </m:d>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b="1" dirty="0"/>
              </a:p>
              <a:p>
                <a:endParaRPr lang="en-US" dirty="0"/>
              </a:p>
            </p:txBody>
          </p:sp>
        </mc:Choice>
        <mc:Fallback xmlns="">
          <p:sp>
            <p:nvSpPr>
              <p:cNvPr id="3" name="Content Placeholder 2">
                <a:extLst>
                  <a:ext uri="{FF2B5EF4-FFF2-40B4-BE49-F238E27FC236}">
                    <a16:creationId xmlns:a16="http://schemas.microsoft.com/office/drawing/2014/main" id="{CF586B6C-8EDC-027B-E084-9840FB4F7BB2}"/>
                  </a:ext>
                </a:extLst>
              </p:cNvPr>
              <p:cNvSpPr>
                <a:spLocks noGrp="1" noRot="1" noChangeAspect="1" noMove="1" noResize="1" noEditPoints="1" noAdjustHandles="1" noChangeArrowheads="1" noChangeShapeType="1" noTextEdit="1"/>
              </p:cNvSpPr>
              <p:nvPr>
                <p:ph idx="1"/>
              </p:nvPr>
            </p:nvSpPr>
            <p:spPr>
              <a:blipFill>
                <a:blip r:embed="rId2"/>
                <a:stretch>
                  <a:fillRect l="-522" t="-1348"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9DA4EB-CB55-C9EE-232B-A73C1853E1A1}"/>
              </a:ext>
            </a:extLst>
          </p:cNvPr>
          <p:cNvSpPr>
            <a:spLocks noGrp="1"/>
          </p:cNvSpPr>
          <p:nvPr>
            <p:ph type="sldNum" sz="quarter" idx="12"/>
          </p:nvPr>
        </p:nvSpPr>
        <p:spPr/>
        <p:txBody>
          <a:bodyPr/>
          <a:lstStyle/>
          <a:p>
            <a:fld id="{A439D109-9F59-4B0B-8E20-D6D3A384B1F1}" type="slidenum">
              <a:rPr lang="ko-KR" altLang="en-US" smtClean="0"/>
              <a:t>76</a:t>
            </a:fld>
            <a:endParaRPr lang="ko-KR" altLang="en-US"/>
          </a:p>
        </p:txBody>
      </p:sp>
    </p:spTree>
    <p:extLst>
      <p:ext uri="{BB962C8B-B14F-4D97-AF65-F5344CB8AC3E}">
        <p14:creationId xmlns:p14="http://schemas.microsoft.com/office/powerpoint/2010/main" val="41918917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A5E-5318-E2E8-D56B-82E31E448C28}"/>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26E14A-A999-170D-4BEC-9EAB5E416271}"/>
                  </a:ext>
                </a:extLst>
              </p:cNvPr>
              <p:cNvSpPr>
                <a:spLocks noGrp="1"/>
              </p:cNvSpPr>
              <p:nvPr>
                <p:ph idx="1"/>
              </p:nvPr>
            </p:nvSpPr>
            <p:spPr/>
            <p:txBody>
              <a:bodyPr/>
              <a:lstStyle/>
              <a:p>
                <a:r>
                  <a:rPr lang="en-US" dirty="0"/>
                  <a:t>For</a:t>
                </a:r>
                <a:r>
                  <a:rPr lang="en-US" b="1" dirty="0"/>
                  <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r>
                      <a:rPr lang="en-US" b="0" i="0" smtClean="0">
                        <a:latin typeface="Cambria Math" panose="02040503050406030204" pitchFamily="18" charset="0"/>
                      </a:rPr>
                      <m:t> </m:t>
                    </m:r>
                  </m:oMath>
                </a14:m>
                <a:r>
                  <a:rPr lang="en-US" dirty="0"/>
                  <a:t>the estimated symbol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e>
                            </m:d>
                          </m:e>
                          <m:sup>
                            <m:r>
                              <a:rPr lang="en-US" b="0" i="1" dirty="0" smtClean="0">
                                <a:latin typeface="Cambria Math" panose="02040503050406030204" pitchFamily="18" charset="0"/>
                              </a:rPr>
                              <m:t>2</m:t>
                            </m:r>
                          </m:sup>
                        </m:sSup>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𝐸𝑠</m:t>
                            </m:r>
                          </m:e>
                        </m:rad>
                      </m:den>
                    </m:f>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14:m>
                  <m:oMath xmlns:m="http://schemas.openxmlformats.org/officeDocument/2006/math">
                    <m:r>
                      <a:rPr lang="en-US" b="0" i="1" smtClean="0">
                        <a:latin typeface="Cambria Math" panose="02040503050406030204" pitchFamily="18" charset="0"/>
                      </a:rPr>
                      <m:t>𝑅</m:t>
                    </m:r>
                    <m:acc>
                      <m:accPr>
                        <m:chr m:val="̃"/>
                        <m:ctrlPr>
                          <a:rPr lang="en-US"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1"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𝑯</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p>
                              <m:sSupPr>
                                <m:ctrlPr>
                                  <a:rPr lang="en-US" b="0" i="1" dirty="0" smtClean="0">
                                    <a:latin typeface="Cambria Math" panose="02040503050406030204" pitchFamily="18" charset="0"/>
                                  </a:rPr>
                                </m:ctrlPr>
                              </m:sSupPr>
                              <m:e>
                                <m:d>
                                  <m:dPr>
                                    <m:begChr m:val="|"/>
                                    <m:endChr m:val="|"/>
                                    <m:ctrlPr>
                                      <a:rPr lang="en-US" b="1" i="1" dirty="0" smtClean="0">
                                        <a:latin typeface="Cambria Math" panose="02040503050406030204" pitchFamily="18" charset="0"/>
                                      </a:rPr>
                                    </m:ctrlPr>
                                  </m:dPr>
                                  <m:e>
                                    <m:r>
                                      <a:rPr lang="en-US" b="1" i="1" dirty="0" smtClean="0">
                                        <a:latin typeface="Cambria Math" panose="02040503050406030204" pitchFamily="18" charset="0"/>
                                      </a:rPr>
                                      <m:t>𝑯</m:t>
                                    </m:r>
                                  </m:e>
                                </m:d>
                              </m:e>
                              <m:sup>
                                <m:r>
                                  <a:rPr lang="en-US" b="0" i="1" dirty="0" smtClean="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b="0" i="1" dirty="0" smtClean="0">
                            <a:latin typeface="Cambria Math" panose="02040503050406030204" pitchFamily="18" charset="0"/>
                          </a:rPr>
                          <m:t> </m:t>
                        </m:r>
                      </m:e>
                    </m:d>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1" i="1" dirty="0">
                        <a:latin typeface="Cambria Math" panose="02040503050406030204" pitchFamily="18" charset="0"/>
                      </a:rPr>
                      <m:t>𝑯</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𝑯</m:t>
                                </m:r>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b="0" i="1" dirty="0" smtClean="0">
                            <a:latin typeface="Cambria Math" panose="02040503050406030204" pitchFamily="18" charset="0"/>
                          </a:rPr>
                          <m:t>𝐸𝑠</m:t>
                        </m:r>
                      </m:den>
                    </m:f>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r>
                          <a:rPr lang="en-US" b="0" i="1" baseline="-25000" dirty="0" smtClean="0">
                            <a:latin typeface="Cambria Math" panose="02040503050406030204" pitchFamily="18" charset="0"/>
                          </a:rPr>
                          <m:t>𝑧</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1" i="1" dirty="0" smtClean="0">
                        <a:latin typeface="Cambria Math" panose="02040503050406030204" pitchFamily="18" charset="0"/>
                      </a:rPr>
                      <m:t>𝑯</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𝑯</m:t>
                                </m:r>
                              </m:e>
                            </m:d>
                          </m:e>
                          <m:sup>
                            <m:r>
                              <a:rPr lang="en-US" i="1" dirty="0">
                                <a:latin typeface="Cambria Math" panose="02040503050406030204" pitchFamily="18" charset="0"/>
                              </a:rPr>
                              <m:t>2</m:t>
                            </m:r>
                          </m:sup>
                        </m:sSup>
                      </m:den>
                    </m:f>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EA26E14A-A999-170D-4BEC-9EAB5E416271}"/>
                  </a:ext>
                </a:extLst>
              </p:cNvPr>
              <p:cNvSpPr>
                <a:spLocks noGrp="1" noRot="1" noChangeAspect="1" noMove="1" noResize="1" noEditPoints="1" noAdjustHandles="1" noChangeArrowheads="1" noChangeShapeType="1" noTextEdit="1"/>
              </p:cNvSpPr>
              <p:nvPr>
                <p:ph idx="1"/>
              </p:nvPr>
            </p:nvSpPr>
            <p:spPr>
              <a:blipFill>
                <a:blip r:embed="rId2"/>
                <a:stretch>
                  <a:fillRect l="-522" t="-4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19BD38C-958D-003F-EA3F-7E7B2D9B3096}"/>
              </a:ext>
            </a:extLst>
          </p:cNvPr>
          <p:cNvSpPr>
            <a:spLocks noGrp="1"/>
          </p:cNvSpPr>
          <p:nvPr>
            <p:ph type="sldNum" sz="quarter" idx="12"/>
          </p:nvPr>
        </p:nvSpPr>
        <p:spPr/>
        <p:txBody>
          <a:bodyPr/>
          <a:lstStyle/>
          <a:p>
            <a:fld id="{A439D109-9F59-4B0B-8E20-D6D3A384B1F1}" type="slidenum">
              <a:rPr lang="ko-KR" altLang="en-US" smtClean="0"/>
              <a:t>77</a:t>
            </a:fld>
            <a:endParaRPr lang="ko-KR" altLang="en-US"/>
          </a:p>
        </p:txBody>
      </p:sp>
    </p:spTree>
    <p:extLst>
      <p:ext uri="{BB962C8B-B14F-4D97-AF65-F5344CB8AC3E}">
        <p14:creationId xmlns:p14="http://schemas.microsoft.com/office/powerpoint/2010/main" val="304973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4985-A33E-2279-8631-3E86B12CA7E4}"/>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F3DFE-F362-7DE2-EB2E-641259987DEF}"/>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oMath>
                </a14:m>
                <a:endParaRPr lang="en-US" dirty="0"/>
              </a:p>
              <a:p>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e>
                        </m:d>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i="1">
                            <a:latin typeface="Cambria Math" panose="02040503050406030204" pitchFamily="18" charset="0"/>
                          </a:rPr>
                          <m:t>|</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e>
                        </m:d>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b="1" i="1">
                            <a:latin typeface="Cambria Math" panose="02040503050406030204" pitchFamily="18" charset="0"/>
                          </a:rPr>
                          <m:t>𝑹</m:t>
                        </m:r>
                        <m:acc>
                          <m:accPr>
                            <m:chr m:val="̃"/>
                            <m:ctrlPr>
                              <a:rPr lang="en-US" i="1" baseline="-25000">
                                <a:latin typeface="Cambria Math" panose="02040503050406030204" pitchFamily="18" charset="0"/>
                              </a:rPr>
                            </m:ctrlPr>
                          </m:accPr>
                          <m:e>
                            <m:r>
                              <a:rPr lang="en-US" i="1" baseline="-25000">
                                <a:latin typeface="Cambria Math" panose="02040503050406030204" pitchFamily="18" charset="0"/>
                              </a:rPr>
                              <m:t>𝑥</m:t>
                            </m:r>
                          </m:e>
                        </m:acc>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i="1">
                            <a:latin typeface="Cambria Math" panose="02040503050406030204" pitchFamily="18" charset="0"/>
                          </a:rPr>
                          <m:t>)</m:t>
                        </m:r>
                        <m:r>
                          <a:rPr lang="en-US" b="0" i="1" smtClean="0">
                            <a:latin typeface="Cambria Math" panose="02040503050406030204" pitchFamily="18" charset="0"/>
                          </a:rPr>
                          <m:t>|</m:t>
                        </m:r>
                        <m:r>
                          <m:rPr>
                            <m:nor/>
                          </m:rPr>
                          <a:rPr lang="en-US" dirty="0"/>
                          <m:t> </m:t>
                        </m:r>
                      </m:num>
                      <m:den>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b="0" i="1" dirty="0" smtClean="0">
                            <a:latin typeface="Cambria Math" panose="02040503050406030204" pitchFamily="18" charset="0"/>
                          </a:rPr>
                          <m:t>|</m:t>
                        </m:r>
                      </m:den>
                    </m:f>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 </m:t>
                    </m:r>
                    <m:r>
                      <a:rPr lang="en-US">
                        <a:latin typeface="Cambria Math" panose="02040503050406030204" pitchFamily="18" charset="0"/>
                      </a:rPr>
                      <m:t>1</m:t>
                    </m:r>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e>
                        </m:d>
                      </m:e>
                      <m:sup>
                        <m:r>
                          <a:rPr lang="en-US">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EEF3DFE-F362-7DE2-EB2E-641259987DEF}"/>
                  </a:ext>
                </a:extLst>
              </p:cNvPr>
              <p:cNvSpPr>
                <a:spLocks noGrp="1" noRot="1" noChangeAspect="1" noMove="1" noResize="1" noEditPoints="1" noAdjustHandles="1" noChangeArrowheads="1" noChangeShapeType="1" noTextEdit="1"/>
              </p:cNvSpPr>
              <p:nvPr>
                <p:ph idx="1"/>
              </p:nvPr>
            </p:nvSpPr>
            <p:spPr>
              <a:blipFill>
                <a:blip r:embed="rId2"/>
                <a:stretch>
                  <a:fillRect l="-522" t="-943" b="-91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97BB7C-5168-454F-F201-9A34B1594427}"/>
              </a:ext>
            </a:extLst>
          </p:cNvPr>
          <p:cNvSpPr>
            <a:spLocks noGrp="1"/>
          </p:cNvSpPr>
          <p:nvPr>
            <p:ph type="sldNum" sz="quarter" idx="12"/>
          </p:nvPr>
        </p:nvSpPr>
        <p:spPr/>
        <p:txBody>
          <a:bodyPr/>
          <a:lstStyle/>
          <a:p>
            <a:fld id="{A439D109-9F59-4B0B-8E20-D6D3A384B1F1}" type="slidenum">
              <a:rPr lang="ko-KR" altLang="en-US" smtClean="0"/>
              <a:t>78</a:t>
            </a:fld>
            <a:endParaRPr lang="ko-KR" altLang="en-US"/>
          </a:p>
        </p:txBody>
      </p:sp>
    </p:spTree>
    <p:extLst>
      <p:ext uri="{BB962C8B-B14F-4D97-AF65-F5344CB8AC3E}">
        <p14:creationId xmlns:p14="http://schemas.microsoft.com/office/powerpoint/2010/main" val="874325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F427-A111-8B8E-FC00-D4406704E992}"/>
              </a:ext>
            </a:extLst>
          </p:cNvPr>
          <p:cNvSpPr>
            <a:spLocks noGrp="1"/>
          </p:cNvSpPr>
          <p:nvPr>
            <p:ph type="title"/>
          </p:nvPr>
        </p:nvSpPr>
        <p:spPr/>
        <p:txBody>
          <a:bodyPr/>
          <a:lstStyle/>
          <a:p>
            <a:r>
              <a:rPr lang="en-US" dirty="0"/>
              <a:t>MISO</a:t>
            </a:r>
          </a:p>
        </p:txBody>
      </p:sp>
      <p:pic>
        <p:nvPicPr>
          <p:cNvPr id="6" name="Content Placeholder 5" descr="A diagram of a mathematical equation&#10;&#10;Description automatically generated with medium confidence">
            <a:extLst>
              <a:ext uri="{FF2B5EF4-FFF2-40B4-BE49-F238E27FC236}">
                <a16:creationId xmlns:a16="http://schemas.microsoft.com/office/drawing/2014/main" id="{5665444C-1653-DE43-6B2E-F5A2626D0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319" y="1691167"/>
            <a:ext cx="9754961" cy="1876687"/>
          </a:xfrm>
        </p:spPr>
      </p:pic>
      <p:sp>
        <p:nvSpPr>
          <p:cNvPr id="4" name="Slide Number Placeholder 3">
            <a:extLst>
              <a:ext uri="{FF2B5EF4-FFF2-40B4-BE49-F238E27FC236}">
                <a16:creationId xmlns:a16="http://schemas.microsoft.com/office/drawing/2014/main" id="{0F983BE7-76D4-D008-0D58-C4FC29EE87F5}"/>
              </a:ext>
            </a:extLst>
          </p:cNvPr>
          <p:cNvSpPr>
            <a:spLocks noGrp="1"/>
          </p:cNvSpPr>
          <p:nvPr>
            <p:ph type="sldNum" sz="quarter" idx="12"/>
          </p:nvPr>
        </p:nvSpPr>
        <p:spPr/>
        <p:txBody>
          <a:bodyPr/>
          <a:lstStyle/>
          <a:p>
            <a:fld id="{A439D109-9F59-4B0B-8E20-D6D3A384B1F1}" type="slidenum">
              <a:rPr lang="ko-KR" altLang="en-US" smtClean="0"/>
              <a:t>79</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BD34D4-CB3E-A523-DE08-36957BB9606B}"/>
                  </a:ext>
                </a:extLst>
              </p:cNvPr>
              <p:cNvSpPr txBox="1"/>
              <p:nvPr/>
            </p:nvSpPr>
            <p:spPr>
              <a:xfrm>
                <a:off x="905608" y="4018085"/>
                <a:ext cx="1065627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oMath>
                </a14:m>
                <a:endParaRPr lang="en-US" b="0" dirty="0">
                  <a:ea typeface="Cambria Math" panose="020405030504060302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Specify the dimension of </a:t>
                </a:r>
                <a:r>
                  <a:rPr lang="en-US" b="1" dirty="0"/>
                  <a:t>P</a:t>
                </a:r>
                <a:r>
                  <a:rPr lang="en-US" dirty="0"/>
                  <a:t> , </a:t>
                </a:r>
                <a:r>
                  <a:rPr lang="en-US" b="1" dirty="0"/>
                  <a:t>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  </a:t>
                </a:r>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 ∗1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=1 ∗</m:t>
                    </m:r>
                    <m:r>
                      <a:rPr lang="en-US" i="1">
                        <a:latin typeface="Cambria Math" panose="02040503050406030204" pitchFamily="18" charset="0"/>
                      </a:rPr>
                      <m:t>𝑁</m:t>
                    </m:r>
                    <m:r>
                      <a:rPr lang="en-US" i="1" baseline="-25000">
                        <a:latin typeface="Cambria Math" panose="02040503050406030204" pitchFamily="18" charset="0"/>
                      </a:rPr>
                      <m:t>𝑡</m:t>
                    </m:r>
                  </m:oMath>
                </a14:m>
                <a:endParaRPr lang="en-US" dirty="0"/>
              </a:p>
            </p:txBody>
          </p:sp>
        </mc:Choice>
        <mc:Fallback xmlns="">
          <p:sp>
            <p:nvSpPr>
              <p:cNvPr id="7" name="TextBox 6">
                <a:extLst>
                  <a:ext uri="{FF2B5EF4-FFF2-40B4-BE49-F238E27FC236}">
                    <a16:creationId xmlns:a16="http://schemas.microsoft.com/office/drawing/2014/main" id="{A0BD34D4-CB3E-A523-DE08-36957BB9606B}"/>
                  </a:ext>
                </a:extLst>
              </p:cNvPr>
              <p:cNvSpPr txBox="1">
                <a:spLocks noRot="1" noChangeAspect="1" noMove="1" noResize="1" noEditPoints="1" noAdjustHandles="1" noChangeArrowheads="1" noChangeShapeType="1" noTextEdit="1"/>
              </p:cNvSpPr>
              <p:nvPr/>
            </p:nvSpPr>
            <p:spPr>
              <a:xfrm>
                <a:off x="905608" y="4018085"/>
                <a:ext cx="10656277" cy="2585323"/>
              </a:xfrm>
              <a:prstGeom prst="rect">
                <a:avLst/>
              </a:prstGeom>
              <a:blipFill>
                <a:blip r:embed="rId3"/>
                <a:stretch>
                  <a:fillRect l="-400" t="-1179" b="-2358"/>
                </a:stretch>
              </a:blipFill>
            </p:spPr>
            <p:txBody>
              <a:bodyPr/>
              <a:lstStyle/>
              <a:p>
                <a:r>
                  <a:rPr lang="en-US">
                    <a:noFill/>
                  </a:rPr>
                  <a:t> </a:t>
                </a:r>
              </a:p>
            </p:txBody>
          </p:sp>
        </mc:Fallback>
      </mc:AlternateContent>
    </p:spTree>
    <p:extLst>
      <p:ext uri="{BB962C8B-B14F-4D97-AF65-F5344CB8AC3E}">
        <p14:creationId xmlns:p14="http://schemas.microsoft.com/office/powerpoint/2010/main" val="212226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276B-87CA-3FF9-3ED9-2F1ADFC8A23C}"/>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F89542-F518-0759-9AF1-909E6FAE6D7E}"/>
                  </a:ext>
                </a:extLst>
              </p:cNvPr>
              <p:cNvSpPr>
                <a:spLocks noGrp="1"/>
              </p:cNvSpPr>
              <p:nvPr>
                <p:ph idx="1"/>
              </p:nvPr>
            </p:nvSpPr>
            <p:spPr/>
            <p:txBody>
              <a:bodyPr/>
              <a:lstStyle/>
              <a:p>
                <a:r>
                  <a:rPr lang="en-US" dirty="0"/>
                  <a:t>Q2) 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𝑧</m:t>
                        </m:r>
                      </m:e>
                    </m:d>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1" i="1" dirty="0" smtClean="0">
                        <a:latin typeface="Cambria Math" panose="02040503050406030204" pitchFamily="18" charset="0"/>
                      </a:rPr>
                      <m:t>𝑯𝑷</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𝑤𝑧</m:t>
                    </m:r>
                  </m:oMath>
                </a14:m>
                <a:endParaRPr lang="en-US" dirty="0"/>
              </a:p>
              <a:p>
                <a:r>
                  <a:rPr lang="en-US" dirty="0"/>
                  <a:t>Q3) Show that average transmit energy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𝑥</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𝑷</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sup>
                        <m:r>
                          <a:rPr lang="en-US" i="1">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sup>
                        <m:r>
                          <a:rPr lang="en-US" i="1">
                            <a:latin typeface="Cambria Math" panose="02040503050406030204" pitchFamily="18" charset="0"/>
                          </a:rPr>
                          <m:t>2</m:t>
                        </m:r>
                      </m:sup>
                    </m:sSup>
                    <m:r>
                      <a:rPr lang="en-US" i="1">
                        <a:latin typeface="Cambria Math" panose="02040503050406030204" pitchFamily="18" charset="0"/>
                      </a:rPr>
                      <m:t> </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72F89542-F518-0759-9AF1-909E6FAE6D7E}"/>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A9BDC5-53D1-2032-2EE6-3726A0E5A691}"/>
              </a:ext>
            </a:extLst>
          </p:cNvPr>
          <p:cNvSpPr>
            <a:spLocks noGrp="1"/>
          </p:cNvSpPr>
          <p:nvPr>
            <p:ph type="sldNum" sz="quarter" idx="12"/>
          </p:nvPr>
        </p:nvSpPr>
        <p:spPr/>
        <p:txBody>
          <a:bodyPr/>
          <a:lstStyle/>
          <a:p>
            <a:fld id="{A439D109-9F59-4B0B-8E20-D6D3A384B1F1}" type="slidenum">
              <a:rPr lang="ko-KR" altLang="en-US" smtClean="0"/>
              <a:t>80</a:t>
            </a:fld>
            <a:endParaRPr lang="ko-KR" altLang="en-US"/>
          </a:p>
        </p:txBody>
      </p:sp>
    </p:spTree>
    <p:extLst>
      <p:ext uri="{BB962C8B-B14F-4D97-AF65-F5344CB8AC3E}">
        <p14:creationId xmlns:p14="http://schemas.microsoft.com/office/powerpoint/2010/main" val="24054237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C448-2950-20EE-282D-F2AD627C7677}"/>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65C5F9-9F87-D9A3-B2FA-D8B3A4FA479B}"/>
                  </a:ext>
                </a:extLst>
              </p:cNvPr>
              <p:cNvSpPr>
                <a:spLocks noGrp="1"/>
              </p:cNvSpPr>
              <p:nvPr>
                <p:ph idx="1"/>
              </p:nvPr>
            </p:nvSpPr>
            <p:spPr/>
            <p:txBody>
              <a:bodyPr/>
              <a:lstStyle/>
              <a:p>
                <a:r>
                  <a:rPr lang="en-US" dirty="0"/>
                  <a:t>Q4) Show that the capacity is expressed by </a:t>
                </a:r>
              </a:p>
              <a:p>
                <a:r>
                  <a:rPr lang="en-US"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𝐻𝑃</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i="1" dirty="0">
                            <a:latin typeface="Cambria Math" panose="02040503050406030204" pitchFamily="18" charset="0"/>
                          </a:rPr>
                          <m:t>𝑤𝑧</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r>
                          <a:rPr lang="en-US" b="0" i="1" baseline="-25000" dirty="0" smtClean="0">
                            <a:latin typeface="Cambria Math" panose="02040503050406030204" pitchFamily="18" charset="0"/>
                          </a:rPr>
                          <m:t>𝑧</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0" i="1" dirty="0" smtClean="0">
                        <a:latin typeface="Cambria Math" panose="02040503050406030204" pitchFamily="18" charset="0"/>
                      </a:rPr>
                      <m:t>𝑤</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1"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𝑧</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𝑧</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r>
                          <a:rPr lang="en-US" b="0" i="1" smtClean="0">
                            <a:latin typeface="Cambria Math" panose="02040503050406030204" pitchFamily="18" charset="0"/>
                          </a:rPr>
                          <m:t>𝑤</m:t>
                        </m:r>
                      </m:e>
                    </m:d>
                    <m:r>
                      <a:rPr lang="en-US" b="0" i="1"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oMath>
                </a14:m>
                <a:endParaRPr lang="en-US" dirty="0"/>
              </a:p>
            </p:txBody>
          </p:sp>
        </mc:Choice>
        <mc:Fallback xmlns="">
          <p:sp>
            <p:nvSpPr>
              <p:cNvPr id="3" name="Content Placeholder 2">
                <a:extLst>
                  <a:ext uri="{FF2B5EF4-FFF2-40B4-BE49-F238E27FC236}">
                    <a16:creationId xmlns:a16="http://schemas.microsoft.com/office/drawing/2014/main" id="{F965C5F9-9F87-D9A3-B2FA-D8B3A4FA479B}"/>
                  </a:ext>
                </a:extLst>
              </p:cNvPr>
              <p:cNvSpPr>
                <a:spLocks noGrp="1" noRot="1" noChangeAspect="1" noMove="1" noResize="1" noEditPoints="1" noAdjustHandles="1" noChangeArrowheads="1" noChangeShapeType="1" noTextEdit="1"/>
              </p:cNvSpPr>
              <p:nvPr>
                <p:ph idx="1"/>
              </p:nvPr>
            </p:nvSpPr>
            <p:spPr>
              <a:blipFill>
                <a:blip r:embed="rId2"/>
                <a:stretch>
                  <a:fillRect l="-522" t="-1348"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9D479F-79F9-E85D-FC7B-250E84C8CC77}"/>
              </a:ext>
            </a:extLst>
          </p:cNvPr>
          <p:cNvSpPr>
            <a:spLocks noGrp="1"/>
          </p:cNvSpPr>
          <p:nvPr>
            <p:ph type="sldNum" sz="quarter" idx="12"/>
          </p:nvPr>
        </p:nvSpPr>
        <p:spPr/>
        <p:txBody>
          <a:bodyPr/>
          <a:lstStyle/>
          <a:p>
            <a:fld id="{A439D109-9F59-4B0B-8E20-D6D3A384B1F1}" type="slidenum">
              <a:rPr lang="ko-KR" altLang="en-US" smtClean="0"/>
              <a:t>81</a:t>
            </a:fld>
            <a:endParaRPr lang="ko-KR" altLang="en-US"/>
          </a:p>
        </p:txBody>
      </p:sp>
    </p:spTree>
    <p:extLst>
      <p:ext uri="{BB962C8B-B14F-4D97-AF65-F5344CB8AC3E}">
        <p14:creationId xmlns:p14="http://schemas.microsoft.com/office/powerpoint/2010/main" val="27454888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F4B-1AA1-47F6-FEF8-89C1D3FC47B2}"/>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BA849-C989-C56A-2BB1-E51F3A80ED5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num>
                      <m:den>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num>
                      <m:den>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den>
                    </m:f>
                    <m:r>
                      <a:rPr lang="en-US" b="0" i="1" smtClean="0">
                        <a:latin typeface="Cambria Math" panose="02040503050406030204" pitchFamily="18" charset="0"/>
                      </a:rPr>
                      <m:t>+1|</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184BA849-C989-C56A-2BB1-E51F3A80ED5D}"/>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39F2E9-C3D8-9C22-07FD-66E7018EE672}"/>
              </a:ext>
            </a:extLst>
          </p:cNvPr>
          <p:cNvSpPr>
            <a:spLocks noGrp="1"/>
          </p:cNvSpPr>
          <p:nvPr>
            <p:ph type="sldNum" sz="quarter" idx="12"/>
          </p:nvPr>
        </p:nvSpPr>
        <p:spPr/>
        <p:txBody>
          <a:bodyPr/>
          <a:lstStyle/>
          <a:p>
            <a:fld id="{A439D109-9F59-4B0B-8E20-D6D3A384B1F1}" type="slidenum">
              <a:rPr lang="ko-KR" altLang="en-US" smtClean="0"/>
              <a:t>82</a:t>
            </a:fld>
            <a:endParaRPr lang="ko-KR" altLang="en-US"/>
          </a:p>
        </p:txBody>
      </p:sp>
    </p:spTree>
    <p:extLst>
      <p:ext uri="{BB962C8B-B14F-4D97-AF65-F5344CB8AC3E}">
        <p14:creationId xmlns:p14="http://schemas.microsoft.com/office/powerpoint/2010/main" val="1988282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2BCB-DFD8-DD29-DC24-A78A0F1AFB64}"/>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DFF72C-A35F-504A-ED0F-B3AF383E4E78}"/>
                  </a:ext>
                </a:extLst>
              </p:cNvPr>
              <p:cNvSpPr>
                <a:spLocks noGrp="1"/>
              </p:cNvSpPr>
              <p:nvPr>
                <p:ph idx="1"/>
              </p:nvPr>
            </p:nvSpPr>
            <p:spPr/>
            <p:txBody>
              <a:bodyPr/>
              <a:lstStyle/>
              <a:p>
                <a:r>
                  <a:rPr lang="en-US" dirty="0"/>
                  <a:t>First Approach : We design </a:t>
                </a:r>
                <a14:m>
                  <m:oMath xmlns:m="http://schemas.openxmlformats.org/officeDocument/2006/math">
                    <m:r>
                      <a:rPr lang="en-US" b="1" i="1" smtClean="0">
                        <a:latin typeface="Cambria Math" panose="02040503050406030204" pitchFamily="18" charset="0"/>
                      </a:rPr>
                      <m:t>𝒔</m:t>
                    </m:r>
                  </m:oMath>
                </a14:m>
                <a:r>
                  <a:rPr lang="en-US" dirty="0"/>
                  <a:t> such that the average transmit energy </a:t>
                </a:r>
                <a14:m>
                  <m:oMath xmlns:m="http://schemas.openxmlformats.org/officeDocument/2006/math">
                    <m:r>
                      <a:rPr lang="en-US" b="1" i="1" smtClean="0">
                        <a:latin typeface="Cambria Math" panose="02040503050406030204" pitchFamily="18" charset="0"/>
                      </a:rPr>
                      <m:t>𝑬</m:t>
                    </m:r>
                    <m:r>
                      <a:rPr lang="en-US" b="1" i="1" baseline="-25000" smtClean="0">
                        <a:latin typeface="Cambria Math" panose="02040503050406030204" pitchFamily="18" charset="0"/>
                      </a:rPr>
                      <m:t>𝒔</m:t>
                    </m:r>
                  </m:oMath>
                </a14:m>
                <a:r>
                  <a:rPr lang="en-US" dirty="0"/>
                  <a:t> is equally               distributed to the antennas , </a:t>
                </a:r>
                <a:r>
                  <a:rPr lang="en-US" dirty="0" err="1"/>
                  <a:t>i.e</a:t>
                </a:r>
                <a:r>
                  <a:rPr lang="en-US" dirty="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𝑁𝑡</m:t>
                            </m:r>
                          </m:den>
                        </m:f>
                      </m:e>
                    </m:rad>
                    <m:r>
                      <a:rPr lang="en-US" b="0" i="1" smtClean="0">
                        <a:latin typeface="Cambria Math" panose="02040503050406030204" pitchFamily="18" charset="0"/>
                      </a:rPr>
                      <m:t> </m:t>
                    </m:r>
                    <m:r>
                      <a:rPr lang="en-US" b="1" i="1" smtClean="0">
                        <a:latin typeface="Cambria Math" panose="02040503050406030204" pitchFamily="18" charset="0"/>
                      </a:rPr>
                      <m:t>𝟏</m:t>
                    </m:r>
                    <m:r>
                      <a:rPr lang="en-US" b="0" i="1" baseline="-25000" smtClean="0">
                        <a:latin typeface="Cambria Math" panose="02040503050406030204" pitchFamily="18" charset="0"/>
                      </a:rPr>
                      <m:t>𝑁𝑡</m:t>
                    </m:r>
                  </m:oMath>
                </a14:m>
                <a:r>
                  <a:rPr lang="en-US" dirty="0"/>
                  <a:t> (Equal power allocation)</a:t>
                </a:r>
              </a:p>
              <a:p>
                <a:r>
                  <a:rPr lang="en-US" dirty="0"/>
                  <a:t>Q5) Show that the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r>
                              <a:rPr lang="en-US" b="1" i="1" smtClean="0">
                                <a:latin typeface="Cambria Math" panose="02040503050406030204" pitchFamily="18" charset="0"/>
                              </a:rPr>
                              <m:t>𝟏</m:t>
                            </m:r>
                            <m:r>
                              <a:rPr lang="en-US" b="0" i="1" baseline="-25000" smtClean="0">
                                <a:latin typeface="Cambria Math" panose="02040503050406030204" pitchFamily="18" charset="0"/>
                              </a:rPr>
                              <m:t>𝑁𝑡</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𝑁𝑡</m:t>
                                        </m:r>
                                      </m:den>
                                    </m:f>
                                  </m:e>
                                </m:rad>
                                <m:r>
                                  <a:rPr lang="en-US" i="1">
                                    <a:latin typeface="Cambria Math" panose="02040503050406030204" pitchFamily="18" charset="0"/>
                                  </a:rPr>
                                  <m:t> </m:t>
                                </m:r>
                                <m:r>
                                  <a:rPr lang="en-US" b="1" i="1">
                                    <a:latin typeface="Cambria Math" panose="02040503050406030204" pitchFamily="18" charset="0"/>
                                  </a:rPr>
                                  <m:t>𝟏</m:t>
                                </m:r>
                                <m:r>
                                  <a:rPr lang="en-US" i="1" baseline="-25000">
                                    <a:latin typeface="Cambria Math" panose="02040503050406030204" pitchFamily="18" charset="0"/>
                                  </a:rPr>
                                  <m:t>𝑁𝑡</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
                              <a:rPr lang="en-US" b="1" i="1">
                                <a:latin typeface="Cambria Math" panose="02040503050406030204" pitchFamily="18" charset="0"/>
                              </a:rPr>
                              <m:t>𝟏</m:t>
                            </m:r>
                            <m:r>
                              <a:rPr lang="en-US" i="1" baseline="-25000">
                                <a:latin typeface="Cambria Math" panose="02040503050406030204" pitchFamily="18" charset="0"/>
                              </a:rPr>
                              <m:t>𝑁𝑡</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8DFF72C-A35F-504A-ED0F-B3AF383E4E78}"/>
                  </a:ext>
                </a:extLst>
              </p:cNvPr>
              <p:cNvSpPr>
                <a:spLocks noGrp="1" noRot="1" noChangeAspect="1" noMove="1" noResize="1" noEditPoints="1" noAdjustHandles="1" noChangeArrowheads="1" noChangeShapeType="1" noTextEdit="1"/>
              </p:cNvSpPr>
              <p:nvPr>
                <p:ph idx="1"/>
              </p:nvPr>
            </p:nvSpPr>
            <p:spPr>
              <a:blipFill>
                <a:blip r:embed="rId2"/>
                <a:stretch>
                  <a:fillRect l="-522" t="-1348"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E87852-DDBD-E879-7429-1F11D7996784}"/>
              </a:ext>
            </a:extLst>
          </p:cNvPr>
          <p:cNvSpPr>
            <a:spLocks noGrp="1"/>
          </p:cNvSpPr>
          <p:nvPr>
            <p:ph type="sldNum" sz="quarter" idx="12"/>
          </p:nvPr>
        </p:nvSpPr>
        <p:spPr/>
        <p:txBody>
          <a:bodyPr/>
          <a:lstStyle/>
          <a:p>
            <a:fld id="{A439D109-9F59-4B0B-8E20-D6D3A384B1F1}" type="slidenum">
              <a:rPr lang="ko-KR" altLang="en-US" smtClean="0"/>
              <a:t>83</a:t>
            </a:fld>
            <a:endParaRPr lang="ko-KR" altLang="en-US"/>
          </a:p>
        </p:txBody>
      </p:sp>
    </p:spTree>
    <p:extLst>
      <p:ext uri="{BB962C8B-B14F-4D97-AF65-F5344CB8AC3E}">
        <p14:creationId xmlns:p14="http://schemas.microsoft.com/office/powerpoint/2010/main" val="18588153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489E-DD59-F4B9-7F7B-886D65CADC8F}"/>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ED24F-0097-5D0C-1385-A741D1BCEFAA}"/>
                  </a:ext>
                </a:extLst>
              </p:cNvPr>
              <p:cNvSpPr>
                <a:spLocks noGrp="1"/>
              </p:cNvSpPr>
              <p:nvPr>
                <p:ph idx="1"/>
              </p:nvPr>
            </p:nvSpPr>
            <p:spPr/>
            <p:txBody>
              <a:bodyPr/>
              <a:lstStyle/>
              <a:p>
                <a:r>
                  <a:rPr lang="en-US" dirty="0"/>
                  <a:t>Second approach: We design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m:t>
                        </m:r>
                        <m:r>
                          <a:rPr lang="en-US" b="0" i="1" baseline="-25000" smtClean="0">
                            <a:latin typeface="Cambria Math" panose="02040503050406030204" pitchFamily="18" charset="0"/>
                          </a:rPr>
                          <m:t>𝑠</m:t>
                        </m:r>
                      </m:e>
                    </m:rad>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𝟏</m:t>
                    </m:r>
                  </m:oMath>
                </a14:m>
                <a:r>
                  <a:rPr lang="en-US" dirty="0"/>
                  <a:t> such that the average transmit energy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 </m:t>
                    </m:r>
                  </m:oMath>
                </a14:m>
                <a:r>
                  <a:rPr lang="en-US" dirty="0"/>
                  <a:t>is concentrated by assigning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𝑇𝑋</m:t>
                    </m:r>
                    <m:r>
                      <a:rPr lang="en-US" b="0" i="1" baseline="-25000" smtClean="0">
                        <a:latin typeface="Cambria Math" panose="02040503050406030204" pitchFamily="18" charset="0"/>
                      </a:rPr>
                      <m:t>1</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 −1</m:t>
                        </m:r>
                      </m:e>
                    </m:d>
                  </m:oMath>
                </a14:m>
                <a:r>
                  <a:rPr lang="en-US" dirty="0"/>
                  <a:t> are unused.</a:t>
                </a:r>
              </a:p>
              <a:p>
                <a:r>
                  <a:rPr lang="en-US" dirty="0"/>
                  <a:t>Q6) Show that the capacity is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d>
                              <m:dPr>
                                <m:ctrlPr>
                                  <a:rPr lang="en-US" b="0" i="1" baseline="-25000" smtClean="0">
                                    <a:latin typeface="Cambria Math" panose="02040503050406030204" pitchFamily="18" charset="0"/>
                                  </a:rPr>
                                </m:ctrlPr>
                              </m:dPr>
                              <m:e>
                                <m:r>
                                  <a:rPr lang="en-US" b="0" i="1" baseline="-25000" smtClean="0">
                                    <a:latin typeface="Cambria Math" panose="02040503050406030204" pitchFamily="18" charset="0"/>
                                  </a:rPr>
                                  <m:t>1,1</m:t>
                                </m:r>
                              </m:e>
                            </m:d>
                            <m:r>
                              <a:rPr lang="en-US" b="0" i="1" baseline="-25000" smtClean="0">
                                <a:latin typeface="Cambria Math" panose="02040503050406030204" pitchFamily="18" charset="0"/>
                              </a:rPr>
                              <m:t> </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ad>
                                  <m:radPr>
                                    <m:degHide m:val="on"/>
                                    <m:ctrlPr>
                                      <a:rPr lang="en-US" i="1">
                                        <a:latin typeface="Cambria Math" panose="02040503050406030204" pitchFamily="18" charset="0"/>
                                      </a:rPr>
                                    </m:ctrlPr>
                                  </m:radPr>
                                  <m:deg/>
                                  <m:e>
                                    <m:r>
                                      <a:rPr lang="en-US" i="1">
                                        <a:latin typeface="Cambria Math" panose="02040503050406030204" pitchFamily="18" charset="0"/>
                                      </a:rPr>
                                      <m:t>𝐸</m:t>
                                    </m:r>
                                    <m:r>
                                      <a:rPr lang="en-US" i="1" baseline="-25000">
                                        <a:latin typeface="Cambria Math" panose="02040503050406030204" pitchFamily="18" charset="0"/>
                                      </a:rPr>
                                      <m:t>𝑠</m:t>
                                    </m:r>
                                  </m:e>
                                </m:rad>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𝟏</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d>
                              <m:dPr>
                                <m:ctrlPr>
                                  <a:rPr lang="en-US" i="1" baseline="-25000">
                                    <a:latin typeface="Cambria Math" panose="02040503050406030204" pitchFamily="18" charset="0"/>
                                  </a:rPr>
                                </m:ctrlPr>
                              </m:dPr>
                              <m:e>
                                <m:r>
                                  <a:rPr lang="en-US" i="1" baseline="-25000">
                                    <a:latin typeface="Cambria Math" panose="02040503050406030204" pitchFamily="18" charset="0"/>
                                  </a:rPr>
                                  <m:t>1,1</m:t>
                                </m:r>
                              </m:e>
                            </m:d>
                            <m:r>
                              <a:rPr lang="en-US" i="1" baseline="-25000">
                                <a:latin typeface="Cambria Math" panose="02040503050406030204" pitchFamily="18" charset="0"/>
                              </a:rPr>
                              <m:t> </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7EED24F-0097-5D0C-1385-A741D1BCEFAA}"/>
                  </a:ext>
                </a:extLst>
              </p:cNvPr>
              <p:cNvSpPr>
                <a:spLocks noGrp="1" noRot="1" noChangeAspect="1" noMove="1" noResize="1" noEditPoints="1" noAdjustHandles="1" noChangeArrowheads="1" noChangeShapeType="1" noTextEdit="1"/>
              </p:cNvSpPr>
              <p:nvPr>
                <p:ph idx="1"/>
              </p:nvPr>
            </p:nvSpPr>
            <p:spPr>
              <a:blipFill>
                <a:blip r:embed="rId2"/>
                <a:stretch>
                  <a:fillRect l="-522" t="-809"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BA88D79-2BC9-22F2-00F3-66D8818ED1F7}"/>
              </a:ext>
            </a:extLst>
          </p:cNvPr>
          <p:cNvSpPr>
            <a:spLocks noGrp="1"/>
          </p:cNvSpPr>
          <p:nvPr>
            <p:ph type="sldNum" sz="quarter" idx="12"/>
          </p:nvPr>
        </p:nvSpPr>
        <p:spPr/>
        <p:txBody>
          <a:bodyPr/>
          <a:lstStyle/>
          <a:p>
            <a:fld id="{A439D109-9F59-4B0B-8E20-D6D3A384B1F1}" type="slidenum">
              <a:rPr lang="ko-KR" altLang="en-US" smtClean="0"/>
              <a:t>84</a:t>
            </a:fld>
            <a:endParaRPr lang="ko-KR" altLang="en-US"/>
          </a:p>
        </p:txBody>
      </p:sp>
    </p:spTree>
    <p:extLst>
      <p:ext uri="{BB962C8B-B14F-4D97-AF65-F5344CB8AC3E}">
        <p14:creationId xmlns:p14="http://schemas.microsoft.com/office/powerpoint/2010/main" val="1417135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6DD3-E390-975B-48B9-A9A6CD8799CB}"/>
              </a:ext>
            </a:extLst>
          </p:cNvPr>
          <p:cNvSpPr>
            <a:spLocks noGrp="1"/>
          </p:cNvSpPr>
          <p:nvPr>
            <p:ph type="title"/>
          </p:nvPr>
        </p:nvSpPr>
        <p:spPr/>
        <p:txBody>
          <a:bodyPr/>
          <a:lstStyle/>
          <a:p>
            <a:r>
              <a:rPr lang="en-US" dirty="0"/>
              <a:t>MISO</a:t>
            </a:r>
          </a:p>
        </p:txBody>
      </p:sp>
      <p:pic>
        <p:nvPicPr>
          <p:cNvPr id="6" name="Content Placeholder 5" descr="A diagram of a machine&#10;&#10;Description automatically generated">
            <a:extLst>
              <a:ext uri="{FF2B5EF4-FFF2-40B4-BE49-F238E27FC236}">
                <a16:creationId xmlns:a16="http://schemas.microsoft.com/office/drawing/2014/main" id="{3F49850B-DEC7-D1AA-F9E3-7EBDA4645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538" y="1809137"/>
            <a:ext cx="8888065" cy="1781424"/>
          </a:xfrm>
        </p:spPr>
      </p:pic>
      <p:sp>
        <p:nvSpPr>
          <p:cNvPr id="4" name="Slide Number Placeholder 3">
            <a:extLst>
              <a:ext uri="{FF2B5EF4-FFF2-40B4-BE49-F238E27FC236}">
                <a16:creationId xmlns:a16="http://schemas.microsoft.com/office/drawing/2014/main" id="{82C87957-6098-A932-E514-C033E71C04D9}"/>
              </a:ext>
            </a:extLst>
          </p:cNvPr>
          <p:cNvSpPr>
            <a:spLocks noGrp="1"/>
          </p:cNvSpPr>
          <p:nvPr>
            <p:ph type="sldNum" sz="quarter" idx="12"/>
          </p:nvPr>
        </p:nvSpPr>
        <p:spPr/>
        <p:txBody>
          <a:bodyPr/>
          <a:lstStyle/>
          <a:p>
            <a:fld id="{A439D109-9F59-4B0B-8E20-D6D3A384B1F1}" type="slidenum">
              <a:rPr lang="ko-KR" altLang="en-US" smtClean="0"/>
              <a:t>85</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6B9F4CC-22CE-73C3-F3E7-75B0310985B1}"/>
                  </a:ext>
                </a:extLst>
              </p:cNvPr>
              <p:cNvSpPr txBox="1"/>
              <p:nvPr/>
            </p:nvSpPr>
            <p:spPr>
              <a:xfrm>
                <a:off x="659423" y="3930162"/>
                <a:ext cx="10694377" cy="2281778"/>
              </a:xfrm>
              <a:prstGeom prst="rect">
                <a:avLst/>
              </a:prstGeom>
              <a:noFill/>
            </p:spPr>
            <p:txBody>
              <a:bodyPr wrap="square" rtlCol="0">
                <a:spAutoFit/>
              </a:bodyPr>
              <a:lstStyle/>
              <a:p>
                <a:pPr marL="285750" indent="-285750">
                  <a:buFont typeface="Arial" panose="020B0604020202020204" pitchFamily="34" charset="0"/>
                  <a:buChar char="•"/>
                </a:pPr>
                <a:r>
                  <a:rPr lang="en-US" dirty="0"/>
                  <a:t>In this case , we can optimize the precoder </a:t>
                </a:r>
                <a:r>
                  <a:rPr lang="en-US" b="1" dirty="0"/>
                  <a:t>P</a:t>
                </a:r>
                <a:r>
                  <a:rPr lang="en-US" dirty="0"/>
                  <a:t> to achieve the maximum capacity </a:t>
                </a:r>
                <a:r>
                  <a:rPr lang="en-US" b="1" dirty="0"/>
                  <a:t>P</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Q1) Using the Cauchy-Schwartz inequality find the optimal </a:t>
                </a:r>
                <a:r>
                  <a:rPr lang="en-US" b="1" dirty="0"/>
                  <a:t>P</a:t>
                </a:r>
                <a:r>
                  <a:rPr lang="en-US" dirty="0"/>
                  <a:t> that maximizes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oMath>
                </a14:m>
                <a:r>
                  <a:rPr lang="en-US" dirty="0"/>
                  <a:t>with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Show that maximum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endParaRPr lang="en-US" dirty="0"/>
              </a:p>
              <a:p>
                <a:endParaRPr lang="en-US" b="1" dirty="0"/>
              </a:p>
              <a:p>
                <a:endParaRPr lang="en-US" b="1" dirty="0"/>
              </a:p>
            </p:txBody>
          </p:sp>
        </mc:Choice>
        <mc:Fallback xmlns="">
          <p:sp>
            <p:nvSpPr>
              <p:cNvPr id="7" name="TextBox 6">
                <a:extLst>
                  <a:ext uri="{FF2B5EF4-FFF2-40B4-BE49-F238E27FC236}">
                    <a16:creationId xmlns:a16="http://schemas.microsoft.com/office/drawing/2014/main" id="{86B9F4CC-22CE-73C3-F3E7-75B0310985B1}"/>
                  </a:ext>
                </a:extLst>
              </p:cNvPr>
              <p:cNvSpPr txBox="1">
                <a:spLocks noRot="1" noChangeAspect="1" noMove="1" noResize="1" noEditPoints="1" noAdjustHandles="1" noChangeArrowheads="1" noChangeShapeType="1" noTextEdit="1"/>
              </p:cNvSpPr>
              <p:nvPr/>
            </p:nvSpPr>
            <p:spPr>
              <a:xfrm>
                <a:off x="659423" y="3930162"/>
                <a:ext cx="10694377" cy="2281778"/>
              </a:xfrm>
              <a:prstGeom prst="rect">
                <a:avLst/>
              </a:prstGeom>
              <a:blipFill>
                <a:blip r:embed="rId3"/>
                <a:stretch>
                  <a:fillRect l="-342" t="-1604"/>
                </a:stretch>
              </a:blipFill>
            </p:spPr>
            <p:txBody>
              <a:bodyPr/>
              <a:lstStyle/>
              <a:p>
                <a:r>
                  <a:rPr lang="en-US">
                    <a:noFill/>
                  </a:rPr>
                  <a:t> </a:t>
                </a:r>
              </a:p>
            </p:txBody>
          </p:sp>
        </mc:Fallback>
      </mc:AlternateContent>
    </p:spTree>
    <p:extLst>
      <p:ext uri="{BB962C8B-B14F-4D97-AF65-F5344CB8AC3E}">
        <p14:creationId xmlns:p14="http://schemas.microsoft.com/office/powerpoint/2010/main" val="3615472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529C-15D6-F87E-A5E6-BD6B5A3D279E}"/>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286434-0923-BD7D-7051-911B9EDE6B8D}"/>
                  </a:ext>
                </a:extLst>
              </p:cNvPr>
              <p:cNvSpPr>
                <a:spLocks noGrp="1"/>
              </p:cNvSpPr>
              <p:nvPr>
                <p:ph idx="1"/>
              </p:nvPr>
            </p:nvSpPr>
            <p:spPr/>
            <p:txBody>
              <a:bodyPr/>
              <a:lstStyle/>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Applying the Cauchy-Schwartz inequality </a:t>
                </a:r>
              </a:p>
              <a:p>
                <a14:m>
                  <m:oMath xmlns:m="http://schemas.openxmlformats.org/officeDocument/2006/math">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a:latin typeface="Cambria Math" panose="02040503050406030204" pitchFamily="18" charset="0"/>
                                          </a:rPr>
                                          <m:t>​</m:t>
                                        </m:r>
                                      </m:e>
                                    </m:d>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1" i="1">
                                    <a:latin typeface="Cambria Math" panose="02040503050406030204" pitchFamily="18" charset="0"/>
                                  </a:rPr>
                                  <m:t>𝑷</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r>
                  <a:rPr lang="en-US" dirty="0"/>
                  <a:t>Let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𝑷</m:t>
                        </m:r>
                        <m:r>
                          <a:rPr lang="en-US" b="0" i="1" smtClean="0">
                            <a:latin typeface="Cambria Math" panose="02040503050406030204" pitchFamily="18" charset="0"/>
                          </a:rPr>
                          <m:t>|</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den>
                    </m:f>
                  </m:oMath>
                </a14:m>
                <a:endParaRPr lang="en-US" dirty="0"/>
              </a:p>
              <a:p>
                <a:r>
                  <a:rPr lang="en-US" dirty="0"/>
                  <a:t>Substituting the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 =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a:latin typeface="Cambria Math" panose="02040503050406030204" pitchFamily="18" charset="0"/>
                                          </a:rPr>
                                          <m:t>​</m:t>
                                        </m:r>
                                      </m:e>
                                    </m:d>
                                  </m:e>
                                  <m:sup>
                                    <m:r>
                                      <a:rPr lang="en-US" b="1" i="1">
                                        <a:latin typeface="Cambria Math" panose="02040503050406030204" pitchFamily="18" charset="0"/>
                                      </a:rPr>
                                      <m:t>𝟐</m:t>
                                    </m:r>
                                  </m:sup>
                                </m:sSup>
                                <m:r>
                                  <a:rPr lang="en-US" b="1"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0286434-0923-BD7D-7051-911B9EDE6B8D}"/>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86517A-CE8D-1D31-59D0-E676D4F88740}"/>
              </a:ext>
            </a:extLst>
          </p:cNvPr>
          <p:cNvSpPr>
            <a:spLocks noGrp="1"/>
          </p:cNvSpPr>
          <p:nvPr>
            <p:ph type="sldNum" sz="quarter" idx="12"/>
          </p:nvPr>
        </p:nvSpPr>
        <p:spPr/>
        <p:txBody>
          <a:bodyPr/>
          <a:lstStyle/>
          <a:p>
            <a:fld id="{A439D109-9F59-4B0B-8E20-D6D3A384B1F1}" type="slidenum">
              <a:rPr lang="ko-KR" altLang="en-US" smtClean="0"/>
              <a:t>86</a:t>
            </a:fld>
            <a:endParaRPr lang="ko-KR" altLang="en-US"/>
          </a:p>
        </p:txBody>
      </p:sp>
    </p:spTree>
    <p:extLst>
      <p:ext uri="{BB962C8B-B14F-4D97-AF65-F5344CB8AC3E}">
        <p14:creationId xmlns:p14="http://schemas.microsoft.com/office/powerpoint/2010/main" val="41073795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B2CE-D043-3EDB-539C-C222C91E5A3E}"/>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F858A-E6A4-A300-9EEA-F48BEA6ACA0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a:latin typeface="Cambria Math" panose="02040503050406030204" pitchFamily="18" charset="0"/>
                                          </a:rPr>
                                          <m:t>​</m:t>
                                        </m:r>
                                      </m:e>
                                    </m:d>
                                  </m:e>
                                  <m:sup>
                                    <m:r>
                                      <a:rPr lang="en-US" b="1" i="1">
                                        <a:latin typeface="Cambria Math" panose="02040503050406030204" pitchFamily="18" charset="0"/>
                                      </a:rPr>
                                      <m:t>𝟐</m:t>
                                    </m:r>
                                  </m:sup>
                                </m:sSup>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i="1">
                                            <a:latin typeface="Cambria Math" panose="02040503050406030204" pitchFamily="18" charset="0"/>
                                          </a:rPr>
                                          <m:t>𝛼</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endParaRPr lang="en-US" dirty="0"/>
              </a:p>
              <a:p>
                <a:r>
                  <a:rPr lang="en-US" dirty="0"/>
                  <a:t>Q2)Show that MRT achieves the maximum capacity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𝐸𝑠</m:t>
                        </m:r>
                        <m:r>
                          <a:rPr lang="en-US" b="0" i="1" smtClean="0">
                            <a:latin typeface="Cambria Math" panose="02040503050406030204" pitchFamily="18" charset="0"/>
                          </a:rPr>
                          <m:t> </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𝐸𝑠</m:t>
                            </m:r>
                          </m:e>
                        </m:ra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oMath>
                </a14:m>
                <a:endParaRPr lang="en-US" dirty="0"/>
              </a:p>
            </p:txBody>
          </p:sp>
        </mc:Choice>
        <mc:Fallback xmlns="">
          <p:sp>
            <p:nvSpPr>
              <p:cNvPr id="3" name="Content Placeholder 2">
                <a:extLst>
                  <a:ext uri="{FF2B5EF4-FFF2-40B4-BE49-F238E27FC236}">
                    <a16:creationId xmlns:a16="http://schemas.microsoft.com/office/drawing/2014/main" id="{33CF858A-E6A4-A300-9EEA-F48BEA6ACA02}"/>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4C8A16B-60C8-754F-4637-FC5095E86369}"/>
              </a:ext>
            </a:extLst>
          </p:cNvPr>
          <p:cNvSpPr>
            <a:spLocks noGrp="1"/>
          </p:cNvSpPr>
          <p:nvPr>
            <p:ph type="sldNum" sz="quarter" idx="12"/>
          </p:nvPr>
        </p:nvSpPr>
        <p:spPr/>
        <p:txBody>
          <a:bodyPr/>
          <a:lstStyle/>
          <a:p>
            <a:fld id="{A439D109-9F59-4B0B-8E20-D6D3A384B1F1}" type="slidenum">
              <a:rPr lang="ko-KR" altLang="en-US" smtClean="0"/>
              <a:t>87</a:t>
            </a:fld>
            <a:endParaRPr lang="ko-KR" altLang="en-US"/>
          </a:p>
        </p:txBody>
      </p:sp>
    </p:spTree>
    <p:extLst>
      <p:ext uri="{BB962C8B-B14F-4D97-AF65-F5344CB8AC3E}">
        <p14:creationId xmlns:p14="http://schemas.microsoft.com/office/powerpoint/2010/main" val="1668313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5F8B-5488-8DC9-F7EC-0EEDC6CA3404}"/>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FB142-3596-ED57-46EF-B1B609A6226A}"/>
                  </a:ext>
                </a:extLst>
              </p:cNvPr>
              <p:cNvSpPr>
                <a:spLocks noGrp="1"/>
              </p:cNvSpPr>
              <p:nvPr>
                <p:ph idx="1"/>
              </p:nvPr>
            </p:nvSpPr>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 ∗</m:t>
                    </m:r>
                    <m:r>
                      <a:rPr lang="en-US" b="1" i="1" dirty="0">
                        <a:latin typeface="Cambria Math" panose="02040503050406030204" pitchFamily="18" charset="0"/>
                      </a:rPr>
                      <m:t>𝒚</m:t>
                    </m:r>
                    <m:r>
                      <a:rPr lang="en-US" i="1" dirty="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e>
                    </m:d>
                    <m:r>
                      <a:rPr lang="en-US" i="1" dirty="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r>
                      <a:rPr lang="en-US" b="0" i="1" dirty="0"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𝐸𝑠</m:t>
                        </m:r>
                      </m:num>
                      <m:den>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i="1" dirty="0">
                        <a:latin typeface="Cambria Math" panose="02040503050406030204" pitchFamily="18" charset="0"/>
                      </a:rPr>
                      <m:t>𝑤</m:t>
                    </m:r>
                    <m:r>
                      <a:rPr lang="en-US" b="1" i="1" dirty="0">
                        <a:latin typeface="Cambria Math" panose="02040503050406030204" pitchFamily="18" charset="0"/>
                      </a:rPr>
                      <m:t>𝑯</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dirty="0">
                        <a:latin typeface="Cambria Math" panose="02040503050406030204" pitchFamily="18" charset="0"/>
                      </a:rPr>
                      <m:t>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r>
                      <a:rPr lang="en-US" b="1" i="1" dirty="0">
                        <a:latin typeface="Cambria Math" panose="02040503050406030204" pitchFamily="18" charset="0"/>
                      </a:rPr>
                      <m:t>𝑯</m:t>
                    </m:r>
                    <m:r>
                      <a:rPr lang="en-US" i="1">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r>
                      <a:rPr lang="en-US" b="1" i="1" dirty="0">
                        <a:latin typeface="Cambria Math" panose="02040503050406030204" pitchFamily="18" charset="0"/>
                      </a:rPr>
                      <m:t>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e>
                        </m:d>
                      </m:e>
                      <m:sup>
                        <m:r>
                          <a:rPr lang="en-US" b="0" i="0" smtClean="0">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A66FB142-3596-ED57-46EF-B1B609A6226A}"/>
                  </a:ext>
                </a:extLst>
              </p:cNvPr>
              <p:cNvSpPr>
                <a:spLocks noGrp="1" noRot="1" noChangeAspect="1" noMove="1" noResize="1" noEditPoints="1" noAdjustHandles="1" noChangeArrowheads="1" noChangeShapeType="1" noTextEdit="1"/>
              </p:cNvSpPr>
              <p:nvPr>
                <p:ph idx="1"/>
              </p:nvPr>
            </p:nvSpPr>
            <p:spPr>
              <a:blipFill>
                <a:blip r:embed="rId2"/>
                <a:stretch>
                  <a:fillRect l="-522"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C52644-EF59-B984-8E71-4E18DB80607E}"/>
              </a:ext>
            </a:extLst>
          </p:cNvPr>
          <p:cNvSpPr>
            <a:spLocks noGrp="1"/>
          </p:cNvSpPr>
          <p:nvPr>
            <p:ph type="sldNum" sz="quarter" idx="12"/>
          </p:nvPr>
        </p:nvSpPr>
        <p:spPr/>
        <p:txBody>
          <a:bodyPr/>
          <a:lstStyle/>
          <a:p>
            <a:fld id="{A439D109-9F59-4B0B-8E20-D6D3A384B1F1}" type="slidenum">
              <a:rPr lang="ko-KR" altLang="en-US" smtClean="0"/>
              <a:t>88</a:t>
            </a:fld>
            <a:endParaRPr lang="ko-KR" altLang="en-US"/>
          </a:p>
        </p:txBody>
      </p:sp>
    </p:spTree>
    <p:extLst>
      <p:ext uri="{BB962C8B-B14F-4D97-AF65-F5344CB8AC3E}">
        <p14:creationId xmlns:p14="http://schemas.microsoft.com/office/powerpoint/2010/main" val="3856955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4DF8-1EFD-E45D-01CD-2F4359576A67}"/>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8BBC8-6CAA-1246-659E-B7765157EF9C}"/>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r>
                          <m:rPr>
                            <m:nor/>
                          </m:rPr>
                          <a:rPr lang="en-US" dirty="0"/>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e>
                            </m:d>
                          </m:e>
                          <m:sup>
                            <m:r>
                              <a:rPr lang="en-US">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𝑙𝑜𝑔</m:t>
                    </m:r>
                    <m:r>
                      <a:rPr lang="en-US" b="0" i="1" baseline="-25000" dirty="0" smtClean="0">
                        <a:latin typeface="Cambria Math" panose="02040503050406030204" pitchFamily="18" charset="0"/>
                      </a:rPr>
                      <m:t>2</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m:t>
                        </m:r>
                        <m:f>
                          <m:fPr>
                            <m:ctrlPr>
                              <a:rPr lang="en-US" b="0" i="1" dirty="0"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e>
                                </m:d>
                              </m:e>
                              <m:sup>
                                <m:r>
                                  <a:rPr lang="en-US">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e>
                    </m:d>
                    <m:r>
                      <a:rPr lang="en-US" b="0" i="1" dirty="0" smtClean="0">
                        <a:latin typeface="Cambria Math" panose="02040503050406030204" pitchFamily="18" charset="0"/>
                      </a:rPr>
                      <m:t>=</m:t>
                    </m:r>
                    <m:r>
                      <a:rPr lang="en-US" b="0" i="1" dirty="0" smtClean="0">
                        <a:latin typeface="Cambria Math" panose="02040503050406030204" pitchFamily="18" charset="0"/>
                      </a:rPr>
                      <m:t>𝑙𝑜𝑔</m:t>
                    </m:r>
                    <m:r>
                      <a:rPr lang="en-US" b="0" i="1" baseline="-25000" dirty="0" smtClean="0">
                        <a:latin typeface="Cambria Math" panose="02040503050406030204" pitchFamily="18" charset="0"/>
                      </a:rPr>
                      <m:t>2</m:t>
                    </m:r>
                    <m:r>
                      <a:rPr lang="en-US" b="0" i="1" dirty="0" smtClean="0">
                        <a:latin typeface="Cambria Math" panose="02040503050406030204" pitchFamily="18" charset="0"/>
                      </a:rPr>
                      <m:t>|1+ </m:t>
                    </m:r>
                    <m:f>
                      <m:fPr>
                        <m:ctrlPr>
                          <a:rPr lang="en-US" b="0" i="1" dirty="0"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BF8BBC8-6CAA-1246-659E-B7765157EF9C}"/>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4C3892-EF84-6BC1-55D7-67361F36C263}"/>
              </a:ext>
            </a:extLst>
          </p:cNvPr>
          <p:cNvSpPr>
            <a:spLocks noGrp="1"/>
          </p:cNvSpPr>
          <p:nvPr>
            <p:ph type="sldNum" sz="quarter" idx="12"/>
          </p:nvPr>
        </p:nvSpPr>
        <p:spPr/>
        <p:txBody>
          <a:bodyPr/>
          <a:lstStyle/>
          <a:p>
            <a:fld id="{A439D109-9F59-4B0B-8E20-D6D3A384B1F1}" type="slidenum">
              <a:rPr lang="ko-KR" altLang="en-US" smtClean="0"/>
              <a:t>89</a:t>
            </a:fld>
            <a:endParaRPr lang="ko-KR" altLang="en-US"/>
          </a:p>
        </p:txBody>
      </p:sp>
    </p:spTree>
    <p:extLst>
      <p:ext uri="{BB962C8B-B14F-4D97-AF65-F5344CB8AC3E}">
        <p14:creationId xmlns:p14="http://schemas.microsoft.com/office/powerpoint/2010/main" val="49086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CEF6-3D53-6C9B-927D-FF3FA334D720}"/>
              </a:ext>
            </a:extLst>
          </p:cNvPr>
          <p:cNvSpPr>
            <a:spLocks noGrp="1"/>
          </p:cNvSpPr>
          <p:nvPr>
            <p:ph type="title"/>
          </p:nvPr>
        </p:nvSpPr>
        <p:spPr/>
        <p:txBody>
          <a:bodyPr/>
          <a:lstStyle/>
          <a:p>
            <a:r>
              <a:rPr lang="en-US" dirty="0"/>
              <a:t>SISO</a:t>
            </a:r>
          </a:p>
        </p:txBody>
      </p:sp>
      <p:pic>
        <p:nvPicPr>
          <p:cNvPr id="6" name="Content Placeholder 5" descr="A black arrow pointing to the right">
            <a:extLst>
              <a:ext uri="{FF2B5EF4-FFF2-40B4-BE49-F238E27FC236}">
                <a16:creationId xmlns:a16="http://schemas.microsoft.com/office/drawing/2014/main" id="{E1859E7C-D034-171A-8E1C-5E5355E69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276" y="1599945"/>
            <a:ext cx="10307488" cy="1829055"/>
          </a:xfrm>
        </p:spPr>
      </p:pic>
      <p:sp>
        <p:nvSpPr>
          <p:cNvPr id="4" name="Slide Number Placeholder 3">
            <a:extLst>
              <a:ext uri="{FF2B5EF4-FFF2-40B4-BE49-F238E27FC236}">
                <a16:creationId xmlns:a16="http://schemas.microsoft.com/office/drawing/2014/main" id="{A42C9F9D-764E-0D27-BBC0-6362CDCE7F84}"/>
              </a:ext>
            </a:extLst>
          </p:cNvPr>
          <p:cNvSpPr>
            <a:spLocks noGrp="1"/>
          </p:cNvSpPr>
          <p:nvPr>
            <p:ph type="sldNum" sz="quarter" idx="12"/>
          </p:nvPr>
        </p:nvSpPr>
        <p:spPr/>
        <p:txBody>
          <a:bodyPr/>
          <a:lstStyle/>
          <a:p>
            <a:fld id="{A439D109-9F59-4B0B-8E20-D6D3A384B1F1}" type="slidenum">
              <a:rPr lang="ko-KR" altLang="en-US" smtClean="0"/>
              <a:t>90</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FABCC8-8C97-1DDD-2A57-DE9E126A8785}"/>
                  </a:ext>
                </a:extLst>
              </p:cNvPr>
              <p:cNvSpPr txBox="1"/>
              <p:nvPr/>
            </p:nvSpPr>
            <p:spPr>
              <a:xfrm>
                <a:off x="712276" y="3956539"/>
                <a:ext cx="107764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Assume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Write an expression of the received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r>
                          <a:rPr lang="en-US" b="0" i="1" smtClean="0">
                            <a:latin typeface="Cambria Math" panose="02040503050406030204" pitchFamily="18" charset="0"/>
                          </a:rPr>
                          <m:t> </m:t>
                        </m:r>
                      </m:e>
                    </m:acc>
                  </m:oMath>
                </a14:m>
                <a:r>
                  <a:rPr lang="en-US" dirty="0"/>
                  <a:t>in terms of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r>
                      <a:rPr lang="en-US" b="0" i="1" dirty="0" smtClean="0">
                        <a:latin typeface="Cambria Math" panose="02040503050406030204" pitchFamily="18" charset="0"/>
                      </a:rPr>
                      <m:t>𝑤</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h𝑝𝑥</m:t>
                        </m:r>
                        <m:r>
                          <a:rPr lang="en-US" b="0" i="1" dirty="0" smtClean="0">
                            <a:latin typeface="Cambria Math" panose="02040503050406030204" pitchFamily="18" charset="0"/>
                          </a:rPr>
                          <m:t>+</m:t>
                        </m:r>
                        <m:r>
                          <a:rPr lang="en-US" b="0" i="1" dirty="0" smtClean="0">
                            <a:latin typeface="Cambria Math" panose="02040503050406030204" pitchFamily="18" charset="0"/>
                          </a:rPr>
                          <m:t>𝑧</m:t>
                        </m:r>
                      </m:e>
                    </m:d>
                    <m:r>
                      <a:rPr lang="en-US" b="0" i="1" dirty="0" smtClean="0">
                        <a:latin typeface="Cambria Math" panose="02040503050406030204" pitchFamily="18" charset="0"/>
                      </a:rPr>
                      <m:t>=</m:t>
                    </m:r>
                    <m:r>
                      <a:rPr lang="en-US" b="0" i="1" dirty="0" smtClean="0">
                        <a:latin typeface="Cambria Math" panose="02040503050406030204" pitchFamily="18" charset="0"/>
                      </a:rPr>
                      <m:t>𝑤h𝑝𝑥𝑧</m:t>
                    </m:r>
                    <m:r>
                      <a:rPr lang="en-US" b="0" i="1" dirty="0" smtClean="0">
                        <a:latin typeface="Cambria Math" panose="02040503050406030204" pitchFamily="18" charset="0"/>
                      </a:rPr>
                      <m:t>+</m:t>
                    </m:r>
                    <m:r>
                      <a:rPr lang="en-US" b="0" i="1" dirty="0" smtClean="0">
                        <a:latin typeface="Cambria Math" panose="02040503050406030204" pitchFamily="18" charset="0"/>
                      </a:rPr>
                      <m:t>𝑤𝑧</m:t>
                    </m:r>
                  </m:oMath>
                </a14:m>
                <a:endParaRPr lang="en-US" b="0" dirty="0"/>
              </a:p>
              <a:p>
                <a:r>
                  <a:rPr lang="en-US" dirty="0"/>
                  <a:t>             </a:t>
                </a:r>
              </a:p>
            </p:txBody>
          </p:sp>
        </mc:Choice>
        <mc:Fallback xmlns="">
          <p:sp>
            <p:nvSpPr>
              <p:cNvPr id="7" name="TextBox 6">
                <a:extLst>
                  <a:ext uri="{FF2B5EF4-FFF2-40B4-BE49-F238E27FC236}">
                    <a16:creationId xmlns:a16="http://schemas.microsoft.com/office/drawing/2014/main" id="{DEFABCC8-8C97-1DDD-2A57-DE9E126A8785}"/>
                  </a:ext>
                </a:extLst>
              </p:cNvPr>
              <p:cNvSpPr txBox="1">
                <a:spLocks noRot="1" noChangeAspect="1" noMove="1" noResize="1" noEditPoints="1" noAdjustHandles="1" noChangeArrowheads="1" noChangeShapeType="1" noTextEdit="1"/>
              </p:cNvSpPr>
              <p:nvPr/>
            </p:nvSpPr>
            <p:spPr>
              <a:xfrm>
                <a:off x="712276" y="3956539"/>
                <a:ext cx="10776438" cy="2031325"/>
              </a:xfrm>
              <a:prstGeom prst="rect">
                <a:avLst/>
              </a:prstGeom>
              <a:blipFill>
                <a:blip r:embed="rId3"/>
                <a:stretch>
                  <a:fillRect l="-396" t="-1502"/>
                </a:stretch>
              </a:blipFill>
            </p:spPr>
            <p:txBody>
              <a:bodyPr/>
              <a:lstStyle/>
              <a:p>
                <a:r>
                  <a:rPr lang="en-US">
                    <a:noFill/>
                  </a:rPr>
                  <a:t> </a:t>
                </a:r>
              </a:p>
            </p:txBody>
          </p:sp>
        </mc:Fallback>
      </mc:AlternateContent>
    </p:spTree>
    <p:extLst>
      <p:ext uri="{BB962C8B-B14F-4D97-AF65-F5344CB8AC3E}">
        <p14:creationId xmlns:p14="http://schemas.microsoft.com/office/powerpoint/2010/main" val="42690367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E07A-97A1-59CA-35E8-37ABCF9F53DF}"/>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61E37-3761-5E2C-8569-547A13896C1D}"/>
                  </a:ext>
                </a:extLst>
              </p:cNvPr>
              <p:cNvSpPr>
                <a:spLocks noGrp="1"/>
              </p:cNvSpPr>
              <p:nvPr>
                <p:ph idx="1"/>
              </p:nvPr>
            </p:nvSpPr>
            <p:spPr/>
            <p:txBody>
              <a:bodyPr/>
              <a:lstStyle/>
              <a:p>
                <a:r>
                  <a:rPr lang="en-US" dirty="0"/>
                  <a:t>Q2) Show that the average transmit energy is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𝐻</m:t>
                            </m:r>
                          </m:sup>
                        </m:sSup>
                        <m:r>
                          <a:rPr lang="en-US" b="0" i="1" smtClean="0">
                            <a:latin typeface="Cambria Math" panose="02040503050406030204" pitchFamily="18" charset="0"/>
                          </a:rPr>
                          <m:t>𝑝𝑥</m:t>
                        </m:r>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a14:m>
                <a:endParaRPr lang="en-US" dirty="0"/>
              </a:p>
              <a:p>
                <a:r>
                  <a:rPr lang="en-US" dirty="0"/>
                  <a:t>Q3) Show that the capacity is expressed by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𝑤h𝑝𝑥𝑧</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𝑤h𝑝𝑥𝑧</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5061E37-3761-5E2C-8569-547A13896C1D}"/>
                  </a:ext>
                </a:extLst>
              </p:cNvPr>
              <p:cNvSpPr>
                <a:spLocks noGrp="1" noRot="1" noChangeAspect="1" noMove="1" noResize="1" noEditPoints="1" noAdjustHandles="1" noChangeArrowheads="1" noChangeShapeType="1" noTextEdit="1"/>
              </p:cNvSpPr>
              <p:nvPr>
                <p:ph idx="1"/>
              </p:nvPr>
            </p:nvSpPr>
            <p:spPr>
              <a:blipFill>
                <a:blip r:embed="rId2"/>
                <a:stretch>
                  <a:fillRect l="-522" t="-1348"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162670-51C2-518B-DB98-006A6E06CA3B}"/>
              </a:ext>
            </a:extLst>
          </p:cNvPr>
          <p:cNvSpPr>
            <a:spLocks noGrp="1"/>
          </p:cNvSpPr>
          <p:nvPr>
            <p:ph type="sldNum" sz="quarter" idx="12"/>
          </p:nvPr>
        </p:nvSpPr>
        <p:spPr/>
        <p:txBody>
          <a:bodyPr/>
          <a:lstStyle/>
          <a:p>
            <a:fld id="{A439D109-9F59-4B0B-8E20-D6D3A384B1F1}" type="slidenum">
              <a:rPr lang="ko-KR" altLang="en-US" smtClean="0"/>
              <a:t>91</a:t>
            </a:fld>
            <a:endParaRPr lang="ko-KR" altLang="en-US"/>
          </a:p>
        </p:txBody>
      </p:sp>
    </p:spTree>
    <p:extLst>
      <p:ext uri="{BB962C8B-B14F-4D97-AF65-F5344CB8AC3E}">
        <p14:creationId xmlns:p14="http://schemas.microsoft.com/office/powerpoint/2010/main" val="28429689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0258-22CB-8B06-0CBF-EB683590C6CA}"/>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305AF0-0909-A0AE-48D6-419C13CAA270}"/>
                  </a:ext>
                </a:extLst>
              </p:cNvPr>
              <p:cNvSpPr>
                <a:spLocks noGrp="1"/>
              </p:cNvSpPr>
              <p:nvPr>
                <p:ph idx="1"/>
              </p:nvPr>
            </p:nvSpPr>
            <p:spPr>
              <a:xfrm>
                <a:off x="838200" y="1649691"/>
                <a:ext cx="10515600" cy="4900578"/>
              </a:xfrm>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𝑤h𝑝𝑥</m:t>
                        </m:r>
                        <m:r>
                          <a:rPr lang="en-US" i="1" dirty="0">
                            <a:latin typeface="Cambria Math" panose="02040503050406030204" pitchFamily="18" charset="0"/>
                          </a:rPr>
                          <m:t>+</m:t>
                        </m:r>
                        <m:r>
                          <a:rPr lang="en-US" i="1" dirty="0">
                            <a:latin typeface="Cambria Math" panose="02040503050406030204" pitchFamily="18" charset="0"/>
                          </a:rPr>
                          <m:t>𝑤𝑧</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dirty="0">
                        <a:latin typeface="Cambria Math" panose="02040503050406030204" pitchFamily="18" charset="0"/>
                      </a:rPr>
                      <m:t>𝑤h𝑝𝑥</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i="1" dirty="0">
                        <a:latin typeface="Cambria Math" panose="02040503050406030204" pitchFamily="18" charset="0"/>
                      </a:rPr>
                      <m:t>𝑤𝑧</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𝑤h𝑝</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9305AF0-0909-A0AE-48D6-419C13CAA27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871" b="-2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8C2CCD-BAB6-E924-47FB-DF6625C53E97}"/>
              </a:ext>
            </a:extLst>
          </p:cNvPr>
          <p:cNvSpPr>
            <a:spLocks noGrp="1"/>
          </p:cNvSpPr>
          <p:nvPr>
            <p:ph type="sldNum" sz="quarter" idx="12"/>
          </p:nvPr>
        </p:nvSpPr>
        <p:spPr/>
        <p:txBody>
          <a:bodyPr/>
          <a:lstStyle/>
          <a:p>
            <a:fld id="{A439D109-9F59-4B0B-8E20-D6D3A384B1F1}" type="slidenum">
              <a:rPr lang="ko-KR" altLang="en-US" smtClean="0"/>
              <a:t>92</a:t>
            </a:fld>
            <a:endParaRPr lang="ko-KR" altLang="en-US"/>
          </a:p>
        </p:txBody>
      </p:sp>
    </p:spTree>
    <p:extLst>
      <p:ext uri="{BB962C8B-B14F-4D97-AF65-F5344CB8AC3E}">
        <p14:creationId xmlns:p14="http://schemas.microsoft.com/office/powerpoint/2010/main" val="31778383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2709-5DC4-37AF-D6DE-C302E9CC980E}"/>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17CF7-632E-76EA-BD83-2058EE1FE6DE}"/>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D517CF7-632E-76EA-BD83-2058EE1FE6D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AAF3F5-D9DE-DB54-F617-2B8CAD8B2E6F}"/>
              </a:ext>
            </a:extLst>
          </p:cNvPr>
          <p:cNvSpPr>
            <a:spLocks noGrp="1"/>
          </p:cNvSpPr>
          <p:nvPr>
            <p:ph type="sldNum" sz="quarter" idx="12"/>
          </p:nvPr>
        </p:nvSpPr>
        <p:spPr/>
        <p:txBody>
          <a:bodyPr/>
          <a:lstStyle/>
          <a:p>
            <a:fld id="{A439D109-9F59-4B0B-8E20-D6D3A384B1F1}" type="slidenum">
              <a:rPr lang="ko-KR" altLang="en-US" smtClean="0"/>
              <a:t>93</a:t>
            </a:fld>
            <a:endParaRPr lang="ko-KR" altLang="en-US"/>
          </a:p>
        </p:txBody>
      </p:sp>
    </p:spTree>
    <p:extLst>
      <p:ext uri="{BB962C8B-B14F-4D97-AF65-F5344CB8AC3E}">
        <p14:creationId xmlns:p14="http://schemas.microsoft.com/office/powerpoint/2010/main" val="2119041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80A0-0C51-BD6D-4EDB-A6B9D144B128}"/>
              </a:ext>
            </a:extLst>
          </p:cNvPr>
          <p:cNvSpPr>
            <a:spLocks noGrp="1"/>
          </p:cNvSpPr>
          <p:nvPr>
            <p:ph type="title"/>
          </p:nvPr>
        </p:nvSpPr>
        <p:spPr/>
        <p:txBody>
          <a:bodyPr/>
          <a:lstStyle/>
          <a:p>
            <a:r>
              <a:rPr lang="en-US" dirty="0"/>
              <a:t>MIMO with DFB(V-BLAST)</a:t>
            </a:r>
          </a:p>
        </p:txBody>
      </p:sp>
      <p:pic>
        <p:nvPicPr>
          <p:cNvPr id="6" name="Content Placeholder 5" descr="A black arrow pointing to a black line&#10;&#10;Description automatically generated">
            <a:extLst>
              <a:ext uri="{FF2B5EF4-FFF2-40B4-BE49-F238E27FC236}">
                <a16:creationId xmlns:a16="http://schemas.microsoft.com/office/drawing/2014/main" id="{B45A7BD6-2D2D-B946-256F-6B487608BD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6654" y="1556905"/>
            <a:ext cx="10515600" cy="1872095"/>
          </a:xfrm>
        </p:spPr>
      </p:pic>
      <p:sp>
        <p:nvSpPr>
          <p:cNvPr id="4" name="Slide Number Placeholder 3">
            <a:extLst>
              <a:ext uri="{FF2B5EF4-FFF2-40B4-BE49-F238E27FC236}">
                <a16:creationId xmlns:a16="http://schemas.microsoft.com/office/drawing/2014/main" id="{D6D833E2-F9F8-4F7C-613B-E0AC977E2A7B}"/>
              </a:ext>
            </a:extLst>
          </p:cNvPr>
          <p:cNvSpPr>
            <a:spLocks noGrp="1"/>
          </p:cNvSpPr>
          <p:nvPr>
            <p:ph type="sldNum" sz="quarter" idx="12"/>
          </p:nvPr>
        </p:nvSpPr>
        <p:spPr/>
        <p:txBody>
          <a:bodyPr/>
          <a:lstStyle/>
          <a:p>
            <a:fld id="{A439D109-9F59-4B0B-8E20-D6D3A384B1F1}" type="slidenum">
              <a:rPr lang="ko-KR" altLang="en-US" smtClean="0"/>
              <a:t>94</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DDC400A-1B41-47C3-D76D-0A13D6C589D0}"/>
                  </a:ext>
                </a:extLst>
              </p:cNvPr>
              <p:cNvSpPr txBox="1"/>
              <p:nvPr/>
            </p:nvSpPr>
            <p:spPr>
              <a:xfrm>
                <a:off x="729760" y="4484077"/>
                <a:ext cx="1101676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𝑁𝑠</m:t>
                    </m:r>
                  </m:oMath>
                </a14:m>
                <a:r>
                  <a:rPr lang="en-US" dirty="0"/>
                  <a:t> and </a:t>
                </a:r>
                <a14:m>
                  <m:oMath xmlns:m="http://schemas.openxmlformats.org/officeDocument/2006/math">
                    <m:r>
                      <a:rPr lang="en-US" b="0" i="1" smtClean="0">
                        <a:latin typeface="Cambria Math" panose="02040503050406030204" pitchFamily="18" charset="0"/>
                      </a:rPr>
                      <m:t>𝑧</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𝑁𝑟</m:t>
                    </m:r>
                  </m:oMath>
                </a14:m>
                <a:r>
                  <a:rPr lang="en-US" dirty="0"/>
                  <a:t> follow zero mean Gaussian distributions.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𝐸𝑠</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1" i="1" smtClean="0">
                            <a:latin typeface="Cambria Math" panose="02040503050406030204" pitchFamily="18" charset="0"/>
                          </a:rPr>
                          <m:t>𝑯</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𝑁𝑟</m:t>
                            </m:r>
                          </m:e>
                        </m:d>
                      </m:e>
                    </m:func>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successively cancel the interference by already detected components of </a:t>
                </a:r>
                <a:r>
                  <a:rPr lang="en-US" b="1" dirty="0"/>
                  <a:t>x</a:t>
                </a:r>
                <a:r>
                  <a:rPr lang="en-US" dirty="0"/>
                  <a:t> from the received         signal </a:t>
                </a:r>
                <a:r>
                  <a:rPr lang="en-US" b="1" dirty="0"/>
                  <a:t>y</a:t>
                </a:r>
                <a:r>
                  <a:rPr lang="en-US" dirty="0"/>
                  <a:t>.</a:t>
                </a:r>
              </a:p>
              <a:p>
                <a:pPr marL="285750" indent="-285750">
                  <a:buFont typeface="Arial" panose="020B0604020202020204" pitchFamily="34" charset="0"/>
                  <a:buChar char="•"/>
                </a:pPr>
                <a:r>
                  <a:rPr lang="en-US" dirty="0"/>
                  <a:t>The order in which the components of </a:t>
                </a:r>
                <a:r>
                  <a:rPr lang="en-US" b="1" dirty="0"/>
                  <a:t>x</a:t>
                </a:r>
                <a:r>
                  <a:rPr lang="en-US" dirty="0"/>
                  <a:t> are detected becomes important to the overall                 performance.</a:t>
                </a:r>
              </a:p>
            </p:txBody>
          </p:sp>
        </mc:Choice>
        <mc:Fallback xmlns="">
          <p:sp>
            <p:nvSpPr>
              <p:cNvPr id="7" name="TextBox 6">
                <a:extLst>
                  <a:ext uri="{FF2B5EF4-FFF2-40B4-BE49-F238E27FC236}">
                    <a16:creationId xmlns:a16="http://schemas.microsoft.com/office/drawing/2014/main" id="{CDDC400A-1B41-47C3-D76D-0A13D6C589D0}"/>
                  </a:ext>
                </a:extLst>
              </p:cNvPr>
              <p:cNvSpPr txBox="1">
                <a:spLocks noRot="1" noChangeAspect="1" noMove="1" noResize="1" noEditPoints="1" noAdjustHandles="1" noChangeArrowheads="1" noChangeShapeType="1" noTextEdit="1"/>
              </p:cNvSpPr>
              <p:nvPr/>
            </p:nvSpPr>
            <p:spPr>
              <a:xfrm>
                <a:off x="729760" y="4484077"/>
                <a:ext cx="11016762" cy="2308324"/>
              </a:xfrm>
              <a:prstGeom prst="rect">
                <a:avLst/>
              </a:prstGeom>
              <a:blipFill>
                <a:blip r:embed="rId4"/>
                <a:stretch>
                  <a:fillRect l="-387" t="-1587" r="-2380" b="-3439"/>
                </a:stretch>
              </a:blipFill>
            </p:spPr>
            <p:txBody>
              <a:bodyPr/>
              <a:lstStyle/>
              <a:p>
                <a:r>
                  <a:rPr lang="en-US">
                    <a:noFill/>
                  </a:rPr>
                  <a:t> </a:t>
                </a:r>
              </a:p>
            </p:txBody>
          </p:sp>
        </mc:Fallback>
      </mc:AlternateContent>
    </p:spTree>
    <p:extLst>
      <p:ext uri="{BB962C8B-B14F-4D97-AF65-F5344CB8AC3E}">
        <p14:creationId xmlns:p14="http://schemas.microsoft.com/office/powerpoint/2010/main" val="3610528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592E-A43E-5F36-B162-1D97143A74C3}"/>
              </a:ext>
            </a:extLst>
          </p:cNvPr>
          <p:cNvSpPr>
            <a:spLocks noGrp="1"/>
          </p:cNvSpPr>
          <p:nvPr>
            <p:ph type="title"/>
          </p:nvPr>
        </p:nvSpPr>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6A0D5C-CFF2-0784-31A8-1332AEB2DA79}"/>
                  </a:ext>
                </a:extLst>
              </p:cNvPr>
              <p:cNvSpPr>
                <a:spLocks noGrp="1"/>
              </p:cNvSpPr>
              <p:nvPr>
                <p:ph idx="1"/>
              </p:nvPr>
            </p:nvSpPr>
            <p:spPr/>
            <p:txBody>
              <a:bodyPr/>
              <a:lstStyle/>
              <a:p>
                <a:r>
                  <a:rPr lang="en-US" dirty="0"/>
                  <a:t>Q1) Show that </a:t>
                </a:r>
              </a:p>
              <a:p>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 ̃</m:t>
                    </m:r>
                    <m:r>
                      <a:rPr lang="en-US" b="1" i="1" baseline="-2500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 ̃</m:t>
                    </m:r>
                    <m:r>
                      <a:rPr lang="en-US" b="1" i="1" baseline="-2500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e>
                        </m:d>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b="0" i="1" smtClean="0">
                            <a:latin typeface="Cambria Math" panose="02040503050406030204" pitchFamily="18" charset="0"/>
                          </a:rPr>
                          <m:t>−</m:t>
                        </m:r>
                        <m:r>
                          <a:rPr lang="en-US" b="1" i="1">
                            <a:latin typeface="Cambria Math" panose="02040503050406030204" pitchFamily="18" charset="0"/>
                          </a:rPr>
                          <m:t>𝑾𝑯𝑷𝒙</m:t>
                        </m:r>
                        <m:r>
                          <a:rPr lang="en-US" b="0" i="1" smtClean="0">
                            <a:latin typeface="Cambria Math" panose="02040503050406030204" pitchFamily="18" charset="0"/>
                          </a:rPr>
                          <m:t>−</m:t>
                        </m:r>
                        <m:r>
                          <a:rPr lang="en-US" b="1" i="1">
                            <a:latin typeface="Cambria Math" panose="02040503050406030204" pitchFamily="18" charset="0"/>
                          </a:rPr>
                          <m:t>𝑾𝒛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𝑾𝑯𝑷𝒙</m:t>
                            </m:r>
                            <m:r>
                              <a:rPr lang="en-US" b="0" i="1" smtClean="0">
                                <a:latin typeface="Cambria Math" panose="02040503050406030204" pitchFamily="18" charset="0"/>
                              </a:rPr>
                              <m:t>−</m:t>
                            </m:r>
                            <m:r>
                              <a:rPr lang="en-US" b="1" i="1">
                                <a:latin typeface="Cambria Math" panose="02040503050406030204" pitchFamily="18" charset="0"/>
                              </a:rPr>
                              <m:t>𝑾𝒛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𝑾𝑯𝑷𝒙</m:t>
                        </m:r>
                        <m:r>
                          <a:rPr lang="en-US" i="1">
                            <a:latin typeface="Cambria Math" panose="02040503050406030204" pitchFamily="18" charset="0"/>
                          </a:rPr>
                          <m:t>−</m:t>
                        </m:r>
                        <m:r>
                          <a:rPr lang="en-US" b="1" i="1">
                            <a:latin typeface="Cambria Math" panose="02040503050406030204" pitchFamily="18" charset="0"/>
                          </a:rPr>
                          <m:t>𝑾𝒛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𝑾𝒛</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p:txBody>
          </p:sp>
        </mc:Choice>
        <mc:Fallback xmlns="">
          <p:sp>
            <p:nvSpPr>
              <p:cNvPr id="3" name="Content Placeholder 2">
                <a:extLst>
                  <a:ext uri="{FF2B5EF4-FFF2-40B4-BE49-F238E27FC236}">
                    <a16:creationId xmlns:a16="http://schemas.microsoft.com/office/drawing/2014/main" id="{D76A0D5C-CFF2-0784-31A8-1332AEB2DA7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51C46C-69F4-CDBE-16EA-767DFB1D90FE}"/>
              </a:ext>
            </a:extLst>
          </p:cNvPr>
          <p:cNvSpPr>
            <a:spLocks noGrp="1"/>
          </p:cNvSpPr>
          <p:nvPr>
            <p:ph type="sldNum" sz="quarter" idx="12"/>
          </p:nvPr>
        </p:nvSpPr>
        <p:spPr/>
        <p:txBody>
          <a:bodyPr/>
          <a:lstStyle/>
          <a:p>
            <a:fld id="{A439D109-9F59-4B0B-8E20-D6D3A384B1F1}" type="slidenum">
              <a:rPr lang="ko-KR" altLang="en-US" smtClean="0"/>
              <a:t>95</a:t>
            </a:fld>
            <a:endParaRPr lang="ko-KR" altLang="en-US"/>
          </a:p>
        </p:txBody>
      </p:sp>
    </p:spTree>
    <p:extLst>
      <p:ext uri="{BB962C8B-B14F-4D97-AF65-F5344CB8AC3E}">
        <p14:creationId xmlns:p14="http://schemas.microsoft.com/office/powerpoint/2010/main" val="9694651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2549-8C35-AE35-B0B5-9149B49B6E30}"/>
              </a:ext>
            </a:extLst>
          </p:cNvPr>
          <p:cNvSpPr>
            <a:spLocks noGrp="1"/>
          </p:cNvSpPr>
          <p:nvPr>
            <p:ph type="title"/>
          </p:nvPr>
        </p:nvSpPr>
        <p:spPr>
          <a:xfrm>
            <a:off x="776654" y="841808"/>
            <a:ext cx="10515600" cy="681250"/>
          </a:xfrm>
        </p:spPr>
        <p:txBody>
          <a:bodyPr/>
          <a:lstStyle/>
          <a:p>
            <a:r>
              <a:rPr lang="en-US" dirty="0"/>
              <a:t>MIMO with DFB(V-BLAST)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68BFB0-DEF2-D2A3-3CDF-D10805505ADA}"/>
                  </a:ext>
                </a:extLst>
              </p:cNvPr>
              <p:cNvSpPr>
                <a:spLocks noGrp="1"/>
              </p:cNvSpPr>
              <p:nvPr>
                <p:ph idx="1"/>
              </p:nvPr>
            </p:nvSpPr>
            <p:spPr>
              <a:xfrm>
                <a:off x="838200" y="1649690"/>
                <a:ext cx="10515600" cy="4706659"/>
              </a:xfrm>
            </p:spPr>
            <p:txBody>
              <a:bodyPr/>
              <a:lstStyle/>
              <a:p>
                <a:r>
                  <a:rPr lang="en-US" dirty="0"/>
                  <a:t>2) Show that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m:t>
                        </m:r>
                      </m:e>
                    </m:d>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 </m:t>
                    </m:r>
                  </m:oMath>
                </a14:m>
                <a:r>
                  <a:rPr lang="en-US" dirty="0"/>
                  <a:t>represent the MSE of the </a:t>
                </a:r>
                <a:r>
                  <a:rPr lang="en-US" dirty="0" err="1"/>
                  <a:t>i-th</a:t>
                </a:r>
                <a:r>
                  <a:rPr lang="en-US" dirty="0"/>
                  <a:t> symbol </a:t>
                </a:r>
                <a14:m>
                  <m:oMath xmlns:m="http://schemas.openxmlformats.org/officeDocument/2006/math">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m:t>
                    </m:r>
                  </m:oMath>
                </a14:m>
                <a:endParaRPr lang="en-US" b="0" dirty="0"/>
              </a:p>
              <a:p>
                <a:r>
                  <a:rPr lang="en-US" dirty="0"/>
                  <a:t>Solution)</a:t>
                </a:r>
              </a:p>
              <a:p>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d>
                      <m:dPr>
                        <m:ctrlPr>
                          <a:rPr lang="en-US" b="0" i="1" baseline="-25000" smtClean="0">
                            <a:latin typeface="Cambria Math" panose="02040503050406030204" pitchFamily="18" charset="0"/>
                          </a:rPr>
                        </m:ctrlPr>
                      </m:dPr>
                      <m:e>
                        <m:r>
                          <a:rPr lang="en-US" b="0" i="1" baseline="-25000" smtClean="0">
                            <a:latin typeface="Cambria Math" panose="02040503050406030204" pitchFamily="18" charset="0"/>
                          </a:rPr>
                          <m:t>𝑖</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baseline="-25000" smtClean="0">
                            <a:latin typeface="Cambria Math" panose="02040503050406030204" pitchFamily="18" charset="0"/>
                          </a:rPr>
                          <m:t>𝒊</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baseline="-25000" smtClean="0">
                            <a:latin typeface="Cambria Math" panose="02040503050406030204" pitchFamily="18" charset="0"/>
                          </a:rPr>
                          <m:t>𝑖</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baseline="-25000" smtClean="0">
                                <a:latin typeface="Cambria Math" panose="02040503050406030204" pitchFamily="18" charset="0"/>
                              </a:rPr>
                              <m:t>𝒊</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r>
                                  <a:rPr lang="en-US" b="1" i="1" smtClean="0">
                                    <a:latin typeface="Cambria Math" panose="02040503050406030204" pitchFamily="18" charset="0"/>
                                  </a:rPr>
                                  <m:t> </m:t>
                                </m:r>
                              </m:e>
                            </m:acc>
                            <m:r>
                              <a:rPr lang="en-US" b="0" i="1" baseline="-25000" smtClean="0">
                                <a:latin typeface="Cambria Math" panose="02040503050406030204" pitchFamily="18" charset="0"/>
                              </a:rPr>
                              <m:t>𝑖</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r>
                                <m:rPr>
                                  <m:brk m:alnAt="7"/>
                                </m:rPr>
                                <a:rPr lang="en-US" b="1" i="1" smtClean="0">
                                  <a:latin typeface="Cambria Math" panose="02040503050406030204" pitchFamily="18" charset="0"/>
                                  <a:ea typeface="Cambria Math" panose="02040503050406030204" pitchFamily="18" charset="0"/>
                                </a:rPr>
                                <m:t>𝒙</m:t>
                              </m:r>
                              <m:r>
                                <m:rPr>
                                  <m:brk m:alnAt="7"/>
                                </m:rP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acc>
                                <m:accPr>
                                  <m:chr m:val="̃"/>
                                  <m:ctrlPr>
                                    <a:rPr lang="en-US" b="1" i="1" smtClean="0">
                                      <a:latin typeface="Cambria Math" panose="02040503050406030204" pitchFamily="18" charset="0"/>
                                      <a:ea typeface="Cambria Math" panose="02040503050406030204" pitchFamily="18" charset="0"/>
                                    </a:rPr>
                                  </m:ctrlPr>
                                </m:accPr>
                                <m:e>
                                  <m:r>
                                    <m:rPr>
                                      <m:brk m:alnAt="7"/>
                                    </m:rPr>
                                    <a:rPr lang="en-US" b="1" i="1" smtClean="0">
                                      <a:latin typeface="Cambria Math" panose="02040503050406030204" pitchFamily="18" charset="0"/>
                                      <a:ea typeface="Cambria Math" panose="02040503050406030204" pitchFamily="18" charset="0"/>
                                    </a:rPr>
                                    <m:t>𝒙</m:t>
                                  </m:r>
                                </m:e>
                              </m:acc>
                              <m:r>
                                <m:rPr>
                                  <m:brk m:alnAt="7"/>
                                </m:rP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m:rPr>
                                  <m:brk m:alnAt="7"/>
                                </m:rPr>
                                <a:rPr lang="en-US" b="1" i="1" smtClean="0">
                                  <a:latin typeface="Cambria Math" panose="02040503050406030204" pitchFamily="18" charset="0"/>
                                  <a:ea typeface="Cambria Math" panose="02040503050406030204" pitchFamily="18" charset="0"/>
                                </a:rPr>
                                <m:t>𝒙</m:t>
                              </m:r>
                              <m:r>
                                <m:rPr>
                                  <m:brk m:alnAt="7"/>
                                </m:rP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acc>
                                <m:accPr>
                                  <m:chr m:val="̃"/>
                                  <m:ctrlPr>
                                    <a:rPr lang="en-US" b="1" i="1" smtClean="0">
                                      <a:latin typeface="Cambria Math" panose="02040503050406030204" pitchFamily="18" charset="0"/>
                                      <a:ea typeface="Cambria Math" panose="02040503050406030204" pitchFamily="18" charset="0"/>
                                    </a:rPr>
                                  </m:ctrlPr>
                                </m:accPr>
                                <m:e>
                                  <m:r>
                                    <m:rPr>
                                      <m:brk m:alnAt="7"/>
                                    </m:rPr>
                                    <a:rPr lang="en-US" b="1" i="1" smtClean="0">
                                      <a:latin typeface="Cambria Math" panose="02040503050406030204" pitchFamily="18" charset="0"/>
                                      <a:ea typeface="Cambria Math" panose="02040503050406030204" pitchFamily="18" charset="0"/>
                                    </a:rPr>
                                    <m:t>𝒙</m:t>
                                  </m:r>
                                </m:e>
                              </m:acc>
                              <m:r>
                                <m:rPr>
                                  <m:brk m:alnAt="7"/>
                                </m:rP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d>
                                <m:dPr>
                                  <m:ctrlPr>
                                    <a:rPr lang="en-US" b="0" i="1" smtClean="0">
                                      <a:latin typeface="Cambria Math" panose="02040503050406030204" pitchFamily="18" charset="0"/>
                                      <a:ea typeface="Cambria Math" panose="02040503050406030204" pitchFamily="18" charset="0"/>
                                    </a:rPr>
                                  </m:ctrlPr>
                                </m:dPr>
                                <m:e>
                                  <m:r>
                                    <m:rPr>
                                      <m:brk m:alnAt="7"/>
                                    </m:rPr>
                                    <a:rPr lang="en-US" b="1" i="1">
                                      <a:latin typeface="Cambria Math" panose="02040503050406030204" pitchFamily="18" charset="0"/>
                                      <a:ea typeface="Cambria Math" panose="02040503050406030204" pitchFamily="18" charset="0"/>
                                    </a:rPr>
                                    <m:t>𝒙</m:t>
                                  </m:r>
                                  <m:r>
                                    <a:rPr lang="en-US" i="1" baseline="-2500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m:rPr>
                                      <m:brk m:alnAt="7"/>
                                    </m:rPr>
                                    <a:rPr lang="en-US" i="1" baseline="-2500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baseline="-25000" smtClean="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a:rPr lang="en-US" b="0" i="1" baseline="-25000" smtClean="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m:t>
                              </m:r>
                            </m:e>
                          </m:mr>
                          <m:mr>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ea typeface="Cambria Math" panose="02040503050406030204" pitchFamily="18" charset="0"/>
                                </a:rPr>
                                <m:t>(</m:t>
                              </m:r>
                              <m:r>
                                <m:rPr>
                                  <m:brk m:alnAt="7"/>
                                </m:rPr>
                                <a:rPr lang="en-US" b="1" i="1">
                                  <a:latin typeface="Cambria Math" panose="02040503050406030204" pitchFamily="18" charset="0"/>
                                  <a:ea typeface="Cambria Math" panose="02040503050406030204" pitchFamily="18" charset="0"/>
                                </a:rPr>
                                <m:t>𝒙</m:t>
                              </m:r>
                              <m:r>
                                <m:rPr>
                                  <m:brk m:alnAt="7"/>
                                </m:rP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m:rPr>
                                  <m:brk m:alnAt="7"/>
                                </m:rPr>
                                <a:rPr lang="en-US" i="1" baseline="-2500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i="1" baseline="-25000">
                                  <a:latin typeface="Cambria Math" panose="02040503050406030204" pitchFamily="18" charset="0"/>
                                  <a:ea typeface="Cambria Math" panose="02040503050406030204" pitchFamily="18" charset="0"/>
                                </a:rPr>
                                <m:t>𝑁𝑠</m:t>
                              </m:r>
                              <m:r>
                                <a:rPr lang="en-US" i="1">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a:rPr lang="en-US" i="1" baseline="-2500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i="1" baseline="-25000">
                                  <a:latin typeface="Cambria Math" panose="02040503050406030204" pitchFamily="18" charset="0"/>
                                  <a:ea typeface="Cambria Math" panose="02040503050406030204" pitchFamily="18" charset="0"/>
                                </a:rPr>
                                <m:t>𝑁𝑠</m:t>
                              </m:r>
                              <m:r>
                                <a:rPr lang="en-US" i="1">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a:rPr lang="en-US" i="1" baseline="-2500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i="1" baseline="-25000">
                                  <a:latin typeface="Cambria Math" panose="02040503050406030204" pitchFamily="18" charset="0"/>
                                  <a:ea typeface="Cambria Math" panose="02040503050406030204" pitchFamily="18" charset="0"/>
                                </a:rPr>
                                <m:t>𝑁𝑠</m:t>
                              </m:r>
                              <m:r>
                                <a:rPr lang="en-US" i="1">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a:rPr lang="en-US" i="1" baseline="-2500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m:t>
                              </m:r>
                            </m:e>
                          </m:mr>
                        </m:m>
                      </m:e>
                    </m:d>
                  </m:oMath>
                </a14:m>
                <a:endParaRPr lang="en-US" dirty="0"/>
              </a:p>
              <a:p>
                <a:r>
                  <a:rPr lang="en-US" dirty="0"/>
                  <a:t>3) Show that obtaining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b="1" dirty="0"/>
                  <a:t> </a:t>
                </a:r>
                <a:r>
                  <a:rPr lang="en-US" dirty="0"/>
                  <a:t>again with </a:t>
                </a: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m:rPr>
                        <m:sty m:val="p"/>
                      </m:rPr>
                      <a:rPr lang="en-US" b="0" i="0" baseline="-25000" smtClean="0">
                        <a:latin typeface="Cambria Math" panose="02040503050406030204" pitchFamily="18" charset="0"/>
                      </a:rPr>
                      <m:t>i</m:t>
                    </m:r>
                  </m:oMath>
                </a14:m>
                <a:r>
                  <a:rPr lang="en-US" dirty="0"/>
                  <a:t> is equivalent to obtaining </a:t>
                </a:r>
              </a:p>
              <a:p>
                <a:pPr marL="0" indent="0">
                  <a:buNone/>
                </a:pPr>
                <a:r>
                  <a:rPr lang="en-US" b="1" dirty="0"/>
                  <a:t>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dirty="0"/>
                  <a:t> with </a:t>
                </a:r>
                <a14:m>
                  <m:oMath xmlns:m="http://schemas.openxmlformats.org/officeDocument/2006/math">
                    <m:r>
                      <a:rPr lang="en-US" b="1" i="1" smtClean="0">
                        <a:latin typeface="Cambria Math" panose="02040503050406030204" pitchFamily="18" charset="0"/>
                      </a:rPr>
                      <m:t>𝑯𝑷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e>
                    </m:d>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𝑯𝑷𝒙</m:t>
                    </m:r>
                    <m:r>
                      <a:rPr lang="en-US" b="0" i="1" smtClean="0">
                        <a:latin typeface="Cambria Math" panose="02040503050406030204" pitchFamily="18" charset="0"/>
                      </a:rPr>
                      <m:t>+</m:t>
                    </m:r>
                    <m:r>
                      <a:rPr lang="en-US" b="1" i="1" smtClean="0">
                        <a:latin typeface="Cambria Math" panose="02040503050406030204" pitchFamily="18" charset="0"/>
                      </a:rPr>
                      <m:t>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1" i="1" smtClean="0">
                            <a:latin typeface="Cambria Math" panose="02040503050406030204" pitchFamily="18" charset="0"/>
                          </a:rPr>
                          <m:t>𝑯𝑷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r>
                          <a:rPr lang="en-US" b="1" i="1" smtClean="0">
                            <a:latin typeface="Cambria Math" panose="02040503050406030204" pitchFamily="18" charset="0"/>
                          </a:rPr>
                          <m:t>𝑯𝑷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𝑁𝑠</m:t>
                            </m:r>
                          </m:e>
                        </m:d>
                      </m:e>
                    </m:d>
                    <m:m>
                      <m:mPr>
                        <m:mcs>
                          <m:mc>
                            <m:mcPr>
                              <m:count m:val="1"/>
                              <m:mcJc m:val="center"/>
                            </m:mcPr>
                          </m:mc>
                        </m:mcs>
                        <m:ctrlPr>
                          <a:rPr lang="en-US" b="0" i="1" smtClean="0">
                            <a:latin typeface="Cambria Math" panose="02040503050406030204" pitchFamily="18" charset="0"/>
                          </a:rPr>
                        </m:ctrlPr>
                      </m:mPr>
                      <m:mr>
                        <m:e>
                          <m:r>
                            <m:rPr>
                              <m:brk m:alnAt="7"/>
                            </m:rPr>
                            <a:rPr lang="en-US" b="1" i="1" smtClean="0">
                              <a:latin typeface="Cambria Math" panose="02040503050406030204" pitchFamily="18" charset="0"/>
                            </a:rPr>
                            <m:t>𝒙</m:t>
                          </m:r>
                          <m:r>
                            <m:rPr>
                              <m:brk m:alnAt="7"/>
                            </m:rPr>
                            <a:rPr lang="en-US" b="0" i="1" baseline="-25000" smtClean="0">
                              <a:latin typeface="Cambria Math" panose="02040503050406030204" pitchFamily="18" charset="0"/>
                            </a:rPr>
                            <m:t>1</m:t>
                          </m:r>
                        </m:e>
                      </m:mr>
                      <m:mr>
                        <m:e>
                          <m:r>
                            <a:rPr lang="en-US" b="0" i="1" smtClean="0">
                              <a:latin typeface="Cambria Math" panose="02040503050406030204" pitchFamily="18" charset="0"/>
                            </a:rPr>
                            <m:t>⋮</m:t>
                          </m:r>
                        </m:e>
                      </m:mr>
                      <m:mr>
                        <m:e>
                          <m:r>
                            <a:rPr lang="en-US" b="1" i="1" smtClean="0">
                              <a:latin typeface="Cambria Math" panose="02040503050406030204" pitchFamily="18" charset="0"/>
                            </a:rPr>
                            <m:t>𝒙</m:t>
                          </m:r>
                          <m:r>
                            <a:rPr lang="en-US" b="0" i="1" smtClean="0">
                              <a:latin typeface="Cambria Math" panose="02040503050406030204" pitchFamily="18" charset="0"/>
                            </a:rPr>
                            <m:t> </m:t>
                          </m:r>
                          <m:r>
                            <a:rPr lang="en-US" b="0" i="1" baseline="-25000" smtClean="0">
                              <a:latin typeface="Cambria Math" panose="02040503050406030204" pitchFamily="18" charset="0"/>
                            </a:rPr>
                            <m:t>𝑁𝑠</m:t>
                          </m:r>
                        </m:e>
                      </m:mr>
                    </m:m>
                    <m:r>
                      <a:rPr lang="en-US" b="0" i="1" smtClean="0">
                        <a:latin typeface="Cambria Math" panose="02040503050406030204" pitchFamily="18" charset="0"/>
                      </a:rPr>
                      <m:t>+</m:t>
                    </m:r>
                    <m:r>
                      <a:rPr lang="en-US" b="1" i="1" smtClean="0">
                        <a:latin typeface="Cambria Math" panose="02040503050406030204" pitchFamily="18" charset="0"/>
                      </a:rPr>
                      <m:t>𝒛</m:t>
                    </m:r>
                  </m:oMath>
                </a14:m>
                <a:endParaRPr lang="en-US" b="1" dirty="0"/>
              </a:p>
            </p:txBody>
          </p:sp>
        </mc:Choice>
        <mc:Fallback>
          <p:sp>
            <p:nvSpPr>
              <p:cNvPr id="3" name="Content Placeholder 2">
                <a:extLst>
                  <a:ext uri="{FF2B5EF4-FFF2-40B4-BE49-F238E27FC236}">
                    <a16:creationId xmlns:a16="http://schemas.microsoft.com/office/drawing/2014/main" id="{4268BFB0-DEF2-D2A3-3CDF-D10805505ADA}"/>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638"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7B38BA-0CB9-2EA8-8286-F29F5C499CE0}"/>
              </a:ext>
            </a:extLst>
          </p:cNvPr>
          <p:cNvSpPr>
            <a:spLocks noGrp="1"/>
          </p:cNvSpPr>
          <p:nvPr>
            <p:ph type="sldNum" sz="quarter" idx="12"/>
          </p:nvPr>
        </p:nvSpPr>
        <p:spPr/>
        <p:txBody>
          <a:bodyPr/>
          <a:lstStyle/>
          <a:p>
            <a:fld id="{A439D109-9F59-4B0B-8E20-D6D3A384B1F1}" type="slidenum">
              <a:rPr lang="ko-KR" altLang="en-US" smtClean="0"/>
              <a:t>96</a:t>
            </a:fld>
            <a:endParaRPr lang="ko-KR" altLang="en-US"/>
          </a:p>
        </p:txBody>
      </p:sp>
    </p:spTree>
    <p:extLst>
      <p:ext uri="{BB962C8B-B14F-4D97-AF65-F5344CB8AC3E}">
        <p14:creationId xmlns:p14="http://schemas.microsoft.com/office/powerpoint/2010/main" val="2319616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31A5-4A55-8D1E-60DB-63317A1E9D79}"/>
              </a:ext>
            </a:extLst>
          </p:cNvPr>
          <p:cNvSpPr>
            <a:spLocks noGrp="1"/>
          </p:cNvSpPr>
          <p:nvPr>
            <p:ph type="title"/>
          </p:nvPr>
        </p:nvSpPr>
        <p:spPr/>
        <p:txBody>
          <a:bodyPr/>
          <a:lstStyle/>
          <a:p>
            <a:r>
              <a:rPr lang="en-US" dirty="0"/>
              <a:t>MIMO with DFB(V-BLAST)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7FD40F-B133-725B-F391-0D9F720C2DF3}"/>
                  </a:ext>
                </a:extLst>
              </p:cNvPr>
              <p:cNvSpPr>
                <a:spLocks noGrp="1"/>
              </p:cNvSpPr>
              <p:nvPr>
                <p:ph idx="1"/>
              </p:nvPr>
            </p:nvSpPr>
            <p:spPr/>
            <p:txBody>
              <a:bodyPr/>
              <a:lstStyle/>
              <a:p>
                <a:r>
                  <a:rPr lang="en-US" dirty="0"/>
                  <a:t>We then decode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 with the smallest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smtClean="0">
                            <a:latin typeface="Cambria Math" panose="02040503050406030204" pitchFamily="18" charset="0"/>
                          </a:rPr>
                          <m:t>) </m:t>
                        </m:r>
                      </m:e>
                    </m:d>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e>
                    </m:d>
                  </m:oMath>
                </a14:m>
                <a:r>
                  <a:rPr lang="en-US" dirty="0"/>
                  <a:t> as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𝑖</m:t>
                    </m:r>
                    <m:r>
                      <a:rPr lang="en-US" b="0" i="1" smtClean="0">
                        <a:latin typeface="Cambria Math" panose="02040503050406030204" pitchFamily="18" charset="0"/>
                      </a:rPr>
                      <m:t> </m:t>
                    </m:r>
                  </m:oMath>
                </a14:m>
                <a:endParaRPr lang="en-US" dirty="0"/>
              </a:p>
              <a:p>
                <a:r>
                  <a:rPr lang="en-US" dirty="0"/>
                  <a:t>After that, by noting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𝐻𝑃𝑥</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𝑁𝑠</m:t>
                            </m:r>
                          </m:e>
                        </m:d>
                      </m:e>
                    </m:d>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baseline="-25000" smtClean="0">
                              <a:latin typeface="Cambria Math" panose="02040503050406030204" pitchFamily="18" charset="0"/>
                            </a:rPr>
                            <m:t>1</m:t>
                          </m:r>
                        </m:e>
                      </m:mr>
                      <m:mr>
                        <m:e>
                          <m:r>
                            <a:rPr lang="en-US" b="0" i="1" smtClean="0">
                              <a:latin typeface="Cambria Math" panose="02040503050406030204" pitchFamily="18" charset="0"/>
                            </a:rPr>
                            <m:t>𝑥</m:t>
                          </m:r>
                          <m:r>
                            <a:rPr lang="en-US" b="0" i="1" baseline="-25000" smtClean="0">
                              <a:latin typeface="Cambria Math" panose="02040503050406030204" pitchFamily="18" charset="0"/>
                            </a:rPr>
                            <m:t>2</m:t>
                          </m:r>
                        </m:e>
                      </m:mr>
                      <m:mr>
                        <m:e>
                          <m:r>
                            <a:rPr lang="en-US" b="0" i="1" smtClean="0">
                              <a:latin typeface="Cambria Math" panose="02040503050406030204" pitchFamily="18" charset="0"/>
                            </a:rPr>
                            <m:t>𝑥</m:t>
                          </m:r>
                          <m:r>
                            <a:rPr lang="en-US" b="0" i="1" baseline="-25000" smtClean="0">
                              <a:latin typeface="Cambria Math" panose="02040503050406030204" pitchFamily="18" charset="0"/>
                            </a:rPr>
                            <m:t>𝑁𝑠</m:t>
                          </m:r>
                        </m:e>
                      </m:mr>
                    </m:m>
                    <m:r>
                      <a:rPr lang="en-US" b="0" i="1" smtClean="0">
                        <a:latin typeface="Cambria Math" panose="02040503050406030204" pitchFamily="18" charset="0"/>
                      </a:rPr>
                      <m:t>+</m:t>
                    </m:r>
                    <m:r>
                      <a:rPr lang="en-US" b="1" i="1" smtClean="0">
                        <a:latin typeface="Cambria Math" panose="02040503050406030204" pitchFamily="18" charset="0"/>
                      </a:rPr>
                      <m:t>𝒛</m:t>
                    </m:r>
                  </m:oMath>
                </a14:m>
                <a:endParaRPr lang="en-US" b="1" dirty="0"/>
              </a:p>
              <a:p>
                <a:r>
                  <a:rPr lang="en-US" b="1" dirty="0"/>
                  <a:t>                                  </a:t>
                </a:r>
                <a14:m>
                  <m:oMath xmlns:m="http://schemas.openxmlformats.org/officeDocument/2006/math">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d>
                          <m:dPr>
                            <m:begChr m:val="["/>
                            <m:endChr m:val="]"/>
                            <m:ctrlPr>
                              <a:rPr lang="en-US" b="1" i="1">
                                <a:latin typeface="Cambria Math" panose="02040503050406030204" pitchFamily="18" charset="0"/>
                              </a:rPr>
                            </m:ctrlPr>
                          </m:dPr>
                          <m:e>
                            <m:r>
                              <a:rPr lang="en-US" b="1" i="1">
                                <a:latin typeface="Cambria Math" panose="02040503050406030204" pitchFamily="18" charset="0"/>
                              </a:rPr>
                              <m:t>𝑯𝑷</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:1</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1</m:t>
                        </m:r>
                      </m:e>
                    </m:d>
                    <m:r>
                      <a:rPr lang="en-US" b="0" i="1" smtClean="0">
                        <a:latin typeface="Cambria Math" panose="02040503050406030204" pitchFamily="18" charset="0"/>
                      </a:rPr>
                      <m:t>+…+ </m:t>
                    </m:r>
                    <m:d>
                      <m:dPr>
                        <m:begChr m:val="["/>
                        <m:endChr m:val="]"/>
                        <m:ctrlPr>
                          <a:rPr lang="en-US" b="1" i="1">
                            <a:latin typeface="Cambria Math" panose="02040503050406030204" pitchFamily="18" charset="0"/>
                          </a:rPr>
                        </m:ctrlPr>
                      </m:dPr>
                      <m:e>
                        <m:r>
                          <a:rPr lang="en-US" b="1" i="1">
                            <a:latin typeface="Cambria Math" panose="02040503050406030204" pitchFamily="18" charset="0"/>
                          </a:rPr>
                          <m:t>𝑯𝑷</m:t>
                        </m:r>
                      </m:e>
                    </m:d>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𝑁𝑠</m:t>
                        </m:r>
                      </m:e>
                    </m:d>
                    <m:r>
                      <a:rPr lang="en-US" i="1">
                        <a:latin typeface="Cambria Math" panose="02040503050406030204" pitchFamily="18" charset="0"/>
                      </a:rPr>
                      <m:t>𝑥</m:t>
                    </m:r>
                    <m:r>
                      <a:rPr lang="en-US" i="1" baseline="-25000">
                        <a:latin typeface="Cambria Math" panose="02040503050406030204" pitchFamily="18" charset="0"/>
                      </a:rPr>
                      <m:t>𝑁𝑠</m:t>
                    </m:r>
                    <m:r>
                      <a:rPr lang="en-US" b="0" i="1" smtClean="0">
                        <a:latin typeface="Cambria Math" panose="02040503050406030204" pitchFamily="18" charset="0"/>
                      </a:rPr>
                      <m:t>+</m:t>
                    </m:r>
                    <m:r>
                      <a:rPr lang="en-US" b="1" i="1" smtClean="0">
                        <a:latin typeface="Cambria Math" panose="02040503050406030204" pitchFamily="18" charset="0"/>
                      </a:rPr>
                      <m:t>𝒛</m:t>
                    </m:r>
                  </m:oMath>
                </a14:m>
                <a:r>
                  <a:rPr lang="en-US" b="1" dirty="0"/>
                  <a:t>  </a:t>
                </a:r>
              </a:p>
              <a:p>
                <a:r>
                  <a:rPr lang="en-US" dirty="0"/>
                  <a:t>We exclude the interference by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smtClean="0">
                        <a:latin typeface="Cambria Math" panose="02040503050406030204" pitchFamily="18" charset="0"/>
                      </a:rPr>
                      <m:t>𝑖</m:t>
                    </m:r>
                  </m:oMath>
                </a14:m>
                <a:r>
                  <a:rPr lang="en-US" dirty="0"/>
                  <a:t> from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𝒚</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𝑯𝑷</m:t>
                        </m:r>
                      </m:e>
                    </m:d>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d>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baseline="-25000" smtClean="0">
                        <a:latin typeface="Cambria Math" panose="02040503050406030204" pitchFamily="18" charset="0"/>
                        <a:ea typeface="Cambria Math" panose="02040503050406030204" pitchFamily="18" charset="0"/>
                      </a:rPr>
                      <m:t>𝑖</m:t>
                    </m:r>
                  </m:oMath>
                </a14:m>
                <a:endParaRPr lang="en-US" baseline="-25000" dirty="0"/>
              </a:p>
              <a:p>
                <a:r>
                  <a:rPr lang="en-US" dirty="0"/>
                  <a:t>We calculate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b="1" dirty="0"/>
                  <a:t> </a:t>
                </a:r>
                <a:r>
                  <a:rPr lang="en-US" dirty="0"/>
                  <a:t>again with </a:t>
                </a: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smtClean="0">
                        <a:latin typeface="Cambria Math" panose="02040503050406030204" pitchFamily="18" charset="0"/>
                      </a:rPr>
                      <m:t>𝑖</m:t>
                    </m:r>
                  </m:oMath>
                </a14:m>
                <a:r>
                  <a:rPr lang="en-US" dirty="0"/>
                  <a:t> and determine the next symbol to          decode</a:t>
                </a:r>
              </a:p>
              <a:p>
                <a:r>
                  <a:rPr lang="en-US" dirty="0"/>
                  <a:t>After updating </a:t>
                </a:r>
                <a14:m>
                  <m:oMath xmlns:m="http://schemas.openxmlformats.org/officeDocument/2006/math">
                    <m:r>
                      <a:rPr lang="en-US" b="0" i="1" smtClean="0">
                        <a:latin typeface="Cambria Math" panose="02040503050406030204" pitchFamily="18" charset="0"/>
                      </a:rPr>
                      <m:t>𝑦</m:t>
                    </m:r>
                  </m:oMath>
                </a14:m>
                <a:r>
                  <a:rPr lang="en-US" dirty="0"/>
                  <a:t> and </a:t>
                </a:r>
                <a14:m>
                  <m:oMath xmlns:m="http://schemas.openxmlformats.org/officeDocument/2006/math">
                    <m:r>
                      <a:rPr lang="en-US" b="0" i="1" smtClean="0">
                        <a:latin typeface="Cambria Math" panose="02040503050406030204" pitchFamily="18" charset="0"/>
                      </a:rPr>
                      <m:t>𝐻𝑃</m:t>
                    </m:r>
                  </m:oMath>
                </a14:m>
                <a:r>
                  <a:rPr lang="en-US" dirty="0"/>
                  <a:t> , the covariance matrix becomes :</a:t>
                </a:r>
              </a:p>
              <a:p>
                <a14:m>
                  <m:oMath xmlns:m="http://schemas.openxmlformats.org/officeDocument/2006/math">
                    <m:r>
                      <a:rPr lang="en-US" b="1" i="1" smtClean="0">
                        <a:latin typeface="Cambria Math" panose="02040503050406030204" pitchFamily="18" charset="0"/>
                      </a:rPr>
                      <m:t>𝑹</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This represent the MSE between the transmitted symbols and the estimated symbols ,     considering the exclusion of the interference caused by the previously decoded symbol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𝑖</m:t>
                    </m:r>
                    <m:r>
                      <a:rPr lang="en-US" b="0" i="1" dirty="0" smtClean="0">
                        <a:latin typeface="Cambria Math" panose="02040503050406030204" pitchFamily="18" charset="0"/>
                      </a:rPr>
                      <m:t> </m:t>
                    </m:r>
                  </m:oMath>
                </a14:m>
                <a:endParaRPr lang="en-US" dirty="0"/>
              </a:p>
              <a:p>
                <a:endParaRPr lang="en-US" dirty="0"/>
              </a:p>
              <a:p>
                <a:endParaRPr lang="en-US" baseline="-25000" dirty="0"/>
              </a:p>
            </p:txBody>
          </p:sp>
        </mc:Choice>
        <mc:Fallback>
          <p:sp>
            <p:nvSpPr>
              <p:cNvPr id="3" name="Content Placeholder 2">
                <a:extLst>
                  <a:ext uri="{FF2B5EF4-FFF2-40B4-BE49-F238E27FC236}">
                    <a16:creationId xmlns:a16="http://schemas.microsoft.com/office/drawing/2014/main" id="{6A7FD40F-B133-725B-F391-0D9F720C2DF3}"/>
                  </a:ext>
                </a:extLst>
              </p:cNvPr>
              <p:cNvSpPr>
                <a:spLocks noGrp="1" noRot="1" noChangeAspect="1" noMove="1" noResize="1" noEditPoints="1" noAdjustHandles="1" noChangeArrowheads="1" noChangeShapeType="1" noTextEdit="1"/>
              </p:cNvSpPr>
              <p:nvPr>
                <p:ph idx="1"/>
              </p:nvPr>
            </p:nvSpPr>
            <p:spPr>
              <a:blipFill>
                <a:blip r:embed="rId2"/>
                <a:stretch>
                  <a:fillRect l="-522" t="-1348" r="-4870" b="-66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8096B0A-8BB8-0E76-DB3D-5EE9744549BF}"/>
              </a:ext>
            </a:extLst>
          </p:cNvPr>
          <p:cNvSpPr>
            <a:spLocks noGrp="1"/>
          </p:cNvSpPr>
          <p:nvPr>
            <p:ph type="sldNum" sz="quarter" idx="12"/>
          </p:nvPr>
        </p:nvSpPr>
        <p:spPr/>
        <p:txBody>
          <a:bodyPr/>
          <a:lstStyle/>
          <a:p>
            <a:fld id="{A439D109-9F59-4B0B-8E20-D6D3A384B1F1}" type="slidenum">
              <a:rPr lang="ko-KR" altLang="en-US" smtClean="0"/>
              <a:t>97</a:t>
            </a:fld>
            <a:endParaRPr lang="ko-KR" altLang="en-US"/>
          </a:p>
        </p:txBody>
      </p:sp>
    </p:spTree>
    <p:extLst>
      <p:ext uri="{BB962C8B-B14F-4D97-AF65-F5344CB8AC3E}">
        <p14:creationId xmlns:p14="http://schemas.microsoft.com/office/powerpoint/2010/main" val="24158718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5D89-EE3C-8BC9-DDB9-3E58ED471CDF}"/>
              </a:ext>
            </a:extLst>
          </p:cNvPr>
          <p:cNvSpPr>
            <a:spLocks noGrp="1"/>
          </p:cNvSpPr>
          <p:nvPr>
            <p:ph type="title"/>
          </p:nvPr>
        </p:nvSpPr>
        <p:spPr/>
        <p:txBody>
          <a:bodyPr/>
          <a:lstStyle/>
          <a:p>
            <a:r>
              <a:rPr lang="en-US" dirty="0"/>
              <a:t>MIMO with MF-DFB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A322FD-871F-A369-7B4D-5D060D08519C}"/>
                  </a:ext>
                </a:extLst>
              </p:cNvPr>
              <p:cNvSpPr>
                <a:spLocks noGrp="1"/>
              </p:cNvSpPr>
              <p:nvPr>
                <p:ph idx="1"/>
              </p:nvPr>
            </p:nvSpPr>
            <p:spPr/>
            <p:txBody>
              <a:bodyPr/>
              <a:lstStyle/>
              <a:p>
                <a:r>
                  <a:rPr lang="en-US" dirty="0"/>
                  <a:t>1) Show that </a:t>
                </a:r>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oMath>
                </a14:m>
                <a:endParaRPr lang="en-US" b="1" dirty="0"/>
              </a:p>
              <a:p>
                <a:r>
                  <a:rPr lang="en-US" dirty="0"/>
                  <a:t>Solution)</a:t>
                </a:r>
              </a:p>
              <a:p>
                <a14:m>
                  <m:oMath xmlns:m="http://schemas.openxmlformats.org/officeDocument/2006/math">
                    <m:r>
                      <a:rPr lang="en-US" b="1" i="1">
                        <a:latin typeface="Cambria Math" panose="02040503050406030204" pitchFamily="18" charset="0"/>
                      </a:rPr>
                      <m:t>𝑹𝒙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MF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e>
                      <m:sup>
                        <m:r>
                          <a:rPr lang="en-US" i="1">
                            <a:latin typeface="Cambria Math" panose="02040503050406030204" pitchFamily="18" charset="0"/>
                          </a:rPr>
                          <m:t>𝐻</m:t>
                        </m:r>
                      </m:sup>
                    </m:sSup>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𝑹</m:t>
                        </m:r>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𝑹</m:t>
                        </m:r>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m:rPr>
                        <m:nor/>
                      </m:rPr>
                      <a:rPr lang="en-US" dirty="0"/>
                      <m:t>)</m:t>
                    </m:r>
                  </m:oMath>
                </a14:m>
                <a:endParaRPr lang="en-US" dirty="0"/>
              </a:p>
              <a:p>
                <a:endParaRPr lang="en-US" dirty="0"/>
              </a:p>
              <a:p>
                <a:endParaRPr lang="en-US" dirty="0"/>
              </a:p>
              <a:p>
                <a:endParaRPr lang="en-US" b="1" dirty="0"/>
              </a:p>
            </p:txBody>
          </p:sp>
        </mc:Choice>
        <mc:Fallback xmlns="">
          <p:sp>
            <p:nvSpPr>
              <p:cNvPr id="3" name="Content Placeholder 2">
                <a:extLst>
                  <a:ext uri="{FF2B5EF4-FFF2-40B4-BE49-F238E27FC236}">
                    <a16:creationId xmlns:a16="http://schemas.microsoft.com/office/drawing/2014/main" id="{FDA322FD-871F-A369-7B4D-5D060D08519C}"/>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914E87E-9007-3949-ECA4-14FECB6FA8F1}"/>
              </a:ext>
            </a:extLst>
          </p:cNvPr>
          <p:cNvSpPr>
            <a:spLocks noGrp="1"/>
          </p:cNvSpPr>
          <p:nvPr>
            <p:ph type="sldNum" sz="quarter" idx="12"/>
          </p:nvPr>
        </p:nvSpPr>
        <p:spPr/>
        <p:txBody>
          <a:bodyPr/>
          <a:lstStyle/>
          <a:p>
            <a:fld id="{A439D109-9F59-4B0B-8E20-D6D3A384B1F1}" type="slidenum">
              <a:rPr lang="ko-KR" altLang="en-US" smtClean="0"/>
              <a:t>98</a:t>
            </a:fld>
            <a:endParaRPr lang="ko-KR" altLang="en-US"/>
          </a:p>
        </p:txBody>
      </p:sp>
    </p:spTree>
    <p:extLst>
      <p:ext uri="{BB962C8B-B14F-4D97-AF65-F5344CB8AC3E}">
        <p14:creationId xmlns:p14="http://schemas.microsoft.com/office/powerpoint/2010/main" val="13818042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D296-E3FD-0F50-69AF-10697917AA7F}"/>
              </a:ext>
            </a:extLst>
          </p:cNvPr>
          <p:cNvSpPr>
            <a:spLocks noGrp="1"/>
          </p:cNvSpPr>
          <p:nvPr>
            <p:ph type="title"/>
          </p:nvPr>
        </p:nvSpPr>
        <p:spPr/>
        <p:txBody>
          <a:bodyPr/>
          <a:lstStyle/>
          <a:p>
            <a:r>
              <a:rPr lang="en-US" dirty="0"/>
              <a:t>MIMO with ZF-DFB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64D1B-BBB1-2480-5EC2-E01D37ECCD8A}"/>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ZF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oMath>
                </a14:m>
                <a:r>
                  <a:rPr lang="en-US" dirty="0"/>
                  <a:t> =</a:t>
                </a:r>
                <a14:m>
                  <m:oMath xmlns:m="http://schemas.openxmlformats.org/officeDocument/2006/math">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0" smtClean="0">
                        <a:latin typeface="Cambria Math" panose="02040503050406030204" pitchFamily="18" charset="0"/>
                      </a:rPr>
                      <m:t>𝐇𝐏</m:t>
                    </m:r>
                    <m:r>
                      <a:rPr lang="en-US" b="0" i="0"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e>
                        </m:d>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e>
                        </m:d>
                      </m:e>
                      <m:sup>
                        <m:r>
                          <a:rPr lang="en-US" b="1" i="1" smtClean="0">
                            <a:latin typeface="Cambria Math" panose="02040503050406030204" pitchFamily="18" charset="0"/>
                          </a:rPr>
                          <m:t>𝑯</m:t>
                        </m:r>
                      </m:sup>
                    </m:sSup>
                  </m:oMath>
                </a14:m>
                <a:endParaRPr lang="en-US"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m:t>
                    </m:r>
                    <m:r>
                      <a:rPr lang="en-US" b="1" i="1" smtClean="0">
                        <a:latin typeface="Cambria Math" panose="02040503050406030204" pitchFamily="18" charset="0"/>
                      </a:rPr>
                      <m:t>𝑷</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a:latin typeface="Cambria Math" panose="02040503050406030204" pitchFamily="18" charset="0"/>
                      </a:rPr>
                      <m:t>𝐇𝐏</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b="1" dirty="0"/>
                  <a:t> </a:t>
                </a:r>
              </a:p>
              <a:p>
                <a14:m>
                  <m:oMath xmlns:m="http://schemas.openxmlformats.org/officeDocument/2006/math">
                    <m:r>
                      <a:rPr lang="en-US" b="1"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a:latin typeface="Cambria Math" panose="02040503050406030204" pitchFamily="18" charset="0"/>
                      </a:rPr>
                      <m:t>𝐇𝐏</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m:rPr>
                        <m:nor/>
                      </m:rPr>
                      <a:rPr lang="en-US" dirty="0"/>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b="1" dirty="0"/>
                  <a:t> </a:t>
                </a:r>
              </a:p>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90064D1B-BBB1-2480-5EC2-E01D37ECCD8A}"/>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55D01E-7451-EA79-9108-F6ACFBBDB58D}"/>
              </a:ext>
            </a:extLst>
          </p:cNvPr>
          <p:cNvSpPr>
            <a:spLocks noGrp="1"/>
          </p:cNvSpPr>
          <p:nvPr>
            <p:ph type="sldNum" sz="quarter" idx="12"/>
          </p:nvPr>
        </p:nvSpPr>
        <p:spPr/>
        <p:txBody>
          <a:bodyPr/>
          <a:lstStyle/>
          <a:p>
            <a:fld id="{A439D109-9F59-4B0B-8E20-D6D3A384B1F1}" type="slidenum">
              <a:rPr lang="ko-KR" altLang="en-US" smtClean="0"/>
              <a:t>99</a:t>
            </a:fld>
            <a:endParaRPr lang="ko-KR" altLang="en-US"/>
          </a:p>
        </p:txBody>
      </p:sp>
    </p:spTree>
    <p:extLst>
      <p:ext uri="{BB962C8B-B14F-4D97-AF65-F5344CB8AC3E}">
        <p14:creationId xmlns:p14="http://schemas.microsoft.com/office/powerpoint/2010/main" val="31281123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6793</TotalTime>
  <Words>9896</Words>
  <Application>Microsoft Office PowerPoint</Application>
  <PresentationFormat>Widescreen</PresentationFormat>
  <Paragraphs>977</Paragraphs>
  <Slides>101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101</vt:i4>
      </vt:variant>
    </vt:vector>
  </HeadingPairs>
  <TitlesOfParts>
    <vt:vector size="111"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Zero Forcing with Decision Feedback Decoding</vt:lpstr>
      <vt:lpstr>Zero Forcing with Decision Feedback Decoding</vt:lpstr>
      <vt:lpstr>Zero Forcing with Decision Feedback Decoding</vt:lpstr>
      <vt:lpstr>Zero Forcing with Decision Feedback Decoding</vt:lpstr>
      <vt:lpstr>MMSE with Decision Feedback Decoding</vt:lpstr>
      <vt:lpstr>MMSE with Decision Feedback Decoding</vt:lpstr>
      <vt:lpstr>Calculus problem</vt:lpstr>
      <vt:lpstr>MIMO with CSIT – Joint SVD</vt:lpstr>
      <vt:lpstr>Assignment-07</vt:lpstr>
      <vt:lpstr>MIMO with linear processing</vt:lpstr>
      <vt:lpstr>MIMO with linear processing</vt:lpstr>
      <vt:lpstr>MIMO with linear processing</vt:lpstr>
      <vt:lpstr>MIMO without CSIT – RxMF</vt:lpstr>
      <vt:lpstr>MIMO without CSIT – RxMF</vt:lpstr>
      <vt:lpstr>MIMO without CSIT – RxMF</vt:lpstr>
      <vt:lpstr>MIMO without CSIT – RxMF</vt:lpstr>
      <vt:lpstr>MIMO without CSIT – RxMF</vt:lpstr>
      <vt:lpstr>MIMO without CSIT – RxZF</vt:lpstr>
      <vt:lpstr>MIMO without CSIT – RxZF</vt:lpstr>
      <vt:lpstr>MIMO without CSIT – RxZF</vt:lpstr>
      <vt:lpstr>MIMO without CSIT – RxZF</vt:lpstr>
      <vt:lpstr>MIMO without CSIT – RxZF</vt:lpstr>
      <vt:lpstr>MIMO without CSIT – RxZF</vt:lpstr>
      <vt:lpstr>MIMO without CSIT – RxMMSE</vt:lpstr>
      <vt:lpstr>MIMO without CSIT – RxMMSE</vt:lpstr>
      <vt:lpstr>MIMO without CSIT – RxMMSE</vt:lpstr>
      <vt:lpstr>MIMO without CSIT – RxMMSE</vt:lpstr>
      <vt:lpstr>MIMO without CSIT – RxMMSE</vt:lpstr>
      <vt:lpstr>MIMO without CSIT – RxMMSE</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SIMO</vt:lpstr>
      <vt:lpstr>SIMO</vt:lpstr>
      <vt:lpstr>SIMO</vt:lpstr>
      <vt:lpstr>SIMO</vt:lpstr>
      <vt:lpstr>SIMO</vt:lpstr>
      <vt:lpstr>SIMO</vt:lpstr>
      <vt:lpstr>SIMO</vt:lpstr>
      <vt:lpstr>SIMO</vt:lpstr>
      <vt:lpstr>MISO</vt:lpstr>
      <vt:lpstr>MISO</vt:lpstr>
      <vt:lpstr>MISO</vt:lpstr>
      <vt:lpstr>MISO</vt:lpstr>
      <vt:lpstr>MISO</vt:lpstr>
      <vt:lpstr>MISO</vt:lpstr>
      <vt:lpstr>MISO</vt:lpstr>
      <vt:lpstr>MISO</vt:lpstr>
      <vt:lpstr>MISO</vt:lpstr>
      <vt:lpstr>MISO</vt:lpstr>
      <vt:lpstr>MISO</vt:lpstr>
      <vt:lpstr>SISO</vt:lpstr>
      <vt:lpstr>SISO</vt:lpstr>
      <vt:lpstr>SISO</vt:lpstr>
      <vt:lpstr>SISO</vt:lpstr>
      <vt:lpstr>MIMO with DFB(V-BLAST)</vt:lpstr>
      <vt:lpstr>MIMO with DFB(V-BLAST)</vt:lpstr>
      <vt:lpstr>MIMO with DFB(V-BLAST)</vt:lpstr>
      <vt:lpstr>MIMO with DFB(V-BLAST)</vt:lpstr>
      <vt:lpstr>MIMO with MF-DFB</vt:lpstr>
      <vt:lpstr>MIMO with ZF-DFB</vt:lpstr>
      <vt:lpstr>MIMO with ZF-DFB</vt:lpstr>
      <vt:lpstr>MIMO with MMSE-DFB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176</cp:revision>
  <dcterms:created xsi:type="dcterms:W3CDTF">2018-05-20T06:28:16Z</dcterms:created>
  <dcterms:modified xsi:type="dcterms:W3CDTF">2024-03-20T09:19:38Z</dcterms:modified>
</cp:coreProperties>
</file>