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556" r:id="rId2"/>
    <p:sldId id="1557" r:id="rId3"/>
    <p:sldId id="1575" r:id="rId4"/>
    <p:sldId id="1559" r:id="rId5"/>
    <p:sldId id="1560" r:id="rId6"/>
    <p:sldId id="1561" r:id="rId7"/>
    <p:sldId id="1562" r:id="rId8"/>
    <p:sldId id="1563" r:id="rId9"/>
    <p:sldId id="1564" r:id="rId10"/>
    <p:sldId id="1587" r:id="rId11"/>
    <p:sldId id="1565" r:id="rId12"/>
    <p:sldId id="1566" r:id="rId13"/>
    <p:sldId id="1567" r:id="rId14"/>
    <p:sldId id="1568" r:id="rId15"/>
    <p:sldId id="1572" r:id="rId16"/>
    <p:sldId id="1591" r:id="rId17"/>
    <p:sldId id="1592" r:id="rId18"/>
    <p:sldId id="1595" r:id="rId19"/>
    <p:sldId id="1589" r:id="rId20"/>
    <p:sldId id="1594" r:id="rId21"/>
    <p:sldId id="1596" r:id="rId22"/>
    <p:sldId id="1597" r:id="rId23"/>
    <p:sldId id="1590" r:id="rId24"/>
    <p:sldId id="1588" r:id="rId25"/>
    <p:sldId id="1598" r:id="rId26"/>
    <p:sldId id="1599" r:id="rId27"/>
    <p:sldId id="1600" r:id="rId28"/>
    <p:sldId id="1601" r:id="rId29"/>
    <p:sldId id="1574" r:id="rId30"/>
    <p:sldId id="1576" r:id="rId31"/>
    <p:sldId id="1577" r:id="rId32"/>
    <p:sldId id="1578" r:id="rId33"/>
    <p:sldId id="1579" r:id="rId34"/>
    <p:sldId id="1580" r:id="rId35"/>
    <p:sldId id="1581" r:id="rId36"/>
    <p:sldId id="1582" r:id="rId37"/>
    <p:sldId id="1583" r:id="rId38"/>
    <p:sldId id="1584" r:id="rId39"/>
    <p:sldId id="1585" r:id="rId40"/>
    <p:sldId id="1586" r:id="rId41"/>
    <p:sldId id="1555" r:id="rId42"/>
    <p:sldId id="1571" r:id="rId43"/>
    <p:sldId id="160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4:28:2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Disguised Full-Duplex Covert            Communication</a:t>
            </a:r>
            <a:br>
              <a:rPr lang="en-US" sz="4000" dirty="0"/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*Jihwan Moon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2024.02.13</a:t>
            </a:r>
          </a:p>
          <a:p>
            <a:r>
              <a:rPr lang="en-US" dirty="0"/>
              <a:t>Presented by</a:t>
            </a:r>
          </a:p>
          <a:p>
            <a:r>
              <a:rPr lang="en-US" dirty="0"/>
              <a:t>Refat Khan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AA8B-2033-4252-CBF7-7A35BB38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B854-DE54-BC19-4690-3AB5B3E03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 the Shannon capacity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𝑆𝐼𝑁𝑅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the achievable public data rate </a:t>
                </a:r>
              </a:p>
              <a:p>
                <a:r>
                  <a:rPr lang="en-US" dirty="0"/>
                  <a:t>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Hidden receiver receives both public and covert message</a:t>
                </a: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    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SR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DR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sub>
                    </m:sSub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endParaRPr lang="en-US" sz="2000" i="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It is required that the public data rate be limited by its achievable amount: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        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Covert rate(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) after </a:t>
                </a: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removing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𝑥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𝑃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from 𝑦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ea typeface="Times New Roman" panose="02020603050405020304" pitchFamily="18" charset="0"/>
                  </a:rPr>
                  <a:t>                                                         </a:t>
                </a:r>
                <a:r>
                  <a:rPr lang="en-US" sz="2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B854-DE54-BC19-4690-3AB5B3E03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1AA5-F24E-2394-5C7D-69558DDF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6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r>
                  <a:rPr lang="en-US" dirty="0"/>
                  <a:t>We then have the following two hypotheses: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b="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Where 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null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assumes there does not exist a covert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And 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alternative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0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presumes that the source node did not send a covert         message.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Thi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 work consider a radiometer as a detection means at the warden</a:t>
                </a:r>
              </a:p>
              <a:p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sufficient test statistic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after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→∞ 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number of signals reduces to the    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average residual power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z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baseline="-250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W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as</m:t>
                    </m:r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                     𝐻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𝑇 = |ℎ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|²𝑃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endParaRPr lang="en-US" sz="200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000" i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648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The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warden node decides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that a </a:t>
                </a:r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covert transmission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exists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otherwise     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with some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conside</a:t>
                </a:r>
                <a:r>
                  <a:rPr lang="en-US" dirty="0">
                    <a:latin typeface="Roboto" panose="020F0502020204030204" pitchFamily="2" charset="0"/>
                  </a:rPr>
                  <a:t>r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the uncertainty  </a:t>
                </a:r>
                <a:r>
                  <a:rPr lang="en-US" dirty="0">
                    <a:latin typeface="Roboto" panose="020F0502020204030204" pitchFamily="2" charset="0"/>
                  </a:rPr>
                  <a:t>in the noise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at the warden node.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Concretely,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~ 𝑈(𝜎̅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−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𝜎̅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in decibel scale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𝜎̅</a:t>
                </a:r>
                <a:r>
                  <a:rPr lang="en-US" baseline="-25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𝑑𝐵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0 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set to the mean and bounded range , respectively.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then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derive the DEP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that consists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false alarm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and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miss probabilities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as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𝑀𝑖𝑠𝑠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</m:oMath>
                </a14:m>
                <a:r>
                  <a:rPr lang="en-US" b="0" i="0" dirty="0">
                    <a:effectLst/>
                    <a:latin typeface="Roboto" panose="020F0502020204030204" pitchFamily="2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warden node conjectures that the covert transmission randomly takes place with</a:t>
                </a:r>
                <a:r>
                  <a:rPr lang="en-US" dirty="0">
                    <a:latin typeface="Roboto" panose="020F0502020204030204" pitchFamily="2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i="0" dirty="0">
                    <a:effectLst/>
                    <a:latin typeface="Roboto" panose="020F0502020204030204" pitchFamily="2" charset="0"/>
                  </a:rPr>
                  <a:t>Making use of the </a:t>
                </a:r>
                <a:r>
                  <a:rPr lang="en-US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Roboto" panose="020F0502020204030204" pitchFamily="2" charset="0"/>
                  </a:rPr>
                  <a:t>cumulative distribution function (CDF)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effectLst/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𝐴𝑝𝑝𝑒𝑛𝑑𝑖𝑥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0" dirty="0">
                  <a:effectLst/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b="0" i="0" dirty="0">
                  <a:effectLst/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Roboto" panose="020F0502020204030204" pitchFamily="2" charset="0"/>
                  </a:rPr>
                  <a:t>Covert Message Detection: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From Appendix A,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56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56000" smtClean="0">
                        <a:latin typeface="Cambria Math" panose="02040503050406030204" pitchFamily="18" charset="0"/>
                      </a:rPr>
                      <m:t>𝑑𝐵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lit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The PDF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becomes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5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CDF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is obtained by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5600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ba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baseline="68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2000" b="0" i="1" baseline="-25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func>
                        <m:r>
                          <a:rPr lang="en-US" sz="2000" b="0" i="0" baseline="88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2000" baseline="88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baseline="88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00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8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43" y="1649691"/>
                <a:ext cx="10586357" cy="5071784"/>
              </a:xfrm>
              <a:blipFill>
                <a:blip r:embed="rId2"/>
                <a:stretch>
                  <a:fillRect l="-51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729" y="1649691"/>
                <a:ext cx="10515600" cy="507178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false alarm </a:t>
                </a:r>
                <a:r>
                  <a:rPr lang="en-US" dirty="0">
                    <a:latin typeface="Roboto" panose="020F0502020204030204" pitchFamily="2" charset="0"/>
                  </a:rPr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miss probability </a:t>
                </a:r>
                <a:r>
                  <a:rPr lang="en-US" dirty="0">
                    <a:latin typeface="Roboto" panose="020F0502020204030204" pitchFamily="2" charset="0"/>
                  </a:rPr>
                  <a:t>are specifically written by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)=1 −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sSup>
                      <m:sSup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baseline="-560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baseline="-8200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sz="2000" baseline="-25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0 ,  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800" dirty="0">
                  <a:latin typeface="Roboto" panose="020F0502020204030204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729" y="1649691"/>
                <a:ext cx="10515600" cy="5071784"/>
              </a:xfrm>
              <a:blipFill>
                <a:blip r:embed="rId2"/>
                <a:stretch>
                  <a:fillRect l="-522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AA4-866A-A26E-AC90-E676DB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1)=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Roboto" panose="020F0502020204030204" pitchFamily="2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We have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Roboto" panose="020F0502020204030204" pitchFamily="2" charset="0"/>
                  </a:rPr>
                  <a:t>two different cases depending </a:t>
                </a:r>
                <a:r>
                  <a:rPr lang="en-US" dirty="0">
                    <a:latin typeface="Roboto" panose="020F0502020204030204" pitchFamily="2" charset="0"/>
                  </a:rPr>
                  <a:t>on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Roboto" panose="020F05020202040302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1353800" cy="5208310"/>
              </a:xfrm>
              <a:blipFill>
                <a:blip r:embed="rId2"/>
                <a:stretch>
                  <a:fillRect l="-483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EEF-AF11-CB05-1950-E5FCC80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676EBB-6060-0FA0-E448-1189E487FF4E}"/>
                  </a:ext>
                </a:extLst>
              </p14:cNvPr>
              <p14:cNvContentPartPr/>
              <p14:nvPr/>
            </p14:nvContentPartPr>
            <p14:xfrm>
              <a:off x="1199777" y="383729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676EBB-6060-0FA0-E448-1189E487F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137" y="3828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74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82A9-1EC3-1988-7D6D-423137A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075C9-30AA-6842-EB24-694FC468A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ba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075C9-30AA-6842-EB24-694FC468A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202E-E8E1-7B46-52C2-0D83A8C8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6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ACE9-6761-248E-CDFD-9E3EF5BB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D8911-7A87-7B71-0892-0C5F7C350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50717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case we can write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</m:eqAr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ba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D8911-7A87-7B71-0892-0C5F7C350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507178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6A26-DDDF-E75F-EAC9-AD979A08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3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D397-85FA-566C-D9A0-A469EB58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7971C-2439-996B-805A-7DB7DC151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31602"/>
              </p:ext>
            </p:extLst>
          </p:nvPr>
        </p:nvGraphicFramePr>
        <p:xfrm>
          <a:off x="1992085" y="3061607"/>
          <a:ext cx="9361715" cy="14695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2343">
                  <a:extLst>
                    <a:ext uri="{9D8B030D-6E8A-4147-A177-3AD203B41FA5}">
                      <a16:colId xmlns:a16="http://schemas.microsoft.com/office/drawing/2014/main" val="1325404167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455358872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474313352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874878525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3496175827"/>
                    </a:ext>
                  </a:extLst>
                </a:gridCol>
              </a:tblGrid>
              <a:tr h="1469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74F3-42E7-5ACA-F016-CF95734A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8F378-79FA-D31C-1726-372F58F12506}"/>
                  </a:ext>
                </a:extLst>
              </p:cNvPr>
              <p:cNvSpPr txBox="1"/>
              <p:nvPr/>
            </p:nvSpPr>
            <p:spPr>
              <a:xfrm>
                <a:off x="1926770" y="4806672"/>
                <a:ext cx="10265229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8F378-79FA-D31C-1726-372F58F12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70" y="4806672"/>
                <a:ext cx="10265229" cy="557717"/>
              </a:xfrm>
              <a:prstGeom prst="rect">
                <a:avLst/>
              </a:prstGeo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ADF605-4990-80BD-CC32-B80C3394D781}"/>
              </a:ext>
            </a:extLst>
          </p:cNvPr>
          <p:cNvCxnSpPr/>
          <p:nvPr/>
        </p:nvCxnSpPr>
        <p:spPr>
          <a:xfrm>
            <a:off x="3878036" y="3061607"/>
            <a:ext cx="1869621" cy="150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58F9AA-F8C8-2231-BEA6-E177CE50A8AC}"/>
              </a:ext>
            </a:extLst>
          </p:cNvPr>
          <p:cNvCxnSpPr/>
          <p:nvPr/>
        </p:nvCxnSpPr>
        <p:spPr>
          <a:xfrm flipV="1">
            <a:off x="7617279" y="3061607"/>
            <a:ext cx="1861457" cy="150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534B2C-623A-1CA5-D665-A859D2D77AAE}"/>
              </a:ext>
            </a:extLst>
          </p:cNvPr>
          <p:cNvSpPr txBox="1"/>
          <p:nvPr/>
        </p:nvSpPr>
        <p:spPr>
          <a:xfrm>
            <a:off x="1926771" y="2726871"/>
            <a:ext cx="18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172A4-8036-3976-6D9B-C6001AEC18FC}"/>
              </a:ext>
            </a:extLst>
          </p:cNvPr>
          <p:cNvSpPr txBox="1"/>
          <p:nvPr/>
        </p:nvSpPr>
        <p:spPr>
          <a:xfrm>
            <a:off x="492450" y="2947470"/>
            <a:ext cx="13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3CEEC-EB6A-8791-7641-7BBE6C10D784}"/>
              </a:ext>
            </a:extLst>
          </p:cNvPr>
          <p:cNvSpPr txBox="1"/>
          <p:nvPr/>
        </p:nvSpPr>
        <p:spPr>
          <a:xfrm>
            <a:off x="0" y="3731079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error =Random guess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D13C51-F9BB-99D3-DAC4-BE3680841694}"/>
              </a:ext>
            </a:extLst>
          </p:cNvPr>
          <p:cNvCxnSpPr>
            <a:stCxn id="13" idx="1"/>
          </p:cNvCxnSpPr>
          <p:nvPr/>
        </p:nvCxnSpPr>
        <p:spPr>
          <a:xfrm flipH="1">
            <a:off x="1094014" y="2911537"/>
            <a:ext cx="832757" cy="90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CDF41-5CA6-EC8D-B3C3-2F068713A134}"/>
                  </a:ext>
                </a:extLst>
              </p:cNvPr>
              <p:cNvSpPr txBox="1"/>
              <p:nvPr/>
            </p:nvSpPr>
            <p:spPr>
              <a:xfrm>
                <a:off x="1094014" y="1828800"/>
                <a:ext cx="7829550" cy="66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𝜁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ba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𝐷𝑊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ba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CDF41-5CA6-EC8D-B3C3-2F068713A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4" y="1828800"/>
                <a:ext cx="7829550" cy="668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8FB4CF4-5568-2D30-E260-59D5F5AFD17E}"/>
              </a:ext>
            </a:extLst>
          </p:cNvPr>
          <p:cNvSpPr txBox="1"/>
          <p:nvPr/>
        </p:nvSpPr>
        <p:spPr>
          <a:xfrm>
            <a:off x="7445829" y="2497260"/>
            <a:ext cx="37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rough curve of </a:t>
            </a:r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</p:spTree>
    <p:extLst>
      <p:ext uri="{BB962C8B-B14F-4D97-AF65-F5344CB8AC3E}">
        <p14:creationId xmlns:p14="http://schemas.microsoft.com/office/powerpoint/2010/main" val="19165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3F65-DC65-1FE6-F6FE-103E75C9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EB293-2DD7-A1B6-5B5B-DBF704A10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&gt;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Now the first 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)+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0" baseline="68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 baseline="68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i="1" baseline="-25000"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𝐷𝑤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first derivative is always positive indicating that function is always increasing.</a:t>
                </a:r>
              </a:p>
              <a:p>
                <a:pPr>
                  <a:lnSpc>
                    <a:spcPct val="100000"/>
                  </a:lnSpc>
                </a:pPr>
                <a:endParaRPr lang="en-US" sz="2000" b="1" dirty="0">
                  <a:latin typeface="Roboto" panose="020F0502020204030204" pitchFamily="2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EB293-2DD7-A1B6-5B5B-DBF704A10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F15A-CBA8-546D-7AB2-D182E7C0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Model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Numerical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Discussion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323-BFD3-3008-CDED-FE072A15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9CE66-83DE-2165-B365-BFF64B082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Roboto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&gt;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sz="2000" b="0" i="0" baseline="-2500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baseline="-25000" smtClean="0">
                                        <a:latin typeface="Cambria Math" panose="02040503050406030204" pitchFamily="18" charset="0"/>
                                      </a:rPr>
                                      <m:t>DW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aseline="-25000">
                                        <a:latin typeface="Cambria Math" panose="02040503050406030204" pitchFamily="18" charset="0"/>
                                      </a:rPr>
                                      <m:t>DW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9CE66-83DE-2165-B365-BFF64B082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6870-FDAA-AF19-6A06-EC6860D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FF0A2A-B834-F817-F8C5-1A68FCE0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80892"/>
              </p:ext>
            </p:extLst>
          </p:nvPr>
        </p:nvGraphicFramePr>
        <p:xfrm>
          <a:off x="2032000" y="4278086"/>
          <a:ext cx="8128000" cy="12736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639207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553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5271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7842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7529169"/>
                    </a:ext>
                  </a:extLst>
                </a:gridCol>
              </a:tblGrid>
              <a:tr h="1273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143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10724-48AE-3F2C-CA51-E54AA21D2C47}"/>
                  </a:ext>
                </a:extLst>
              </p:cNvPr>
              <p:cNvSpPr txBox="1"/>
              <p:nvPr/>
            </p:nvSpPr>
            <p:spPr>
              <a:xfrm>
                <a:off x="1951264" y="5708940"/>
                <a:ext cx="8792936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          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10724-48AE-3F2C-CA51-E54AA21D2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64" y="5708940"/>
                <a:ext cx="8792936" cy="557717"/>
              </a:xfrm>
              <a:prstGeom prst="rect">
                <a:avLst/>
              </a:prstGeom>
              <a:blipFill>
                <a:blip r:embed="rId3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38C164-3AD9-7B32-7C30-61D02939B55B}"/>
              </a:ext>
            </a:extLst>
          </p:cNvPr>
          <p:cNvSpPr txBox="1"/>
          <p:nvPr/>
        </p:nvSpPr>
        <p:spPr>
          <a:xfrm flipH="1">
            <a:off x="1502228" y="3845378"/>
            <a:ext cx="97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½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B5F2E-E80A-A6AA-2DBA-4DE794025497}"/>
              </a:ext>
            </a:extLst>
          </p:cNvPr>
          <p:cNvSpPr txBox="1"/>
          <p:nvPr/>
        </p:nvSpPr>
        <p:spPr>
          <a:xfrm>
            <a:off x="73479" y="4947557"/>
            <a:ext cx="181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error</a:t>
            </a:r>
          </a:p>
          <a:p>
            <a:r>
              <a:rPr lang="en-US" dirty="0"/>
              <a:t>  = Random </a:t>
            </a:r>
          </a:p>
          <a:p>
            <a:r>
              <a:rPr lang="en-US" dirty="0"/>
              <a:t>      guess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E457B-9BBC-7215-82A1-116A78C11591}"/>
              </a:ext>
            </a:extLst>
          </p:cNvPr>
          <p:cNvCxnSpPr/>
          <p:nvPr/>
        </p:nvCxnSpPr>
        <p:spPr>
          <a:xfrm flipH="1">
            <a:off x="1151164" y="4098471"/>
            <a:ext cx="653143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E73F1-E71B-50BE-481B-37A20C5E5968}"/>
              </a:ext>
            </a:extLst>
          </p:cNvPr>
          <p:cNvSpPr txBox="1"/>
          <p:nvPr/>
        </p:nvSpPr>
        <p:spPr>
          <a:xfrm>
            <a:off x="718457" y="3698421"/>
            <a:ext cx="15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(error)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3F43EE-43AD-A513-E7EF-B0D4A0E9274F}"/>
              </a:ext>
            </a:extLst>
          </p:cNvPr>
          <p:cNvCxnSpPr/>
          <p:nvPr/>
        </p:nvCxnSpPr>
        <p:spPr>
          <a:xfrm>
            <a:off x="3665764" y="4278086"/>
            <a:ext cx="3273879" cy="12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DBDB6-FFF6-53DC-B896-3561A3F99BA5}"/>
              </a:ext>
            </a:extLst>
          </p:cNvPr>
          <p:cNvCxnSpPr/>
          <p:nvPr/>
        </p:nvCxnSpPr>
        <p:spPr>
          <a:xfrm flipV="1">
            <a:off x="5282293" y="4278086"/>
            <a:ext cx="3257550" cy="12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6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0566-6B36-C107-3226-9C2051CB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F5E05-8135-BD75-CA56-0FFAA3F7A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minimum DEP and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latin typeface="Cambria Math" panose="02040503050406030204" pitchFamily="18" charset="0"/>
                              </a:rPr>
                              <m:t>DW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F5E05-8135-BD75-CA56-0FFAA3F7A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10210-99DC-75FA-A34E-78060D28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76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35D-B45C-E65C-9D2A-CB331FEC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6BA66-CCD5-3305-E861-042DB1B6B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i="1" baseline="-25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𝐷𝑊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&gt;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ba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𝑜𝑝𝑡𝑖𝑚𝑖𝑧𝑒𝑑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Note that Provides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worst-case minimum DEP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assuming that the warden node knows the  exact value of P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Problem Formulation: </a:t>
                </a: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 this work, we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aim to identify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optimal public data rate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transmit power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of the FD        destination node that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maximizes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covert rate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at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hidden receiver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</a:t>
                </a:r>
              </a:p>
              <a:p>
                <a:endParaRPr lang="en-US" sz="20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6BA66-CCD5-3305-E861-042DB1B6B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28EF1-5AA9-5563-8B29-25123E4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FC2-199A-1390-53E6-A722CCC3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3809-A0E3-6F9C-4A44-3081DA4AF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…………………(17a)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…………………(17c)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…………………(17d)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𝑒𝑟𝑟𝑜𝑟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…………………(17e)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r>
                  <a:rPr lang="en-US" sz="2000" dirty="0"/>
                  <a:t>Constraint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(17b) guarantees </a:t>
                </a:r>
                <a:r>
                  <a:rPr lang="en-US" sz="2000" dirty="0"/>
                  <a:t>that the hidden receiver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successfully decodes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eliminates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 public message </a:t>
                </a:r>
                <a:r>
                  <a:rPr lang="en-US" sz="2000" dirty="0"/>
                  <a:t>prior to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decoding a covert message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(17c) indicates </a:t>
                </a: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achievable public data </a:t>
                </a:r>
                <a:r>
                  <a:rPr lang="en-US" sz="2000" dirty="0"/>
                  <a:t>rate up to which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destination node </a:t>
                </a:r>
                <a:r>
                  <a:rPr lang="en-US" sz="2000" dirty="0"/>
                  <a:t>can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notify</a:t>
                </a:r>
                <a:r>
                  <a:rPr lang="en-US" sz="2000" dirty="0"/>
                  <a:t> the source node to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adjust</a:t>
                </a:r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03809-A0E3-6F9C-4A44-3081DA4AF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87" r="-1101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926D-FE00-4191-E6CE-2A359F2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9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92E-EB1D-B958-41DA-83C38F6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85A31-8469-EE93-D817-555D4EC19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/>
                  <a:t>A minimum quality of service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for the public transmission is considered in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(17d), </a:t>
                </a:r>
                <a:r>
                  <a:rPr lang="en-US" sz="2000" dirty="0"/>
                  <a:t>and      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(17e) </a:t>
                </a:r>
                <a:r>
                  <a:rPr lang="en-US" sz="2000" dirty="0"/>
                  <a:t>with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(17f) </a:t>
                </a:r>
                <a:r>
                  <a:rPr lang="en-US" sz="2000" dirty="0"/>
                  <a:t>assures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non-zero minimum DEP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≤0.5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Lastly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(17g) </a:t>
                </a:r>
                <a:r>
                  <a:rPr lang="en-US" sz="2000" dirty="0"/>
                  <a:t>shows the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2000" dirty="0"/>
                  <a:t> at the disguised FD destination node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We first note that the covert rate in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(17a) </a:t>
                </a:r>
                <a:r>
                  <a:rPr lang="en-US" sz="2000" dirty="0"/>
                  <a:t>is an increasing function of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20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while the upper     limits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(17b) </a:t>
                </a:r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(17c) </a:t>
                </a:r>
                <a:r>
                  <a:rPr lang="en-US" sz="2000" dirty="0"/>
                  <a:t>are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decreasing</a:t>
                </a:r>
                <a:r>
                  <a:rPr lang="en-US" sz="2000" dirty="0"/>
                  <a:t> functions of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20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85A31-8469-EE93-D817-555D4EC19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7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40AA5-9E38-EF50-787D-6724143E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5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093A-72B4-77FE-91A3-7E19247D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6C0D0C-59D5-0354-E929-D69DBF5DE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Proof)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dirty="0"/>
                  <a:t>This differentiation result always negative that’s indicate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decreasing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6C0D0C-59D5-0354-E929-D69DBF5DE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57CA7-EF89-2C79-03FC-4E2A18BA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5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3476-F3F6-8153-26B2-B68F7D5B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CD8A1-115C-747F-548D-6E0A530A7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Proof)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i="1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differentiation result always negative that’s indicate that public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decreasing      function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CD8A1-115C-747F-548D-6E0A530A7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7A591-96A4-2861-4577-ECCF15BE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1E91-619F-5834-6E83-13187851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7BC49-3718-15F2-48A7-CD81E99D8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Proof)</a:t>
                </a:r>
              </a:p>
              <a:p>
                <a:r>
                  <a:rPr lang="en-US" dirty="0"/>
                  <a:t>Covert rate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CR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differentiation result indicate that covert rate is increasing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This means that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covert rate </a:t>
                </a:r>
                <a:r>
                  <a:rPr lang="en-US" sz="2000" dirty="0"/>
                  <a:t>cannot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excee</a:t>
                </a:r>
                <a:r>
                  <a:rPr lang="en-US" sz="2000" dirty="0"/>
                  <a:t>d a value at which one of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upper limits     </a:t>
                </a:r>
                <a:r>
                  <a:rPr lang="en-US" sz="2000" dirty="0"/>
                  <a:t>becomes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i.e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000" b="0" i="0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sz="2000" dirty="0"/>
                  <a:t>, it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is optimal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to be as low as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possible</a:t>
                </a:r>
                <a:r>
                  <a:rPr lang="en-US" sz="2000" dirty="0"/>
                  <a:t> for the maximum covert rate as </a:t>
                </a:r>
              </a:p>
              <a:p>
                <a:r>
                  <a:rPr lang="en-US" sz="2000" dirty="0"/>
                  <a:t>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7BC49-3718-15F2-48A7-CD81E99D8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1295-D61D-48D6-550F-4AD9727C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58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6576-46DF-B256-00DE-740C01E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EF309-FB9B-8431-C862-14E793420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 (1+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some manipulation we can write this equation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Can be written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And manipulating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EF309-FB9B-8431-C862-14E793420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D9354-CCA0-0A95-FD2B-935C48A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1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CBE-CF4C-A2F8-EEB7-F51B2BB5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Proposed Solution</a:t>
                </a:r>
              </a:p>
              <a:p>
                <a:r>
                  <a:rPr lang="en-US" dirty="0"/>
                  <a:t>We now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simplify (P1) </a:t>
                </a:r>
                <a:r>
                  <a:rPr lang="en-US" dirty="0"/>
                  <a:t>using the monotonicity of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logarithms</a:t>
                </a:r>
                <a:r>
                  <a:rPr lang="en-US" dirty="0"/>
                  <a:t> as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(19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……(19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………..(19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………(19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  <a:blipFill>
                <a:blip r:embed="rId2"/>
                <a:stretch>
                  <a:fillRect l="-522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B25D-704E-0A66-486A-870862A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2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4ABF-35A6-FB09-B976-5C66F7E0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DAC-C2BB-949F-19A9-72CC34BA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515600" cy="5208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Securing Wireless Communication:</a:t>
            </a:r>
          </a:p>
          <a:p>
            <a:pPr>
              <a:lnSpc>
                <a:spcPct val="100000"/>
              </a:lnSpc>
            </a:pPr>
            <a:r>
              <a:rPr lang="en-US" dirty="0"/>
              <a:t>Wireless technology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dirty="0"/>
              <a:t> lives, but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dirty="0"/>
              <a:t> pose a threat, leading to potential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information leaks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To cope with this,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dirty="0"/>
              <a:t> has widely been adopted.</a:t>
            </a:r>
          </a:p>
          <a:p>
            <a:pPr>
              <a:lnSpc>
                <a:spcPct val="150000"/>
              </a:lnSpc>
            </a:pPr>
            <a:r>
              <a:rPr lang="en-US" dirty="0"/>
              <a:t>Yet, it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dirty="0"/>
              <a:t>and susceptibility to powerful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dirty="0"/>
              <a:t>especially challenging for IoT devices.</a:t>
            </a:r>
          </a:p>
          <a:p>
            <a:pPr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dirty="0"/>
              <a:t> have led researchers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dirty="0"/>
              <a:t>of utilizing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physical         layer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Its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feature </a:t>
            </a:r>
            <a:r>
              <a:rPr lang="en-US" dirty="0"/>
              <a:t>is the ability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 wireless links </a:t>
            </a:r>
            <a:r>
              <a:rPr lang="en-US" dirty="0"/>
              <a:t>to eavesdroppers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techniques</a:t>
            </a:r>
            <a:r>
              <a:rPr lang="en-US" dirty="0"/>
              <a:t> like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nullifying beamforming or introducing artificial noise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633C-1C5D-86BF-A07D-BBB3A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0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700-3453-303B-588E-F6C72FB6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right-hand side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</a:t>
                </a:r>
                <a:r>
                  <a:rPr lang="en-US" dirty="0"/>
                  <a:t>is larger than or equal to that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(19e)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r>
                  <a:rPr lang="en-US" dirty="0"/>
                  <a:t>,                 implying that satisfying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(19d) automatically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fulfills (19e).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Therefore</a:t>
                </a:r>
                <a:r>
                  <a:rPr lang="en-US" dirty="0"/>
                  <a:t>,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optimal transmit power </a:t>
                </a:r>
                <a:r>
                  <a:rPr lang="en-US" dirty="0"/>
                  <a:t>can be obtained by taking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minimum </a:t>
                </a:r>
                <a:r>
                  <a:rPr lang="en-US" dirty="0"/>
                  <a:t>of the           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upper bounds </a:t>
                </a:r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(19b)–(19d)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(19f) </a:t>
                </a:r>
                <a:r>
                  <a:rPr lang="en-US" dirty="0"/>
                  <a:t>as</a:t>
                </a: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989F4-0367-6BDB-6830-ADB33F5BC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8435-6742-5B17-ABB5-42084AED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23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95F3-4402-7C3A-6EFD-1D5DC1C3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14" y="1829078"/>
                <a:ext cx="10515600" cy="452727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Remark1.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Since the hidden receiver can not eliminate a source message in presence of dominant    covert message.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the public data rate which can not reach the given        threshold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en-US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𝑒𝑛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𝑤𝑒𝑙𝑙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absence and existence of covert transmission will cause a large difference in                received power at the warden so it is easier to detect covert message.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A639B-E1C2-90E8-94CF-A4340AF7E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14" y="1829078"/>
                <a:ext cx="10515600" cy="4527272"/>
              </a:xfrm>
              <a:blipFill>
                <a:blip r:embed="rId2"/>
                <a:stretch>
                  <a:fillRect l="-522" r="-1855" b="-5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3FE3-E2C9-2D9E-2EF3-A3024A0A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66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DFC1-1C88-75C0-ECB9-6318632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with numbers and points">
            <a:extLst>
              <a:ext uri="{FF2B5EF4-FFF2-40B4-BE49-F238E27FC236}">
                <a16:creationId xmlns:a16="http://schemas.microsoft.com/office/drawing/2014/main" id="{7C42B276-8E37-E8B3-26C0-7E7773E5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65" y="1649413"/>
            <a:ext cx="6762669" cy="4527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75F3-C40A-A03B-DA2F-F7CE8E2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F97D-EA22-8217-5BCF-A1CA75E8EA9D}"/>
              </a:ext>
            </a:extLst>
          </p:cNvPr>
          <p:cNvSpPr txBox="1"/>
          <p:nvPr/>
        </p:nvSpPr>
        <p:spPr>
          <a:xfrm>
            <a:off x="4939393" y="6169580"/>
            <a:ext cx="33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Figure2. Node Placement</a:t>
            </a:r>
          </a:p>
        </p:txBody>
      </p:sp>
    </p:spTree>
    <p:extLst>
      <p:ext uri="{BB962C8B-B14F-4D97-AF65-F5344CB8AC3E}">
        <p14:creationId xmlns:p14="http://schemas.microsoft.com/office/powerpoint/2010/main" val="246192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BE06-4F0D-628C-B2E0-CEA86ED2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0C576539-F60A-A44A-6293-F69BA906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53" y="1722664"/>
            <a:ext cx="6220952" cy="41358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AC53-4F73-D4FA-2671-9F7F052F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/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Figure3. The average covert rat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CB201E-69FB-ED1A-AA61-F4DA9A1A9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79" y="6356350"/>
                <a:ext cx="9576707" cy="369332"/>
              </a:xfrm>
              <a:prstGeom prst="rect">
                <a:avLst/>
              </a:prstGeom>
              <a:blipFill>
                <a:blip r:embed="rId3"/>
                <a:stretch>
                  <a:fillRect l="-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5996-B086-8BB4-2C5C-F4469298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 </a:t>
            </a:r>
          </a:p>
        </p:txBody>
      </p:sp>
      <p:pic>
        <p:nvPicPr>
          <p:cNvPr id="6" name="Content Placeholder 5" descr="A graph of a graph with points and lines">
            <a:extLst>
              <a:ext uri="{FF2B5EF4-FFF2-40B4-BE49-F238E27FC236}">
                <a16:creationId xmlns:a16="http://schemas.microsoft.com/office/drawing/2014/main" id="{1C2D8806-45B7-1862-B606-7937FE2A3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07" y="1608592"/>
            <a:ext cx="7122960" cy="40982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36C6-C9AF-0EB3-91EB-2C75018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/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 4. 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destination node power budget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D255D5-09A3-54BE-789F-25E50985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36" y="5853793"/>
                <a:ext cx="10333264" cy="400110"/>
              </a:xfrm>
              <a:prstGeom prst="rect">
                <a:avLst/>
              </a:prstGeom>
              <a:blipFill>
                <a:blip r:embed="rId3"/>
                <a:stretch>
                  <a:fillRect l="-47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21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A9F-AFC1-2169-1E57-5249494D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B2BD63F7-87ED-BD91-4845-F70F75F10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87" y="1649413"/>
            <a:ext cx="6533426" cy="3820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0369-D830-6634-69C6-72BDD019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/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Figure5.The average covert rate </a:t>
                </a:r>
                <a:r>
                  <a:rPr lang="en-US" dirty="0" err="1"/>
                  <a:t>rCR</a:t>
                </a:r>
                <a:r>
                  <a:rPr lang="en-US" dirty="0"/>
                  <a:t> versus the noise uncertainty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7A25B7-8336-693F-ED8C-FBC3330C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4" y="5861957"/>
                <a:ext cx="10058400" cy="369332"/>
              </a:xfrm>
              <a:prstGeom prst="rect">
                <a:avLst/>
              </a:prstGeom>
              <a:blipFill>
                <a:blip r:embed="rId3"/>
                <a:stretch>
                  <a:fillRect l="-5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4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5F92-74C4-4619-60F4-5DCFCED5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265B89BB-FEA9-6465-2840-EA36D662E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68" y="1673906"/>
            <a:ext cx="6291063" cy="378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8759-F01B-7646-DFDE-8B02021C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/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Figure6.The average covert rate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CR</a:t>
                </a:r>
                <a:r>
                  <a:rPr lang="en-US" dirty="0"/>
                  <a:t>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45128-9C58-BE13-38EA-033FA9B8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6068946"/>
                <a:ext cx="10189029" cy="369332"/>
              </a:xfrm>
              <a:prstGeom prst="rect">
                <a:avLst/>
              </a:prstGeom>
              <a:blipFill>
                <a:blip r:embed="rId3"/>
                <a:stretch>
                  <a:fillRect l="-4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67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8BD6-C2D6-78F3-92C2-3207734D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1B5B9361-A12D-D37F-0724-23B805676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64" y="1649413"/>
            <a:ext cx="6417129" cy="3894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F00D-EFDA-578D-5789-2883BAB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/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Figure7. The average DEP versus the minimum DEP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6B4AEA-7454-E869-8775-CFEB7C10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878286"/>
                <a:ext cx="10172700" cy="369332"/>
              </a:xfrm>
              <a:prstGeom prst="rect">
                <a:avLst/>
              </a:prstGeom>
              <a:blipFill>
                <a:blip r:embed="rId3"/>
                <a:stretch>
                  <a:fillRect l="-5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169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46-80CB-A3D1-5A17-EE37ABFC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3EB-B5A6-656C-D194-20830553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Figures 3–7 </a:t>
            </a:r>
            <a:r>
              <a:rPr lang="en-US" dirty="0"/>
              <a:t>show how adjusting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at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influences </a:t>
            </a:r>
            <a:r>
              <a:rPr lang="en-US" dirty="0"/>
              <a:t>covert rate  performance.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3 highlights </a:t>
            </a:r>
            <a:r>
              <a:rPr lang="en-US" dirty="0"/>
              <a:t>a connection between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source power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rates </a:t>
            </a:r>
            <a:r>
              <a:rPr lang="en-US" dirty="0"/>
              <a:t>with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power</a:t>
            </a:r>
            <a:r>
              <a:rPr lang="en-US" dirty="0"/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vice versa.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7 </a:t>
            </a:r>
            <a:r>
              <a:rPr lang="en-US" dirty="0"/>
              <a:t>indicates the importance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optimizing destination power </a:t>
            </a:r>
            <a:r>
              <a:rPr lang="en-US" dirty="0"/>
              <a:t>for the best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threshold </a:t>
            </a:r>
            <a:r>
              <a:rPr lang="en-US" dirty="0"/>
              <a:t>trade-off.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72A4-22A0-5EA4-1140-AFD7C510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1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A59-6CE1-C950-A201-E7EE7F61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706D-6565-50B8-99D2-297F7ED0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communicates </a:t>
            </a:r>
            <a:r>
              <a:rPr lang="en-US" dirty="0"/>
              <a:t>with a disguised FD destination node.</a:t>
            </a:r>
          </a:p>
          <a:p>
            <a:pPr lvl="1"/>
            <a:r>
              <a:rPr lang="en-US" dirty="0"/>
              <a:t>Destination node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covertly sends critical </a:t>
            </a:r>
            <a:r>
              <a:rPr lang="en-US" dirty="0"/>
              <a:t>messages to a hidden receiver, avoiding warden          surveillance.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Optimization Goals: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Studied optimal public </a:t>
            </a:r>
            <a:r>
              <a:rPr lang="en-US" dirty="0"/>
              <a:t>data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</a:t>
            </a:r>
            <a:r>
              <a:rPr lang="en-US" dirty="0"/>
              <a:t>for FD destination node.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Maximize covert rate </a:t>
            </a:r>
            <a:r>
              <a:rPr lang="en-US" dirty="0"/>
              <a:t>at the hidden receiver.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Closed-Form Solution Insights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destination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transmit power trends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Approaches zero </a:t>
            </a:r>
            <a:r>
              <a:rPr lang="en-US" dirty="0"/>
              <a:t>with an extremely strong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destination–receiver 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Approaches zero if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self-interferenc</a:t>
            </a:r>
            <a:r>
              <a:rPr lang="en-US" dirty="0"/>
              <a:t>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isn't sufficiently </a:t>
            </a:r>
            <a:r>
              <a:rPr lang="en-US" dirty="0"/>
              <a:t>suppressed.</a:t>
            </a:r>
          </a:p>
          <a:p>
            <a:pPr lvl="2"/>
            <a:r>
              <a:rPr lang="en-US" dirty="0"/>
              <a:t>Approaches zero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exceptionally high destination–warden </a:t>
            </a:r>
            <a:r>
              <a:rPr lang="en-US" dirty="0"/>
              <a:t>channel 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6C21-4BEC-2110-EDD1-CC749B7C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14E-AF3F-D16D-6BC4-FEE18BB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842-32FF-FFD1-DC63-9EB2DB15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Numerical Results: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Phenomenon observed: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Higher covert rate </a:t>
            </a:r>
            <a:r>
              <a:rPr lang="en-US" dirty="0"/>
              <a:t>with more destination power when source power is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(and vice versa).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 destination power </a:t>
            </a:r>
            <a:r>
              <a:rPr lang="en-US" dirty="0"/>
              <a:t>achieves the best balance between covert rate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minimum DEP     threshold.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Practical Considerations:</a:t>
            </a:r>
          </a:p>
          <a:p>
            <a:pPr lvl="1"/>
            <a:r>
              <a:rPr lang="en-US" dirty="0"/>
              <a:t>Work provides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r>
              <a:rPr lang="en-US" dirty="0"/>
              <a:t> from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information-theoretic</a:t>
            </a:r>
            <a:r>
              <a:rPr lang="en-US" dirty="0"/>
              <a:t> perspective.</a:t>
            </a:r>
          </a:p>
          <a:p>
            <a:pPr lvl="1"/>
            <a:r>
              <a:rPr lang="en-US" dirty="0"/>
              <a:t>Future research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suggestions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Explore practical </a:t>
            </a:r>
            <a:r>
              <a:rPr lang="en-US" dirty="0"/>
              <a:t>modulations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imperfect CSI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90205-1D70-271F-7387-A40AB6D7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8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01DC-586B-C825-2968-AECA8246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0BEB4-459F-9118-DD77-70AE648A1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𝑒𝑟𝑟𝑜𝑟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…………………(17a)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…………………(17c)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…………………(17d)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endParaRPr lang="en-US" sz="200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0BEB4-459F-9118-DD77-70AE648A1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C33B-AF04-ED2B-447B-D678DD2E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0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node and disguised full-duplex (FD) destination node.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node while warden node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node.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System Model </a:t>
            </a:r>
          </a:p>
        </p:txBody>
      </p:sp>
      <p:pic>
        <p:nvPicPr>
          <p:cNvPr id="8" name="Content Placeholder 7" descr="A diagram of a red square with blue lines and arrows">
            <a:extLst>
              <a:ext uri="{FF2B5EF4-FFF2-40B4-BE49-F238E27FC236}">
                <a16:creationId xmlns:a16="http://schemas.microsoft.com/office/drawing/2014/main" id="{379B8892-B343-640F-ECD5-49163A4A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44" y="1695450"/>
            <a:ext cx="8263110" cy="4357698"/>
          </a:xfrm>
        </p:spPr>
      </p:pic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node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receiver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node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The received signal 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sz="1800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Where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XY</a:t>
                </a:r>
                <a:r>
                  <a:rPr lang="en-US" dirty="0"/>
                  <a:t> stands for the channel coefficient between node X and Y for X, Y ∈ {S, D, R, W},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 ∼ CN(0, 1) and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C</a:t>
                </a:r>
                <a:r>
                  <a:rPr lang="en-US" dirty="0"/>
                  <a:t> ∼ CN(0, 1) denote the public and covert messages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residual       signal  interference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)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background        noise.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1382" b="-4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71D4-B15B-9A3F-C14E-C0955F14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2"/>
            <a:ext cx="10515600" cy="45306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CSI information: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destination node </a:t>
            </a:r>
            <a:r>
              <a:rPr lang="en-US" dirty="0"/>
              <a:t>can keep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CSI</a:t>
            </a:r>
            <a:r>
              <a:rPr lang="en-US" dirty="0"/>
              <a:t> of the source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baseline="-25000" dirty="0" err="1">
                <a:solidFill>
                  <a:schemeClr val="accent1">
                    <a:lumMod val="50000"/>
                  </a:schemeClr>
                </a:solidFill>
              </a:rPr>
              <a:t>SD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since the covert                 transmission occurs internally under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normal S-D communications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hidden receiver </a:t>
            </a:r>
            <a:r>
              <a:rPr lang="en-US" dirty="0"/>
              <a:t>can also easily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estimate the CSI </a:t>
            </a:r>
            <a:r>
              <a:rPr lang="en-US" dirty="0"/>
              <a:t>of the source and destination nodes.</a:t>
            </a:r>
          </a:p>
          <a:p>
            <a:pPr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pilot sequences </a:t>
            </a:r>
            <a:r>
              <a:rPr lang="en-US" dirty="0"/>
              <a:t>are informed from the destination node in advance during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channel        estimation.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Availability of CSI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warden node</a:t>
            </a:r>
            <a:r>
              <a:rPr lang="en-US" dirty="0"/>
              <a:t>, we assume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covert                          communications scenario</a:t>
            </a:r>
            <a:r>
              <a:rPr lang="en-US" dirty="0"/>
              <a:t> in this work, </a:t>
            </a:r>
          </a:p>
          <a:p>
            <a:pPr>
              <a:lnSpc>
                <a:spcPct val="100000"/>
              </a:lnSpc>
            </a:pPr>
            <a:r>
              <a:rPr lang="en-US" dirty="0"/>
              <a:t>Meaning that the warden has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perfect knowledge of the CSI </a:t>
            </a:r>
            <a:r>
              <a:rPr lang="en-US" dirty="0"/>
              <a:t>from the destination and   hidden receiver to identify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achievable covert rate </a:t>
            </a:r>
            <a:r>
              <a:rPr lang="en-US" dirty="0"/>
              <a:t>as a performance           guideline in practice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2851</Words>
  <Application>Microsoft Office PowerPoint</Application>
  <PresentationFormat>Widescreen</PresentationFormat>
  <Paragraphs>356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맑은 고딕</vt:lpstr>
      <vt:lpstr>Arial</vt:lpstr>
      <vt:lpstr>Calibri body</vt:lpstr>
      <vt:lpstr>Cambria</vt:lpstr>
      <vt:lpstr>Cambria Math</vt:lpstr>
      <vt:lpstr>Roboto</vt:lpstr>
      <vt:lpstr>Söhne</vt:lpstr>
      <vt:lpstr>Tahoma</vt:lpstr>
      <vt:lpstr>Times New Roman</vt:lpstr>
      <vt:lpstr>Office 테마</vt:lpstr>
      <vt:lpstr>Disguised Full-Duplex Covert            Communication *Jihwan Moon</vt:lpstr>
      <vt:lpstr>Table of Contents</vt:lpstr>
      <vt:lpstr>Introduction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Numerical results </vt:lpstr>
      <vt:lpstr>Numerical results</vt:lpstr>
      <vt:lpstr>Numerical result </vt:lpstr>
      <vt:lpstr>Numerical Results </vt:lpstr>
      <vt:lpstr>Numerical Results </vt:lpstr>
      <vt:lpstr>Numerical Results </vt:lpstr>
      <vt:lpstr>Discussion</vt:lpstr>
      <vt:lpstr>Conclusion</vt:lpstr>
      <vt:lpstr>Conclusion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182</cp:revision>
  <dcterms:created xsi:type="dcterms:W3CDTF">2018-05-20T06:28:16Z</dcterms:created>
  <dcterms:modified xsi:type="dcterms:W3CDTF">2024-04-04T13:49:46Z</dcterms:modified>
</cp:coreProperties>
</file>