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290" r:id="rId4"/>
    <p:sldId id="270" r:id="rId5"/>
    <p:sldId id="343" r:id="rId6"/>
    <p:sldId id="346" r:id="rId7"/>
    <p:sldId id="319" r:id="rId8"/>
    <p:sldId id="344" r:id="rId9"/>
    <p:sldId id="34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6FC90-24F8-440A-B6A3-8661D4DB0507}" v="30" dt="2024-05-23T08:24:15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May 27,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 sz="1400" dirty="0"/>
              <a:t>/7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Biography</a:t>
            </a:r>
          </a:p>
          <a:p>
            <a:endParaRPr lang="en-US" altLang="ko-KR" dirty="0"/>
          </a:p>
          <a:p>
            <a:r>
              <a:rPr lang="en-US" altLang="ko-KR" dirty="0"/>
              <a:t>Motivation And Background</a:t>
            </a:r>
          </a:p>
          <a:p>
            <a:endParaRPr lang="en-US" altLang="ko-KR" dirty="0"/>
          </a:p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Abstract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 sz="1400" dirty="0"/>
              <a:t>/7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9F4C-8204-93A2-935F-54873EE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748D-CBD6-AF1E-07C4-23EFA3905E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5291" y="1252846"/>
            <a:ext cx="10184752" cy="4926563"/>
          </a:xfrm>
        </p:spPr>
        <p:txBody>
          <a:bodyPr/>
          <a:lstStyle/>
          <a:p>
            <a:r>
              <a:rPr lang="en-US" dirty="0"/>
              <a:t>Education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Experience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BB8BF-F36E-C29E-3786-5902969648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 sz="1400" dirty="0"/>
              <a:t>/7</a:t>
            </a:r>
            <a:endParaRPr lang="ko-KR" altLang="en-US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0FC82C-D0CA-45D2-B2CC-BC99BE25D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16269"/>
              </p:ext>
            </p:extLst>
          </p:nvPr>
        </p:nvGraphicFramePr>
        <p:xfrm>
          <a:off x="1349829" y="1725880"/>
          <a:ext cx="9492342" cy="196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114">
                  <a:extLst>
                    <a:ext uri="{9D8B030D-6E8A-4147-A177-3AD203B41FA5}">
                      <a16:colId xmlns:a16="http://schemas.microsoft.com/office/drawing/2014/main" val="68810307"/>
                    </a:ext>
                  </a:extLst>
                </a:gridCol>
                <a:gridCol w="3164114">
                  <a:extLst>
                    <a:ext uri="{9D8B030D-6E8A-4147-A177-3AD203B41FA5}">
                      <a16:colId xmlns:a16="http://schemas.microsoft.com/office/drawing/2014/main" val="2660339500"/>
                    </a:ext>
                  </a:extLst>
                </a:gridCol>
                <a:gridCol w="3164114">
                  <a:extLst>
                    <a:ext uri="{9D8B030D-6E8A-4147-A177-3AD203B41FA5}">
                      <a16:colId xmlns:a16="http://schemas.microsoft.com/office/drawing/2014/main" val="3299166303"/>
                    </a:ext>
                  </a:extLst>
                </a:gridCol>
              </a:tblGrid>
              <a:tr h="414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Year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Degree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Major / Minor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61507"/>
                  </a:ext>
                </a:extLst>
              </a:tr>
              <a:tr h="7259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2017-2021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B.Eng., University of            Information Technology and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Computer Science and Engineering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89848"/>
                  </a:ext>
                </a:extLst>
              </a:tr>
              <a:tr h="4148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2022-2024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dirty="0"/>
                        <a:t>M.Sc., Hanbat National      University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Mobile Convergence Engineering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31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EE0AD8-7A8C-5080-FC35-A01D3789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28268"/>
              </p:ext>
            </p:extLst>
          </p:nvPr>
        </p:nvGraphicFramePr>
        <p:xfrm>
          <a:off x="1286494" y="4667003"/>
          <a:ext cx="9520050" cy="165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350">
                  <a:extLst>
                    <a:ext uri="{9D8B030D-6E8A-4147-A177-3AD203B41FA5}">
                      <a16:colId xmlns:a16="http://schemas.microsoft.com/office/drawing/2014/main" val="2827091686"/>
                    </a:ext>
                  </a:extLst>
                </a:gridCol>
                <a:gridCol w="3173350">
                  <a:extLst>
                    <a:ext uri="{9D8B030D-6E8A-4147-A177-3AD203B41FA5}">
                      <a16:colId xmlns:a16="http://schemas.microsoft.com/office/drawing/2014/main" val="4020582246"/>
                    </a:ext>
                  </a:extLst>
                </a:gridCol>
                <a:gridCol w="3173350">
                  <a:extLst>
                    <a:ext uri="{9D8B030D-6E8A-4147-A177-3AD203B41FA5}">
                      <a16:colId xmlns:a16="http://schemas.microsoft.com/office/drawing/2014/main" val="2661470518"/>
                    </a:ext>
                  </a:extLst>
                </a:gridCol>
              </a:tblGrid>
              <a:tr h="5568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528399"/>
                  </a:ext>
                </a:extLst>
              </a:tr>
              <a:tr h="5568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2022.04 – 2022.06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Nazdaq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Trainee Engineer-Network    operations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02668"/>
                  </a:ext>
                </a:extLst>
              </a:tr>
              <a:tr h="453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2020. 01 – 2022.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 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 web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918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0372-5E02-9FFD-6CEA-30101D00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244-4A5F-8E57-3F70-78CECB9B36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Securing Wireless Communication</a:t>
            </a:r>
          </a:p>
          <a:p>
            <a:pPr lvl="1"/>
            <a:r>
              <a:rPr lang="en-US" altLang="ko-KR" dirty="0"/>
              <a:t>Wireless technology</a:t>
            </a:r>
          </a:p>
          <a:p>
            <a:pPr lvl="2"/>
            <a:r>
              <a:rPr lang="en-US" altLang="ko-KR" dirty="0"/>
              <a:t>Transforms lives but cyberattacks pose a threat.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n-US" altLang="ko-KR" dirty="0"/>
              <a:t>To cope with this,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cryptography</a:t>
            </a:r>
            <a:r>
              <a:rPr lang="en-US" altLang="ko-KR" dirty="0"/>
              <a:t> has widely been adopted.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limitations:</a:t>
            </a:r>
            <a:r>
              <a:rPr lang="en-US" altLang="ko-KR" dirty="0"/>
              <a:t> complex key generation, powerful eavesdropper</a:t>
            </a:r>
          </a:p>
          <a:p>
            <a:pPr lvl="2"/>
            <a:r>
              <a:rPr lang="en-US" altLang="ko-KR" dirty="0"/>
              <a:t>To examine the possibility of utilizing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physical layer security</a:t>
            </a:r>
          </a:p>
          <a:p>
            <a:pPr lvl="1"/>
            <a:r>
              <a:rPr lang="en-US" altLang="ko-KR" dirty="0"/>
              <a:t>Security Threats:</a:t>
            </a:r>
          </a:p>
          <a:p>
            <a:pPr lvl="2"/>
            <a:r>
              <a:rPr lang="en-US" altLang="ko-KR" dirty="0"/>
              <a:t>Opponents can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conduct traffic analysis </a:t>
            </a:r>
            <a:r>
              <a:rPr lang="en-US" altLang="ko-KR" dirty="0"/>
              <a:t>by collecting metadata during transmission.</a:t>
            </a:r>
          </a:p>
          <a:p>
            <a:pPr lvl="2"/>
            <a:r>
              <a:rPr lang="en-US" altLang="ko-KR" dirty="0"/>
              <a:t>Vulnerabilities include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capturing </a:t>
            </a:r>
            <a:r>
              <a:rPr lang="en-US" altLang="ko-KR" dirty="0"/>
              <a:t>source and destination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addresses</a:t>
            </a:r>
            <a:r>
              <a:rPr lang="en-US" altLang="ko-KR" dirty="0"/>
              <a:t>, request-response         frequency, etc.</a:t>
            </a:r>
          </a:p>
          <a:p>
            <a:r>
              <a:rPr lang="en-US" altLang="ko-KR" b="1" dirty="0"/>
              <a:t>An approach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Transmit data in 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manner</a:t>
            </a:r>
            <a:r>
              <a:rPr lang="en-US" altLang="ko-KR" dirty="0"/>
              <a:t> that avoids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detection or suspicion</a:t>
            </a:r>
          </a:p>
          <a:p>
            <a:pPr lvl="2"/>
            <a:r>
              <a:rPr lang="en-US" altLang="ko-KR" dirty="0"/>
              <a:t>Combining cryptography and physical layer security can prevent eavesdropping, but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covert    communications</a:t>
            </a:r>
            <a:r>
              <a:rPr lang="en-US" altLang="ko-KR" dirty="0"/>
              <a:t> are necessary to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counter traffic analysis threats</a:t>
            </a:r>
            <a:endParaRPr lang="en-US" altLang="ko-KR" b="1" dirty="0"/>
          </a:p>
          <a:p>
            <a:pPr lvl="1"/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47C76-D96B-6009-78D2-A52636E595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 sz="1400" dirty="0"/>
              <a:t>/7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84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2513" y="1151907"/>
            <a:ext cx="11181961" cy="501562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lang="en-US" altLang="ko-KR" sz="1400" dirty="0"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Picture 12" descr="A diagram of a communication system&#10;&#10;Description automatically generated">
            <a:extLst>
              <a:ext uri="{FF2B5EF4-FFF2-40B4-BE49-F238E27FC236}">
                <a16:creationId xmlns:a16="http://schemas.microsoft.com/office/drawing/2014/main" id="{E56E31A4-5F7E-873D-A6F1-F1B3E98EE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71" y="1120315"/>
            <a:ext cx="8288976" cy="3360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2CB185-0702-94D3-DED7-7E0F65C4EF86}"/>
              </a:ext>
            </a:extLst>
          </p:cNvPr>
          <p:cNvSpPr txBox="1"/>
          <p:nvPr/>
        </p:nvSpPr>
        <p:spPr>
          <a:xfrm>
            <a:off x="546264" y="4548248"/>
            <a:ext cx="103315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99"/>
                </a:solidFill>
              </a:rPr>
              <a:t>Covert Communication System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Source node (S) </a:t>
            </a:r>
            <a:r>
              <a:rPr lang="en-US" sz="1600" dirty="0"/>
              <a:t>transmitting a public message to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destination node (D)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Covert transmission </a:t>
            </a:r>
            <a:r>
              <a:rPr lang="en-US" sz="1600" dirty="0"/>
              <a:t>conducted by the seemingly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receive-only</a:t>
            </a:r>
            <a:r>
              <a:rPr lang="en-US" sz="1600" dirty="0"/>
              <a:t> destination node (D)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Covert signal transmitted to the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hidden receiver (R) </a:t>
            </a:r>
            <a:r>
              <a:rPr lang="en-US" sz="1600" dirty="0"/>
              <a:t>using an unseen antenna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Full-duplex (FD)</a:t>
            </a:r>
            <a:r>
              <a:rPr lang="en-US" sz="1600" dirty="0"/>
              <a:t> communication implemented, allowing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simultaneous transmission and reception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Warden node (W) </a:t>
            </a:r>
            <a:r>
              <a:rPr lang="en-US" sz="1600" dirty="0"/>
              <a:t>monitoring for suspicious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6C78-00FA-6B10-95EC-DEFA2BC2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F6AF-89E7-F9C0-54BC-A015B1BF8E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Research Focus: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Reliable covert communications </a:t>
            </a:r>
            <a:r>
              <a:rPr lang="en-US" dirty="0"/>
              <a:t>with disguised FD node.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FD node:</a:t>
            </a:r>
            <a:r>
              <a:rPr lang="en-US" dirty="0"/>
              <a:t> Appears half-duplex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receive-only</a:t>
            </a:r>
            <a:r>
              <a:rPr lang="en-US" dirty="0"/>
              <a:t>, transmits covertly. </a:t>
            </a:r>
          </a:p>
          <a:p>
            <a:r>
              <a:rPr lang="en-US" b="1" dirty="0"/>
              <a:t>Challenges: </a:t>
            </a:r>
          </a:p>
          <a:p>
            <a:pPr lvl="1"/>
            <a:r>
              <a:rPr lang="en-US" dirty="0"/>
              <a:t>Detection by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warden node</a:t>
            </a:r>
            <a:r>
              <a:rPr lang="en-US" dirty="0"/>
              <a:t>. </a:t>
            </a:r>
          </a:p>
          <a:p>
            <a:r>
              <a:rPr lang="en-US" b="1" dirty="0"/>
              <a:t>Methodology: </a:t>
            </a:r>
          </a:p>
          <a:p>
            <a:pPr lvl="1"/>
            <a:r>
              <a:rPr lang="en-US" dirty="0"/>
              <a:t>Studied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detection error probability </a:t>
            </a:r>
            <a:r>
              <a:rPr lang="en-US" dirty="0"/>
              <a:t>(DEP). </a:t>
            </a:r>
          </a:p>
          <a:p>
            <a:pPr lvl="1"/>
            <a:r>
              <a:rPr lang="en-US" dirty="0"/>
              <a:t>Derived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optimal transmit power </a:t>
            </a:r>
            <a:r>
              <a:rPr lang="en-US" dirty="0"/>
              <a:t>for FD node. </a:t>
            </a:r>
          </a:p>
          <a:p>
            <a:r>
              <a:rPr lang="en-US" b="1" dirty="0"/>
              <a:t>Key Findings: </a:t>
            </a:r>
          </a:p>
          <a:p>
            <a:pPr lvl="1"/>
            <a:r>
              <a:rPr lang="en-US" dirty="0"/>
              <a:t>Optimal transmit power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maximizes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worst-case DEP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Ensures</a:t>
            </a:r>
            <a:r>
              <a:rPr lang="en-US" dirty="0"/>
              <a:t> reliability 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covert rate</a:t>
            </a:r>
            <a:r>
              <a:rPr lang="en-US" dirty="0"/>
              <a:t>. </a:t>
            </a:r>
          </a:p>
          <a:p>
            <a:r>
              <a:rPr lang="en-US" b="1" dirty="0"/>
              <a:t>Results: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Numerical validation </a:t>
            </a:r>
            <a:r>
              <a:rPr lang="en-US" dirty="0"/>
              <a:t>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proposed</a:t>
            </a:r>
            <a:r>
              <a:rPr lang="en-US" dirty="0"/>
              <a:t> solution.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Impact</a:t>
            </a:r>
            <a:r>
              <a:rPr lang="en-US" dirty="0"/>
              <a:t> of system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parameters</a:t>
            </a:r>
            <a:r>
              <a:rPr lang="en-US" dirty="0"/>
              <a:t> on DEP. </a:t>
            </a:r>
          </a:p>
          <a:p>
            <a:r>
              <a:rPr lang="en-US" b="1" dirty="0"/>
              <a:t>Conclusion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Guidance</a:t>
            </a:r>
            <a:r>
              <a:rPr lang="en-US" dirty="0"/>
              <a:t>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secure communication </a:t>
            </a:r>
            <a:r>
              <a:rPr lang="en-US" dirty="0"/>
              <a:t>design.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Future</a:t>
            </a:r>
            <a:r>
              <a:rPr lang="en-US" dirty="0"/>
              <a:t> research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directions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4585-7263-3646-4B8F-E702857D94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6</a:t>
            </a:fld>
            <a:r>
              <a:rPr lang="en-US" altLang="ko-KR" sz="1400" dirty="0"/>
              <a:t>/7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227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9ED1-9F7E-1A6D-A90C-A845C85D8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0" lvl="8" indent="0">
              <a:buNone/>
            </a:pPr>
            <a:r>
              <a:rPr lang="en-US" sz="4000" dirty="0"/>
              <a:t>Thank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DE41-9787-F1D3-978A-5B5ED74143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7</a:t>
            </a:fld>
            <a:r>
              <a:rPr lang="en-US" altLang="ko-KR" sz="1400" dirty="0"/>
              <a:t>/7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350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1B8258B04314AB752C94D0B468742" ma:contentTypeVersion="11" ma:contentTypeDescription="Create a new document." ma:contentTypeScope="" ma:versionID="74d2a3f1e9ad9535c8f51eacab041852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bf2f5d96ee70ae2c03e7b814aee7acfe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3ACDA-1AD7-4550-AD05-1A04548A8D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402</Words>
  <Application>Microsoft Office PowerPoint</Application>
  <PresentationFormat>Widescreen</PresentationFormat>
  <Paragraphs>105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Detection Error Probability Maximization for Disguised Full-Duplex Covert Communications</vt:lpstr>
      <vt:lpstr>Outline</vt:lpstr>
      <vt:lpstr>Biography</vt:lpstr>
      <vt:lpstr>Motivation and Background</vt:lpstr>
      <vt:lpstr>System Model</vt:lpstr>
      <vt:lpstr>Abstract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41</cp:revision>
  <dcterms:created xsi:type="dcterms:W3CDTF">2018-10-31T12:38:19Z</dcterms:created>
  <dcterms:modified xsi:type="dcterms:W3CDTF">2024-05-27T00:53:29Z</dcterms:modified>
</cp:coreProperties>
</file>