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6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8" r:id="rId27"/>
    <p:sldId id="337" r:id="rId28"/>
    <p:sldId id="341" r:id="rId29"/>
    <p:sldId id="340" r:id="rId30"/>
    <p:sldId id="342" r:id="rId31"/>
    <p:sldId id="275" r:id="rId32"/>
    <p:sldId id="276" r:id="rId33"/>
    <p:sldId id="314" r:id="rId34"/>
    <p:sldId id="272" r:id="rId35"/>
    <p:sldId id="265" r:id="rId36"/>
    <p:sldId id="287" r:id="rId37"/>
    <p:sldId id="288" r:id="rId38"/>
    <p:sldId id="283" r:id="rId39"/>
    <p:sldId id="269" r:id="rId40"/>
    <p:sldId id="304" r:id="rId41"/>
    <p:sldId id="305" r:id="rId42"/>
    <p:sldId id="306" r:id="rId43"/>
    <p:sldId id="307" r:id="rId44"/>
    <p:sldId id="310" r:id="rId45"/>
    <p:sldId id="312" r:id="rId46"/>
    <p:sldId id="311" r:id="rId47"/>
    <p:sldId id="313" r:id="rId48"/>
    <p:sldId id="279" r:id="rId49"/>
    <p:sldId id="280" r:id="rId50"/>
    <p:sldId id="316" r:id="rId51"/>
    <p:sldId id="285" r:id="rId52"/>
    <p:sldId id="266" r:id="rId53"/>
    <p:sldId id="317" r:id="rId54"/>
    <p:sldId id="268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4.wmf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87.emf"/><Relationship Id="rId12" Type="http://schemas.openxmlformats.org/officeDocument/2006/relationships/image" Target="../media/image9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4" Type="http://schemas.openxmlformats.org/officeDocument/2006/relationships/image" Target="../media/image85.wmf"/><Relationship Id="rId9" Type="http://schemas.openxmlformats.org/officeDocument/2006/relationships/image" Target="../media/image89.emf"/><Relationship Id="rId14" Type="http://schemas.openxmlformats.org/officeDocument/2006/relationships/image" Target="../media/image9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emf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image" Target="../media/image96.emf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94.emf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96.e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94.emf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0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9.emf"/><Relationship Id="rId4" Type="http://schemas.openxmlformats.org/officeDocument/2006/relationships/image" Target="../media/image103.wmf"/><Relationship Id="rId9" Type="http://schemas.openxmlformats.org/officeDocument/2006/relationships/image" Target="../media/image96.emf"/><Relationship Id="rId14" Type="http://schemas.openxmlformats.org/officeDocument/2006/relationships/image" Target="../media/image10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0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image" Target="../media/image96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.emf"/><Relationship Id="rId4" Type="http://schemas.openxmlformats.org/officeDocument/2006/relationships/image" Target="../media/image97.wmf"/><Relationship Id="rId9" Type="http://schemas.openxmlformats.org/officeDocument/2006/relationships/image" Target="../media/image94.emf"/><Relationship Id="rId14" Type="http://schemas.openxmlformats.org/officeDocument/2006/relationships/image" Target="../media/image10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94.emf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02.wmf"/><Relationship Id="rId20" Type="http://schemas.openxmlformats.org/officeDocument/2006/relationships/image" Target="../media/image1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03.wmf"/><Relationship Id="rId9" Type="http://schemas.openxmlformats.org/officeDocument/2006/relationships/image" Target="../media/image96.emf"/><Relationship Id="rId14" Type="http://schemas.openxmlformats.org/officeDocument/2006/relationships/image" Target="../media/image10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1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27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24.wmf"/><Relationship Id="rId17" Type="http://schemas.openxmlformats.org/officeDocument/2006/relationships/image" Target="../media/image126.wmf"/><Relationship Id="rId2" Type="http://schemas.openxmlformats.org/officeDocument/2006/relationships/notesSlide" Target="../notesSlides/notesSlide43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25.wmf"/><Relationship Id="rId23" Type="http://schemas.openxmlformats.org/officeDocument/2006/relationships/image" Target="../media/image128.wmf"/><Relationship Id="rId10" Type="http://schemas.openxmlformats.org/officeDocument/2006/relationships/image" Target="../media/image123.wmf"/><Relationship Id="rId19" Type="http://schemas.openxmlformats.org/officeDocument/2006/relationships/image" Target="../media/image96.e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44.wmf"/><Relationship Id="rId42" Type="http://schemas.openxmlformats.org/officeDocument/2006/relationships/image" Target="../media/image148.wmf"/><Relationship Id="rId47" Type="http://schemas.openxmlformats.org/officeDocument/2006/relationships/image" Target="../media/image150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154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5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47.wmf"/><Relationship Id="rId45" Type="http://schemas.openxmlformats.org/officeDocument/2006/relationships/image" Target="../media/image149.wmf"/><Relationship Id="rId53" Type="http://schemas.openxmlformats.org/officeDocument/2006/relationships/image" Target="../media/image153.wmf"/><Relationship Id="rId58" Type="http://schemas.openxmlformats.org/officeDocument/2006/relationships/image" Target="../media/image156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42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131.wmf"/><Relationship Id="rId51" Type="http://schemas.openxmlformats.org/officeDocument/2006/relationships/image" Target="../media/image152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46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137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41.wmf"/><Relationship Id="rId36" Type="http://schemas.openxmlformats.org/officeDocument/2006/relationships/image" Target="../media/image145.wmf"/><Relationship Id="rId49" Type="http://schemas.openxmlformats.org/officeDocument/2006/relationships/image" Target="../media/image151.wmf"/><Relationship Id="rId57" Type="http://schemas.openxmlformats.org/officeDocument/2006/relationships/image" Target="../media/image155.png"/><Relationship Id="rId10" Type="http://schemas.openxmlformats.org/officeDocument/2006/relationships/image" Target="../media/image132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61.wmf"/><Relationship Id="rId9" Type="http://schemas.openxmlformats.org/officeDocument/2006/relationships/image" Target="../media/image16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image" Target="../media/image96.emf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altLang="ko-KR" dirty="0"/>
              <a:t>Securing Wireless Communication</a:t>
            </a:r>
          </a:p>
          <a:p>
            <a:pPr lvl="2"/>
            <a:r>
              <a:rPr lang="en-US" altLang="ko-KR" dirty="0"/>
              <a:t>Wireless technology transforms lives, but cyberattacks pose a threat, leading to potential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information      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limitations:</a:t>
            </a:r>
            <a:r>
              <a:rPr lang="en-US" altLang="ko-KR" dirty="0"/>
              <a:t> complex key generation and susceptibility to </a:t>
            </a:r>
          </a:p>
          <a:p>
            <a:pPr marL="914400" lvl="2" indent="0">
              <a:buNone/>
            </a:pPr>
            <a:r>
              <a:rPr lang="en-US" altLang="ko-KR" dirty="0"/>
              <a:t>     powerful eavesdroppers, especially challenging for IoT devices.</a:t>
            </a:r>
          </a:p>
          <a:p>
            <a:pPr lvl="2"/>
            <a:r>
              <a:rPr lang="en-US" altLang="ko-KR" dirty="0"/>
              <a:t>These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downsides</a:t>
            </a:r>
            <a:r>
              <a:rPr lang="en-US" altLang="ko-KR" dirty="0"/>
              <a:t> have led researchers to examine the possibility of utilizing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request-response frequency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9092242" y="2139351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62943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629438"/>
              </a:xfrm>
              <a:prstGeom prst="rect">
                <a:avLst/>
              </a:prstGeom>
              <a:blipFill>
                <a:blip r:embed="rId3"/>
                <a:stretch>
                  <a:fillRect l="-1040" b="-231"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26B3B11-8BF3-9259-D23D-6E1F562A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9" y="1456930"/>
            <a:ext cx="5540061" cy="3922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</a:rPr>
                  <a:t>illustrates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 how the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</a:rPr>
                  <a:t>To ensure successful covert   communication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, it is necessary for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blipFill>
                <a:blip r:embed="rId5"/>
                <a:stretch>
                  <a:fillRect l="-27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9E20C70-97E9-4152-54A1-68E0FC89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5" y="1626919"/>
            <a:ext cx="5748456" cy="416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902526" y="5783284"/>
                <a:ext cx="1059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presents a comparison of the average worst-case DEP with changes in the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. It’s   evident that the worst-case DEP exhibits a monotonically decreasing trend as the guaranteed covet rate          increases.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6" y="5783284"/>
                <a:ext cx="10596748" cy="830997"/>
              </a:xfrm>
              <a:prstGeom prst="rect">
                <a:avLst/>
              </a:prstGeom>
              <a:blipFill>
                <a:blip r:embed="rId5"/>
                <a:stretch>
                  <a:fillRect l="-28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illustrates the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The average worst-case DEP decline in monotonic manner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blipFill>
                <a:blip r:embed="rId4"/>
                <a:stretch>
                  <a:fillRect l="-282" t="-3125" r="-2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46F79B6-7BC4-2CE7-82C5-39B10C2C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91" y="1412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E2C668-60FC-CEF6-E648-259F44AF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7" y="1527958"/>
            <a:ext cx="5819707" cy="4329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/>
                    <a:ea typeface="바탕" panose="02030600000101010101" pitchFamily="18" charset="-127"/>
                  </a:rPr>
                  <a:t>Figure illustrates the average worst-case DEP​ for different the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.Close performance among  the presented schemes for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since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dominantly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blipFill>
                <a:blip r:embed="rId5"/>
                <a:stretch>
                  <a:fillRect l="-170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   communications</a:t>
            </a:r>
            <a:r>
              <a:rPr lang="en-US" altLang="ko-KR" dirty="0"/>
              <a:t> are necessary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Systems: </a:t>
            </a:r>
          </a:p>
          <a:p>
            <a:pPr lvl="2"/>
            <a:r>
              <a:rPr lang="en-US" altLang="ko-KR" dirty="0"/>
              <a:t>Allow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simultaneous transmission </a:t>
            </a:r>
            <a:r>
              <a:rPr lang="en-US" altLang="ko-KR" dirty="0"/>
              <a:t>and reception of signals, enabling real-time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bidirectional communication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Half-Duplex Systems: </a:t>
            </a:r>
          </a:p>
          <a:p>
            <a:pPr lvl="2"/>
            <a:r>
              <a:rPr lang="en-US" altLang="ko-KR" dirty="0"/>
              <a:t>Support either transmission or reception at any given time, leading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potential delays and lower efficiency. </a:t>
            </a:r>
          </a:p>
          <a:p>
            <a:pPr lvl="1"/>
            <a:r>
              <a:rPr lang="en-US" altLang="ko-KR" dirty="0"/>
              <a:t>Advantage of FD in Covert Operations: </a:t>
            </a:r>
          </a:p>
          <a:p>
            <a:pPr lvl="2"/>
            <a:r>
              <a:rPr lang="en-US" altLang="ko-KR" dirty="0"/>
              <a:t>The ability to transmit covert messages while appearing as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receiver-only</a:t>
            </a:r>
            <a:r>
              <a:rPr lang="en-US" altLang="ko-KR" dirty="0"/>
              <a:t> node enhances stealth and evades detection. </a:t>
            </a:r>
          </a:p>
          <a:p>
            <a:pPr lvl="1"/>
            <a:r>
              <a:rPr lang="en-US" altLang="ko-KR" dirty="0"/>
              <a:t>Research Focus: </a:t>
            </a:r>
          </a:p>
          <a:p>
            <a:pPr lvl="2"/>
            <a:r>
              <a:rPr lang="en-US" altLang="ko-KR" dirty="0"/>
              <a:t>Exploring the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optimal conditions and parameters </a:t>
            </a:r>
            <a:r>
              <a:rPr lang="en-US" altLang="ko-KR" dirty="0"/>
              <a:t>for FD systems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maximize covert communication </a:t>
            </a:r>
            <a:r>
              <a:rPr lang="en-US" altLang="ko-KR" dirty="0"/>
              <a:t>effectiveness.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9" y="916915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focuses on enhancing the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performance of a covert communication </a:t>
            </a:r>
            <a:r>
              <a:rPr lang="en-US" altLang="ko-KR" dirty="0"/>
              <a:t>system</a:t>
            </a:r>
          </a:p>
          <a:p>
            <a:pPr lvl="2"/>
            <a:r>
              <a:rPr lang="en-US" altLang="ko-KR" dirty="0"/>
              <a:t>Covert transmission from the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destination</a:t>
            </a:r>
            <a:r>
              <a:rPr lang="en-US" altLang="ko-KR" dirty="0"/>
              <a:t> node to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altLang="ko-KR" dirty="0"/>
              <a:t> 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 setup</a:t>
            </a:r>
          </a:p>
          <a:p>
            <a:pPr lvl="1"/>
            <a:r>
              <a:rPr lang="en-US" altLang="ko-KR" dirty="0"/>
              <a:t>Surveillance and Objectives</a:t>
            </a:r>
          </a:p>
          <a:p>
            <a:pPr lvl="2"/>
            <a:r>
              <a:rPr lang="en-US" altLang="ko-KR" dirty="0"/>
              <a:t>Surveillance</a:t>
            </a:r>
          </a:p>
          <a:p>
            <a:pPr lvl="3"/>
            <a:r>
              <a:rPr lang="en-US" altLang="ko-KR" dirty="0"/>
              <a:t>Operation under the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monitoring of a warden node </a:t>
            </a:r>
            <a:r>
              <a:rPr lang="en-US" altLang="ko-KR" dirty="0"/>
              <a:t>to detect suspicious communications.</a:t>
            </a:r>
          </a:p>
          <a:p>
            <a:pPr lvl="2"/>
            <a:r>
              <a:rPr lang="en-US" altLang="ko-KR" dirty="0"/>
              <a:t>Objectives</a:t>
            </a:r>
          </a:p>
          <a:p>
            <a:pPr lvl="3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transmit power of FD </a:t>
            </a:r>
            <a:r>
              <a:rPr lang="en-US" altLang="ko-KR" dirty="0"/>
              <a:t>destination node to maximize DEP.</a:t>
            </a:r>
          </a:p>
          <a:p>
            <a:pPr lvl="3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4749</Words>
  <Application>Microsoft Office PowerPoint</Application>
  <PresentationFormat>Widescreen</PresentationFormat>
  <Paragraphs>1039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굴림</vt:lpstr>
      <vt:lpstr>맑은 고딕</vt:lpstr>
      <vt:lpstr>바탕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18</cp:revision>
  <dcterms:created xsi:type="dcterms:W3CDTF">2018-10-31T12:38:19Z</dcterms:created>
  <dcterms:modified xsi:type="dcterms:W3CDTF">2024-05-23T06:20:31Z</dcterms:modified>
</cp:coreProperties>
</file>