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556" r:id="rId2"/>
    <p:sldId id="1557" r:id="rId3"/>
    <p:sldId id="1559" r:id="rId4"/>
    <p:sldId id="1575" r:id="rId5"/>
    <p:sldId id="1560" r:id="rId6"/>
    <p:sldId id="1561" r:id="rId7"/>
    <p:sldId id="1562" r:id="rId8"/>
    <p:sldId id="1563" r:id="rId9"/>
    <p:sldId id="1564" r:id="rId10"/>
    <p:sldId id="1565" r:id="rId11"/>
    <p:sldId id="1566" r:id="rId12"/>
    <p:sldId id="1567" r:id="rId13"/>
    <p:sldId id="1568" r:id="rId14"/>
    <p:sldId id="1572" r:id="rId15"/>
    <p:sldId id="1573" r:id="rId16"/>
    <p:sldId id="1574" r:id="rId17"/>
    <p:sldId id="1570" r:id="rId18"/>
    <p:sldId id="1571" r:id="rId19"/>
    <p:sldId id="155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17" d="100"/>
          <a:sy n="11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C4-27C9-1614-B48F-F5EAFB57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Covert Communication for a </a:t>
            </a:r>
            <a:br>
              <a:rPr lang="en-US" sz="4000" dirty="0"/>
            </a:br>
            <a:r>
              <a:rPr lang="en-US" sz="4000" dirty="0"/>
              <a:t>Disguised Full-Duplex vehicle with   channel Distribution Information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8CF2C-1CE9-8BF7-05D1-DEB67390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3821"/>
            <a:ext cx="9144000" cy="1990288"/>
          </a:xfrm>
        </p:spPr>
        <p:txBody>
          <a:bodyPr>
            <a:normAutofit/>
          </a:bodyPr>
          <a:lstStyle/>
          <a:p>
            <a:r>
              <a:rPr lang="en-US" dirty="0"/>
              <a:t>2024.02.01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KICS Winter Conference 2024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  <a:p>
            <a:r>
              <a:rPr lang="en-US" dirty="0"/>
              <a:t>Refat Khan, *Jihwan Moon</a:t>
            </a:r>
          </a:p>
          <a:p>
            <a:r>
              <a:rPr lang="en-US" dirty="0"/>
              <a:t>Department of Mobile Convergence Engineering, Hanbat National University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489F6-CCEF-70AD-292C-7394FF41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0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050A-3359-351E-2F82-053C23A7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Roboto" panose="020F0502020204030204" pitchFamily="2" charset="0"/>
                  </a:rPr>
                  <a:t>Calculating Achievable Public Data Rate: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Data Rate Calculation: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SD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achievable public data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PD</m:t>
                        </m:r>
                      </m:sub>
                    </m:sSub>
                  </m:oMath>
                </a14:m>
                <a:r>
                  <a:rPr lang="en-US" dirty="0"/>
                  <a:t>) is determined as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It is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calculated based on the ratio </a:t>
                </a:r>
                <a:r>
                  <a:rPr lang="en-US" dirty="0"/>
                  <a:t>of the squared magnitude of the channel from the source to   the destination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the estimated squared magnitude of the channel at the destination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DD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calculation also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considers </a:t>
                </a:r>
                <a:r>
                  <a:rPr lang="en-US" dirty="0"/>
                  <a:t>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222A3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), and the variance of the noise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  <m:sup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B5736-F2DE-FC39-5590-807CA194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 r="-406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21C8-6E6F-8BA2-1F20-9A1A47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3CDD-ECE4-76CF-B856-17D25DAF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Signal Reception and Decoding at Hidden Receiver: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Signal Reception: </a:t>
                </a:r>
              </a:p>
              <a:p>
                <a:pPr marL="2743200" lvl="6" indent="0">
                  <a:lnSpc>
                    <a:spcPct val="100000"/>
                  </a:lnSpc>
                  <a:buNone/>
                </a:pP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SR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DR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</m:t>
                        </m:r>
                      </m:sub>
                    </m:sSub>
                    <m:r>
                      <a:rPr lang="en-US" sz="20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endParaRPr lang="en-US" baseline="-25000" dirty="0">
                  <a:solidFill>
                    <a:srgbClr val="222A35"/>
                  </a:solidFill>
                  <a:latin typeface="Calibri body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Hidden vehicle (R) receives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both a direct-link </a:t>
                </a:r>
                <a:r>
                  <a:rPr lang="en-US" dirty="0"/>
                  <a:t>public message from the source vehicle and a        covert message from the destination vehicle.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received signal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y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dirty="0"/>
                  <a:t>) is a composite of these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public and covert messages</a:t>
                </a:r>
                <a:r>
                  <a:rPr lang="en-US" dirty="0"/>
                  <a:t>, along with           additional noise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z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Decoding Process: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hidden vehicle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decodes and separates </a:t>
                </a:r>
                <a:r>
                  <a:rPr lang="en-US" dirty="0"/>
                  <a:t>the public messages, eliminating them to isolate     the covert messages.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Signal processing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techniques </a:t>
                </a:r>
                <a:r>
                  <a:rPr lang="en-US" dirty="0"/>
                  <a:t>are applied to recover and extract the covert communication from the received signal.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9F9D-43C5-6DC3-3C95-D3499295E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971546"/>
              </a:xfrm>
              <a:blipFill>
                <a:blip r:embed="rId2"/>
                <a:stretch>
                  <a:fillRect l="-522" t="-613" r="-1565" b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E906-637D-0AA8-1CFC-51903DD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4907-F063-ECDF-A03E-FF19257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Limitations of Public Data Rate for Decoding Constraint: 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It is required that the public data rate be limited by its achievable amount: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i="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SR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achievable public data rate (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libri body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̅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dirty="0"/>
                  <a:t>) follows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logarithmic function.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SR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22A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the squared magnitudes of the source-to-hidden       receiver and destination-to-hidden receiver channels.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calculation also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considers</a:t>
                </a:r>
                <a:r>
                  <a:rPr lang="en-US" dirty="0"/>
                  <a:t> the source power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</m:t>
                    </m:r>
                  </m:oMath>
                </a14:m>
                <a:r>
                  <a:rPr lang="en-US" dirty="0"/>
                  <a:t>), destination power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), and the variance 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1CC1E-4748-F9AD-E34F-A28A29BC5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6F347-CB88-1E4F-36B3-F441584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580-2144-7E8E-021C-64B32EA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Covert Rate Calculation: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Achievable Covert Rate: </a:t>
                </a:r>
              </a:p>
              <a:p>
                <a:pPr marL="0" indent="0">
                  <a:buNone/>
                </a:pP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lang="en-US" sz="2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i="0" dirty="0">
                    <a:effectLst/>
                    <a:ea typeface="Times New Roman" panose="02020603050405020304" pitchFamily="18" charset="0"/>
                  </a:rPr>
                  <a:t>Covert rate(</a:t>
                </a:r>
                <a:r>
                  <a:rPr lang="en-US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baseline="-250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) after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removing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𝑥</a:t>
                </a:r>
                <a:r>
                  <a:rPr lang="en-US" i="0" baseline="-25000" dirty="0">
                    <a:effectLst/>
                    <a:ea typeface="Times New Roman" panose="02020603050405020304" pitchFamily="18" charset="0"/>
                  </a:rPr>
                  <a:t>𝑃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from 𝑦</a:t>
                </a:r>
                <a:r>
                  <a:rPr lang="en-US" i="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en-US" i="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Calculation relies 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222A3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222A35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222A3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), the squared magnitudes of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destination-to-hidden receiver</a:t>
                </a:r>
                <a:r>
                  <a:rPr lang="en-US" dirty="0"/>
                  <a:t>      channel and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variance </a:t>
                </a:r>
                <a:r>
                  <a:rPr lang="en-US" dirty="0"/>
                  <a:t>of the noise at the receiver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sub>
                      <m:sup>
                        <m:r>
                          <a:rPr lang="en-US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Significance: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Understanding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covert rate</a:t>
                </a:r>
                <a:r>
                  <a:rPr lang="en-US" dirty="0"/>
                  <a:t> aids in evaluating the efficiency of covert communication            channels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Highlighting the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impact of signal manipulation </a:t>
                </a:r>
                <a:r>
                  <a:rPr lang="en-US" dirty="0"/>
                  <a:t>on achieving secure communication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26F78-E3BD-D1C6-2951-B4285C924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236" y="1649691"/>
                <a:ext cx="10515600" cy="4840916"/>
              </a:xfrm>
              <a:blipFill>
                <a:blip r:embed="rId2"/>
                <a:stretch>
                  <a:fillRect l="-638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64738-2D85-33FB-619B-00A38175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7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AA4-866A-A26E-AC90-E676DB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sz="200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During Communication Warden vehicle receives</a:t>
                </a:r>
              </a:p>
              <a:p>
                <a:r>
                  <a:rPr lang="en-US" sz="2000" b="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𝑥𝐶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r>
                  <a:rPr lang="en-US" sz="2000" b="0" i="0" dirty="0">
                    <a:effectLst/>
                    <a:latin typeface="Cambria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Warden vehicle knows perfectly necessary parameter 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Such as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baseline="-25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𝑆𝑊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baseline="-25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𝐷𝑊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endParaRPr lang="en-US" sz="2000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Worst-case assumption 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𝑦𝑊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𝑆𝑊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rad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Null and alternative hypotheses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2000" b="0" i="1" baseline="-2500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b="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  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: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𝑧𝑊</m:t>
                    </m:r>
                  </m:oMath>
                </a14:m>
                <a:endParaRPr lang="en-US" sz="2000" i="0" baseline="-25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The asymptotic test statistic T for the hypothesis as </a:t>
                </a:r>
                <a:r>
                  <a:rPr lang="en-US" dirty="0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𝑧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i="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0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T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 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𝐻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𝑇 = |ℎ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|²𝑃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𝐷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𝜎</a:t>
                </a:r>
                <a:r>
                  <a:rPr lang="en-US" sz="20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endParaRPr lang="en-US" sz="200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A999F-563A-A6E7-A989-71325ACD4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EEF-AF11-CB05-1950-E5FCC805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2134-1844-0995-6B70-8096ADA9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sz="2000" i="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Covert Message Detection: </a:t>
                </a:r>
                <a:r>
                  <a:rPr lang="en-US" sz="20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𝑇 ≥ 𝜏 (Detected), 𝑇 &lt; 𝜏 (Not Detected)</a:t>
                </a:r>
                <a:endParaRPr lang="en-US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Uncertainty in Noise Variance 𝜎𝑅² :</a:t>
                </a: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~ 𝑈(𝜎̅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−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𝜁</m:t>
                    </m:r>
                  </m:oMath>
                </a14:m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𝜎̅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𝑊,dB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²</a:t>
                </a: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Mean Value, 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𝜁</a:t>
                </a:r>
                <a:r>
                  <a:rPr lang="en-US" sz="1800" i="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dB</a:t>
                </a:r>
                <a:r>
                  <a:rPr lang="en-US" sz="18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&gt;0</a:t>
                </a:r>
                <a:r>
                  <a:rPr lang="en-US" sz="1800" i="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 Maximum Range</a:t>
                </a:r>
                <a:endParaRPr lang="en-US" dirty="0">
                  <a:solidFill>
                    <a:srgbClr val="222A35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The resulting DEP 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(e) is calculated by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en-US" b="0" i="0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b="0" i="0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  <m: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that minimizes the DEP is obtained from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Resulting DEP becomes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baseline="-2500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BEFC3-15FE-6A17-2C82-DD2E44F73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F172-A5B7-CF0E-7775-3B67B8B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0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5CBE-CF4C-A2F8-EEB7-F51B2BB5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Optimize the following problem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𝑟𝑃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50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𝐷𝑊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Exact expectation of DEP is analytically intractable</a:t>
                </a:r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Jensen's inequality is employed due to the concavity of the logarithm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baseline="-50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𝐷𝑊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</m:func>
                      </m:e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  <m:r>
                                          <a:rPr lang="en-US" b="0" i="1" baseline="-25000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𝐷𝑊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baseline="-2500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Lower bound of  the expected DEP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3502-1CB1-EF3A-00C8-A69E59A82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808259"/>
              </a:xfrm>
              <a:blipFill>
                <a:blip r:embed="rId2"/>
                <a:stretch>
                  <a:fillRect l="-522" t="-1269" b="-5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2B25D-704E-0A66-486A-870862A6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2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10DA-B149-19C3-1CD2-513726E4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8745-F968-F8F3-7CA8-EAD1BA57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0DE9B-E6F8-A28D-4D63-A6BB319FBF28}"/>
              </a:ext>
            </a:extLst>
          </p:cNvPr>
          <p:cNvSpPr txBox="1"/>
          <p:nvPr/>
        </p:nvSpPr>
        <p:spPr>
          <a:xfrm>
            <a:off x="2620736" y="5001337"/>
            <a:ext cx="605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Figure. Average covert rate vs DEP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D056-574F-3295-F57A-D88B41BB7A93}"/>
              </a:ext>
            </a:extLst>
          </p:cNvPr>
          <p:cNvSpPr txBox="1"/>
          <p:nvPr/>
        </p:nvSpPr>
        <p:spPr>
          <a:xfrm>
            <a:off x="1330779" y="5433020"/>
            <a:ext cx="105156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graph illustrates the average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worst-case covert rate </a:t>
            </a:r>
            <a:r>
              <a:rPr lang="en-US" dirty="0"/>
              <a:t>under perfect and imperfect CSI             conditions as the minimum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threshold </a:t>
            </a:r>
            <a:r>
              <a:rPr lang="en-US" dirty="0"/>
              <a:t>varies.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emphasizes the significance of acquiring reliable CSI for optimal performance.</a:t>
            </a:r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FCA46B1-4B96-E324-ABC5-00241936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15" y="1594210"/>
            <a:ext cx="5838522" cy="3353788"/>
          </a:xfrm>
        </p:spPr>
      </p:pic>
    </p:spTree>
    <p:extLst>
      <p:ext uri="{BB962C8B-B14F-4D97-AF65-F5344CB8AC3E}">
        <p14:creationId xmlns:p14="http://schemas.microsoft.com/office/powerpoint/2010/main" val="306681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2494-6D67-7921-9A71-B1AAC93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FA1-DBDA-1FC2-D4AD-1DB88B2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CSI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indispensable</a:t>
            </a:r>
            <a:r>
              <a:rPr lang="en-US" dirty="0"/>
              <a:t> for minimizing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Detection Error Probability (DEP) </a:t>
            </a:r>
            <a:r>
              <a:rPr lang="en-US" dirty="0"/>
              <a:t>at the    AF relay.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Accurate CSI facilitates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dirty="0"/>
              <a:t> signal processing,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enhancing</a:t>
            </a:r>
            <a:r>
              <a:rPr lang="en-US" dirty="0"/>
              <a:t> the reliability and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effectiveness</a:t>
            </a:r>
            <a:r>
              <a:rPr lang="en-US" dirty="0"/>
              <a:t> of covert communication strategies.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 CSI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robust</a:t>
            </a:r>
            <a:r>
              <a:rPr lang="en-US" dirty="0"/>
              <a:t> covert communication,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strengthening</a:t>
            </a:r>
            <a:r>
              <a:rPr lang="en-US" dirty="0"/>
              <a:t> the security and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efficiency</a:t>
            </a:r>
            <a:r>
              <a:rPr lang="en-US" dirty="0"/>
              <a:t>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2368-AA35-17F0-3B36-F514A786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DBDDC-461B-4CBA-92C5-B19A06D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BCF92-C2DB-403D-BA0D-6E5B8199F341}"/>
              </a:ext>
            </a:extLst>
          </p:cNvPr>
          <p:cNvSpPr txBox="1"/>
          <p:nvPr/>
        </p:nvSpPr>
        <p:spPr>
          <a:xfrm>
            <a:off x="838199" y="2609322"/>
            <a:ext cx="1017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Listening. For any queries, please       email me at: refatkhanuits@gmail.com</a:t>
            </a:r>
            <a:endParaRPr lang="en-US" sz="2800" b="1" i="0" dirty="0">
              <a:effectLst/>
              <a:latin typeface="Söhne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3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0F-61D1-E460-E13A-29032654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187-FCB8-D2EE-928A-F3E8990F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Numerical Result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15BB-B508-8EA9-5099-B99F46E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4FA3-B65C-9221-1E0A-6E4709E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992-FB8E-D048-552F-AE7E2DDC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0"/>
            <a:ext cx="11096135" cy="491136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Challenges of Secure Communication: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Security Threats: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Opponents can conduct traffic analysis by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2000" dirty="0"/>
              <a:t>during transmission.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2000" dirty="0"/>
              <a:t> include capturing source and destination addresses, request-response         frequency, </a:t>
            </a:r>
            <a:r>
              <a:rPr lang="en-US" sz="2000" dirty="0" err="1"/>
              <a:t>etc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for Covert Communications: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Transmit data in a manner that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2000" dirty="0"/>
              <a:t>layer security can prevent eavesdropping, but           covert communications are necessary to counter traffic analysis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F7CF-F72C-3287-65EF-9073A1C6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4ABF-35A6-FB09-B976-5C66F7E0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1DAC-C2BB-949F-19A9-72CC34BA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ElsevierSans"/>
              </a:rPr>
              <a:t>Vehicular Communications Overview</a:t>
            </a:r>
            <a:r>
              <a:rPr lang="en-US" b="1" i="0" dirty="0">
                <a:solidFill>
                  <a:srgbClr val="1F1F1F"/>
                </a:solidFill>
                <a:effectLst/>
                <a:latin typeface="ElsevierSans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Growing area of communication between vehicles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roadside infrastructure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Enabled by advances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wireless communication technologies</a:t>
            </a:r>
            <a:r>
              <a:rPr lang="en-US" dirty="0"/>
              <a:t>.</a:t>
            </a:r>
            <a:endParaRPr lang="en-US" b="1" dirty="0">
              <a:solidFill>
                <a:srgbClr val="1F1F1F"/>
              </a:solidFill>
              <a:latin typeface="ElsevierSans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Real-Time Information Sharing</a:t>
            </a:r>
            <a:r>
              <a:rPr lang="en-US" dirty="0"/>
              <a:t>:</a:t>
            </a:r>
            <a:endParaRPr lang="en-US" b="1" dirty="0">
              <a:solidFill>
                <a:srgbClr val="1F1F1F"/>
              </a:solidFill>
              <a:latin typeface="ElsevierSans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Facilitates</a:t>
            </a:r>
            <a:r>
              <a:rPr lang="en-US" dirty="0"/>
              <a:t> real-time sharing of information between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vehicles and infrastructure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Enhances safety</a:t>
            </a:r>
            <a:r>
              <a:rPr lang="en-US" dirty="0"/>
              <a:t>, communication between passengers, and connectivity to the Internet.</a:t>
            </a:r>
            <a:endParaRPr lang="en-US" b="1" dirty="0">
              <a:solidFill>
                <a:srgbClr val="1F1F1F"/>
              </a:solidFill>
              <a:latin typeface="ElsevierSans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Applications for Safety and Connectivity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Applications designed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increase the safety </a:t>
            </a:r>
            <a:r>
              <a:rPr lang="en-US" dirty="0"/>
              <a:t>of vehicles.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Supports</a:t>
            </a:r>
            <a:r>
              <a:rPr lang="en-US" dirty="0"/>
              <a:t> communication between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passengers and the Internet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633C-1C5D-86BF-A07D-BBB3A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7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17C4-6EE4-D79A-6A5B-D176623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0FBA-C5B5-3A92-A18D-145EC61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0"/>
            <a:ext cx="10662501" cy="520830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Investigating Covert Communications: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Overview: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involves a source vehicle and disguised full-duplex (FD) destination vehicle.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hidden vehicle while warden vehicle surveillance.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Scope: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Explore channel uncertainty at the warden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lower bound of the expected minimum detection error probability (DEP).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Outcomes: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Numerical results demonstrating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covert rate </a:t>
            </a:r>
            <a:r>
              <a:rPr lang="en-US" dirty="0"/>
              <a:t>performance under diverse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 requirements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Emphasis on the significance of secure and covert communication strategies against advanced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threats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5A9C2-8570-7029-69F8-7EA958C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5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216-AD61-DDB8-901C-9FD0596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19F04-71BB-C173-A376-62374AE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597E-E84E-129A-1A68-DF92EB776CC3}"/>
              </a:ext>
            </a:extLst>
          </p:cNvPr>
          <p:cNvSpPr txBox="1"/>
          <p:nvPr/>
        </p:nvSpPr>
        <p:spPr>
          <a:xfrm>
            <a:off x="3363686" y="6041571"/>
            <a:ext cx="49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Figure. Node Placement </a:t>
            </a:r>
          </a:p>
        </p:txBody>
      </p:sp>
      <p:pic>
        <p:nvPicPr>
          <p:cNvPr id="9" name="Content Placeholder 8" descr="A screenshot of a video game">
            <a:extLst>
              <a:ext uri="{FF2B5EF4-FFF2-40B4-BE49-F238E27FC236}">
                <a16:creationId xmlns:a16="http://schemas.microsoft.com/office/drawing/2014/main" id="{CD78A385-01CF-5A37-EF6D-D6EE9F52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51" y="1862834"/>
            <a:ext cx="7085283" cy="4100985"/>
          </a:xfrm>
        </p:spPr>
      </p:pic>
    </p:spTree>
    <p:extLst>
      <p:ext uri="{BB962C8B-B14F-4D97-AF65-F5344CB8AC3E}">
        <p14:creationId xmlns:p14="http://schemas.microsoft.com/office/powerpoint/2010/main" val="30590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7C1-7FBD-1B75-9F35-D2FC87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B780-8886-BC97-4F41-718D142A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912"/>
            <a:ext cx="10515600" cy="47674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Covert Communication System Overview: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Communication Setup: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Source vehicle (S) </a:t>
            </a:r>
            <a:r>
              <a:rPr lang="en-US" dirty="0"/>
              <a:t>transmitting a public message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vehicle (D)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Covert transmission conducted by the seemingly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receive-only destination vehicle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Covert signal transmitted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vehicle (R) </a:t>
            </a:r>
            <a:r>
              <a:rPr lang="en-US" dirty="0"/>
              <a:t>using an unseen antenna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Transmission Environment: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</a:t>
            </a:r>
            <a:r>
              <a:rPr lang="en-US" dirty="0"/>
              <a:t>communication implemented, allowing simultaneous transmission and             reception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vehicle (W) </a:t>
            </a:r>
            <a:r>
              <a:rPr lang="en-US" dirty="0"/>
              <a:t>monitoring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suspicious communications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Focus: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Ensuring secure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undetectable transmission </a:t>
            </a:r>
            <a:r>
              <a:rPr lang="en-US" dirty="0"/>
              <a:t>from the destination to the hidden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vehicle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surveillance </a:t>
            </a:r>
            <a:r>
              <a:rPr lang="en-US" dirty="0"/>
              <a:t>of a warden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vehicle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F3AC-FFC0-4162-D528-2F50853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571-CBDC-7F0F-7E04-E084BAD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Received Signal in Covert Communication: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The received signal at the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disguised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full-duplex (FD) </a:t>
                </a:r>
                <a:r>
                  <a:rPr lang="en-US" sz="1800" dirty="0"/>
                  <a:t>destination can be expressed as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i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Signal Information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'Public message'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as 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and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'covert message'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denoted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as x</a:t>
                </a:r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c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CN(0,1)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'Transmit power'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the destination indicated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as and at the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source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as P</a:t>
                </a:r>
                <a:r>
                  <a:rPr lang="en-US" i="0" baseline="-2500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  <a:endParaRPr lang="en-US" i="0" dirty="0">
                  <a:solidFill>
                    <a:srgbClr val="222A35"/>
                  </a:solidFill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i="0" dirty="0">
                    <a:solidFill>
                      <a:schemeClr val="accent6">
                        <a:lumMod val="50000"/>
                      </a:schemeClr>
                    </a:solidFill>
                    <a:effectLst/>
                    <a:ea typeface="Times New Roman" panose="02020603050405020304" pitchFamily="18" charset="0"/>
                  </a:rPr>
                  <a:t>Noise and Interference: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'Residual self-interference channel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'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i="0" smtClean="0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22A35"/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SI</m:t>
                        </m:r>
                      </m:sub>
                      <m:sup>
                        <m:r>
                          <a:rPr lang="en-US" i="0">
                            <a:solidFill>
                              <a:srgbClr val="222A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) , accounting for residual       signal  interference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Z</a:t>
                </a:r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Times New Roman" panose="02020603050405020304" pitchFamily="18" charset="0"/>
                  </a:rPr>
                  <a:t> CN(0,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  <m:sup>
                        <m:r>
                          <a:rPr lang="en-US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 )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Times New Roman" panose="02020603050405020304" pitchFamily="18" charset="0"/>
                  </a:rPr>
                  <a:t>'Additive noise' </a:t>
                </a:r>
                <a:r>
                  <a:rPr lang="en-US" i="0" dirty="0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at node X, reflecting the presence of additional background        noise.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6134-FE04-0BC5-4FBF-7ADEF0C26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07" y="1649691"/>
                <a:ext cx="10578193" cy="4881738"/>
              </a:xfrm>
              <a:blipFill>
                <a:blip r:embed="rId2"/>
                <a:stretch>
                  <a:fillRect l="-576" t="-1250" r="-1382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E88F-7F74-DC27-C235-4BDFE99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164-DE4B-9E9B-CF89-463A989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Channel Uncertainty in Transmission: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Consideration of Uncertainty: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channel uncertainty of the D-W link, and </a:t>
                </a:r>
                <a:r>
                  <a:rPr lang="en-US" i="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h</a:t>
                </a:r>
                <a:r>
                  <a:rPr lang="en-US" i="0" baseline="-25000" dirty="0" err="1">
                    <a:solidFill>
                      <a:srgbClr val="222A35"/>
                    </a:solidFill>
                    <a:effectLst/>
                    <a:ea typeface="Times New Roman" panose="02020603050405020304" pitchFamily="18" charset="0"/>
                  </a:rPr>
                  <a:t>DW</a:t>
                </a:r>
                <a:r>
                  <a:rPr lang="en-US" dirty="0"/>
                  <a:t> can be modelled as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</a:t>
                </a:r>
                <a:r>
                  <a:rPr lang="en-US" sz="2000" i="0" dirty="0">
                    <a:solidFill>
                      <a:srgbClr val="222A35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               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sz="2000" i="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</m:e>
                    </m:rad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ρ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/>
                  <a:t>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Model Representation: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Channel uncertainty </a:t>
                </a:r>
                <a:r>
                  <a:rPr lang="en-US" dirty="0"/>
                  <a:t>can be effectively modeled as a combination of ground-truth channel (</a:t>
                </a:r>
                <a:r>
                  <a:rPr lang="en-US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</a:t>
                </a:r>
                <a:r>
                  <a:rPr lang="en-US" baseline="-25000" dirty="0" err="1"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dirty="0"/>
                  <a:t>), estimated channel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</m:oMath>
                </a14:m>
                <a:r>
                  <a:rPr lang="en-US" dirty="0"/>
                  <a:t>), and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222A3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r>
                  <a:rPr lang="en-US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r>
                  <a:rPr lang="en-US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CN(0,L</a:t>
                </a:r>
                <a:r>
                  <a:rPr lang="en-US" baseline="-25000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DW</a:t>
                </a:r>
                <a:r>
                  <a:rPr lang="en-US" dirty="0">
                    <a:solidFill>
                      <a:srgbClr val="222A35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ρ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[0,1]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denotes the level of estimation, aiding in understanding the accuracy of the estimation process</a:t>
                </a:r>
              </a:p>
              <a:p>
                <a:endParaRPr lang="en-US" sz="2000" dirty="0">
                  <a:solidFill>
                    <a:srgbClr val="222A35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771D4-B15B-9A3F-C14E-C0955F14C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2"/>
                <a:ext cx="10515600" cy="4530672"/>
              </a:xfrm>
              <a:blipFill>
                <a:blip r:embed="rId2"/>
                <a:stretch>
                  <a:fillRect l="-522" t="-673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9BEA-339A-A235-624C-866DF07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1377</Words>
  <Application>Microsoft Office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맑은 고딕</vt:lpstr>
      <vt:lpstr>-apple-system</vt:lpstr>
      <vt:lpstr>Arial</vt:lpstr>
      <vt:lpstr>Calibri</vt:lpstr>
      <vt:lpstr>Calibri body</vt:lpstr>
      <vt:lpstr>Cambria</vt:lpstr>
      <vt:lpstr>Cambria Math</vt:lpstr>
      <vt:lpstr>ElsevierSans</vt:lpstr>
      <vt:lpstr>Roboto</vt:lpstr>
      <vt:lpstr>Söhne</vt:lpstr>
      <vt:lpstr>Tahoma</vt:lpstr>
      <vt:lpstr>Times New Roman</vt:lpstr>
      <vt:lpstr>Office 테마</vt:lpstr>
      <vt:lpstr>Covert Communication for a  Disguised Full-Duplex vehicle with   channel Distribution Information </vt:lpstr>
      <vt:lpstr>Table of Contents</vt:lpstr>
      <vt:lpstr>Introduction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Numerical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162</cp:revision>
  <dcterms:created xsi:type="dcterms:W3CDTF">2018-05-20T06:28:16Z</dcterms:created>
  <dcterms:modified xsi:type="dcterms:W3CDTF">2024-01-31T10:59:41Z</dcterms:modified>
</cp:coreProperties>
</file>