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2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275" r:id="rId28"/>
    <p:sldId id="276" r:id="rId29"/>
    <p:sldId id="314" r:id="rId30"/>
    <p:sldId id="272" r:id="rId31"/>
    <p:sldId id="265" r:id="rId32"/>
    <p:sldId id="287" r:id="rId33"/>
    <p:sldId id="288" r:id="rId34"/>
    <p:sldId id="283" r:id="rId35"/>
    <p:sldId id="269" r:id="rId36"/>
    <p:sldId id="304" r:id="rId37"/>
    <p:sldId id="305" r:id="rId38"/>
    <p:sldId id="306" r:id="rId39"/>
    <p:sldId id="307" r:id="rId40"/>
    <p:sldId id="310" r:id="rId41"/>
    <p:sldId id="312" r:id="rId42"/>
    <p:sldId id="311" r:id="rId43"/>
    <p:sldId id="313" r:id="rId44"/>
    <p:sldId id="279" r:id="rId45"/>
    <p:sldId id="280" r:id="rId46"/>
    <p:sldId id="316" r:id="rId47"/>
    <p:sldId id="285" r:id="rId48"/>
    <p:sldId id="266" r:id="rId49"/>
    <p:sldId id="317" r:id="rId50"/>
    <p:sldId id="268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9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9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9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2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4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7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9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9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2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6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6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30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6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41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96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48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5.wmf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78.emf"/><Relationship Id="rId12" Type="http://schemas.openxmlformats.org/officeDocument/2006/relationships/image" Target="../media/image8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.emf"/><Relationship Id="rId4" Type="http://schemas.openxmlformats.org/officeDocument/2006/relationships/image" Target="../media/image76.wmf"/><Relationship Id="rId9" Type="http://schemas.openxmlformats.org/officeDocument/2006/relationships/image" Target="../media/image80.emf"/><Relationship Id="rId14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emf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5" Type="http://schemas.openxmlformats.org/officeDocument/2006/relationships/image" Target="../media/image87.emf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85.emf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87.e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85.emf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9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80.emf"/><Relationship Id="rId4" Type="http://schemas.openxmlformats.org/officeDocument/2006/relationships/image" Target="../media/image94.wmf"/><Relationship Id="rId9" Type="http://schemas.openxmlformats.org/officeDocument/2006/relationships/image" Target="../media/image87.emf"/><Relationship Id="rId14" Type="http://schemas.openxmlformats.org/officeDocument/2006/relationships/image" Target="../media/image9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9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11" Type="http://schemas.openxmlformats.org/officeDocument/2006/relationships/image" Target="../media/image87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.emf"/><Relationship Id="rId4" Type="http://schemas.openxmlformats.org/officeDocument/2006/relationships/image" Target="../media/image88.wmf"/><Relationship Id="rId9" Type="http://schemas.openxmlformats.org/officeDocument/2006/relationships/image" Target="../media/image85.emf"/><Relationship Id="rId14" Type="http://schemas.openxmlformats.org/officeDocument/2006/relationships/image" Target="../media/image10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85.emf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93.wmf"/><Relationship Id="rId20" Type="http://schemas.openxmlformats.org/officeDocument/2006/relationships/image" Target="../media/image10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94.wmf"/><Relationship Id="rId9" Type="http://schemas.openxmlformats.org/officeDocument/2006/relationships/image" Target="../media/image87.emf"/><Relationship Id="rId14" Type="http://schemas.openxmlformats.org/officeDocument/2006/relationships/image" Target="../media/image9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1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118.w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15.wmf"/><Relationship Id="rId17" Type="http://schemas.openxmlformats.org/officeDocument/2006/relationships/image" Target="../media/image117.wmf"/><Relationship Id="rId2" Type="http://schemas.openxmlformats.org/officeDocument/2006/relationships/notesSlide" Target="../notesSlides/notesSlide39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116.wmf"/><Relationship Id="rId23" Type="http://schemas.openxmlformats.org/officeDocument/2006/relationships/image" Target="../media/image119.wmf"/><Relationship Id="rId10" Type="http://schemas.openxmlformats.org/officeDocument/2006/relationships/image" Target="../media/image114.wmf"/><Relationship Id="rId19" Type="http://schemas.openxmlformats.org/officeDocument/2006/relationships/image" Target="../media/image87.e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135.wmf"/><Relationship Id="rId42" Type="http://schemas.openxmlformats.org/officeDocument/2006/relationships/image" Target="../media/image139.wmf"/><Relationship Id="rId47" Type="http://schemas.openxmlformats.org/officeDocument/2006/relationships/image" Target="../media/image141.wmf"/><Relationship Id="rId50" Type="http://schemas.openxmlformats.org/officeDocument/2006/relationships/oleObject" Target="../embeddings/oleObject79.bin"/><Relationship Id="rId55" Type="http://schemas.openxmlformats.org/officeDocument/2006/relationships/image" Target="../media/image145.wmf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26.wmf"/><Relationship Id="rId29" Type="http://schemas.openxmlformats.org/officeDocument/2006/relationships/oleObject" Target="../embeddings/oleObject68.bin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138.wmf"/><Relationship Id="rId45" Type="http://schemas.openxmlformats.org/officeDocument/2006/relationships/image" Target="../media/image140.wmf"/><Relationship Id="rId53" Type="http://schemas.openxmlformats.org/officeDocument/2006/relationships/image" Target="../media/image144.wmf"/><Relationship Id="rId58" Type="http://schemas.openxmlformats.org/officeDocument/2006/relationships/image" Target="../media/image147.svg"/><Relationship Id="rId5" Type="http://schemas.openxmlformats.org/officeDocument/2006/relationships/oleObject" Target="../embeddings/oleObject56.bin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48" Type="http://schemas.openxmlformats.org/officeDocument/2006/relationships/oleObject" Target="../embeddings/oleObject78.bin"/><Relationship Id="rId56" Type="http://schemas.openxmlformats.org/officeDocument/2006/relationships/oleObject" Target="../embeddings/oleObject82.bin"/><Relationship Id="rId8" Type="http://schemas.openxmlformats.org/officeDocument/2006/relationships/image" Target="../media/image122.wmf"/><Relationship Id="rId51" Type="http://schemas.openxmlformats.org/officeDocument/2006/relationships/image" Target="../media/image143.wmf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137.wmf"/><Relationship Id="rId46" Type="http://schemas.openxmlformats.org/officeDocument/2006/relationships/oleObject" Target="../embeddings/oleObject77.bin"/><Relationship Id="rId20" Type="http://schemas.openxmlformats.org/officeDocument/2006/relationships/image" Target="../media/image128.wmf"/><Relationship Id="rId41" Type="http://schemas.openxmlformats.org/officeDocument/2006/relationships/oleObject" Target="../embeddings/oleObject74.bin"/><Relationship Id="rId54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w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132.wmf"/><Relationship Id="rId36" Type="http://schemas.openxmlformats.org/officeDocument/2006/relationships/image" Target="../media/image136.wmf"/><Relationship Id="rId49" Type="http://schemas.openxmlformats.org/officeDocument/2006/relationships/image" Target="../media/image142.wmf"/><Relationship Id="rId57" Type="http://schemas.openxmlformats.org/officeDocument/2006/relationships/image" Target="../media/image146.png"/><Relationship Id="rId10" Type="http://schemas.openxmlformats.org/officeDocument/2006/relationships/image" Target="../media/image123.wmf"/><Relationship Id="rId31" Type="http://schemas.openxmlformats.org/officeDocument/2006/relationships/oleObject" Target="../embeddings/oleObject69.bin"/><Relationship Id="rId44" Type="http://schemas.openxmlformats.org/officeDocument/2006/relationships/oleObject" Target="../embeddings/oleObject76.bin"/><Relationship Id="rId52" Type="http://schemas.openxmlformats.org/officeDocument/2006/relationships/oleObject" Target="../embeddings/oleObject8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8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52.wmf"/><Relationship Id="rId9" Type="http://schemas.openxmlformats.org/officeDocument/2006/relationships/image" Target="../media/image15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5" Type="http://schemas.openxmlformats.org/officeDocument/2006/relationships/image" Target="../media/image87.emf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altLang="ko-KR" dirty="0"/>
              <a:t>Securing Wireless Communication</a:t>
            </a:r>
          </a:p>
          <a:p>
            <a:pPr lvl="2"/>
            <a:r>
              <a:rPr lang="en-US" altLang="ko-KR" dirty="0"/>
              <a:t>Wireless technology transforms lives, but cyberattacks pose a threat, leading to potential information       leaks</a:t>
            </a:r>
          </a:p>
          <a:p>
            <a:pPr lvl="2"/>
            <a:r>
              <a:rPr lang="en-US" altLang="ko-KR" dirty="0"/>
              <a:t>To cope with this, cryptography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limitations: complex key generation and susceptibility to </a:t>
            </a:r>
          </a:p>
          <a:p>
            <a:pPr marL="914400" lvl="2" indent="0">
              <a:buNone/>
            </a:pPr>
            <a:r>
              <a:rPr lang="en-US" altLang="ko-KR" dirty="0"/>
              <a:t>     powerful eavesdroppers, especially challenging for IoT devices.</a:t>
            </a:r>
          </a:p>
          <a:p>
            <a:pPr lvl="2"/>
            <a:r>
              <a:rPr lang="en-US" altLang="ko-KR" dirty="0"/>
              <a:t>These downsides have led researchers to examine the possibility of utilizing 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/>
              <a:t>Opponents can conduct traffic analysis by collecting metadata during transmission.</a:t>
            </a:r>
          </a:p>
          <a:p>
            <a:pPr lvl="2"/>
            <a:r>
              <a:rPr lang="en-US" altLang="ko-KR" dirty="0"/>
              <a:t>Vulnerabilities include capturing source and destination addresses, request-response frequency,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9092242" y="2139351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blipFill>
                <a:blip r:embed="rId3"/>
                <a:stretch>
                  <a:fillRect l="-1173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dirty="0"/>
                        <m:t>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blipFill>
                <a:blip r:embed="rId4"/>
                <a:stretch>
                  <a:fillRect l="-51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BCB1CFE-3AEA-EBDB-3787-642A1BA7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65" y="15449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② </a:t>
            </a:r>
            <a:r>
              <a:rPr lang="en-US" altLang="ko-KR" b="1" dirty="0"/>
              <a:t>Closed-form solution by worst-case approximation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Worst-case assumption where </a:t>
            </a:r>
            <a:r>
              <a:rPr lang="en-US" altLang="ko-KR" dirty="0">
                <a:solidFill>
                  <a:srgbClr val="0000FF"/>
                </a:solidFill>
              </a:rPr>
              <a:t>noise power is negligibly small</a:t>
            </a:r>
            <a:r>
              <a:rPr lang="en-US" altLang="ko-KR" dirty="0"/>
              <a:t> at the eavesdroppers</a:t>
            </a:r>
          </a:p>
          <a:p>
            <a:pPr lvl="2"/>
            <a:r>
              <a:rPr lang="en-US" altLang="ko-KR" dirty="0"/>
              <a:t>Conservative assumption</a:t>
            </a:r>
          </a:p>
          <a:p>
            <a:pPr lvl="2"/>
            <a:r>
              <a:rPr lang="en-US" altLang="ko-KR" dirty="0"/>
              <a:t>An </a:t>
            </a:r>
            <a:r>
              <a:rPr lang="en-US" altLang="ko-KR" dirty="0">
                <a:solidFill>
                  <a:srgbClr val="0000FF"/>
                </a:solidFill>
              </a:rPr>
              <a:t>upper bound</a:t>
            </a:r>
            <a:r>
              <a:rPr lang="en-US" altLang="ko-KR" dirty="0"/>
              <a:t> of the actual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upper bound </a:t>
            </a:r>
          </a:p>
          <a:p>
            <a:pPr lvl="2"/>
            <a:r>
              <a:rPr lang="en-US" altLang="ko-KR" dirty="0"/>
              <a:t>        increasing with </a:t>
            </a:r>
          </a:p>
          <a:p>
            <a:pPr lvl="2"/>
            <a:r>
              <a:rPr lang="en-US" altLang="ko-KR" dirty="0"/>
              <a:t>Minimum at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7960D26-C950-451C-899C-FC600A06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1381"/>
              </p:ext>
            </p:extLst>
          </p:nvPr>
        </p:nvGraphicFramePr>
        <p:xfrm>
          <a:off x="3997325" y="2887622"/>
          <a:ext cx="41894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761760" progId="Equation.DSMT4">
                  <p:embed/>
                </p:oleObj>
              </mc:Choice>
              <mc:Fallback>
                <p:oleObj name="Equation" r:id="rId3" imgW="2844720" imgH="76176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67960D26-C950-451C-899C-FC600A06C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887622"/>
                        <a:ext cx="4189413" cy="1128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DDB8967-95A7-4806-B265-3281D63C8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7366"/>
              </p:ext>
            </p:extLst>
          </p:nvPr>
        </p:nvGraphicFramePr>
        <p:xfrm>
          <a:off x="4522453" y="2458790"/>
          <a:ext cx="3540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DDB8967-95A7-4806-B265-3281D63C8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453" y="2458790"/>
                        <a:ext cx="35401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FCC0270-E5E7-4E06-BC99-8F9F1F70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4469934" y="4345891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FFCC0270-E5E7-4E06-BC99-8F9F1F702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934" y="4345891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F1C25CE-A11E-4B40-9273-64C20DB1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86192"/>
              </p:ext>
            </p:extLst>
          </p:nvPr>
        </p:nvGraphicFramePr>
        <p:xfrm>
          <a:off x="2876026" y="4927600"/>
          <a:ext cx="260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F1C25CE-A11E-4B40-9273-64C20DB1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026" y="4927600"/>
                        <a:ext cx="260350" cy="3381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B40A84D-3DA2-4410-8F9F-2C54E323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71955"/>
              </p:ext>
            </p:extLst>
          </p:nvPr>
        </p:nvGraphicFramePr>
        <p:xfrm>
          <a:off x="3715574" y="4645798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B40A84D-3DA2-4410-8F9F-2C54E323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574" y="4645798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DA60A5E9-5CD7-4C32-A1BF-69058F6E2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1684789" y="4639506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DA60A5E9-5CD7-4C32-A1BF-69058F6E2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789" y="4639506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019E86EE-D306-4EBF-97C1-1912AAA8D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62810"/>
              </p:ext>
            </p:extLst>
          </p:nvPr>
        </p:nvGraphicFramePr>
        <p:xfrm>
          <a:off x="4670425" y="5500688"/>
          <a:ext cx="28432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44240" progId="Equation.DSMT4">
                  <p:embed/>
                </p:oleObj>
              </mc:Choice>
              <mc:Fallback>
                <p:oleObj name="Equation" r:id="rId14" imgW="193032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019E86EE-D306-4EBF-97C1-1912AAA8D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0425" y="5500688"/>
                        <a:ext cx="28432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C8DE5-9CD9-4DC2-A983-39DFF85990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2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Multi-user system (Chapter 2)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performance maximization</a:t>
            </a:r>
            <a:r>
              <a:rPr lang="en-US" altLang="ko-KR" dirty="0"/>
              <a:t> by jointly optimizing both the </a:t>
            </a:r>
            <a:r>
              <a:rPr lang="en-US" altLang="ko-KR" dirty="0">
                <a:solidFill>
                  <a:srgbClr val="0000FF"/>
                </a:solidFill>
              </a:rPr>
              <a:t>time allocation</a:t>
            </a:r>
            <a:r>
              <a:rPr lang="en-US" altLang="ko-KR" dirty="0"/>
              <a:t> between the ET phase and the IT phases and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jammer for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55A0-0ED5-49DC-9999-466A46FFCD01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D8520-5638-4111-90FA-F6AE57653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8" name="모서리가 둥근 직사각형 51">
            <a:extLst>
              <a:ext uri="{FF2B5EF4-FFF2-40B4-BE49-F238E27FC236}">
                <a16:creationId xmlns:a16="http://schemas.microsoft.com/office/drawing/2014/main" id="{D38EF972-9FCD-465A-B638-C52DA2C81600}"/>
              </a:ext>
            </a:extLst>
          </p:cNvPr>
          <p:cNvSpPr/>
          <p:nvPr/>
        </p:nvSpPr>
        <p:spPr>
          <a:xfrm>
            <a:off x="2159113" y="2820883"/>
            <a:ext cx="7788619" cy="279573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4ECCF-4117-4BC5-8636-642D8AE99FF2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6053423" y="2820883"/>
            <a:ext cx="0" cy="27957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046B20-12AF-4BA8-9430-D4098995BD73}"/>
              </a:ext>
            </a:extLst>
          </p:cNvPr>
          <p:cNvCxnSpPr>
            <a:cxnSpLocks/>
          </p:cNvCxnSpPr>
          <p:nvPr/>
        </p:nvCxnSpPr>
        <p:spPr>
          <a:xfrm>
            <a:off x="6990143" y="3592192"/>
            <a:ext cx="1768517" cy="23761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DFB80D-4836-4180-A9E0-155881DFDC56}"/>
              </a:ext>
            </a:extLst>
          </p:cNvPr>
          <p:cNvCxnSpPr/>
          <p:nvPr/>
        </p:nvCxnSpPr>
        <p:spPr>
          <a:xfrm flipH="1" flipV="1">
            <a:off x="6757218" y="3658055"/>
            <a:ext cx="382582" cy="96148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038DF-863C-4563-8AB2-AD43116930BE}"/>
              </a:ext>
            </a:extLst>
          </p:cNvPr>
          <p:cNvCxnSpPr>
            <a:cxnSpLocks/>
          </p:cNvCxnSpPr>
          <p:nvPr/>
        </p:nvCxnSpPr>
        <p:spPr>
          <a:xfrm>
            <a:off x="7415662" y="4843718"/>
            <a:ext cx="523099" cy="76613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0BFB66-410F-46F7-B1A0-443462EDAF37}"/>
              </a:ext>
            </a:extLst>
          </p:cNvPr>
          <p:cNvCxnSpPr/>
          <p:nvPr/>
        </p:nvCxnSpPr>
        <p:spPr>
          <a:xfrm>
            <a:off x="2187389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9E7837-2084-4D80-AAA3-6E1E3A09DB49}"/>
              </a:ext>
            </a:extLst>
          </p:cNvPr>
          <p:cNvCxnSpPr/>
          <p:nvPr/>
        </p:nvCxnSpPr>
        <p:spPr>
          <a:xfrm>
            <a:off x="9950520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D0E58A-7542-4DD6-BB4B-071229BF5601}"/>
              </a:ext>
            </a:extLst>
          </p:cNvPr>
          <p:cNvCxnSpPr/>
          <p:nvPr/>
        </p:nvCxnSpPr>
        <p:spPr>
          <a:xfrm>
            <a:off x="2187389" y="5832174"/>
            <a:ext cx="3854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25C1A6-8D67-45D5-85D2-4D5C35303B3B}"/>
              </a:ext>
            </a:extLst>
          </p:cNvPr>
          <p:cNvCxnSpPr/>
          <p:nvPr/>
        </p:nvCxnSpPr>
        <p:spPr>
          <a:xfrm>
            <a:off x="6067311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2C97D71-3FC9-4F95-8FF2-4431D3820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47174"/>
              </p:ext>
            </p:extLst>
          </p:nvPr>
        </p:nvGraphicFramePr>
        <p:xfrm>
          <a:off x="4007655" y="5884303"/>
          <a:ext cx="263899" cy="29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2C97D71-3FC9-4F95-8FF2-4431D3820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655" y="5884303"/>
                        <a:ext cx="263899" cy="29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FD40B4-C93E-4A31-8873-09EDD062B8C7}"/>
              </a:ext>
            </a:extLst>
          </p:cNvPr>
          <p:cNvSpPr txBox="1"/>
          <p:nvPr/>
        </p:nvSpPr>
        <p:spPr>
          <a:xfrm>
            <a:off x="2706045" y="2835447"/>
            <a:ext cx="2722007" cy="33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C1074-6013-4AF4-A4CA-FAEC567DC014}"/>
              </a:ext>
            </a:extLst>
          </p:cNvPr>
          <p:cNvSpPr txBox="1"/>
          <p:nvPr/>
        </p:nvSpPr>
        <p:spPr>
          <a:xfrm>
            <a:off x="5775131" y="2835318"/>
            <a:ext cx="43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sng" kern="0" dirty="0">
                <a:solidFill>
                  <a:srgbClr val="000000"/>
                </a:solidFill>
              </a:rPr>
              <a:t>The n-</a:t>
            </a:r>
            <a:r>
              <a:rPr lang="en-US" altLang="ko-KR" sz="2000" b="1" u="sng" kern="0" dirty="0" err="1">
                <a:solidFill>
                  <a:srgbClr val="000000"/>
                </a:solidFill>
              </a:rPr>
              <a:t>th</a:t>
            </a:r>
            <a:r>
              <a:rPr lang="en-US" altLang="ko-KR" sz="2000" b="1" u="sng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오른쪽 화살표 64">
            <a:extLst>
              <a:ext uri="{FF2B5EF4-FFF2-40B4-BE49-F238E27FC236}">
                <a16:creationId xmlns:a16="http://schemas.microsoft.com/office/drawing/2014/main" id="{AF846610-EF67-4C25-99A2-5DDD786AAF36}"/>
              </a:ext>
            </a:extLst>
          </p:cNvPr>
          <p:cNvSpPr/>
          <p:nvPr/>
        </p:nvSpPr>
        <p:spPr>
          <a:xfrm rot="499005">
            <a:off x="2927605" y="3682984"/>
            <a:ext cx="1886086" cy="128299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오른쪽 화살표 66">
            <a:extLst>
              <a:ext uri="{FF2B5EF4-FFF2-40B4-BE49-F238E27FC236}">
                <a16:creationId xmlns:a16="http://schemas.microsoft.com/office/drawing/2014/main" id="{6B8B9D3B-49A5-4FD3-9AD1-74ADDCFD8EED}"/>
              </a:ext>
            </a:extLst>
          </p:cNvPr>
          <p:cNvSpPr/>
          <p:nvPr/>
        </p:nvSpPr>
        <p:spPr>
          <a:xfrm rot="3922493">
            <a:off x="2727054" y="4213236"/>
            <a:ext cx="672347" cy="14216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85DD51-846A-439A-9651-E029AF3AA81F}"/>
              </a:ext>
            </a:extLst>
          </p:cNvPr>
          <p:cNvCxnSpPr/>
          <p:nvPr/>
        </p:nvCxnSpPr>
        <p:spPr>
          <a:xfrm>
            <a:off x="6067311" y="5832174"/>
            <a:ext cx="388320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49C1A5BE-B167-4DFC-8BC0-024F4112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99130"/>
              </p:ext>
            </p:extLst>
          </p:nvPr>
        </p:nvGraphicFramePr>
        <p:xfrm>
          <a:off x="7637463" y="5792788"/>
          <a:ext cx="108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49C1A5BE-B167-4DFC-8BC0-024F4112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463" y="5792788"/>
                        <a:ext cx="1084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04F79DA3-B5F6-46C8-B29D-5CFA173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618" y="3346153"/>
            <a:ext cx="357460" cy="933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C7B607-1E8C-4F49-A5BF-C2CAF6612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077" y="4849649"/>
            <a:ext cx="472297" cy="4774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5E64A-3196-4178-8580-11A32EAE8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324" y="4754993"/>
            <a:ext cx="613582" cy="599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61F20-4462-47BB-B521-3AC5E0E470F3}"/>
              </a:ext>
            </a:extLst>
          </p:cNvPr>
          <p:cNvSpPr txBox="1"/>
          <p:nvPr/>
        </p:nvSpPr>
        <p:spPr>
          <a:xfrm>
            <a:off x="2651129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84A8D-C7A3-4514-98BE-0668E6E86AF0}"/>
              </a:ext>
            </a:extLst>
          </p:cNvPr>
          <p:cNvSpPr txBox="1"/>
          <p:nvPr/>
        </p:nvSpPr>
        <p:spPr>
          <a:xfrm>
            <a:off x="2124346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02354-78DB-4811-AC72-A6BA72C21FF1}"/>
              </a:ext>
            </a:extLst>
          </p:cNvPr>
          <p:cNvSpPr txBox="1"/>
          <p:nvPr/>
        </p:nvSpPr>
        <p:spPr>
          <a:xfrm>
            <a:off x="4038685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E6FF18-CD17-4CBC-B571-D3EA20D4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994" y="3346153"/>
            <a:ext cx="357460" cy="9334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A019C7-AB1C-456E-A254-0A2D1875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589" y="4754993"/>
            <a:ext cx="613582" cy="5992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0A8262-E093-44DA-899C-5BC5852E6918}"/>
              </a:ext>
            </a:extLst>
          </p:cNvPr>
          <p:cNvSpPr txBox="1"/>
          <p:nvPr/>
        </p:nvSpPr>
        <p:spPr>
          <a:xfrm>
            <a:off x="6814394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CB9C-9E86-4B96-A15E-3B20F7D48D3A}"/>
              </a:ext>
            </a:extLst>
          </p:cNvPr>
          <p:cNvSpPr txBox="1"/>
          <p:nvPr/>
        </p:nvSpPr>
        <p:spPr>
          <a:xfrm>
            <a:off x="6027722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자유형 89">
            <a:extLst>
              <a:ext uri="{FF2B5EF4-FFF2-40B4-BE49-F238E27FC236}">
                <a16:creationId xmlns:a16="http://schemas.microsoft.com/office/drawing/2014/main" id="{5107DF46-E307-48D1-BC05-1234D9B22A2C}"/>
              </a:ext>
            </a:extLst>
          </p:cNvPr>
          <p:cNvSpPr/>
          <p:nvPr/>
        </p:nvSpPr>
        <p:spPr>
          <a:xfrm>
            <a:off x="8172982" y="3959449"/>
            <a:ext cx="573327" cy="774097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45E9F4-58A7-4DBC-8FCA-9A913558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826" y="3601247"/>
            <a:ext cx="275445" cy="563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0FC911-0227-47C8-96A6-EAA84C54EDD9}"/>
              </a:ext>
            </a:extLst>
          </p:cNvPr>
          <p:cNvSpPr txBox="1"/>
          <p:nvPr/>
        </p:nvSpPr>
        <p:spPr>
          <a:xfrm>
            <a:off x="5174380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047E5-0C6E-49AE-9DD1-847134623E4F}"/>
              </a:ext>
            </a:extLst>
          </p:cNvPr>
          <p:cNvSpPr txBox="1"/>
          <p:nvPr/>
        </p:nvSpPr>
        <p:spPr>
          <a:xfrm rot="20536497">
            <a:off x="4367341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472188-13EF-4CC6-ABBF-3BFFF629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647" y="4758757"/>
            <a:ext cx="472297" cy="47744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D39535-52B8-4BFD-B59B-2F32A828EA8F}"/>
              </a:ext>
            </a:extLst>
          </p:cNvPr>
          <p:cNvCxnSpPr/>
          <p:nvPr/>
        </p:nvCxnSpPr>
        <p:spPr>
          <a:xfrm>
            <a:off x="10027473" y="3152547"/>
            <a:ext cx="469835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5DCD3B-DFBF-43AB-91E3-770BBBDB3BE3}"/>
              </a:ext>
            </a:extLst>
          </p:cNvPr>
          <p:cNvSpPr txBox="1"/>
          <p:nvPr/>
        </p:nvSpPr>
        <p:spPr>
          <a:xfrm>
            <a:off x="10497307" y="2820883"/>
            <a:ext cx="16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Energy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Information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Jamming signal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0F23EB-B05F-4F00-AE04-20ADACB43850}"/>
              </a:ext>
            </a:extLst>
          </p:cNvPr>
          <p:cNvCxnSpPr/>
          <p:nvPr/>
        </p:nvCxnSpPr>
        <p:spPr>
          <a:xfrm>
            <a:off x="10027473" y="3346509"/>
            <a:ext cx="469835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id="{63AA5FF5-CBC7-43D2-AA3B-9B3489D60A0C}"/>
              </a:ext>
            </a:extLst>
          </p:cNvPr>
          <p:cNvSpPr/>
          <p:nvPr/>
        </p:nvSpPr>
        <p:spPr>
          <a:xfrm>
            <a:off x="10027473" y="2883422"/>
            <a:ext cx="477337" cy="118743"/>
          </a:xfrm>
          <a:prstGeom prst="rightArrow">
            <a:avLst>
              <a:gd name="adj1" fmla="val 50000"/>
              <a:gd name="adj2" fmla="val 116106"/>
            </a:avLst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9D52CE84-93C6-4B61-9026-131314836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37020"/>
              </p:ext>
            </p:extLst>
          </p:nvPr>
        </p:nvGraphicFramePr>
        <p:xfrm>
          <a:off x="7523496" y="2383189"/>
          <a:ext cx="766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9D52CE84-93C6-4B61-9026-131314836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3496" y="2383189"/>
                        <a:ext cx="7667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D45C227-4E44-45F7-87F7-A655AEC8C5D9}"/>
              </a:ext>
            </a:extLst>
          </p:cNvPr>
          <p:cNvSpPr txBox="1"/>
          <p:nvPr/>
        </p:nvSpPr>
        <p:spPr>
          <a:xfrm rot="16200000">
            <a:off x="4888608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0AA7A8-B5C3-498D-8F70-126F1713337D}"/>
              </a:ext>
            </a:extLst>
          </p:cNvPr>
          <p:cNvSpPr txBox="1"/>
          <p:nvPr/>
        </p:nvSpPr>
        <p:spPr>
          <a:xfrm rot="16200000">
            <a:off x="4888608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DD348EF-F974-4EA5-AC57-69304C259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00" y="4849649"/>
            <a:ext cx="472297" cy="4774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C3103B-B644-4FEF-80AF-54AE282D77DB}"/>
              </a:ext>
            </a:extLst>
          </p:cNvPr>
          <p:cNvSpPr txBox="1"/>
          <p:nvPr/>
        </p:nvSpPr>
        <p:spPr>
          <a:xfrm>
            <a:off x="7930708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C5F094-6E6F-46DE-9BBB-F2087D3EE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849" y="3601247"/>
            <a:ext cx="275445" cy="5632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8CDF358-706D-4DAE-A747-490913D5F658}"/>
              </a:ext>
            </a:extLst>
          </p:cNvPr>
          <p:cNvSpPr txBox="1"/>
          <p:nvPr/>
        </p:nvSpPr>
        <p:spPr>
          <a:xfrm>
            <a:off x="9066403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97AEA-360B-4590-9F3B-544EE7CABB07}"/>
              </a:ext>
            </a:extLst>
          </p:cNvPr>
          <p:cNvSpPr txBox="1"/>
          <p:nvPr/>
        </p:nvSpPr>
        <p:spPr>
          <a:xfrm rot="20536497">
            <a:off x="8259364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95E5383-54D8-4E3C-BAAF-EC0725E35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670" y="4758757"/>
            <a:ext cx="472297" cy="47744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B46F88-7813-4B99-9958-940326FB5FE6}"/>
              </a:ext>
            </a:extLst>
          </p:cNvPr>
          <p:cNvSpPr txBox="1"/>
          <p:nvPr/>
        </p:nvSpPr>
        <p:spPr>
          <a:xfrm rot="16200000">
            <a:off x="8780631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B153-6DE4-49B5-8BF5-4894FDC931C2}"/>
              </a:ext>
            </a:extLst>
          </p:cNvPr>
          <p:cNvSpPr txBox="1"/>
          <p:nvPr/>
        </p:nvSpPr>
        <p:spPr>
          <a:xfrm rot="16200000">
            <a:off x="8780631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EFEC2723-979E-42ED-AA99-AB438EBB9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30030"/>
              </p:ext>
            </p:extLst>
          </p:nvPr>
        </p:nvGraphicFramePr>
        <p:xfrm>
          <a:off x="6336280" y="4977995"/>
          <a:ext cx="579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EFEC2723-979E-42ED-AA99-AB438EBB9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6280" y="4977995"/>
                        <a:ext cx="57943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0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Compared schemes</a:t>
            </a:r>
          </a:p>
          <a:p>
            <a:pPr lvl="2"/>
            <a:r>
              <a:rPr lang="en-US" altLang="ko-KR" dirty="0"/>
              <a:t>Equal resource allocation (ERA)</a:t>
            </a:r>
          </a:p>
          <a:p>
            <a:pPr lvl="2"/>
            <a:r>
              <a:rPr lang="en-US" altLang="ko-KR" dirty="0"/>
              <a:t>Information rate maximization (IRM)</a:t>
            </a:r>
          </a:p>
          <a:p>
            <a:pPr lvl="2"/>
            <a:r>
              <a:rPr lang="en-US" altLang="ko-KR" dirty="0"/>
              <a:t>Secure transmission without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D2B0A-966A-4831-A07B-771A29F7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D968A-DB9C-427E-ADF4-EC1F2471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40B6E-7599-4082-8B83-444525C3D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F4334-1AC3-4C90-98AB-A2B5B9651810}"/>
              </a:ext>
            </a:extLst>
          </p:cNvPr>
          <p:cNvSpPr txBox="1"/>
          <p:nvPr/>
        </p:nvSpPr>
        <p:spPr>
          <a:xfrm>
            <a:off x="6818868" y="994696"/>
            <a:ext cx="42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Secrecy outage probability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F6A97-0B40-437E-981D-0B8EB0861BEA}"/>
              </a:ext>
            </a:extLst>
          </p:cNvPr>
          <p:cNvSpPr txBox="1"/>
          <p:nvPr/>
        </p:nvSpPr>
        <p:spPr>
          <a:xfrm>
            <a:off x="1566630" y="994696"/>
            <a:ext cx="37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Secrecy rate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8BEC8-48F8-4145-AF40-D9594590904A}"/>
              </a:ext>
            </a:extLst>
          </p:cNvPr>
          <p:cNvCxnSpPr/>
          <p:nvPr/>
        </p:nvCxnSpPr>
        <p:spPr>
          <a:xfrm>
            <a:off x="5595457" y="1817586"/>
            <a:ext cx="0" cy="6962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474-FFDC-4838-AA9F-2BCA430F212D}"/>
              </a:ext>
            </a:extLst>
          </p:cNvPr>
          <p:cNvCxnSpPr>
            <a:cxnSpLocks/>
          </p:cNvCxnSpPr>
          <p:nvPr/>
        </p:nvCxnSpPr>
        <p:spPr>
          <a:xfrm>
            <a:off x="5595457" y="3750906"/>
            <a:ext cx="0" cy="4704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C1890-F8EE-42AD-B447-08124CE72E6B}"/>
              </a:ext>
            </a:extLst>
          </p:cNvPr>
          <p:cNvSpPr txBox="1"/>
          <p:nvPr/>
        </p:nvSpPr>
        <p:spPr>
          <a:xfrm>
            <a:off x="5579906" y="1996452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35 %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D52A-6245-43EE-8C2F-F2FEA6567ECE}"/>
              </a:ext>
            </a:extLst>
          </p:cNvPr>
          <p:cNvSpPr txBox="1"/>
          <p:nvPr/>
        </p:nvSpPr>
        <p:spPr>
          <a:xfrm>
            <a:off x="5579906" y="3882820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50 %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22209-9089-4694-BD37-7579E8DCE965}"/>
              </a:ext>
            </a:extLst>
          </p:cNvPr>
          <p:cNvCxnSpPr>
            <a:cxnSpLocks/>
          </p:cNvCxnSpPr>
          <p:nvPr/>
        </p:nvCxnSpPr>
        <p:spPr>
          <a:xfrm flipH="1">
            <a:off x="9281051" y="3320971"/>
            <a:ext cx="77734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4FD8ED-D1FF-40A8-8527-A26E7028A788}"/>
              </a:ext>
            </a:extLst>
          </p:cNvPr>
          <p:cNvSpPr txBox="1"/>
          <p:nvPr/>
        </p:nvSpPr>
        <p:spPr>
          <a:xfrm>
            <a:off x="8841118" y="3544266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10 dB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Secrecy performance of wiretap WPCN with the aid of an EH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Perfect channel state information</a:t>
            </a:r>
          </a:p>
          <a:p>
            <a:pPr lvl="3"/>
            <a:r>
              <a:rPr lang="en-US" altLang="ko-KR" dirty="0"/>
              <a:t>The optimal time allocation method for secrecy rate maximization</a:t>
            </a:r>
          </a:p>
          <a:p>
            <a:pPr lvl="2"/>
            <a:r>
              <a:rPr lang="en-US" altLang="ko-KR" dirty="0"/>
              <a:t>No channel state information</a:t>
            </a:r>
          </a:p>
          <a:p>
            <a:pPr lvl="3"/>
            <a:r>
              <a:rPr lang="en-US" altLang="ko-KR" dirty="0"/>
              <a:t>Both the optimal and closed-form time allocation method for secrecy outage minimization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multi-user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Relay-aided WPCN</a:t>
            </a:r>
          </a:p>
          <a:p>
            <a:pPr lvl="1"/>
            <a:r>
              <a:rPr lang="en-US" altLang="ko-KR" dirty="0"/>
              <a:t>Multiple jammers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5758F-3AD6-4FC7-8289-CC867A414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6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92F-6344-4598-8174-10E7295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Relay-assisted Proactive Eavesdropping with Cooperative Jamming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4119C-14C8-4D3F-AC80-0E1ED90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414E4-2157-4A20-ACE2-FC24327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manner that avoids 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eavesdropping, but covert    communications are necessary to counter traffic analysis threats</a:t>
            </a: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System Overview </a:t>
            </a:r>
          </a:p>
          <a:p>
            <a:pPr lvl="2"/>
            <a:r>
              <a:rPr lang="en-US" altLang="ko-KR" dirty="0"/>
              <a:t>Setup involves a source node and disguised full-duplex (FD) destination node. 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/>
              <a:t>Ensure covert transmission to a hidden receiver with warden node surveillance.</a:t>
            </a:r>
          </a:p>
          <a:p>
            <a:pPr lvl="2"/>
            <a:r>
              <a:rPr lang="en-US" altLang="ko-KR" dirty="0"/>
              <a:t>Prioritizing a minimum covert rate within the system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Research Scope</a:t>
            </a:r>
            <a:endParaRPr lang="en-US" sz="18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altLang="ko-KR" dirty="0"/>
              <a:t>Explore channel uncertainty at the warden node.</a:t>
            </a:r>
          </a:p>
          <a:p>
            <a:pPr lvl="2"/>
            <a:r>
              <a:rPr lang="en-US" altLang="ko-KR" dirty="0"/>
              <a:t>Determine the lower bound of the expected minimum detection error probability (DEP).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49" y="916915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Wireless surveillance via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Passive eavesdropping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legitimate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suspicious</a:t>
            </a:r>
            <a:r>
              <a:rPr lang="ko-KR" altLang="en-US" dirty="0"/>
              <a:t> </a:t>
            </a:r>
            <a:r>
              <a:rPr lang="en-US" altLang="ko-KR" dirty="0"/>
              <a:t>communications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Effective only when the eavesdropping link capacity is greater than or equal to the data rate of the suspicious users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Proactive eavesdropping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99"/>
                </a:solidFill>
              </a:rPr>
              <a:t>[JXu:17a]</a:t>
            </a:r>
          </a:p>
          <a:p>
            <a:pPr lvl="2"/>
            <a:r>
              <a:rPr lang="en-US" altLang="ko-KR" dirty="0"/>
              <a:t>Proactive control on the channel condition </a:t>
            </a:r>
            <a:r>
              <a:rPr lang="en-US" altLang="ko-KR" dirty="0">
                <a:solidFill>
                  <a:srgbClr val="0000FF"/>
                </a:solidFill>
              </a:rPr>
              <a:t>in favor of eavesdropping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84599-5B57-41D5-8624-CBD2F5099E98}"/>
              </a:ext>
            </a:extLst>
          </p:cNvPr>
          <p:cNvSpPr txBox="1"/>
          <p:nvPr/>
        </p:nvSpPr>
        <p:spPr>
          <a:xfrm>
            <a:off x="9595957" y="4607533"/>
            <a:ext cx="14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56E76E-B788-4C32-B5B4-8F6F8D47FA67}"/>
              </a:ext>
            </a:extLst>
          </p:cNvPr>
          <p:cNvCxnSpPr/>
          <p:nvPr/>
        </p:nvCxnSpPr>
        <p:spPr>
          <a:xfrm>
            <a:off x="9150016" y="4735943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F08343-D1A7-4552-B390-8CF633442093}"/>
              </a:ext>
            </a:extLst>
          </p:cNvPr>
          <p:cNvCxnSpPr/>
          <p:nvPr/>
        </p:nvCxnSpPr>
        <p:spPr>
          <a:xfrm>
            <a:off x="9150016" y="4942412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5">
            <a:extLst>
              <a:ext uri="{FF2B5EF4-FFF2-40B4-BE49-F238E27FC236}">
                <a16:creationId xmlns:a16="http://schemas.microsoft.com/office/drawing/2014/main" id="{4B2FFAB3-C42F-47BD-B0F2-C30F95726DFC}"/>
              </a:ext>
            </a:extLst>
          </p:cNvPr>
          <p:cNvSpPr/>
          <p:nvPr/>
        </p:nvSpPr>
        <p:spPr>
          <a:xfrm>
            <a:off x="3199730" y="4460682"/>
            <a:ext cx="5777514" cy="2161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81BBF-8FBE-4E48-91B5-5D8CE5E08B3B}"/>
              </a:ext>
            </a:extLst>
          </p:cNvPr>
          <p:cNvSpPr txBox="1"/>
          <p:nvPr/>
        </p:nvSpPr>
        <p:spPr>
          <a:xfrm>
            <a:off x="5323396" y="4518834"/>
            <a:ext cx="162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Suspicious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89D1-E23E-4DC2-A6E0-D3C64583A5EB}"/>
              </a:ext>
            </a:extLst>
          </p:cNvPr>
          <p:cNvCxnSpPr>
            <a:cxnSpLocks/>
          </p:cNvCxnSpPr>
          <p:nvPr/>
        </p:nvCxnSpPr>
        <p:spPr>
          <a:xfrm>
            <a:off x="4810018" y="4988793"/>
            <a:ext cx="26547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64C01-D7CC-4736-B239-583D2A3DB547}"/>
              </a:ext>
            </a:extLst>
          </p:cNvPr>
          <p:cNvCxnSpPr>
            <a:cxnSpLocks/>
          </p:cNvCxnSpPr>
          <p:nvPr/>
        </p:nvCxnSpPr>
        <p:spPr>
          <a:xfrm flipV="1">
            <a:off x="6679096" y="5182992"/>
            <a:ext cx="706973" cy="4931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FC41D-44C6-4931-8FAB-0D71B636C399}"/>
              </a:ext>
            </a:extLst>
          </p:cNvPr>
          <p:cNvCxnSpPr>
            <a:cxnSpLocks/>
          </p:cNvCxnSpPr>
          <p:nvPr/>
        </p:nvCxnSpPr>
        <p:spPr>
          <a:xfrm>
            <a:off x="4810018" y="5182992"/>
            <a:ext cx="739992" cy="524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280AA-6959-4FE9-9B22-5172173F3BCB}"/>
              </a:ext>
            </a:extLst>
          </p:cNvPr>
          <p:cNvSpPr txBox="1"/>
          <p:nvPr/>
        </p:nvSpPr>
        <p:spPr>
          <a:xfrm>
            <a:off x="3547110" y="5619404"/>
            <a:ext cx="20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Eavesdropping link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307BA-E727-44B1-876C-69A1884FEAA0}"/>
              </a:ext>
            </a:extLst>
          </p:cNvPr>
          <p:cNvSpPr txBox="1"/>
          <p:nvPr/>
        </p:nvSpPr>
        <p:spPr>
          <a:xfrm>
            <a:off x="6778842" y="5619404"/>
            <a:ext cx="147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Simultaneous jamming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221D2F-579B-4CA3-A5A1-5626352E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2" y="4727975"/>
            <a:ext cx="322614" cy="607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37464-4C31-463D-8D91-0C6A60B4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5055" y="4727975"/>
            <a:ext cx="322614" cy="607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507B0-1A86-4CF3-91FB-4E2092A0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9" y="5466610"/>
            <a:ext cx="766577" cy="767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8C29C-9891-4EAB-AB59-692395E3427F}"/>
              </a:ext>
            </a:extLst>
          </p:cNvPr>
          <p:cNvSpPr txBox="1"/>
          <p:nvPr/>
        </p:nvSpPr>
        <p:spPr>
          <a:xfrm>
            <a:off x="3199730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37B03-B724-4188-A237-7B69739619F0}"/>
              </a:ext>
            </a:extLst>
          </p:cNvPr>
          <p:cNvSpPr txBox="1"/>
          <p:nvPr/>
        </p:nvSpPr>
        <p:spPr>
          <a:xfrm>
            <a:off x="7858079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9A54-9468-4203-9CAF-4753F967C45F}"/>
              </a:ext>
            </a:extLst>
          </p:cNvPr>
          <p:cNvSpPr txBox="1"/>
          <p:nvPr/>
        </p:nvSpPr>
        <p:spPr>
          <a:xfrm>
            <a:off x="5264712" y="6246606"/>
            <a:ext cx="166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Legitimate monitor</a:t>
            </a:r>
            <a:endParaRPr lang="ko-KR" altLang="en-US" sz="1200" b="1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5507636A-71DA-4E22-AF59-A64894F96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659"/>
              </p:ext>
            </p:extLst>
          </p:nvPr>
        </p:nvGraphicFramePr>
        <p:xfrm>
          <a:off x="2281238" y="3886200"/>
          <a:ext cx="7629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3320" imgH="253800" progId="Equation.DSMT4">
                  <p:embed/>
                </p:oleObj>
              </mc:Choice>
              <mc:Fallback>
                <p:oleObj name="Equation" r:id="rId5" imgW="514332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5507636A-71DA-4E22-AF59-A64894F96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886200"/>
                        <a:ext cx="76295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CD73264-4F5F-463C-9282-63C3EC3A90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1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Relay-assisted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Common assumptions in literature </a:t>
            </a:r>
            <a:r>
              <a:rPr lang="en-US" altLang="ko-KR" dirty="0">
                <a:solidFill>
                  <a:srgbClr val="333399"/>
                </a:solidFill>
              </a:rPr>
              <a:t>[JXu:17b, CZhong:17]</a:t>
            </a:r>
          </a:p>
          <a:p>
            <a:pPr lvl="2"/>
            <a:r>
              <a:rPr lang="en-US" altLang="ko-KR" dirty="0"/>
              <a:t>Existence of a </a:t>
            </a:r>
            <a:r>
              <a:rPr lang="en-US" altLang="ko-KR" dirty="0">
                <a:solidFill>
                  <a:srgbClr val="FF0000"/>
                </a:solidFill>
              </a:rPr>
              <a:t>direct link</a:t>
            </a:r>
            <a:r>
              <a:rPr lang="en-US" altLang="ko-KR" dirty="0"/>
              <a:t> between the monitor and the suspicious users</a:t>
            </a:r>
          </a:p>
          <a:p>
            <a:pPr lvl="3"/>
            <a:r>
              <a:rPr lang="en-US" altLang="ko-KR" dirty="0"/>
              <a:t>Possibly infeasible in practice (e.g., covert surveillance operation from a far distance)</a:t>
            </a:r>
          </a:p>
          <a:p>
            <a:pPr lvl="3"/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Intermediate relays required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practical considerations for relays </a:t>
            </a:r>
            <a:r>
              <a:rPr lang="en-US" altLang="ko-KR" dirty="0">
                <a:solidFill>
                  <a:srgbClr val="333399"/>
                </a:solidFill>
              </a:rPr>
              <a:t>[TRiihonen:09]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448958-AE5F-419A-AC3D-64CF1C5D72F1}"/>
              </a:ext>
            </a:extLst>
          </p:cNvPr>
          <p:cNvGrpSpPr/>
          <p:nvPr/>
        </p:nvGrpSpPr>
        <p:grpSpPr>
          <a:xfrm>
            <a:off x="1394656" y="3942117"/>
            <a:ext cx="4480413" cy="1831134"/>
            <a:chOff x="714027" y="4125049"/>
            <a:chExt cx="4480413" cy="1831134"/>
          </a:xfrm>
        </p:grpSpPr>
        <p:sp>
          <p:nvSpPr>
            <p:cNvPr id="8" name="모서리가 둥근 직사각형 55">
              <a:extLst>
                <a:ext uri="{FF2B5EF4-FFF2-40B4-BE49-F238E27FC236}">
                  <a16:creationId xmlns:a16="http://schemas.microsoft.com/office/drawing/2014/main" id="{6E1F332A-3C2D-49D2-8666-72CA3B9C68E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F77A73-098F-4D82-9E0B-A87E8DBC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670D7B-B410-47C2-AFB1-A449BCDD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F89B15-88B4-4E76-9A3C-D90ECD4D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6B028-8D41-4C07-8581-8B6D3624389B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40E37-E0D6-4C95-A2A5-A9641AC763C1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057EF1-BCBC-496B-BB20-B1646BDF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196A7D-B1B7-4FD2-88C6-E7CEE1C6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03248C-EDEF-4DF1-A983-39231045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8EB672-953B-41B3-809D-A5F701D5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B51F24-3A2E-469F-AFA7-ADF1315F4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E7B30-C697-46F8-BC2D-0C31ACBDABA2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C129D-5718-41C9-BF2E-55EBCCF03B12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04FF73-BD51-40DD-8CD7-EF935127ABE4}"/>
              </a:ext>
            </a:extLst>
          </p:cNvPr>
          <p:cNvGrpSpPr/>
          <p:nvPr/>
        </p:nvGrpSpPr>
        <p:grpSpPr>
          <a:xfrm>
            <a:off x="6305753" y="3942117"/>
            <a:ext cx="4480413" cy="1831134"/>
            <a:chOff x="714027" y="4125049"/>
            <a:chExt cx="4480413" cy="1831134"/>
          </a:xfrm>
        </p:grpSpPr>
        <p:sp>
          <p:nvSpPr>
            <p:cNvPr id="68" name="모서리가 둥근 직사각형 55">
              <a:extLst>
                <a:ext uri="{FF2B5EF4-FFF2-40B4-BE49-F238E27FC236}">
                  <a16:creationId xmlns:a16="http://schemas.microsoft.com/office/drawing/2014/main" id="{6A391D93-5E6D-4A25-BA1D-C85A444B0FF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C7FB88-CB09-49B8-B8AE-1142C79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0DBA4D7-9386-4363-8BC0-DD36F95D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243EC3A-C47B-4E2E-A5E0-A9A34703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67E43C-90BA-498D-90AD-E3F81CD28EAD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E268A0-8039-4BD3-A8A8-55AFCB430E58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E9A842A-AF7A-4D57-8A40-FE63A295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069CE2-30D3-492E-9325-5C3B8C2AD7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C631BDF-530E-4704-986C-E8B805BE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6E61925-C43E-4C83-A7E6-EACBD97C4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DA603E-FC92-40C8-AF32-A46432EB736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0E46CD-9D39-4492-B359-461AAD356999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719F87-4709-4457-8BBF-CC5ACCBBB486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037FB18-0191-45BA-9623-7C65D8006D5A}"/>
              </a:ext>
            </a:extLst>
          </p:cNvPr>
          <p:cNvSpPr txBox="1"/>
          <p:nvPr/>
        </p:nvSpPr>
        <p:spPr>
          <a:xfrm>
            <a:off x="10002353" y="3444724"/>
            <a:ext cx="19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Delayed suspicious signal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13A0D1-936F-467D-9BC6-BAF9E78B2D14}"/>
              </a:ext>
            </a:extLst>
          </p:cNvPr>
          <p:cNvCxnSpPr/>
          <p:nvPr/>
        </p:nvCxnSpPr>
        <p:spPr>
          <a:xfrm>
            <a:off x="9556413" y="3573134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804C90-F317-463F-98EF-2C65B8E73277}"/>
              </a:ext>
            </a:extLst>
          </p:cNvPr>
          <p:cNvCxnSpPr/>
          <p:nvPr/>
        </p:nvCxnSpPr>
        <p:spPr>
          <a:xfrm>
            <a:off x="9556413" y="3779603"/>
            <a:ext cx="43431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972606-C133-4F2D-84E4-742B93A288B9}"/>
              </a:ext>
            </a:extLst>
          </p:cNvPr>
          <p:cNvSpPr txBox="1"/>
          <p:nvPr/>
        </p:nvSpPr>
        <p:spPr>
          <a:xfrm>
            <a:off x="1499527" y="5871722"/>
            <a:ext cx="42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Negligible</a:t>
            </a:r>
            <a:r>
              <a:rPr lang="en-US" altLang="ko-KR" sz="1600" dirty="0"/>
              <a:t> relay processing delay </a:t>
            </a:r>
            <a:r>
              <a:rPr lang="en-US" altLang="ko-KR" sz="1600" dirty="0">
                <a:solidFill>
                  <a:srgbClr val="333399"/>
                </a:solidFill>
              </a:rPr>
              <a:t>[YZeng:16]</a:t>
            </a:r>
          </a:p>
          <a:p>
            <a:endParaRPr lang="en-US" altLang="ko-KR" sz="1200" dirty="0"/>
          </a:p>
          <a:p>
            <a:r>
              <a:rPr lang="en-US" altLang="ko-KR" sz="1200" dirty="0"/>
              <a:t>e.g.) delay </a:t>
            </a:r>
            <a:r>
              <a:rPr lang="ko-KR" altLang="en-US" sz="1200" dirty="0"/>
              <a:t>≪ </a:t>
            </a:r>
            <a:r>
              <a:rPr lang="en-US" altLang="ko-KR" sz="1200" dirty="0"/>
              <a:t>a symbol time period</a:t>
            </a:r>
            <a:endParaRPr lang="ko-KR" altLang="en-US" sz="1200" dirty="0">
              <a:solidFill>
                <a:srgbClr val="33339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13670-3974-48F2-9242-ADEF6F2CFFDA}"/>
              </a:ext>
            </a:extLst>
          </p:cNvPr>
          <p:cNvSpPr txBox="1"/>
          <p:nvPr/>
        </p:nvSpPr>
        <p:spPr>
          <a:xfrm>
            <a:off x="6624010" y="5871722"/>
            <a:ext cx="384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Non-negligible</a:t>
            </a:r>
            <a:r>
              <a:rPr lang="en-US" altLang="ko-KR" sz="1600" dirty="0"/>
              <a:t> relay processing delay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e.g.) delay &gt; a symbol time period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824B5-DAC5-4FAB-AD76-41BD790A75EE}"/>
              </a:ext>
            </a:extLst>
          </p:cNvPr>
          <p:cNvSpPr txBox="1"/>
          <p:nvPr/>
        </p:nvSpPr>
        <p:spPr>
          <a:xfrm rot="1753524">
            <a:off x="3367087" y="4940375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DFA7E-E517-4E4F-997F-C68A346A0680}"/>
              </a:ext>
            </a:extLst>
          </p:cNvPr>
          <p:cNvSpPr txBox="1"/>
          <p:nvPr/>
        </p:nvSpPr>
        <p:spPr>
          <a:xfrm rot="1753524">
            <a:off x="8310542" y="494037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93D0-08FE-4C19-A67D-27B37F866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78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Proposed relay-assisted proactive eavesdropping with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optimizing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relay and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FF4F36-9D64-4439-90A3-C9DC48191527}"/>
              </a:ext>
            </a:extLst>
          </p:cNvPr>
          <p:cNvSpPr/>
          <p:nvPr/>
        </p:nvSpPr>
        <p:spPr>
          <a:xfrm>
            <a:off x="5956662" y="3438316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CE79D50-2857-49C5-AFF8-A8D68F1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587039"/>
            <a:ext cx="322614" cy="6077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B73A05-DAB5-432B-A534-C8F545F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04524" y="3387190"/>
            <a:ext cx="322614" cy="607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652383-E8F6-45D8-A3D1-3817C4D4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3210210"/>
            <a:ext cx="766577" cy="767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CA8BC2-53AC-43AC-8024-BB19D6E85D8D}"/>
              </a:ext>
            </a:extLst>
          </p:cNvPr>
          <p:cNvSpPr txBox="1"/>
          <p:nvPr/>
        </p:nvSpPr>
        <p:spPr>
          <a:xfrm>
            <a:off x="6792200" y="339121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88BD0-9840-4F2A-879C-139384C7A36E}"/>
              </a:ext>
            </a:extLst>
          </p:cNvPr>
          <p:cNvSpPr txBox="1"/>
          <p:nvPr/>
        </p:nvSpPr>
        <p:spPr>
          <a:xfrm>
            <a:off x="8130602" y="4697430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9D04B0E-3F05-4B3D-AC9E-2E2716A9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092764"/>
            <a:ext cx="291134" cy="760288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D06A34-9E82-429E-93AF-498D99456587}"/>
              </a:ext>
            </a:extLst>
          </p:cNvPr>
          <p:cNvCxnSpPr>
            <a:cxnSpLocks/>
          </p:cNvCxnSpPr>
          <p:nvPr/>
        </p:nvCxnSpPr>
        <p:spPr>
          <a:xfrm>
            <a:off x="6993440" y="3931881"/>
            <a:ext cx="830643" cy="791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EC9445-C789-4772-9EB0-C13F56EC3CCD}"/>
              </a:ext>
            </a:extLst>
          </p:cNvPr>
          <p:cNvCxnSpPr>
            <a:cxnSpLocks/>
          </p:cNvCxnSpPr>
          <p:nvPr/>
        </p:nvCxnSpPr>
        <p:spPr>
          <a:xfrm flipH="1">
            <a:off x="5282450" y="3625091"/>
            <a:ext cx="106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9A626E-218C-416E-BEE3-0A2071A1502E}"/>
              </a:ext>
            </a:extLst>
          </p:cNvPr>
          <p:cNvCxnSpPr>
            <a:cxnSpLocks/>
          </p:cNvCxnSpPr>
          <p:nvPr/>
        </p:nvCxnSpPr>
        <p:spPr>
          <a:xfrm flipH="1">
            <a:off x="3847933" y="3606028"/>
            <a:ext cx="874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1D94E-78F7-4C89-A5CA-87D5033B3F60}"/>
              </a:ext>
            </a:extLst>
          </p:cNvPr>
          <p:cNvCxnSpPr>
            <a:cxnSpLocks/>
          </p:cNvCxnSpPr>
          <p:nvPr/>
        </p:nvCxnSpPr>
        <p:spPr>
          <a:xfrm>
            <a:off x="5352176" y="3808602"/>
            <a:ext cx="2392394" cy="10655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E5DFF-7B28-400D-AA6E-C86A95526CB8}"/>
              </a:ext>
            </a:extLst>
          </p:cNvPr>
          <p:cNvSpPr txBox="1"/>
          <p:nvPr/>
        </p:nvSpPr>
        <p:spPr>
          <a:xfrm>
            <a:off x="4320323" y="3858786"/>
            <a:ext cx="12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Full-duplex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276E0-D99E-42E2-A8A4-530E7F087BC7}"/>
              </a:ext>
            </a:extLst>
          </p:cNvPr>
          <p:cNvSpPr txBox="1"/>
          <p:nvPr/>
        </p:nvSpPr>
        <p:spPr>
          <a:xfrm>
            <a:off x="2812054" y="3957167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82DFF98-EED2-4E52-A600-66FCFADB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4732323"/>
            <a:ext cx="627357" cy="612692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2FD2A86-E408-4A6F-954E-B28E6078C790}"/>
              </a:ext>
            </a:extLst>
          </p:cNvPr>
          <p:cNvCxnSpPr>
            <a:cxnSpLocks/>
          </p:cNvCxnSpPr>
          <p:nvPr/>
        </p:nvCxnSpPr>
        <p:spPr>
          <a:xfrm>
            <a:off x="5388711" y="5091984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1061E8-3336-4B67-91F6-79CA797151BF}"/>
              </a:ext>
            </a:extLst>
          </p:cNvPr>
          <p:cNvSpPr txBox="1"/>
          <p:nvPr/>
        </p:nvSpPr>
        <p:spPr>
          <a:xfrm>
            <a:off x="4610126" y="5345015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5" name="모서리가 둥근 직사각형 55">
            <a:extLst>
              <a:ext uri="{FF2B5EF4-FFF2-40B4-BE49-F238E27FC236}">
                <a16:creationId xmlns:a16="http://schemas.microsoft.com/office/drawing/2014/main" id="{B3F8920B-36D4-4B0D-A076-43BA89E59868}"/>
              </a:ext>
            </a:extLst>
          </p:cNvPr>
          <p:cNvSpPr/>
          <p:nvPr/>
        </p:nvSpPr>
        <p:spPr>
          <a:xfrm>
            <a:off x="2715418" y="2950827"/>
            <a:ext cx="6761163" cy="28218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B098A-E19B-4241-9159-78FCDEC157A7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E43C17B-E023-462B-9E4B-3C9FF2C9B96D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1A2236-32AC-42A5-8BE3-A2C9E6656D26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97B360-DD80-4A2C-AB14-358E23ED7C0A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649-83E4-4D04-B0B9-289B90B68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6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Case 1: 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Case 2: Non-negligible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Multi-antenna multi-relay system</a:t>
            </a:r>
          </a:p>
          <a:p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969E-021C-470F-860F-B856D4693CCE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</a:t>
            </a:r>
            <a:r>
              <a:rPr lang="en-US" altLang="ko-KR" sz="1200" b="1" dirty="0">
                <a:solidFill>
                  <a:schemeClr val="bg1"/>
                </a:solidFill>
              </a:rPr>
              <a:t>Outline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C61A-7C84-4967-A799-84B151CD5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70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44901"/>
              </p:ext>
            </p:extLst>
          </p:nvPr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488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74923C-F825-4C78-9E60-BBBBE360D9F6}"/>
              </a:ext>
            </a:extLst>
          </p:cNvPr>
          <p:cNvGrpSpPr/>
          <p:nvPr/>
        </p:nvGrpSpPr>
        <p:grpSpPr>
          <a:xfrm>
            <a:off x="7670847" y="2179428"/>
            <a:ext cx="4201921" cy="2005030"/>
            <a:chOff x="471974" y="4505788"/>
            <a:chExt cx="5878492" cy="2005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3D67E8-F700-43C1-9109-41028E472BC0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Residual self-interference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Amplification factor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AWGN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2ED26198-2819-4DE4-8326-479212F7F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37727"/>
                </p:ext>
              </p:extLst>
            </p:nvPr>
          </p:nvGraphicFramePr>
          <p:xfrm>
            <a:off x="535902" y="4570893"/>
            <a:ext cx="368300" cy="193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1396800" progId="Equation.DSMT4">
                    <p:embed/>
                  </p:oleObj>
                </mc:Choice>
                <mc:Fallback>
                  <p:oleObj name="Equation" r:id="rId7" imgW="266400" imgH="139680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2ED26198-2819-4DE4-8326-479212F7F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902" y="4570893"/>
                          <a:ext cx="368300" cy="193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79BB0A6B-DACF-4B79-86A7-06015566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792800"/>
                </p:ext>
              </p:extLst>
            </p:nvPr>
          </p:nvGraphicFramePr>
          <p:xfrm>
            <a:off x="452237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79BB0A6B-DACF-4B79-86A7-06015566B5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2237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3CE666-9130-4FC7-8B9D-47D188DFFC63}"/>
              </a:ext>
            </a:extLst>
          </p:cNvPr>
          <p:cNvSpPr txBox="1"/>
          <p:nvPr/>
        </p:nvSpPr>
        <p:spPr>
          <a:xfrm>
            <a:off x="7670848" y="1876531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266"/>
              </p:ext>
            </p:extLst>
          </p:nvPr>
        </p:nvGraphicFramePr>
        <p:xfrm>
          <a:off x="2370138" y="3002662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761760" progId="Equation.DSMT4">
                  <p:embed/>
                </p:oleObj>
              </mc:Choice>
              <mc:Fallback>
                <p:oleObj name="Equation" r:id="rId11" imgW="3085920" imgH="76176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0138" y="3002662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0DB1542-E5C6-460A-AD95-750AC777CB67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B7A4CAD-E6EE-4054-8607-61785BBB364B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432041-116D-41FA-BDD7-E08032537927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121" name="개체 120">
            <a:extLst>
              <a:ext uri="{FF2B5EF4-FFF2-40B4-BE49-F238E27FC236}">
                <a16:creationId xmlns:a16="http://schemas.microsoft.com/office/drawing/2014/main" id="{2C8B17E9-0F20-46A6-87F5-60166E57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7718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121" name="개체 120">
                        <a:extLst>
                          <a:ext uri="{FF2B5EF4-FFF2-40B4-BE49-F238E27FC236}">
                            <a16:creationId xmlns:a16="http://schemas.microsoft.com/office/drawing/2014/main" id="{2C8B17E9-0F20-46A6-87F5-60166E575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31E4EEB-E3A8-4424-88E0-A930E6C96E20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개체 128">
            <a:extLst>
              <a:ext uri="{FF2B5EF4-FFF2-40B4-BE49-F238E27FC236}">
                <a16:creationId xmlns:a16="http://schemas.microsoft.com/office/drawing/2014/main" id="{5CD9B4FD-A8BE-4A3B-9F57-70C24D06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5688"/>
              </p:ext>
            </p:extLst>
          </p:nvPr>
        </p:nvGraphicFramePr>
        <p:xfrm>
          <a:off x="5453563" y="4413118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53800" progId="Equation.DSMT4">
                  <p:embed/>
                </p:oleObj>
              </mc:Choice>
              <mc:Fallback>
                <p:oleObj name="Equation" r:id="rId19" imgW="393480" imgH="253800" progId="Equation.DSMT4">
                  <p:embed/>
                  <p:pic>
                    <p:nvPicPr>
                      <p:cNvPr id="129" name="개체 128">
                        <a:extLst>
                          <a:ext uri="{FF2B5EF4-FFF2-40B4-BE49-F238E27FC236}">
                            <a16:creationId xmlns:a16="http://schemas.microsoft.com/office/drawing/2014/main" id="{5CD9B4FD-A8BE-4A3B-9F57-70C24D069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3563" y="4413118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37706-24E4-405E-BBDC-345228C5B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68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2595"/>
              </p:ext>
            </p:extLst>
          </p:nvPr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24036"/>
              </p:ext>
            </p:extLst>
          </p:nvPr>
        </p:nvGraphicFramePr>
        <p:xfrm>
          <a:off x="1706563" y="2474709"/>
          <a:ext cx="5753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596880" progId="Equation.DSMT4">
                  <p:embed/>
                </p:oleObj>
              </mc:Choice>
              <mc:Fallback>
                <p:oleObj name="Equation" r:id="rId5" imgW="3835080" imgH="5968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474709"/>
                        <a:ext cx="5753100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43"/>
              </p:ext>
            </p:extLst>
          </p:nvPr>
        </p:nvGraphicFramePr>
        <p:xfrm>
          <a:off x="1706563" y="3728120"/>
          <a:ext cx="7239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5800" imgH="660240" progId="Equation.DSMT4">
                  <p:embed/>
                </p:oleObj>
              </mc:Choice>
              <mc:Fallback>
                <p:oleObj name="Equation" r:id="rId11" imgW="4825800" imgH="6602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728120"/>
                        <a:ext cx="7239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489CFF5-6C06-4BB4-8C54-FE48668E9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2354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489CFF5-6C06-4BB4-8C54-FE48668E9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5203ACAA-BD33-4A80-BC37-F8A1BCEE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47327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5203ACAA-BD33-4A80-BC37-F8A1BCEEA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D58D3550-EA08-4AE7-89D7-CDDCB9911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427"/>
              </p:ext>
            </p:extLst>
          </p:nvPr>
        </p:nvGraphicFramePr>
        <p:xfrm>
          <a:off x="6445817" y="5189024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D58D3550-EA08-4AE7-89D7-CDDCB9911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817" y="5189024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CD8E02DA-76F4-4D10-B40C-89057C1B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48985"/>
              </p:ext>
            </p:extLst>
          </p:nvPr>
        </p:nvGraphicFramePr>
        <p:xfrm>
          <a:off x="4144550" y="4820866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CD8E02DA-76F4-4D10-B40C-89057C1B8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550" y="4820866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EED34AC-F8C9-4141-8F92-070AAA372673}"/>
              </a:ext>
            </a:extLst>
          </p:cNvPr>
          <p:cNvSpPr txBox="1"/>
          <p:nvPr/>
        </p:nvSpPr>
        <p:spPr>
          <a:xfrm rot="914622">
            <a:off x="5801747" y="563252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Relay-like signal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D75B-6F3A-432A-BC74-05C82B863C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1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4090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9554"/>
              </p:ext>
            </p:extLst>
          </p:nvPr>
        </p:nvGraphicFramePr>
        <p:xfrm>
          <a:off x="2368987" y="3003550"/>
          <a:ext cx="2400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987" y="3003550"/>
                        <a:ext cx="24003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37C5C50E-3389-4BD4-99CE-8404D4FCB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03173"/>
              </p:ext>
            </p:extLst>
          </p:nvPr>
        </p:nvGraphicFramePr>
        <p:xfrm>
          <a:off x="4932940" y="2916238"/>
          <a:ext cx="4552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35160" imgH="914400" progId="Equation.DSMT4">
                  <p:embed/>
                </p:oleObj>
              </mc:Choice>
              <mc:Fallback>
                <p:oleObj name="Equation" r:id="rId13" imgW="3035160" imgH="9144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37C5C50E-3389-4BD4-99CE-8404D4FC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940" y="2916238"/>
                        <a:ext cx="4552950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0CCBC2-77A8-433D-B2CA-D5559A2A4D38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5BE7D3-42CC-45EF-9EF8-D8C9F6A8B917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0AE37-99E4-4B14-AB13-1E285FA2FF3F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E61FE942-743D-4EFF-9EE6-92D1449E7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58815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E61FE942-743D-4EFF-9EE6-92D1449E7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997327-3E76-413A-B162-EA9683E57642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B435297D-063E-489B-A267-B066FF79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20241"/>
              </p:ext>
            </p:extLst>
          </p:nvPr>
        </p:nvGraphicFramePr>
        <p:xfrm>
          <a:off x="5443276" y="4413003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B435297D-063E-489B-A267-B066FF79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3276" y="4413003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B3589-C7C7-4262-B90F-AEFA151D1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68434"/>
              </p:ext>
            </p:extLst>
          </p:nvPr>
        </p:nvGraphicFramePr>
        <p:xfrm>
          <a:off x="1706563" y="2531174"/>
          <a:ext cx="6724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83080" imgH="419040" progId="Equation.DSMT4">
                  <p:embed/>
                </p:oleObj>
              </mc:Choice>
              <mc:Fallback>
                <p:oleObj name="Equation" r:id="rId5" imgW="448308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31174"/>
                        <a:ext cx="6724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09315"/>
              </p:ext>
            </p:extLst>
          </p:nvPr>
        </p:nvGraphicFramePr>
        <p:xfrm>
          <a:off x="1706563" y="3831337"/>
          <a:ext cx="824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99000" imgH="419040" progId="Equation.DSMT4">
                  <p:embed/>
                </p:oleObj>
              </mc:Choice>
              <mc:Fallback>
                <p:oleObj name="Equation" r:id="rId11" imgW="5499000" imgH="4190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831337"/>
                        <a:ext cx="8248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F3F27605-5CAF-4694-8373-3FE26AAA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21350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F3F27605-5CAF-4694-8373-3FE26AAA1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E3A7854B-46B5-4399-AD67-AAD44F6B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84705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E3A7854B-46B5-4399-AD67-AAD44F6BF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4E51106-AA0A-4964-AE68-3C5C952C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8498"/>
              </p:ext>
            </p:extLst>
          </p:nvPr>
        </p:nvGraphicFramePr>
        <p:xfrm>
          <a:off x="6292850" y="51895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4E51106-AA0A-4964-AE68-3C5C952C5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2850" y="51895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660BB52-B355-4EB5-B3C6-8E98688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1642"/>
              </p:ext>
            </p:extLst>
          </p:nvPr>
        </p:nvGraphicFramePr>
        <p:xfrm>
          <a:off x="3992563" y="48212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53800" progId="Equation.DSMT4">
                  <p:embed/>
                </p:oleObj>
              </mc:Choice>
              <mc:Fallback>
                <p:oleObj name="Equation" r:id="rId19" imgW="59688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660BB52-B355-4EB5-B3C6-8E986883E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48212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09245B-BDBF-4247-93EB-4616DDBA9BF4}"/>
              </a:ext>
            </a:extLst>
          </p:cNvPr>
          <p:cNvSpPr txBox="1"/>
          <p:nvPr/>
        </p:nvSpPr>
        <p:spPr>
          <a:xfrm rot="914622">
            <a:off x="5929172" y="563252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77A7-4D45-43F1-8C7E-5F57B095A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1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                                 and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Optimal solution recovered by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B6CCC-4E00-4DE1-9E16-8C95D8FD812C}"/>
              </a:ext>
            </a:extLst>
          </p:cNvPr>
          <p:cNvGrpSpPr/>
          <p:nvPr/>
        </p:nvGrpSpPr>
        <p:grpSpPr>
          <a:xfrm>
            <a:off x="3019607" y="3625276"/>
            <a:ext cx="6161866" cy="2163128"/>
            <a:chOff x="1057013" y="4196842"/>
            <a:chExt cx="3256588" cy="21631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C124AE-DCCA-40FA-B60A-9B85ABD5FFD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A22CFDE-2B68-44AC-9321-CB082490ED5D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3. Eavesdropping rate maximization for case 1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F33A104-7FEA-43CF-BBFA-1AD84CBF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5381"/>
              </p:ext>
            </p:extLst>
          </p:nvPr>
        </p:nvGraphicFramePr>
        <p:xfrm>
          <a:off x="1260475" y="1635125"/>
          <a:ext cx="2705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F33A104-7FEA-43CF-BBFA-1AD84CBF5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635125"/>
                        <a:ext cx="27051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B2A8117-BEB4-4B8F-9116-6CB340AA2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313"/>
              </p:ext>
            </p:extLst>
          </p:nvPr>
        </p:nvGraphicFramePr>
        <p:xfrm>
          <a:off x="3497263" y="4004883"/>
          <a:ext cx="5189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1117440" progId="Equation.DSMT4">
                  <p:embed/>
                </p:oleObj>
              </mc:Choice>
              <mc:Fallback>
                <p:oleObj name="Equation" r:id="rId5" imgW="3504960" imgH="11174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6B2A8117-BEB4-4B8F-9116-6CB340AA2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4004883"/>
                        <a:ext cx="5189537" cy="1662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DC9F63-98B6-4EA2-9FD7-1F3875EB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4901"/>
              </p:ext>
            </p:extLst>
          </p:nvPr>
        </p:nvGraphicFramePr>
        <p:xfrm>
          <a:off x="4459230" y="5838825"/>
          <a:ext cx="2152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20560" progId="Equation.DSMT4">
                  <p:embed/>
                </p:oleObj>
              </mc:Choice>
              <mc:Fallback>
                <p:oleObj name="Equation" r:id="rId7" imgW="1434960" imgH="5205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1CDC9F63-98B6-4EA2-9FD7-1F3875EBF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230" y="5838825"/>
                        <a:ext cx="21526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0757AFD-CB93-44F0-908A-C274FA92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5606"/>
              </p:ext>
            </p:extLst>
          </p:nvPr>
        </p:nvGraphicFramePr>
        <p:xfrm>
          <a:off x="2026058" y="2440221"/>
          <a:ext cx="2038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495000" progId="Equation.DSMT4">
                  <p:embed/>
                </p:oleObj>
              </mc:Choice>
              <mc:Fallback>
                <p:oleObj name="Equation" r:id="rId9" imgW="1358640" imgH="495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0757AFD-CB93-44F0-908A-C274FA921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058" y="2440221"/>
                        <a:ext cx="203835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6D6DDE37-A7FD-4C3D-B9ED-46707801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14356"/>
              </p:ext>
            </p:extLst>
          </p:nvPr>
        </p:nvGraphicFramePr>
        <p:xfrm>
          <a:off x="4477843" y="1531938"/>
          <a:ext cx="4076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583920" progId="Equation.DSMT4">
                  <p:embed/>
                </p:oleObj>
              </mc:Choice>
              <mc:Fallback>
                <p:oleObj name="Equation" r:id="rId11" imgW="2717640" imgH="5839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6D6DDE37-A7FD-4C3D-B9ED-467078018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7843" y="1531938"/>
                        <a:ext cx="407670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78768-308D-46E4-B50A-CAA292DF39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36BC559-BD24-4C03-8102-57D987B5CF82}"/>
              </a:ext>
            </a:extLst>
          </p:cNvPr>
          <p:cNvSpPr/>
          <p:nvPr/>
        </p:nvSpPr>
        <p:spPr>
          <a:xfrm>
            <a:off x="7328732" y="4044950"/>
            <a:ext cx="99152" cy="7867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9A50-D702-43B4-8D9F-2387A1D5A42F}"/>
              </a:ext>
            </a:extLst>
          </p:cNvPr>
          <p:cNvSpPr txBox="1"/>
          <p:nvPr/>
        </p:nvSpPr>
        <p:spPr>
          <a:xfrm>
            <a:off x="7557319" y="4284437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16CE0-BB19-41E2-8E6C-F38CB71CFC91}"/>
              </a:ext>
            </a:extLst>
          </p:cNvPr>
          <p:cNvSpPr txBox="1"/>
          <p:nvPr/>
        </p:nvSpPr>
        <p:spPr>
          <a:xfrm>
            <a:off x="9357644" y="449651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≥ </a:t>
            </a:r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15665-441F-4751-89F8-2D094BEC02C7}"/>
              </a:ext>
            </a:extLst>
          </p:cNvPr>
          <p:cNvCxnSpPr>
            <a:cxnSpLocks/>
          </p:cNvCxnSpPr>
          <p:nvPr/>
        </p:nvCxnSpPr>
        <p:spPr>
          <a:xfrm>
            <a:off x="7207135" y="4737302"/>
            <a:ext cx="212805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27E6EA-9671-4538-84D8-D601336EA12C}"/>
              </a:ext>
            </a:extLst>
          </p:cNvPr>
          <p:cNvCxnSpPr>
            <a:cxnSpLocks/>
          </p:cNvCxnSpPr>
          <p:nvPr/>
        </p:nvCxnSpPr>
        <p:spPr>
          <a:xfrm>
            <a:off x="6364297" y="4204565"/>
            <a:ext cx="29708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0877-1FFA-4A12-A909-D40874DC6052}"/>
              </a:ext>
            </a:extLst>
          </p:cNvPr>
          <p:cNvSpPr txBox="1"/>
          <p:nvPr/>
        </p:nvSpPr>
        <p:spPr>
          <a:xfrm>
            <a:off x="9357644" y="396248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Intercepting as much data as possible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37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Properties of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Constructive relay</a:t>
            </a:r>
          </a:p>
          <a:p>
            <a:pPr lvl="2"/>
            <a:r>
              <a:rPr lang="en-US" altLang="ko-KR" dirty="0"/>
              <a:t>Maximum achievable                     when</a:t>
            </a:r>
          </a:p>
          <a:p>
            <a:pPr lvl="2"/>
            <a:r>
              <a:rPr lang="en-US" altLang="ko-KR" dirty="0"/>
              <a:t>                                      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Destructive relay</a:t>
            </a:r>
          </a:p>
          <a:p>
            <a:pPr lvl="2"/>
            <a:r>
              <a:rPr lang="en-US" altLang="ko-KR" dirty="0"/>
              <a:t>Minimum achievable                    when</a:t>
            </a:r>
          </a:p>
          <a:p>
            <a:pPr lvl="2"/>
            <a:r>
              <a:rPr lang="en-US" altLang="ko-KR" dirty="0"/>
              <a:t>      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4798717B-5288-4671-B29C-9E23124F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464" y="1215937"/>
          <a:ext cx="1409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4798717B-5288-4671-B29C-9E23124F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1215937"/>
                        <a:ext cx="14097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0AC03BF-7C48-4017-8510-CA7445B4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908"/>
              </p:ext>
            </p:extLst>
          </p:nvPr>
        </p:nvGraphicFramePr>
        <p:xfrm>
          <a:off x="2289175" y="1709738"/>
          <a:ext cx="7620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83920" progId="Equation.DSMT4">
                  <p:embed/>
                </p:oleObj>
              </mc:Choice>
              <mc:Fallback>
                <p:oleObj name="Equation" r:id="rId5" imgW="5079960" imgH="58392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0AC03BF-7C48-4017-8510-CA7445B4F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1709738"/>
                        <a:ext cx="76200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476972DF-CF64-404F-82A1-54705EF7B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1039" y="305501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476972DF-CF64-404F-82A1-54705EF7B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039" y="305501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7F1151A0-6DA7-4F26-9275-C9CDDD921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8071"/>
              </p:ext>
            </p:extLst>
          </p:nvPr>
        </p:nvGraphicFramePr>
        <p:xfrm>
          <a:off x="5704821" y="3072031"/>
          <a:ext cx="2571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7F1151A0-6DA7-4F26-9275-C9CDDD92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4821" y="3072031"/>
                        <a:ext cx="25717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2BB7BE93-9A5A-4A23-B842-2C1045F04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5768"/>
              </p:ext>
            </p:extLst>
          </p:nvPr>
        </p:nvGraphicFramePr>
        <p:xfrm>
          <a:off x="1697809" y="3352997"/>
          <a:ext cx="205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2BB7BE93-9A5A-4A23-B842-2C1045F04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7809" y="3352997"/>
                        <a:ext cx="205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9FD739A-88B2-4DB4-848C-75485627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317" y="421384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9FD739A-88B2-4DB4-848C-754856271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317" y="421384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348D13C-02D1-49CC-8CEE-D07F65E2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4516"/>
              </p:ext>
            </p:extLst>
          </p:nvPr>
        </p:nvGraphicFramePr>
        <p:xfrm>
          <a:off x="5595239" y="4230688"/>
          <a:ext cx="2724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253800" progId="Equation.DSMT4">
                  <p:embed/>
                </p:oleObj>
              </mc:Choice>
              <mc:Fallback>
                <p:oleObj name="Equation" r:id="rId14" imgW="1815840" imgH="2538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348D13C-02D1-49CC-8CEE-D07F65E24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239" y="4230688"/>
                        <a:ext cx="27241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FBE1403-F259-4E43-8731-35073116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7539"/>
              </p:ext>
            </p:extLst>
          </p:nvPr>
        </p:nvGraphicFramePr>
        <p:xfrm>
          <a:off x="1697809" y="4532313"/>
          <a:ext cx="240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241200" progId="Equation.DSMT4">
                  <p:embed/>
                </p:oleObj>
              </mc:Choice>
              <mc:Fallback>
                <p:oleObj name="Equation" r:id="rId16" imgW="1600200" imgH="241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FBE1403-F259-4E43-8731-350731164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97809" y="4532313"/>
                        <a:ext cx="2400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18BE6C0-02BF-48C2-A69D-1EADA3229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0696" y="5927091"/>
            <a:ext cx="322614" cy="60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2A7612-75CC-4B27-A7DD-DED5483C33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6282310" y="5223214"/>
            <a:ext cx="322614" cy="607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91A3FF-9580-4474-9218-03C3C4FC2B75}"/>
              </a:ext>
            </a:extLst>
          </p:cNvPr>
          <p:cNvSpPr txBox="1"/>
          <p:nvPr/>
        </p:nvSpPr>
        <p:spPr>
          <a:xfrm>
            <a:off x="6569986" y="5227241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113D3-F464-4209-94EE-18ED64121FF5}"/>
              </a:ext>
            </a:extLst>
          </p:cNvPr>
          <p:cNvSpPr txBox="1"/>
          <p:nvPr/>
        </p:nvSpPr>
        <p:spPr>
          <a:xfrm>
            <a:off x="8202003" y="6037482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C51BB5-FAA4-4038-8393-6C759D711E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60979" y="4928788"/>
            <a:ext cx="291134" cy="76028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9A534-4159-4C20-8961-F90E4454F747}"/>
              </a:ext>
            </a:extLst>
          </p:cNvPr>
          <p:cNvCxnSpPr>
            <a:cxnSpLocks/>
          </p:cNvCxnSpPr>
          <p:nvPr/>
        </p:nvCxnSpPr>
        <p:spPr>
          <a:xfrm>
            <a:off x="6988029" y="5753821"/>
            <a:ext cx="973123" cy="39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BA4E37-14A7-4E59-B06D-5670DEB3CF63}"/>
              </a:ext>
            </a:extLst>
          </p:cNvPr>
          <p:cNvSpPr txBox="1"/>
          <p:nvPr/>
        </p:nvSpPr>
        <p:spPr>
          <a:xfrm>
            <a:off x="3779327" y="5694810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3B95F175-6EB3-4754-A0F6-ED5B9817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619638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3B95F175-6EB3-4754-A0F6-ED5B9817F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7825" y="6196385"/>
                        <a:ext cx="12763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65AB3E5F-5887-45DA-92A4-1F6D475A8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704" y="5645492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65AB3E5F-5887-45DA-92A4-1F6D475A8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704" y="5645492"/>
                        <a:ext cx="323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2A3AE1A-687E-47C6-AD2C-A67154B6B901}"/>
              </a:ext>
            </a:extLst>
          </p:cNvPr>
          <p:cNvSpPr/>
          <p:nvPr/>
        </p:nvSpPr>
        <p:spPr>
          <a:xfrm>
            <a:off x="4946003" y="5527318"/>
            <a:ext cx="2739254" cy="780176"/>
          </a:xfrm>
          <a:custGeom>
            <a:avLst/>
            <a:gdLst>
              <a:gd name="connsiteX0" fmla="*/ 1187290 w 2739254"/>
              <a:gd name="connsiteY0" fmla="*/ 0 h 780176"/>
              <a:gd name="connsiteX1" fmla="*/ 105110 w 2739254"/>
              <a:gd name="connsiteY1" fmla="*/ 83890 h 780176"/>
              <a:gd name="connsiteX2" fmla="*/ 340002 w 2739254"/>
              <a:gd name="connsiteY2" fmla="*/ 352337 h 780176"/>
              <a:gd name="connsiteX3" fmla="*/ 2739254 w 2739254"/>
              <a:gd name="connsiteY3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254" h="780176">
                <a:moveTo>
                  <a:pt x="1187290" y="0"/>
                </a:moveTo>
                <a:cubicBezTo>
                  <a:pt x="716807" y="12583"/>
                  <a:pt x="246325" y="25167"/>
                  <a:pt x="105110" y="83890"/>
                </a:cubicBezTo>
                <a:cubicBezTo>
                  <a:pt x="-36105" y="142613"/>
                  <a:pt x="-99022" y="236289"/>
                  <a:pt x="340002" y="352337"/>
                </a:cubicBezTo>
                <a:cubicBezTo>
                  <a:pt x="779026" y="468385"/>
                  <a:pt x="1759140" y="624280"/>
                  <a:pt x="2739254" y="7801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59D6E-E3EF-4637-B618-F5880DCC0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DEB6D-1378-4C4D-8B51-74EE4C587743}"/>
              </a:ext>
            </a:extLst>
          </p:cNvPr>
          <p:cNvSpPr/>
          <p:nvPr/>
        </p:nvSpPr>
        <p:spPr>
          <a:xfrm>
            <a:off x="6649296" y="1716147"/>
            <a:ext cx="2224116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Covert communication techniques under surveillance to achieve secure communication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focuses on enhancing the performance of a covert communication system</a:t>
            </a:r>
          </a:p>
          <a:p>
            <a:pPr lvl="2"/>
            <a:r>
              <a:rPr lang="en-US" altLang="ko-KR" dirty="0"/>
              <a:t>Covert transmission from the destination node to a hidden receiver via an unseen antenna setup</a:t>
            </a:r>
          </a:p>
          <a:p>
            <a:pPr lvl="1"/>
            <a:r>
              <a:rPr lang="en-US" altLang="ko-KR" dirty="0"/>
              <a:t>Surveillance and Objectives</a:t>
            </a:r>
          </a:p>
          <a:p>
            <a:pPr lvl="2"/>
            <a:r>
              <a:rPr lang="en-US" altLang="ko-KR" dirty="0"/>
              <a:t>Surveillance</a:t>
            </a:r>
          </a:p>
          <a:p>
            <a:pPr lvl="3"/>
            <a:r>
              <a:rPr lang="en-US" altLang="ko-KR" dirty="0"/>
              <a:t>Operation under the monitoring of a warden node to detect suspicious communications.</a:t>
            </a:r>
          </a:p>
          <a:p>
            <a:pPr lvl="2"/>
            <a:r>
              <a:rPr lang="en-US" altLang="ko-KR" dirty="0"/>
              <a:t>Objectives</a:t>
            </a:r>
          </a:p>
          <a:p>
            <a:pPr lvl="3"/>
            <a:r>
              <a:rPr lang="en-US" altLang="ko-KR" dirty="0"/>
              <a:t>Optimization of public data rate and transmit power of FD destination node to maximize DEP.</a:t>
            </a:r>
          </a:p>
          <a:p>
            <a:pPr lvl="3"/>
            <a:r>
              <a:rPr lang="en-US" altLang="ko-KR" dirty="0"/>
              <a:t>Prioritizing a minimum 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Optimal solution for (P3)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8EAA62-FB62-455B-8D88-A7064354BDFE}"/>
              </a:ext>
            </a:extLst>
          </p:cNvPr>
          <p:cNvGrpSpPr/>
          <p:nvPr/>
        </p:nvGrpSpPr>
        <p:grpSpPr>
          <a:xfrm>
            <a:off x="1219116" y="1670631"/>
            <a:ext cx="9753768" cy="2437707"/>
            <a:chOff x="1057013" y="4196842"/>
            <a:chExt cx="3256588" cy="243770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371E01-D0A5-4CC4-967C-54AB0DA9C163}"/>
                </a:ext>
              </a:extLst>
            </p:cNvPr>
            <p:cNvSpPr/>
            <p:nvPr/>
          </p:nvSpPr>
          <p:spPr>
            <a:xfrm>
              <a:off x="1057013" y="4257766"/>
              <a:ext cx="3254928" cy="237678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optimal solution                   for (P3) falls into one of the following three modes: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1) </a:t>
              </a:r>
              <a:r>
                <a:rPr lang="en-US" altLang="ko-KR" sz="1600" dirty="0">
                  <a:solidFill>
                    <a:srgbClr val="FF0000"/>
                  </a:solidFill>
                </a:rPr>
                <a:t>Destructive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full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          and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2)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3)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</a:t>
              </a:r>
              <a:r>
                <a:rPr lang="en-US" altLang="ko-KR" sz="1600" dirty="0">
                  <a:solidFill>
                    <a:srgbClr val="0000FF"/>
                  </a:solidFill>
                </a:rPr>
                <a:t>without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EA60417-829D-4BDA-B203-C3C8DF14015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2. Three operation modes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75D3EB19-A5E7-4866-908E-7103E663E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7044"/>
              </p:ext>
            </p:extLst>
          </p:nvPr>
        </p:nvGraphicFramePr>
        <p:xfrm>
          <a:off x="3298437" y="2047667"/>
          <a:ext cx="1276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75D3EB19-A5E7-4866-908E-7103E663E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437" y="2047667"/>
                        <a:ext cx="1276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889A1085-53C5-40BB-BD6B-D5CEF451B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69335"/>
              </p:ext>
            </p:extLst>
          </p:nvPr>
        </p:nvGraphicFramePr>
        <p:xfrm>
          <a:off x="6120461" y="2561822"/>
          <a:ext cx="1752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889A1085-53C5-40BB-BD6B-D5CEF451B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461" y="2561822"/>
                        <a:ext cx="17526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308571DC-4695-41E8-A699-BD4E7B896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35202"/>
              </p:ext>
            </p:extLst>
          </p:nvPr>
        </p:nvGraphicFramePr>
        <p:xfrm>
          <a:off x="8303791" y="2543938"/>
          <a:ext cx="8001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308571DC-4695-41E8-A699-BD4E7B896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3791" y="2543938"/>
                        <a:ext cx="8001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4547F04F-3165-47B9-BA8B-0395228A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0621"/>
              </p:ext>
            </p:extLst>
          </p:nvPr>
        </p:nvGraphicFramePr>
        <p:xfrm>
          <a:off x="5875079" y="3018212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4547F04F-3165-47B9-BA8B-0395228A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79" y="3018212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AC830027-5215-4422-AB35-BA595711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51916"/>
              </p:ext>
            </p:extLst>
          </p:nvPr>
        </p:nvGraphicFramePr>
        <p:xfrm>
          <a:off x="7358517" y="3028742"/>
          <a:ext cx="1123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AC830027-5215-4422-AB35-BA595711C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517" y="3028742"/>
                        <a:ext cx="11239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1641E6F1-F7F8-46F2-AE75-1704DD57A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8504"/>
              </p:ext>
            </p:extLst>
          </p:nvPr>
        </p:nvGraphicFramePr>
        <p:xfrm>
          <a:off x="6201651" y="3522065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1641E6F1-F7F8-46F2-AE75-1704DD57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1651" y="3522065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FEA8E982-BE62-40E3-94D6-0B96297B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6470"/>
              </p:ext>
            </p:extLst>
          </p:nvPr>
        </p:nvGraphicFramePr>
        <p:xfrm>
          <a:off x="7680034" y="3532367"/>
          <a:ext cx="704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FEA8E982-BE62-40E3-94D6-0B96297B8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034" y="3532367"/>
                        <a:ext cx="704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A78335-088B-4F66-B0EF-40023B3E6D32}"/>
              </a:ext>
            </a:extLst>
          </p:cNvPr>
          <p:cNvSpPr/>
          <p:nvPr/>
        </p:nvSpPr>
        <p:spPr>
          <a:xfrm>
            <a:off x="8337225" y="4427324"/>
            <a:ext cx="534500" cy="175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D8E350EC-804C-420B-ABC1-13B01658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5216"/>
              </p:ext>
            </p:extLst>
          </p:nvPr>
        </p:nvGraphicFramePr>
        <p:xfrm>
          <a:off x="8348663" y="6216650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D8E350EC-804C-420B-ABC1-13B01658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48663" y="6216650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67606EA6-330D-4A56-93FB-46C4A242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645"/>
              </p:ext>
            </p:extLst>
          </p:nvPr>
        </p:nvGraphicFramePr>
        <p:xfrm>
          <a:off x="9890125" y="4714875"/>
          <a:ext cx="6921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67606EA6-330D-4A56-93FB-46C4A2421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5" y="4714875"/>
                        <a:ext cx="69215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>
            <a:extLst>
              <a:ext uri="{FF2B5EF4-FFF2-40B4-BE49-F238E27FC236}">
                <a16:creationId xmlns:a16="http://schemas.microsoft.com/office/drawing/2014/main" id="{57CAE67C-9A3D-4383-9391-F4D27ABB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822"/>
              </p:ext>
            </p:extLst>
          </p:nvPr>
        </p:nvGraphicFramePr>
        <p:xfrm>
          <a:off x="9883775" y="5267325"/>
          <a:ext cx="7762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98400" imgH="279360" progId="Equation.DSMT4">
                  <p:embed/>
                </p:oleObj>
              </mc:Choice>
              <mc:Fallback>
                <p:oleObj name="Equation" r:id="rId21" imgW="698400" imgH="279360" progId="Equation.DSMT4">
                  <p:embed/>
                  <p:pic>
                    <p:nvPicPr>
                      <p:cNvPr id="74" name="개체 73">
                        <a:extLst>
                          <a:ext uri="{FF2B5EF4-FFF2-40B4-BE49-F238E27FC236}">
                            <a16:creationId xmlns:a16="http://schemas.microsoft.com/office/drawing/2014/main" id="{57CAE67C-9A3D-4383-9391-F4D27ABB4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83775" y="5267325"/>
                        <a:ext cx="7762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>
            <a:extLst>
              <a:ext uri="{FF2B5EF4-FFF2-40B4-BE49-F238E27FC236}">
                <a16:creationId xmlns:a16="http://schemas.microsoft.com/office/drawing/2014/main" id="{BD247D87-B42B-42AB-826F-4F72E7C9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9198"/>
              </p:ext>
            </p:extLst>
          </p:nvPr>
        </p:nvGraphicFramePr>
        <p:xfrm>
          <a:off x="9883775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75" name="개체 74">
                        <a:extLst>
                          <a:ext uri="{FF2B5EF4-FFF2-40B4-BE49-F238E27FC236}">
                            <a16:creationId xmlns:a16="http://schemas.microsoft.com/office/drawing/2014/main" id="{BD247D87-B42B-42AB-826F-4F72E7C98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83775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E3D551-60E3-4C13-8D83-F7F3C3AB8DFC}"/>
              </a:ext>
            </a:extLst>
          </p:cNvPr>
          <p:cNvSpPr/>
          <p:nvPr/>
        </p:nvSpPr>
        <p:spPr>
          <a:xfrm>
            <a:off x="92443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1B3F02-28A1-4A99-B78B-BA2C4DDC385B}"/>
              </a:ext>
            </a:extLst>
          </p:cNvPr>
          <p:cNvSpPr/>
          <p:nvPr/>
        </p:nvSpPr>
        <p:spPr>
          <a:xfrm>
            <a:off x="92443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FE4A26-5833-49DC-88D8-EF608AC88DD9}"/>
              </a:ext>
            </a:extLst>
          </p:cNvPr>
          <p:cNvSpPr/>
          <p:nvPr/>
        </p:nvSpPr>
        <p:spPr>
          <a:xfrm>
            <a:off x="92443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B888B2F5-CFDC-46E4-8429-6FDEA8443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90462"/>
              </p:ext>
            </p:extLst>
          </p:nvPr>
        </p:nvGraphicFramePr>
        <p:xfrm>
          <a:off x="9313863" y="6216650"/>
          <a:ext cx="1042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39600" imgH="253800" progId="Equation.DSMT4">
                  <p:embed/>
                </p:oleObj>
              </mc:Choice>
              <mc:Fallback>
                <p:oleObj name="Equation" r:id="rId25" imgW="939600" imgH="25380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B888B2F5-CFDC-46E4-8429-6FDEA8443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863" y="6216650"/>
                        <a:ext cx="10429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>
            <a:extLst>
              <a:ext uri="{FF2B5EF4-FFF2-40B4-BE49-F238E27FC236}">
                <a16:creationId xmlns:a16="http://schemas.microsoft.com/office/drawing/2014/main" id="{4ACB407D-57CC-47EC-9621-858020DD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7603"/>
              </p:ext>
            </p:extLst>
          </p:nvPr>
        </p:nvGraphicFramePr>
        <p:xfrm>
          <a:off x="9350375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DSMT4">
                  <p:embed/>
                </p:oleObj>
              </mc:Choice>
              <mc:Fallback>
                <p:oleObj name="Equation" r:id="rId27" imgW="291960" imgH="228600" progId="Equation.DSMT4">
                  <p:embed/>
                  <p:pic>
                    <p:nvPicPr>
                      <p:cNvPr id="81" name="개체 80">
                        <a:extLst>
                          <a:ext uri="{FF2B5EF4-FFF2-40B4-BE49-F238E27FC236}">
                            <a16:creationId xmlns:a16="http://schemas.microsoft.com/office/drawing/2014/main" id="{4ACB407D-57CC-47EC-9621-858020DD1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50375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>
            <a:extLst>
              <a:ext uri="{FF2B5EF4-FFF2-40B4-BE49-F238E27FC236}">
                <a16:creationId xmlns:a16="http://schemas.microsoft.com/office/drawing/2014/main" id="{A0B6AFE7-04D4-4175-A9BF-857E78AD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3402"/>
              </p:ext>
            </p:extLst>
          </p:nvPr>
        </p:nvGraphicFramePr>
        <p:xfrm>
          <a:off x="93637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28600" progId="Equation.DSMT4">
                  <p:embed/>
                </p:oleObj>
              </mc:Choice>
              <mc:Fallback>
                <p:oleObj name="Equation" r:id="rId29" imgW="266400" imgH="228600" progId="Equation.DSMT4">
                  <p:embed/>
                  <p:pic>
                    <p:nvPicPr>
                      <p:cNvPr id="82" name="개체 81">
                        <a:extLst>
                          <a:ext uri="{FF2B5EF4-FFF2-40B4-BE49-F238E27FC236}">
                            <a16:creationId xmlns:a16="http://schemas.microsoft.com/office/drawing/2014/main" id="{A0B6AFE7-04D4-4175-A9BF-857E78AD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637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286220-3265-4E8C-B55D-B8A7D25CE2D5}"/>
              </a:ext>
            </a:extLst>
          </p:cNvPr>
          <p:cNvSpPr/>
          <p:nvPr/>
        </p:nvSpPr>
        <p:spPr>
          <a:xfrm>
            <a:off x="5275481" y="5025049"/>
            <a:ext cx="534500" cy="115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>
            <a:extLst>
              <a:ext uri="{FF2B5EF4-FFF2-40B4-BE49-F238E27FC236}">
                <a16:creationId xmlns:a16="http://schemas.microsoft.com/office/drawing/2014/main" id="{EC30CA3F-136A-4658-B3F8-E59510CC2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90256"/>
              </p:ext>
            </p:extLst>
          </p:nvPr>
        </p:nvGraphicFramePr>
        <p:xfrm>
          <a:off x="5287963" y="6216650"/>
          <a:ext cx="6207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84" name="개체 83">
                        <a:extLst>
                          <a:ext uri="{FF2B5EF4-FFF2-40B4-BE49-F238E27FC236}">
                            <a16:creationId xmlns:a16="http://schemas.microsoft.com/office/drawing/2014/main" id="{EC30CA3F-136A-4658-B3F8-E59510CC2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7963" y="6216650"/>
                        <a:ext cx="6207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312FD4A5-E01B-435D-805B-65A1B24DA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7684"/>
              </p:ext>
            </p:extLst>
          </p:nvPr>
        </p:nvGraphicFramePr>
        <p:xfrm>
          <a:off x="6829425" y="4714875"/>
          <a:ext cx="688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22080" imgH="279360" progId="Equation.DSMT4">
                  <p:embed/>
                </p:oleObj>
              </mc:Choice>
              <mc:Fallback>
                <p:oleObj name="Equation" r:id="rId33" imgW="622080" imgH="279360" progId="Equation.DSMT4">
                  <p:embed/>
                  <p:pic>
                    <p:nvPicPr>
                      <p:cNvPr id="85" name="개체 84">
                        <a:extLst>
                          <a:ext uri="{FF2B5EF4-FFF2-40B4-BE49-F238E27FC236}">
                            <a16:creationId xmlns:a16="http://schemas.microsoft.com/office/drawing/2014/main" id="{312FD4A5-E01B-435D-805B-65A1B24DA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9425" y="4714875"/>
                        <a:ext cx="688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>
            <a:extLst>
              <a:ext uri="{FF2B5EF4-FFF2-40B4-BE49-F238E27FC236}">
                <a16:creationId xmlns:a16="http://schemas.microsoft.com/office/drawing/2014/main" id="{1AFC0AF9-2FE2-4861-8194-B3C8350A3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81446"/>
              </p:ext>
            </p:extLst>
          </p:nvPr>
        </p:nvGraphicFramePr>
        <p:xfrm>
          <a:off x="6823075" y="5267325"/>
          <a:ext cx="774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98400" imgH="279360" progId="Equation.DSMT4">
                  <p:embed/>
                </p:oleObj>
              </mc:Choice>
              <mc:Fallback>
                <p:oleObj name="Equation" r:id="rId35" imgW="698400" imgH="279360" progId="Equation.DSMT4">
                  <p:embed/>
                  <p:pic>
                    <p:nvPicPr>
                      <p:cNvPr id="86" name="개체 85">
                        <a:extLst>
                          <a:ext uri="{FF2B5EF4-FFF2-40B4-BE49-F238E27FC236}">
                            <a16:creationId xmlns:a16="http://schemas.microsoft.com/office/drawing/2014/main" id="{1AFC0AF9-2FE2-4861-8194-B3C8350A3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3075" y="5267325"/>
                        <a:ext cx="7747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>
            <a:extLst>
              <a:ext uri="{FF2B5EF4-FFF2-40B4-BE49-F238E27FC236}">
                <a16:creationId xmlns:a16="http://schemas.microsoft.com/office/drawing/2014/main" id="{C7D73E67-5849-4D1A-81A5-10B46EB84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6342"/>
              </p:ext>
            </p:extLst>
          </p:nvPr>
        </p:nvGraphicFramePr>
        <p:xfrm>
          <a:off x="6823075" y="5768975"/>
          <a:ext cx="7604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85800" imgH="279360" progId="Equation.DSMT4">
                  <p:embed/>
                </p:oleObj>
              </mc:Choice>
              <mc:Fallback>
                <p:oleObj name="Equation" r:id="rId37" imgW="685800" imgH="279360" progId="Equation.DSMT4">
                  <p:embed/>
                  <p:pic>
                    <p:nvPicPr>
                      <p:cNvPr id="87" name="개체 86">
                        <a:extLst>
                          <a:ext uri="{FF2B5EF4-FFF2-40B4-BE49-F238E27FC236}">
                            <a16:creationId xmlns:a16="http://schemas.microsoft.com/office/drawing/2014/main" id="{C7D73E67-5849-4D1A-81A5-10B46EB84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3075" y="5768975"/>
                        <a:ext cx="7604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2D99A-CE0F-4AD4-B48C-6454E89CC9A9}"/>
              </a:ext>
            </a:extLst>
          </p:cNvPr>
          <p:cNvSpPr/>
          <p:nvPr/>
        </p:nvSpPr>
        <p:spPr>
          <a:xfrm>
            <a:off x="6182630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04AE9B-6AD6-4E71-B10E-7C98A608497A}"/>
              </a:ext>
            </a:extLst>
          </p:cNvPr>
          <p:cNvSpPr/>
          <p:nvPr/>
        </p:nvSpPr>
        <p:spPr>
          <a:xfrm>
            <a:off x="6182630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DF157-A7DD-467E-AD64-CE844B8B5486}"/>
              </a:ext>
            </a:extLst>
          </p:cNvPr>
          <p:cNvSpPr/>
          <p:nvPr/>
        </p:nvSpPr>
        <p:spPr>
          <a:xfrm>
            <a:off x="6182630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>
            <a:extLst>
              <a:ext uri="{FF2B5EF4-FFF2-40B4-BE49-F238E27FC236}">
                <a16:creationId xmlns:a16="http://schemas.microsoft.com/office/drawing/2014/main" id="{0004DE75-A588-4D0E-AD05-67EF7F5DE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70087"/>
              </p:ext>
            </p:extLst>
          </p:nvPr>
        </p:nvGraphicFramePr>
        <p:xfrm>
          <a:off x="6251575" y="6216650"/>
          <a:ext cx="1044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39600" imgH="253800" progId="Equation.DSMT4">
                  <p:embed/>
                </p:oleObj>
              </mc:Choice>
              <mc:Fallback>
                <p:oleObj name="Equation" r:id="rId39" imgW="939600" imgH="253800" progId="Equation.DSMT4">
                  <p:embed/>
                  <p:pic>
                    <p:nvPicPr>
                      <p:cNvPr id="91" name="개체 90">
                        <a:extLst>
                          <a:ext uri="{FF2B5EF4-FFF2-40B4-BE49-F238E27FC236}">
                            <a16:creationId xmlns:a16="http://schemas.microsoft.com/office/drawing/2014/main" id="{0004DE75-A588-4D0E-AD05-67EF7F5DE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51575" y="6216650"/>
                        <a:ext cx="104457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>
            <a:extLst>
              <a:ext uri="{FF2B5EF4-FFF2-40B4-BE49-F238E27FC236}">
                <a16:creationId xmlns:a16="http://schemas.microsoft.com/office/drawing/2014/main" id="{4EAD385C-C614-4BCC-B357-8A834533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1218"/>
              </p:ext>
            </p:extLst>
          </p:nvPr>
        </p:nvGraphicFramePr>
        <p:xfrm>
          <a:off x="6288088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228600" progId="Equation.DSMT4">
                  <p:embed/>
                </p:oleObj>
              </mc:Choice>
              <mc:Fallback>
                <p:oleObj name="Equation" r:id="rId41" imgW="291960" imgH="228600" progId="Equation.DSMT4">
                  <p:embed/>
                  <p:pic>
                    <p:nvPicPr>
                      <p:cNvPr id="93" name="개체 92">
                        <a:extLst>
                          <a:ext uri="{FF2B5EF4-FFF2-40B4-BE49-F238E27FC236}">
                            <a16:creationId xmlns:a16="http://schemas.microsoft.com/office/drawing/2014/main" id="{4EAD385C-C614-4BCC-B357-8A834533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88088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>
            <a:extLst>
              <a:ext uri="{FF2B5EF4-FFF2-40B4-BE49-F238E27FC236}">
                <a16:creationId xmlns:a16="http://schemas.microsoft.com/office/drawing/2014/main" id="{A8EC28AC-6DC1-4614-93B6-FE02E3765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287"/>
              </p:ext>
            </p:extLst>
          </p:nvPr>
        </p:nvGraphicFramePr>
        <p:xfrm>
          <a:off x="6301961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66400" imgH="228600" progId="Equation.DSMT4">
                  <p:embed/>
                </p:oleObj>
              </mc:Choice>
              <mc:Fallback>
                <p:oleObj name="Equation" r:id="rId43" imgW="266400" imgH="228600" progId="Equation.DSMT4">
                  <p:embed/>
                  <p:pic>
                    <p:nvPicPr>
                      <p:cNvPr id="94" name="개체 93">
                        <a:extLst>
                          <a:ext uri="{FF2B5EF4-FFF2-40B4-BE49-F238E27FC236}">
                            <a16:creationId xmlns:a16="http://schemas.microsoft.com/office/drawing/2014/main" id="{A8EC28AC-6DC1-4614-93B6-FE02E3765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01961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0AC426E-88EF-4C00-B66F-AC8323B2245A}"/>
              </a:ext>
            </a:extLst>
          </p:cNvPr>
          <p:cNvSpPr/>
          <p:nvPr/>
        </p:nvSpPr>
        <p:spPr>
          <a:xfrm>
            <a:off x="2250425" y="5578645"/>
            <a:ext cx="534500" cy="602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>
            <a:extLst>
              <a:ext uri="{FF2B5EF4-FFF2-40B4-BE49-F238E27FC236}">
                <a16:creationId xmlns:a16="http://schemas.microsoft.com/office/drawing/2014/main" id="{D8E76BF1-B44F-44CB-B60E-FDD081172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411"/>
              </p:ext>
            </p:extLst>
          </p:nvPr>
        </p:nvGraphicFramePr>
        <p:xfrm>
          <a:off x="2265363" y="6213475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58720" imgH="253800" progId="Equation.DSMT4">
                  <p:embed/>
                </p:oleObj>
              </mc:Choice>
              <mc:Fallback>
                <p:oleObj name="Equation" r:id="rId44" imgW="558720" imgH="253800" progId="Equation.DSMT4">
                  <p:embed/>
                  <p:pic>
                    <p:nvPicPr>
                      <p:cNvPr id="96" name="개체 95">
                        <a:extLst>
                          <a:ext uri="{FF2B5EF4-FFF2-40B4-BE49-F238E27FC236}">
                            <a16:creationId xmlns:a16="http://schemas.microsoft.com/office/drawing/2014/main" id="{D8E76BF1-B44F-44CB-B60E-FDD081172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5363" y="6213475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>
            <a:extLst>
              <a:ext uri="{FF2B5EF4-FFF2-40B4-BE49-F238E27FC236}">
                <a16:creationId xmlns:a16="http://schemas.microsoft.com/office/drawing/2014/main" id="{DA703923-64FA-43F0-9FC6-0460129F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3221"/>
              </p:ext>
            </p:extLst>
          </p:nvPr>
        </p:nvGraphicFramePr>
        <p:xfrm>
          <a:off x="3803650" y="4714875"/>
          <a:ext cx="690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22080" imgH="279360" progId="Equation.DSMT4">
                  <p:embed/>
                </p:oleObj>
              </mc:Choice>
              <mc:Fallback>
                <p:oleObj name="Equation" r:id="rId46" imgW="622080" imgH="279360" progId="Equation.DSMT4">
                  <p:embed/>
                  <p:pic>
                    <p:nvPicPr>
                      <p:cNvPr id="97" name="개체 96">
                        <a:extLst>
                          <a:ext uri="{FF2B5EF4-FFF2-40B4-BE49-F238E27FC236}">
                            <a16:creationId xmlns:a16="http://schemas.microsoft.com/office/drawing/2014/main" id="{DA703923-64FA-43F0-9FC6-0460129F0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803650" y="4714875"/>
                        <a:ext cx="69056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>
            <a:extLst>
              <a:ext uri="{FF2B5EF4-FFF2-40B4-BE49-F238E27FC236}">
                <a16:creationId xmlns:a16="http://schemas.microsoft.com/office/drawing/2014/main" id="{3A16DEC2-F226-4592-9C6C-ACF83431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3003"/>
              </p:ext>
            </p:extLst>
          </p:nvPr>
        </p:nvGraphicFramePr>
        <p:xfrm>
          <a:off x="3797300" y="52673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279360" progId="Equation.DSMT4">
                  <p:embed/>
                </p:oleObj>
              </mc:Choice>
              <mc:Fallback>
                <p:oleObj name="Equation" r:id="rId48" imgW="698400" imgH="279360" progId="Equation.DSMT4">
                  <p:embed/>
                  <p:pic>
                    <p:nvPicPr>
                      <p:cNvPr id="98" name="개체 97">
                        <a:extLst>
                          <a:ext uri="{FF2B5EF4-FFF2-40B4-BE49-F238E27FC236}">
                            <a16:creationId xmlns:a16="http://schemas.microsoft.com/office/drawing/2014/main" id="{3A16DEC2-F226-4592-9C6C-ACF834310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97300" y="5267325"/>
                        <a:ext cx="773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>
            <a:extLst>
              <a:ext uri="{FF2B5EF4-FFF2-40B4-BE49-F238E27FC236}">
                <a16:creationId xmlns:a16="http://schemas.microsoft.com/office/drawing/2014/main" id="{A6347694-8110-4876-8897-EF4A12CE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3585"/>
              </p:ext>
            </p:extLst>
          </p:nvPr>
        </p:nvGraphicFramePr>
        <p:xfrm>
          <a:off x="3797300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85800" imgH="279360" progId="Equation.DSMT4">
                  <p:embed/>
                </p:oleObj>
              </mc:Choice>
              <mc:Fallback>
                <p:oleObj name="Equation" r:id="rId50" imgW="685800" imgH="279360" progId="Equation.DSMT4">
                  <p:embed/>
                  <p:pic>
                    <p:nvPicPr>
                      <p:cNvPr id="99" name="개체 98">
                        <a:extLst>
                          <a:ext uri="{FF2B5EF4-FFF2-40B4-BE49-F238E27FC236}">
                            <a16:creationId xmlns:a16="http://schemas.microsoft.com/office/drawing/2014/main" id="{A6347694-8110-4876-8897-EF4A12CEA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797300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2A7304-28E6-4B5F-9D7D-42F3390FE4F8}"/>
              </a:ext>
            </a:extLst>
          </p:cNvPr>
          <p:cNvSpPr/>
          <p:nvPr/>
        </p:nvSpPr>
        <p:spPr>
          <a:xfrm>
            <a:off x="31575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61D095-E819-4BD0-8653-DBFB929BADDF}"/>
              </a:ext>
            </a:extLst>
          </p:cNvPr>
          <p:cNvSpPr/>
          <p:nvPr/>
        </p:nvSpPr>
        <p:spPr>
          <a:xfrm>
            <a:off x="31575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C661ED-40F8-4A22-A135-F74B51B288DC}"/>
              </a:ext>
            </a:extLst>
          </p:cNvPr>
          <p:cNvSpPr/>
          <p:nvPr/>
        </p:nvSpPr>
        <p:spPr>
          <a:xfrm>
            <a:off x="31575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>
            <a:extLst>
              <a:ext uri="{FF2B5EF4-FFF2-40B4-BE49-F238E27FC236}">
                <a16:creationId xmlns:a16="http://schemas.microsoft.com/office/drawing/2014/main" id="{55C84AFC-F4EC-45C7-B74B-23F307E8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91062"/>
              </p:ext>
            </p:extLst>
          </p:nvPr>
        </p:nvGraphicFramePr>
        <p:xfrm>
          <a:off x="3227388" y="6208713"/>
          <a:ext cx="1042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939600" imgH="253800" progId="Equation.DSMT4">
                  <p:embed/>
                </p:oleObj>
              </mc:Choice>
              <mc:Fallback>
                <p:oleObj name="Equation" r:id="rId52" imgW="939600" imgH="253800" progId="Equation.DSMT4">
                  <p:embed/>
                  <p:pic>
                    <p:nvPicPr>
                      <p:cNvPr id="103" name="개체 102">
                        <a:extLst>
                          <a:ext uri="{FF2B5EF4-FFF2-40B4-BE49-F238E27FC236}">
                            <a16:creationId xmlns:a16="http://schemas.microsoft.com/office/drawing/2014/main" id="{55C84AFC-F4EC-45C7-B74B-23F307E83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227388" y="6208713"/>
                        <a:ext cx="10429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개체 104">
            <a:extLst>
              <a:ext uri="{FF2B5EF4-FFF2-40B4-BE49-F238E27FC236}">
                <a16:creationId xmlns:a16="http://schemas.microsoft.com/office/drawing/2014/main" id="{8AACA689-2025-4955-A1A1-87E2D910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38099"/>
              </p:ext>
            </p:extLst>
          </p:nvPr>
        </p:nvGraphicFramePr>
        <p:xfrm>
          <a:off x="3262313" y="5554663"/>
          <a:ext cx="3254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91960" imgH="228600" progId="Equation.DSMT4">
                  <p:embed/>
                </p:oleObj>
              </mc:Choice>
              <mc:Fallback>
                <p:oleObj name="Equation" r:id="rId54" imgW="291960" imgH="228600" progId="Equation.DSMT4">
                  <p:embed/>
                  <p:pic>
                    <p:nvPicPr>
                      <p:cNvPr id="105" name="개체 104">
                        <a:extLst>
                          <a:ext uri="{FF2B5EF4-FFF2-40B4-BE49-F238E27FC236}">
                            <a16:creationId xmlns:a16="http://schemas.microsoft.com/office/drawing/2014/main" id="{8AACA689-2025-4955-A1A1-87E2D910E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262313" y="5554663"/>
                        <a:ext cx="325437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개체 105">
            <a:extLst>
              <a:ext uri="{FF2B5EF4-FFF2-40B4-BE49-F238E27FC236}">
                <a16:creationId xmlns:a16="http://schemas.microsoft.com/office/drawing/2014/main" id="{E1185FCD-0919-483C-875C-859FB24B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616"/>
              </p:ext>
            </p:extLst>
          </p:nvPr>
        </p:nvGraphicFramePr>
        <p:xfrm>
          <a:off x="32769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66400" imgH="228600" progId="Equation.DSMT4">
                  <p:embed/>
                </p:oleObj>
              </mc:Choice>
              <mc:Fallback>
                <p:oleObj name="Equation" r:id="rId56" imgW="266400" imgH="228600" progId="Equation.DSMT4">
                  <p:embed/>
                  <p:pic>
                    <p:nvPicPr>
                      <p:cNvPr id="106" name="개체 105">
                        <a:extLst>
                          <a:ext uri="{FF2B5EF4-FFF2-40B4-BE49-F238E27FC236}">
                            <a16:creationId xmlns:a16="http://schemas.microsoft.com/office/drawing/2014/main" id="{E1185FCD-0919-483C-875C-859FB24B9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9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모서리가 둥근 직사각형 4">
            <a:extLst>
              <a:ext uri="{FF2B5EF4-FFF2-40B4-BE49-F238E27FC236}">
                <a16:creationId xmlns:a16="http://schemas.microsoft.com/office/drawing/2014/main" id="{EAB65A3F-81CB-4D66-862A-8F81E57593C8}"/>
              </a:ext>
            </a:extLst>
          </p:cNvPr>
          <p:cNvSpPr/>
          <p:nvPr/>
        </p:nvSpPr>
        <p:spPr>
          <a:xfrm>
            <a:off x="1463276" y="4351985"/>
            <a:ext cx="9265447" cy="2171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BA5B375-6432-40F6-96B1-42420631D597}"/>
              </a:ext>
            </a:extLst>
          </p:cNvPr>
          <p:cNvCxnSpPr/>
          <p:nvPr/>
        </p:nvCxnSpPr>
        <p:spPr>
          <a:xfrm>
            <a:off x="36920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C6862D-CDA5-45EB-B29B-23BBD526BEA4}"/>
              </a:ext>
            </a:extLst>
          </p:cNvPr>
          <p:cNvCxnSpPr/>
          <p:nvPr/>
        </p:nvCxnSpPr>
        <p:spPr>
          <a:xfrm>
            <a:off x="36920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FA65C-2B01-4B93-BEF6-DACD25138EA2}"/>
              </a:ext>
            </a:extLst>
          </p:cNvPr>
          <p:cNvCxnSpPr/>
          <p:nvPr/>
        </p:nvCxnSpPr>
        <p:spPr>
          <a:xfrm>
            <a:off x="36920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47A053-94D8-4C69-B4F1-A9E9D4E9C77A}"/>
              </a:ext>
            </a:extLst>
          </p:cNvPr>
          <p:cNvCxnSpPr/>
          <p:nvPr/>
        </p:nvCxnSpPr>
        <p:spPr>
          <a:xfrm>
            <a:off x="6717130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7AB463A-F03F-4C5B-9788-B9C3D532BBA4}"/>
              </a:ext>
            </a:extLst>
          </p:cNvPr>
          <p:cNvCxnSpPr/>
          <p:nvPr/>
        </p:nvCxnSpPr>
        <p:spPr>
          <a:xfrm>
            <a:off x="6717130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736C126-B84D-4057-B164-94182558C42D}"/>
              </a:ext>
            </a:extLst>
          </p:cNvPr>
          <p:cNvCxnSpPr/>
          <p:nvPr/>
        </p:nvCxnSpPr>
        <p:spPr>
          <a:xfrm>
            <a:off x="6717130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53915B-316E-4872-9E94-2770E5382015}"/>
              </a:ext>
            </a:extLst>
          </p:cNvPr>
          <p:cNvCxnSpPr/>
          <p:nvPr/>
        </p:nvCxnSpPr>
        <p:spPr>
          <a:xfrm>
            <a:off x="97788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CA421F-27B3-49C4-9D47-8A38546C1D3B}"/>
              </a:ext>
            </a:extLst>
          </p:cNvPr>
          <p:cNvCxnSpPr/>
          <p:nvPr/>
        </p:nvCxnSpPr>
        <p:spPr>
          <a:xfrm>
            <a:off x="97788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A7233E6-FF02-4BA3-8937-08D727F26388}"/>
              </a:ext>
            </a:extLst>
          </p:cNvPr>
          <p:cNvCxnSpPr/>
          <p:nvPr/>
        </p:nvCxnSpPr>
        <p:spPr>
          <a:xfrm>
            <a:off x="97788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A49DC43-08F0-4486-997D-5F0CBCF85BEC}"/>
              </a:ext>
            </a:extLst>
          </p:cNvPr>
          <p:cNvCxnSpPr/>
          <p:nvPr/>
        </p:nvCxnSpPr>
        <p:spPr>
          <a:xfrm>
            <a:off x="2784925" y="5578645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4DA116B-1432-4B21-B8AD-224F21E1F04F}"/>
              </a:ext>
            </a:extLst>
          </p:cNvPr>
          <p:cNvCxnSpPr/>
          <p:nvPr/>
        </p:nvCxnSpPr>
        <p:spPr>
          <a:xfrm>
            <a:off x="5809981" y="5025048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9FF2DA6-EBDE-40A3-B96F-88791C54E156}"/>
              </a:ext>
            </a:extLst>
          </p:cNvPr>
          <p:cNvCxnSpPr/>
          <p:nvPr/>
        </p:nvCxnSpPr>
        <p:spPr>
          <a:xfrm>
            <a:off x="8871725" y="4427324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4BB8D2-C819-48FA-B251-002FF5B7A9B7}"/>
              </a:ext>
            </a:extLst>
          </p:cNvPr>
          <p:cNvCxnSpPr/>
          <p:nvPr/>
        </p:nvCxnSpPr>
        <p:spPr>
          <a:xfrm>
            <a:off x="4603419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40CD220-0556-4E9E-97C7-70F95C5F7073}"/>
              </a:ext>
            </a:extLst>
          </p:cNvPr>
          <p:cNvCxnSpPr/>
          <p:nvPr/>
        </p:nvCxnSpPr>
        <p:spPr>
          <a:xfrm>
            <a:off x="7649445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7AF5ED-0FC1-4B4C-99E2-F9E08F5CAAF7}"/>
              </a:ext>
            </a:extLst>
          </p:cNvPr>
          <p:cNvSpPr txBox="1"/>
          <p:nvPr/>
        </p:nvSpPr>
        <p:spPr>
          <a:xfrm>
            <a:off x="1561678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A55A5F-F6E7-4008-B539-E5127C226242}"/>
              </a:ext>
            </a:extLst>
          </p:cNvPr>
          <p:cNvSpPr txBox="1"/>
          <p:nvPr/>
        </p:nvSpPr>
        <p:spPr>
          <a:xfrm>
            <a:off x="4605207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2</a:t>
            </a:r>
            <a:endParaRPr lang="ko-KR" alt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33A9CB-BF43-425C-97A2-9454157EE173}"/>
              </a:ext>
            </a:extLst>
          </p:cNvPr>
          <p:cNvSpPr txBox="1"/>
          <p:nvPr/>
        </p:nvSpPr>
        <p:spPr>
          <a:xfrm>
            <a:off x="7649445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3</a:t>
            </a:r>
            <a:endParaRPr lang="ko-KR" altLang="en-US" sz="1200" b="1" dirty="0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9F91891A-CF2E-4F6B-8C54-A4DFF71F10DD}"/>
              </a:ext>
            </a:extLst>
          </p:cNvPr>
          <p:cNvSpPr/>
          <p:nvPr/>
        </p:nvSpPr>
        <p:spPr>
          <a:xfrm>
            <a:off x="9418100" y="2561822"/>
            <a:ext cx="280310" cy="13293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502882-1C0F-4E6C-8541-94094D380009}"/>
              </a:ext>
            </a:extLst>
          </p:cNvPr>
          <p:cNvSpPr txBox="1"/>
          <p:nvPr/>
        </p:nvSpPr>
        <p:spPr>
          <a:xfrm>
            <a:off x="9822063" y="2837792"/>
            <a:ext cx="124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Closed-form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solutions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available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94A9-6217-4685-96F9-61E894D40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3A5CC-0C53-427B-9339-6C1F1C638F14}"/>
              </a:ext>
            </a:extLst>
          </p:cNvPr>
          <p:cNvSpPr txBox="1"/>
          <p:nvPr/>
        </p:nvSpPr>
        <p:spPr>
          <a:xfrm>
            <a:off x="1462712" y="5067864"/>
            <a:ext cx="12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851E7-6E45-443E-81D7-589607273698}"/>
              </a:ext>
            </a:extLst>
          </p:cNvPr>
          <p:cNvSpPr txBox="1"/>
          <p:nvPr/>
        </p:nvSpPr>
        <p:spPr>
          <a:xfrm>
            <a:off x="2208722" y="4384596"/>
            <a:ext cx="157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</a:p>
        </p:txBody>
      </p:sp>
      <p:pic>
        <p:nvPicPr>
          <p:cNvPr id="92" name="그래픽 91" descr="오른쪽으로 굽은 화살표">
            <a:extLst>
              <a:ext uri="{FF2B5EF4-FFF2-40B4-BE49-F238E27FC236}">
                <a16:creationId xmlns:a16="http://schemas.microsoft.com/office/drawing/2014/main" id="{C83A81EE-7469-4F03-9583-590615B9A3C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2788553" y="4849362"/>
            <a:ext cx="346648" cy="325437"/>
          </a:xfrm>
          <a:prstGeom prst="rect">
            <a:avLst/>
          </a:prstGeom>
        </p:spPr>
      </p:pic>
      <p:pic>
        <p:nvPicPr>
          <p:cNvPr id="104" name="그래픽 103" descr="오른쪽으로 굽은 화살표">
            <a:extLst>
              <a:ext uri="{FF2B5EF4-FFF2-40B4-BE49-F238E27FC236}">
                <a16:creationId xmlns:a16="http://schemas.microsoft.com/office/drawing/2014/main" id="{9DF0813B-B8DF-4A40-A177-0940247C8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1827991" y="5518944"/>
            <a:ext cx="346648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8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A6AF0F8-D5DD-4A35-A162-E14920F25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3080"/>
              </p:ext>
            </p:extLst>
          </p:nvPr>
        </p:nvGraphicFramePr>
        <p:xfrm>
          <a:off x="1256587" y="1739318"/>
          <a:ext cx="217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0A6AF0F8-D5DD-4A35-A162-E14920F2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587" y="1739318"/>
                        <a:ext cx="21717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65CC708-1B9D-45F6-A11A-9BE23367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98052"/>
              </p:ext>
            </p:extLst>
          </p:nvPr>
        </p:nvGraphicFramePr>
        <p:xfrm>
          <a:off x="4013750" y="1739317"/>
          <a:ext cx="2362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D65CC708-1B9D-45F6-A11A-9BE233670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750" y="1739317"/>
                        <a:ext cx="23622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D1F6F5F-58C2-431F-B578-D94CB260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238" y="2598445"/>
          <a:ext cx="773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55920" imgH="583920" progId="Equation.DSMT4">
                  <p:embed/>
                </p:oleObj>
              </mc:Choice>
              <mc:Fallback>
                <p:oleObj name="Equation" r:id="rId7" imgW="5155920" imgH="58392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CD1F6F5F-58C2-431F-B578-D94CB2607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2238" y="2598445"/>
                        <a:ext cx="77343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3019607" y="4321647"/>
            <a:ext cx="6161866" cy="2163128"/>
            <a:chOff x="1057013" y="4196842"/>
            <a:chExt cx="3256588" cy="216312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 Eavesdropping rate maximization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2343"/>
              </p:ext>
            </p:extLst>
          </p:nvPr>
        </p:nvGraphicFramePr>
        <p:xfrm>
          <a:off x="4192588" y="4738429"/>
          <a:ext cx="37988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5360" imgH="1066680" progId="Equation.DSMT4">
                  <p:embed/>
                </p:oleObj>
              </mc:Choice>
              <mc:Fallback>
                <p:oleObj name="Equation" r:id="rId9" imgW="256536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4738429"/>
                        <a:ext cx="379888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A421D2C-321E-4D7D-ABEE-1F464B50C15F}"/>
              </a:ext>
            </a:extLst>
          </p:cNvPr>
          <p:cNvSpPr/>
          <p:nvPr/>
        </p:nvSpPr>
        <p:spPr>
          <a:xfrm>
            <a:off x="7606102" y="5230080"/>
            <a:ext cx="99152" cy="3146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77D6-92E6-4E31-9970-1259AA4C2664}"/>
              </a:ext>
            </a:extLst>
          </p:cNvPr>
          <p:cNvSpPr txBox="1"/>
          <p:nvPr/>
        </p:nvSpPr>
        <p:spPr>
          <a:xfrm>
            <a:off x="7834689" y="5224402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7DB76-3D76-4B03-95DC-863D50877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08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Two-step approach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>
                <a:solidFill>
                  <a:srgbClr val="0000FF"/>
                </a:solidFill>
              </a:rPr>
              <a:t>Unconstrained solution</a:t>
            </a:r>
            <a:r>
              <a:rPr lang="en-US" altLang="ko-KR" dirty="0"/>
              <a:t> by first relaxing the jammer power constraint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Step 2: Retrieving the </a:t>
            </a:r>
            <a:r>
              <a:rPr lang="en-US" altLang="ko-KR" dirty="0">
                <a:solidFill>
                  <a:srgbClr val="0000FF"/>
                </a:solidFill>
              </a:rPr>
              <a:t>true optimal solution</a:t>
            </a:r>
            <a:r>
              <a:rPr lang="en-US" altLang="ko-KR" dirty="0"/>
              <a:t> if the obtained jamming power from (P4.1)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Closed-form</a:t>
            </a:r>
            <a:r>
              <a:rPr lang="en-US" altLang="ko-KR" dirty="0"/>
              <a:t> solution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2116392" y="2254129"/>
            <a:ext cx="7955159" cy="2103267"/>
            <a:chOff x="1057013" y="4196842"/>
            <a:chExt cx="3256588" cy="210326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04234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4.1. Unconstrained problem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14665"/>
              </p:ext>
            </p:extLst>
          </p:nvPr>
        </p:nvGraphicFramePr>
        <p:xfrm>
          <a:off x="4106863" y="2671763"/>
          <a:ext cx="3970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066680" progId="Equation.DSMT4">
                  <p:embed/>
                </p:oleObj>
              </mc:Choice>
              <mc:Fallback>
                <p:oleObj name="Equation" r:id="rId3" imgW="267948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863" y="2671763"/>
                        <a:ext cx="397033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06FA977-2EA5-447B-91B3-78DFDD8C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4433"/>
              </p:ext>
            </p:extLst>
          </p:nvPr>
        </p:nvGraphicFramePr>
        <p:xfrm>
          <a:off x="10582733" y="4572194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06FA977-2EA5-447B-91B3-78DFDD8CB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733" y="4572194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DF8953-CA3C-495E-9550-D0B55BC2FC84}"/>
              </a:ext>
            </a:extLst>
          </p:cNvPr>
          <p:cNvGrpSpPr/>
          <p:nvPr/>
        </p:nvGrpSpPr>
        <p:grpSpPr>
          <a:xfrm>
            <a:off x="2116392" y="5089497"/>
            <a:ext cx="7959216" cy="788790"/>
            <a:chOff x="1057013" y="4196842"/>
            <a:chExt cx="3256588" cy="7887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66E6B-B7B3-45C9-9507-3A5DC71AE406}"/>
                </a:ext>
              </a:extLst>
            </p:cNvPr>
            <p:cNvSpPr/>
            <p:nvPr/>
          </p:nvSpPr>
          <p:spPr>
            <a:xfrm>
              <a:off x="1057013" y="4257767"/>
              <a:ext cx="3254928" cy="7278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If          , the optimal jamming power for the original problem (P4) is 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2AA8890-36FB-42A0-A821-B1CC3709290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3. The optimal jamming power for the original problem (P4)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563D7ABD-095B-4433-BD59-D07B91E97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867"/>
              </p:ext>
            </p:extLst>
          </p:nvPr>
        </p:nvGraphicFramePr>
        <p:xfrm>
          <a:off x="2377146" y="5411950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563D7ABD-095B-4433-BD59-D07B91E9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146" y="5411950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69F07EDF-3371-439F-8AE2-F69BE148B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17334"/>
              </p:ext>
            </p:extLst>
          </p:nvPr>
        </p:nvGraphicFramePr>
        <p:xfrm>
          <a:off x="8741238" y="5449144"/>
          <a:ext cx="790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41200" progId="Equation.DSMT4">
                  <p:embed/>
                </p:oleObj>
              </mc:Choice>
              <mc:Fallback>
                <p:oleObj name="Equation" r:id="rId8" imgW="53316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69F07EDF-3371-439F-8AE2-F69BE148B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1238" y="5449144"/>
                        <a:ext cx="79057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410EE-9B21-4AB8-AA6D-DF8AEE7A7DCA}"/>
              </a:ext>
            </a:extLst>
          </p:cNvPr>
          <p:cNvCxnSpPr/>
          <p:nvPr/>
        </p:nvCxnSpPr>
        <p:spPr>
          <a:xfrm flipH="1">
            <a:off x="6662058" y="4086809"/>
            <a:ext cx="1539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AA42AEB-D9F7-4CE1-B07F-03B6D499F949}"/>
              </a:ext>
            </a:extLst>
          </p:cNvPr>
          <p:cNvSpPr/>
          <p:nvPr/>
        </p:nvSpPr>
        <p:spPr>
          <a:xfrm>
            <a:off x="8444122" y="2671563"/>
            <a:ext cx="280310" cy="15874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65B7E-FAFB-4C20-8F04-3247C4A66548}"/>
              </a:ext>
            </a:extLst>
          </p:cNvPr>
          <p:cNvSpPr txBox="1"/>
          <p:nvPr/>
        </p:nvSpPr>
        <p:spPr>
          <a:xfrm>
            <a:off x="8829033" y="2989720"/>
            <a:ext cx="127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Solved by the two-layer algorithm (Part I.)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AFD6-4067-47E4-8B3A-B005B9FCD3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58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Multi-antenna multi-relay system (Chapter 3 and 4)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jointly optimizing the </a:t>
            </a:r>
            <a:r>
              <a:rPr lang="en-US" altLang="ko-KR" dirty="0">
                <a:solidFill>
                  <a:srgbClr val="0000FF"/>
                </a:solidFill>
              </a:rPr>
              <a:t>receive combining vector</a:t>
            </a:r>
            <a:r>
              <a:rPr lang="en-US" altLang="ko-KR" dirty="0"/>
              <a:t> at the central monitor, the </a:t>
            </a:r>
            <a:r>
              <a:rPr lang="en-US" altLang="ko-KR" dirty="0">
                <a:solidFill>
                  <a:srgbClr val="0000FF"/>
                </a:solidFill>
              </a:rPr>
              <a:t>precoders</a:t>
            </a:r>
            <a:r>
              <a:rPr lang="en-US" altLang="ko-KR" dirty="0"/>
              <a:t> at the relays and the </a:t>
            </a:r>
            <a:r>
              <a:rPr lang="en-US" altLang="ko-KR" dirty="0">
                <a:solidFill>
                  <a:srgbClr val="0000FF"/>
                </a:solidFill>
              </a:rPr>
              <a:t>transmit covariance matrix</a:t>
            </a:r>
            <a:r>
              <a:rPr lang="en-US" altLang="ko-KR" dirty="0"/>
              <a:t> at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706D-3E5F-49B6-B4D1-5C8A3E4C508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94B6-487F-41AD-B907-26F7D125D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734F69-1A53-46C7-BC82-FA190D10AF9A}"/>
              </a:ext>
            </a:extLst>
          </p:cNvPr>
          <p:cNvSpPr/>
          <p:nvPr/>
        </p:nvSpPr>
        <p:spPr>
          <a:xfrm>
            <a:off x="5956662" y="3889935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60CED8-8359-47F9-A520-4D2546D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879632"/>
            <a:ext cx="322614" cy="6077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C011FC-362F-4D42-A3ED-D99630F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4642" y="3966030"/>
            <a:ext cx="322614" cy="6077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2E77ED-ACE5-45F0-8DEA-FAFECE28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4189954"/>
            <a:ext cx="766577" cy="7672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73429-9B7F-4599-9FEE-5F2D82DC3200}"/>
              </a:ext>
            </a:extLst>
          </p:cNvPr>
          <p:cNvSpPr txBox="1"/>
          <p:nvPr/>
        </p:nvSpPr>
        <p:spPr>
          <a:xfrm>
            <a:off x="7312318" y="397005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3453-0398-44B5-811D-D796570489EA}"/>
              </a:ext>
            </a:extLst>
          </p:cNvPr>
          <p:cNvSpPr txBox="1"/>
          <p:nvPr/>
        </p:nvSpPr>
        <p:spPr>
          <a:xfrm>
            <a:off x="8130602" y="4990023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1A51063-E98A-4162-A352-5415B26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528991"/>
            <a:ext cx="291134" cy="76028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CB1C5F-2C8E-45FF-8F33-8F7B3725B136}"/>
              </a:ext>
            </a:extLst>
          </p:cNvPr>
          <p:cNvCxnSpPr>
            <a:cxnSpLocks/>
          </p:cNvCxnSpPr>
          <p:nvPr/>
        </p:nvCxnSpPr>
        <p:spPr>
          <a:xfrm>
            <a:off x="7449424" y="4555222"/>
            <a:ext cx="419449" cy="42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7B8DB-5F83-4E69-B3C9-8D82AB6A35DE}"/>
              </a:ext>
            </a:extLst>
          </p:cNvPr>
          <p:cNvCxnSpPr>
            <a:cxnSpLocks/>
          </p:cNvCxnSpPr>
          <p:nvPr/>
        </p:nvCxnSpPr>
        <p:spPr>
          <a:xfrm flipH="1" flipV="1">
            <a:off x="5198560" y="3859983"/>
            <a:ext cx="1764302" cy="326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F81292B-734E-46D1-B3D6-5D9B2A6095D5}"/>
              </a:ext>
            </a:extLst>
          </p:cNvPr>
          <p:cNvCxnSpPr>
            <a:cxnSpLocks/>
          </p:cNvCxnSpPr>
          <p:nvPr/>
        </p:nvCxnSpPr>
        <p:spPr>
          <a:xfrm flipH="1">
            <a:off x="3709155" y="3966030"/>
            <a:ext cx="997652" cy="3038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1A42-5D81-4EB5-AA26-3C5143273D22}"/>
              </a:ext>
            </a:extLst>
          </p:cNvPr>
          <p:cNvCxnSpPr>
            <a:cxnSpLocks/>
          </p:cNvCxnSpPr>
          <p:nvPr/>
        </p:nvCxnSpPr>
        <p:spPr>
          <a:xfrm>
            <a:off x="5201917" y="3966030"/>
            <a:ext cx="2507566" cy="107575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6B6784-F0F1-429E-9F2A-09A85B7E84DE}"/>
              </a:ext>
            </a:extLst>
          </p:cNvPr>
          <p:cNvSpPr txBox="1"/>
          <p:nvPr/>
        </p:nvSpPr>
        <p:spPr>
          <a:xfrm>
            <a:off x="4320323" y="4295013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5F0B3A-92EF-46C8-9097-307B1DAC4798}"/>
              </a:ext>
            </a:extLst>
          </p:cNvPr>
          <p:cNvSpPr txBox="1"/>
          <p:nvPr/>
        </p:nvSpPr>
        <p:spPr>
          <a:xfrm>
            <a:off x="2812054" y="4936911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66F10B2-83A0-4AB5-A0A2-DB67730BD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5427588"/>
            <a:ext cx="627357" cy="61269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630A8B-6990-4188-A329-5AAE9C457B00}"/>
              </a:ext>
            </a:extLst>
          </p:cNvPr>
          <p:cNvCxnSpPr>
            <a:cxnSpLocks/>
          </p:cNvCxnSpPr>
          <p:nvPr/>
        </p:nvCxnSpPr>
        <p:spPr>
          <a:xfrm flipV="1">
            <a:off x="5419288" y="5199930"/>
            <a:ext cx="2358836" cy="4878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1059BC-A656-46D1-BF0A-813D66B07EAC}"/>
              </a:ext>
            </a:extLst>
          </p:cNvPr>
          <p:cNvSpPr txBox="1"/>
          <p:nvPr/>
        </p:nvSpPr>
        <p:spPr>
          <a:xfrm>
            <a:off x="4610126" y="6040280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2" name="모서리가 둥근 직사각형 55">
            <a:extLst>
              <a:ext uri="{FF2B5EF4-FFF2-40B4-BE49-F238E27FC236}">
                <a16:creationId xmlns:a16="http://schemas.microsoft.com/office/drawing/2014/main" id="{2309C303-43C4-4512-9BB1-E26340EBEFAF}"/>
              </a:ext>
            </a:extLst>
          </p:cNvPr>
          <p:cNvSpPr/>
          <p:nvPr/>
        </p:nvSpPr>
        <p:spPr>
          <a:xfrm>
            <a:off x="2715418" y="2950828"/>
            <a:ext cx="6761163" cy="34835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4AE51-904D-42AB-9B2A-65AAA25B7358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8BD5FB-138A-4AA0-A2EA-6199FEA0D636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6BB9D-EFC9-4E6F-B27C-8053F54317A5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C0757E-A9F3-48EF-B00C-DC9ED4EEF640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FBFAB3-58AD-446F-B1BF-944B7194A4F1}"/>
              </a:ext>
            </a:extLst>
          </p:cNvPr>
          <p:cNvSpPr txBox="1"/>
          <p:nvPr/>
        </p:nvSpPr>
        <p:spPr>
          <a:xfrm rot="16200000">
            <a:off x="4736942" y="316709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633F39-684E-4371-B6AB-1C637E082FB5}"/>
              </a:ext>
            </a:extLst>
          </p:cNvPr>
          <p:cNvSpPr txBox="1"/>
          <p:nvPr/>
        </p:nvSpPr>
        <p:spPr>
          <a:xfrm rot="16200000">
            <a:off x="4736942" y="486320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2234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D24B0-B75A-4B20-90C5-91EFEC5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B6368-220D-484B-95F0-A42C1186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0DE3-DD2C-428F-9EA0-24710568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1F9B-3D64-40DF-A419-B860D42F2A52}"/>
              </a:ext>
            </a:extLst>
          </p:cNvPr>
          <p:cNvSpPr txBox="1"/>
          <p:nvPr/>
        </p:nvSpPr>
        <p:spPr>
          <a:xfrm>
            <a:off x="6349472" y="994696"/>
            <a:ext cx="53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Non-negligible relay processing delay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CE47-2D95-42E7-BD53-A056D5CAD9D0}"/>
              </a:ext>
            </a:extLst>
          </p:cNvPr>
          <p:cNvSpPr txBox="1"/>
          <p:nvPr/>
        </p:nvSpPr>
        <p:spPr>
          <a:xfrm>
            <a:off x="828284" y="994696"/>
            <a:ext cx="51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Negligible relay processing delay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3993E-0C01-4C0B-B11D-2E26281B3582}"/>
              </a:ext>
            </a:extLst>
          </p:cNvPr>
          <p:cNvCxnSpPr>
            <a:cxnSpLocks/>
          </p:cNvCxnSpPr>
          <p:nvPr/>
        </p:nvCxnSpPr>
        <p:spPr>
          <a:xfrm>
            <a:off x="9700993" y="2733869"/>
            <a:ext cx="0" cy="8343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B0E10-107F-46C9-A95F-CCCBD0A33715}"/>
              </a:ext>
            </a:extLst>
          </p:cNvPr>
          <p:cNvSpPr txBox="1"/>
          <p:nvPr/>
        </p:nvSpPr>
        <p:spPr>
          <a:xfrm>
            <a:off x="9747390" y="2981773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68 %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F0938-8605-42F1-B2B3-CAFC6A5A75D0}"/>
              </a:ext>
            </a:extLst>
          </p:cNvPr>
          <p:cNvSpPr txBox="1"/>
          <p:nvPr/>
        </p:nvSpPr>
        <p:spPr>
          <a:xfrm>
            <a:off x="1596525" y="5791200"/>
            <a:ext cx="381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 condition of the suspicious users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D88C8E44-2B7E-4930-885A-A7961186D5BA}"/>
              </a:ext>
            </a:extLst>
          </p:cNvPr>
          <p:cNvSpPr/>
          <p:nvPr/>
        </p:nvSpPr>
        <p:spPr>
          <a:xfrm>
            <a:off x="1409700" y="5493972"/>
            <a:ext cx="4191000" cy="297228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52000">
                <a:srgbClr val="EDEDED"/>
              </a:gs>
              <a:gs pos="100000">
                <a:srgbClr val="3333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F754-7265-49E0-8394-DC0BD41662D4}"/>
              </a:ext>
            </a:extLst>
          </p:cNvPr>
          <p:cNvSpPr txBox="1"/>
          <p:nvPr/>
        </p:nvSpPr>
        <p:spPr>
          <a:xfrm>
            <a:off x="779099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94AC-2959-4396-B14D-53FCFDDADFEB}"/>
              </a:ext>
            </a:extLst>
          </p:cNvPr>
          <p:cNvSpPr txBox="1"/>
          <p:nvPr/>
        </p:nvSpPr>
        <p:spPr>
          <a:xfrm>
            <a:off x="5600700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99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01609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scenario where a distant central monitor covertly wiretaps the communication between a pair of suspicious users via a full-duplex relay and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Negligible relay processing delay</a:t>
            </a:r>
          </a:p>
          <a:p>
            <a:pPr lvl="3"/>
            <a:r>
              <a:rPr lang="en-US" altLang="ko-KR" dirty="0"/>
              <a:t>Three optimal operation modes with the closed-form optimal solutions</a:t>
            </a:r>
          </a:p>
          <a:p>
            <a:pPr lvl="2"/>
            <a:r>
              <a:rPr lang="en-US" altLang="ko-KR" dirty="0"/>
              <a:t>Non-negligible relay processing delay</a:t>
            </a:r>
          </a:p>
          <a:p>
            <a:pPr lvl="3"/>
            <a:r>
              <a:rPr lang="en-US" altLang="ko-KR" dirty="0"/>
              <a:t>Two-step optimization approach for the optima power optimization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multi-antenna multiple relay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Absence of global channel state information</a:t>
            </a:r>
          </a:p>
          <a:p>
            <a:pPr lvl="1"/>
            <a:r>
              <a:rPr lang="en-US" altLang="ko-KR" dirty="0"/>
              <a:t>Active suspicious users with anti-eavesdropping or anti-jamming capabilities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18FC-DC08-4D5D-8775-BE1E933C6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20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91E1-2F6E-4E22-A0F3-195DA5A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BCBD-B328-4948-8B60-63EC095DB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</a:rPr>
              <a:t>[RZhang:13]</a:t>
            </a:r>
            <a:r>
              <a:rPr lang="en-US" altLang="ko-KR" sz="1400" dirty="0"/>
              <a:t> Rui Zhang and Chin </a:t>
            </a:r>
            <a:r>
              <a:rPr lang="en-US" altLang="ko-KR" sz="1400" dirty="0" err="1"/>
              <a:t>Keong</a:t>
            </a:r>
            <a:r>
              <a:rPr lang="en-US" altLang="ko-KR" sz="1400" dirty="0"/>
              <a:t> Ho, “MIMO broadcasting for simultaneous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i="1" dirty="0"/>
              <a:t>.</a:t>
            </a:r>
            <a:r>
              <a:rPr lang="en-US" altLang="ko-KR" sz="1400" dirty="0"/>
              <a:t> vol. 12, pp. 1989-2001, May 2013.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[HJu:14]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Hyungsik</a:t>
            </a:r>
            <a:r>
              <a:rPr lang="en-US" altLang="ko-KR" sz="1400" dirty="0"/>
              <a:t> Ju and Rui Zhang, “Throughput maximization in wireless powered communication networks,” IEEE Trans. Wireless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 vol. 13, pp. 418-428, Jan.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[LLiu:14]</a:t>
            </a:r>
            <a:r>
              <a:rPr lang="en-US" altLang="ko-KR" sz="1400" dirty="0"/>
              <a:t> Liang Liu, Rui Zhang and Kee-</a:t>
            </a:r>
            <a:r>
              <a:rPr lang="en-US" altLang="ko-KR" sz="1400" dirty="0" err="1"/>
              <a:t>Chaing</a:t>
            </a:r>
            <a:r>
              <a:rPr lang="en-US" altLang="ko-KR" sz="1400" dirty="0"/>
              <a:t> Chua, “Secrecy wireless information and power transfer with MISO beamforming,” IEEE Trans. Signal Process. vol. 64, pp. 1850-1863, Apr.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[DWKNg:14]</a:t>
            </a:r>
            <a:r>
              <a:rPr lang="en-US" altLang="ko-KR" sz="1400" dirty="0"/>
              <a:t> Derrick Wing Kwan Ng, Ernest S. Lo and Robert Schober, “Robust beamforming for secure communication in systems with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13, pp. 4599-4615, Aug.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[HXing:16a]</a:t>
            </a:r>
            <a:r>
              <a:rPr lang="en-US" altLang="ko-KR" sz="1400" dirty="0"/>
              <a:t> Hong Xing, Liang Liu and Rui Zhang, “Secrecy wireless information and power transfer in fading wiretap channel,” </a:t>
            </a:r>
            <a:r>
              <a:rPr lang="en-US" altLang="ko-KR" sz="1400" i="1" dirty="0"/>
              <a:t>IEEE Trans. </a:t>
            </a:r>
            <a:r>
              <a:rPr lang="en-US" altLang="ko-KR" sz="1400" i="1" dirty="0" err="1"/>
              <a:t>Veh</a:t>
            </a:r>
            <a:r>
              <a:rPr lang="en-US" altLang="ko-KR" sz="1400" i="1" dirty="0"/>
              <a:t>. Technol</a:t>
            </a:r>
            <a:r>
              <a:rPr lang="en-US" altLang="ko-KR" sz="1400" dirty="0"/>
              <a:t>. vol.65, pp. 180-190, Jan. 2016. 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[WLiu:16]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Wanchun</a:t>
            </a:r>
            <a:r>
              <a:rPr lang="en-US" altLang="ko-KR" sz="1400" dirty="0"/>
              <a:t> Liu, </a:t>
            </a:r>
            <a:r>
              <a:rPr lang="en-US" altLang="ko-KR" sz="1400" dirty="0" err="1"/>
              <a:t>Xiangyun</a:t>
            </a:r>
            <a:r>
              <a:rPr lang="en-US" altLang="ko-KR" sz="1400" dirty="0"/>
              <a:t> Zhou, Salman </a:t>
            </a:r>
            <a:r>
              <a:rPr lang="en-US" altLang="ko-KR" sz="1400" dirty="0" err="1"/>
              <a:t>Durrani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Petar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Popovski</a:t>
            </a:r>
            <a:r>
              <a:rPr lang="en-US" altLang="ko-KR" sz="1400" dirty="0"/>
              <a:t>, “Secure communication with a wireless-powered friendly jammer,”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15, pp. 401-415, Jan. 2016.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[HXing:15b]</a:t>
            </a:r>
            <a:r>
              <a:rPr lang="en-US" altLang="ko-KR" sz="1400" dirty="0"/>
              <a:t> Hong Xing and Kai-Kit Wong and Zheng Chu and Arumugam </a:t>
            </a:r>
            <a:r>
              <a:rPr lang="en-US" altLang="ko-KR" sz="1400" dirty="0" err="1"/>
              <a:t>Nullanathan</a:t>
            </a:r>
            <a:r>
              <a:rPr lang="en-US" altLang="ko-KR" sz="1400" dirty="0"/>
              <a:t>, ”To harvest and jam: a paradigm of self-sustaining friendly jammers for secure AF relaying,” </a:t>
            </a:r>
            <a:r>
              <a:rPr lang="en-US" altLang="ko-KR" sz="1400" i="1" dirty="0"/>
              <a:t>IEEE Trans. Signal Process</a:t>
            </a:r>
            <a:r>
              <a:rPr lang="en-US" altLang="ko-KR" sz="1400" dirty="0"/>
              <a:t>. vol. 63, pp. 6616-6631, Dec. 2015.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[JXu:17a]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“Surveillance and intervention of infrastructure-free mobile communications: a new wireless security paradigm,” </a:t>
            </a:r>
            <a:r>
              <a:rPr lang="en-US" altLang="ko-KR" sz="1400" i="1" dirty="0"/>
              <a:t>IEEE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24, pp. 152-159, Aug.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[JXu:17b]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“Proactive eavesdropping via cognitive jamming in fading channels,” I</a:t>
            </a:r>
            <a:r>
              <a:rPr lang="en-US" altLang="ko-KR" sz="1400" i="1" dirty="0"/>
              <a:t>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2790-2806, May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[CZhong:17]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Caijun</a:t>
            </a:r>
            <a:r>
              <a:rPr lang="en-US" altLang="ko-KR" sz="1400" dirty="0"/>
              <a:t> Zhong, Xin Jiang, </a:t>
            </a:r>
            <a:r>
              <a:rPr lang="en-US" altLang="ko-KR" sz="1400" dirty="0" err="1"/>
              <a:t>Fengzhong</a:t>
            </a:r>
            <a:r>
              <a:rPr lang="en-US" altLang="ko-KR" sz="1400" dirty="0"/>
              <a:t> Qu and </a:t>
            </a:r>
            <a:r>
              <a:rPr lang="en-US" altLang="ko-KR" sz="1400" dirty="0" err="1"/>
              <a:t>Zhaoyang</a:t>
            </a:r>
            <a:r>
              <a:rPr lang="en-US" altLang="ko-KR" sz="1400" dirty="0"/>
              <a:t> Zhang, ”Multi-antenna wireless legitimate surveillance systems: design and performance analysis,”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4585-4599, Jul.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[YZeng:16]</a:t>
            </a:r>
            <a:r>
              <a:rPr lang="en-US" altLang="ko-KR" sz="1400" dirty="0"/>
              <a:t> Yong Zeng and Rui Zhang, “Wireless information surveillance via proactive eavesdropping with spoofing relay,”           </a:t>
            </a:r>
            <a:r>
              <a:rPr lang="en-US" altLang="ko-KR" sz="1400" i="1" dirty="0"/>
              <a:t>IEEE J. Sel. Topics Signal Process</a:t>
            </a:r>
            <a:r>
              <a:rPr lang="en-US" altLang="ko-KR" sz="1400" dirty="0"/>
              <a:t>., vol. 10, pp. 1449-1461, Dec. 2016.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FF35-364A-4C4D-B046-28ACB7B0ED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Journal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journals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"Joint designs of fronthaul compression and precoding for full-duplex cloud radio access networks,“ </a:t>
            </a:r>
            <a:r>
              <a:rPr lang="en-US" altLang="ko-KR" i="1" dirty="0"/>
              <a:t>IEEE Wireless Communications Letters</a:t>
            </a:r>
            <a:r>
              <a:rPr lang="en-US" altLang="ko-KR" dirty="0"/>
              <a:t>, Vol. 5, No. 6, pp. 632 - 635,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optimization for wireless powered communication networks with an energy harvesting jammer,“ </a:t>
            </a:r>
            <a:r>
              <a:rPr lang="en-US" altLang="ko-KR" i="1" dirty="0"/>
              <a:t>IEEE Transactions on Communications</a:t>
            </a:r>
            <a:r>
              <a:rPr lang="en-US" altLang="ko-KR" dirty="0"/>
              <a:t>, Vol. 65, No. 2, pp. 764 - 774, Feb.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"Precoder designs for MIMO gaussian multiple access wiretap channels,“ IEEE Transactions on Vehicular Technology, Vol. 66, No. 9, pp. 8563 - 8568, Sept. 2017.</a:t>
            </a:r>
          </a:p>
          <a:p>
            <a:pPr lvl="3"/>
            <a:r>
              <a:rPr lang="en-US" altLang="ko-KR" dirty="0"/>
              <a:t>4.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IEEE Communications Letters</a:t>
            </a:r>
            <a:r>
              <a:rPr lang="en-US" altLang="ko-KR" dirty="0"/>
              <a:t>, Vol. 22, No. 8, pp. 1648 - 1651,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Sunho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"Proactive eavesdropping with full-duplex relay and cooperative jamming,“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 17, No. 10, pp. 6707 - 6719, Oct. 2018.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 and </a:t>
            </a:r>
            <a:r>
              <a:rPr lang="en-US" altLang="ko-KR" dirty="0" err="1"/>
              <a:t>Inkyu</a:t>
            </a:r>
            <a:r>
              <a:rPr lang="en-US" altLang="ko-KR" dirty="0"/>
              <a:t> Lee, "Relay-assisted proactive eavesdropping with cooperative and spoofing,“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Vol. 17, No. 10, pp. 6958 - 6971 Oct. 2018</a:t>
            </a:r>
            <a:r>
              <a:rPr lang="en-US" altLang="ko-KR" sz="1000" dirty="0"/>
              <a:t>.</a:t>
            </a:r>
          </a:p>
          <a:p>
            <a:pPr lvl="3"/>
            <a:r>
              <a:rPr lang="en-US" altLang="ko-KR" dirty="0"/>
              <a:t>7.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“Proactive eavesdropping with jamming and eavesdropping mode selection,“ submitted to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8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Conference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outage minimization for wireless powered communication networks with an energy harvesting jammer,“ </a:t>
            </a:r>
            <a:r>
              <a:rPr lang="en-US" altLang="ko-KR" i="1" dirty="0"/>
              <a:t>2016 IEEE Global Communications Conference (GLOBECOM)</a:t>
            </a:r>
            <a:r>
              <a:rPr lang="en-US" altLang="ko-KR" dirty="0"/>
              <a:t>, Washington, DC, USA, 4 - 8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of wireless powered communication network,“ </a:t>
            </a:r>
            <a:r>
              <a:rPr lang="en-US" altLang="ko-KR" i="1" dirty="0"/>
              <a:t>The 32nd International Technical Conference on Circuits, Systems, Computers, and Communications (ITC-CSCC)</a:t>
            </a:r>
            <a:r>
              <a:rPr lang="en-US" altLang="ko-KR" dirty="0"/>
              <a:t>, Busan, Korea, 2 - 5 Jul.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"Multiple amplify-and-forward full-duplex relays for legitimate eavesdropping,“ </a:t>
            </a:r>
            <a:r>
              <a:rPr lang="en-US" altLang="ko-KR" i="1" dirty="0"/>
              <a:t>2018 IEEE International Conference on Communications (ICC)</a:t>
            </a:r>
            <a:r>
              <a:rPr lang="en-US" altLang="ko-KR" dirty="0"/>
              <a:t>, Kansas City, MO, USA, 20 - 24 May 2018.</a:t>
            </a:r>
          </a:p>
          <a:p>
            <a:pPr lvl="3"/>
            <a:r>
              <a:rPr lang="en-US" altLang="ko-KR" dirty="0"/>
              <a:t>4.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"Time allocation methods for secure wireless powered communication networks,“ </a:t>
            </a:r>
            <a:r>
              <a:rPr lang="en-US" altLang="ko-KR" i="1" dirty="0"/>
              <a:t>2018 IEEE 88th Vehicular Technology Conference (VTC Fall)</a:t>
            </a:r>
            <a:r>
              <a:rPr lang="en-US" altLang="ko-KR" dirty="0"/>
              <a:t>, Chicago, IL, USA, 27 – 30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Kang, </a:t>
            </a:r>
            <a:r>
              <a:rPr lang="en-US" altLang="ko-KR" dirty="0" err="1"/>
              <a:t>Minseok</a:t>
            </a:r>
            <a:r>
              <a:rPr lang="en-US" altLang="ko-KR" dirty="0"/>
              <a:t> Kim and </a:t>
            </a:r>
            <a:r>
              <a:rPr lang="en-US" altLang="ko-KR" dirty="0" err="1"/>
              <a:t>Inkyu</a:t>
            </a:r>
            <a:r>
              <a:rPr lang="en-US" altLang="ko-KR" dirty="0"/>
              <a:t> Lee, “Full-duplex spoofing relays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Seunghwan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“Deep learning-based proactive eavesdropping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Domestic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"Fronthaul designs with self-interference mitigation for full-duplex cloud radio access networks,“ </a:t>
            </a:r>
            <a:r>
              <a:rPr lang="en-US" altLang="ko-KR" i="1" dirty="0"/>
              <a:t>2017 Winter Conference of Korea Information and Communications Society</a:t>
            </a:r>
            <a:r>
              <a:rPr lang="en-US" altLang="ko-KR" dirty="0"/>
              <a:t>, 18 - 20 Jan. 2017.</a:t>
            </a:r>
          </a:p>
          <a:p>
            <a:pPr lvl="3"/>
            <a:r>
              <a:rPr lang="en-US" altLang="ko-KR" dirty="0"/>
              <a:t>2.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Park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2018 Winter Conference of Korea Information and Communications Society</a:t>
            </a:r>
            <a:r>
              <a:rPr lang="en-US" altLang="ko-KR" dirty="0"/>
              <a:t>, 17 - 19 Jan. 2018.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02752"/>
            <a:ext cx="2682045" cy="16397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919844" y="1998083"/>
            <a:ext cx="2762514" cy="144428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4439</Words>
  <Application>Microsoft Office PowerPoint</Application>
  <PresentationFormat>Widescreen</PresentationFormat>
  <Paragraphs>1003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굴림</vt:lpstr>
      <vt:lpstr>맑은 고딕</vt:lpstr>
      <vt:lpstr>Arial</vt:lpstr>
      <vt:lpstr>Cambria Math</vt:lpstr>
      <vt:lpstr>Times New Roman</vt:lpstr>
      <vt:lpstr>Office 테마</vt:lpstr>
      <vt:lpstr>Equation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Case 2: No channel information of eavesdroppers</vt:lpstr>
      <vt:lpstr>Extension</vt:lpstr>
      <vt:lpstr>Numerical Results</vt:lpstr>
      <vt:lpstr>Conclusion of Part I</vt:lpstr>
      <vt:lpstr>Relay-assisted Proactive Eavesdropping with Cooperative Jamming</vt:lpstr>
      <vt:lpstr>Introduction</vt:lpstr>
      <vt:lpstr>Introduction</vt:lpstr>
      <vt:lpstr>Introduction</vt:lpstr>
      <vt:lpstr>Outline of Part II</vt:lpstr>
      <vt:lpstr>System Model</vt:lpstr>
      <vt:lpstr>System Model</vt:lpstr>
      <vt:lpstr>System Model</vt:lpstr>
      <vt:lpstr>System Model</vt:lpstr>
      <vt:lpstr>Case 1: Negligible relay processing delay</vt:lpstr>
      <vt:lpstr>Case 1: Negligible relay processing delay</vt:lpstr>
      <vt:lpstr>Case 1: Negligible relay processing delay</vt:lpstr>
      <vt:lpstr>Case 2: Non-negligible relay processing delay</vt:lpstr>
      <vt:lpstr>Case 2: Non-negligible relay processing delay</vt:lpstr>
      <vt:lpstr>Extension</vt:lpstr>
      <vt:lpstr>Numerical Results</vt:lpstr>
      <vt:lpstr>Conclusion of Part II</vt:lpstr>
      <vt:lpstr>Reference</vt:lpstr>
      <vt:lpstr>Publications</vt:lpstr>
      <vt:lpstr>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11</cp:revision>
  <dcterms:created xsi:type="dcterms:W3CDTF">2018-10-31T12:38:19Z</dcterms:created>
  <dcterms:modified xsi:type="dcterms:W3CDTF">2024-05-16T00:43:28Z</dcterms:modified>
</cp:coreProperties>
</file>