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6"/>
  </p:notesMasterIdLst>
  <p:sldIdLst>
    <p:sldId id="290" r:id="rId4"/>
    <p:sldId id="308" r:id="rId5"/>
    <p:sldId id="271" r:id="rId6"/>
    <p:sldId id="289" r:id="rId7"/>
    <p:sldId id="318" r:id="rId8"/>
    <p:sldId id="282" r:id="rId9"/>
    <p:sldId id="321" r:id="rId10"/>
    <p:sldId id="322" r:id="rId11"/>
    <p:sldId id="334" r:id="rId12"/>
    <p:sldId id="335" r:id="rId13"/>
    <p:sldId id="336" r:id="rId14"/>
    <p:sldId id="33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svg"/><Relationship Id="rId27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31.png"/><Relationship Id="rId21" Type="http://schemas.openxmlformats.org/officeDocument/2006/relationships/image" Target="../media/image29.png"/><Relationship Id="rId7" Type="http://schemas.openxmlformats.org/officeDocument/2006/relationships/image" Target="../media/image8.png"/><Relationship Id="rId12" Type="http://schemas.openxmlformats.org/officeDocument/2006/relationships/image" Target="../media/image12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23" Type="http://schemas.openxmlformats.org/officeDocument/2006/relationships/image" Target="../media/image33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32.png"/><Relationship Id="rId9" Type="http://schemas.openxmlformats.org/officeDocument/2006/relationships/image" Target="../media/image13.png"/><Relationship Id="rId14" Type="http://schemas.openxmlformats.org/officeDocument/2006/relationships/image" Target="../media/image16.svg"/><Relationship Id="rId22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Active Jamming for AF Relay-Based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03" y="3507146"/>
            <a:ext cx="9144000" cy="2248427"/>
          </a:xfrm>
        </p:spPr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School of Electrical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r>
              <a:rPr lang="en-US" altLang="ko-KR" sz="1600" dirty="0"/>
              <a:t>KIEES Radio Science and Communication Conference </a:t>
            </a:r>
          </a:p>
          <a:p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sz="1600" dirty="0"/>
              <a:t>Oct 25,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8253-6135-A774-C638-D998F21B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E653-DB01-C59F-0835-71E4B1FB2F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System parameter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6B520-024F-DBD1-930F-BB751442F3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011D4-FA8F-621D-159C-101A7D02F834}"/>
              </a:ext>
            </a:extLst>
          </p:cNvPr>
          <p:cNvSpPr txBox="1"/>
          <p:nvPr/>
        </p:nvSpPr>
        <p:spPr>
          <a:xfrm>
            <a:off x="43877" y="0"/>
            <a:ext cx="443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Problem Formulation   </a:t>
            </a:r>
            <a:r>
              <a:rPr lang="en-US" altLang="ko-KR" sz="1200" b="1" dirty="0">
                <a:solidFill>
                  <a:schemeClr val="bg2"/>
                </a:solidFill>
              </a:rPr>
              <a:t>Numerical Result 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8C8A5-0C7F-85D5-D016-29571B4A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74" y="1658587"/>
            <a:ext cx="8163252" cy="42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4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81A5F-3BEC-9824-6DE1-C02452A3C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1647-0D34-7784-6F64-86A16F68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1DE0-5C4F-B386-70C4-62D983DA83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Node Location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AC2F2-96CC-2300-C1A3-7BA4C036CF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5F4C8-9BA2-7D58-2DDA-6670FD576953}"/>
              </a:ext>
            </a:extLst>
          </p:cNvPr>
          <p:cNvSpPr txBox="1"/>
          <p:nvPr/>
        </p:nvSpPr>
        <p:spPr>
          <a:xfrm>
            <a:off x="43877" y="0"/>
            <a:ext cx="443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Problem Formulation   </a:t>
            </a:r>
            <a:r>
              <a:rPr lang="en-US" altLang="ko-KR" sz="1200" b="1" dirty="0">
                <a:solidFill>
                  <a:schemeClr val="bg2"/>
                </a:solidFill>
              </a:rPr>
              <a:t>Numerical Result 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60A18-46A1-CFD6-9EF5-449E7044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66" y="1642752"/>
            <a:ext cx="5852667" cy="42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103A-0258-F02F-FD7E-C1F00D9B2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1CEB-4A43-60A0-6105-5573206F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6EB8A-54A6-5926-0E70-6961DE58378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6EB8A-54A6-5926-0E70-6961DE583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1C6BF-F55F-2595-C49C-92B1DF64C1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6104D-1492-CEAF-0918-D6F27466C75D}"/>
              </a:ext>
            </a:extLst>
          </p:cNvPr>
          <p:cNvSpPr txBox="1"/>
          <p:nvPr/>
        </p:nvSpPr>
        <p:spPr>
          <a:xfrm>
            <a:off x="43877" y="0"/>
            <a:ext cx="443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Problem Formulation   </a:t>
            </a:r>
            <a:r>
              <a:rPr lang="en-US" altLang="ko-KR" sz="1200" b="1" dirty="0">
                <a:solidFill>
                  <a:schemeClr val="bg2"/>
                </a:solidFill>
              </a:rPr>
              <a:t>Numerical Result  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pic>
        <p:nvPicPr>
          <p:cNvPr id="6" name="그림 1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456BEC05-B2A3-0377-0EAD-5BC4364FE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967221"/>
            <a:ext cx="5852172" cy="4389129"/>
          </a:xfrm>
          <a:prstGeom prst="rect">
            <a:avLst/>
          </a:prstGeom>
        </p:spPr>
      </p:pic>
      <p:pic>
        <p:nvPicPr>
          <p:cNvPr id="8" name="그림 15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74FB1332-6EBD-B5B7-C0CC-50D9EB539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722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Wireless Communication</a:t>
            </a:r>
          </a:p>
          <a:p>
            <a:pPr lvl="1"/>
            <a:r>
              <a:rPr lang="en-US" dirty="0"/>
              <a:t>Securing Wireless Communication</a:t>
            </a:r>
          </a:p>
          <a:p>
            <a:pPr lvl="2"/>
            <a:r>
              <a:rPr lang="en-US" sz="1600" dirty="0"/>
              <a:t>Wireless technology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1600" dirty="0"/>
              <a:t> lives, but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cyberattacks</a:t>
            </a:r>
            <a:r>
              <a:rPr lang="en-US" sz="1600" dirty="0"/>
              <a:t> pose a threat, leading to potential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information       leaks</a:t>
            </a:r>
          </a:p>
          <a:p>
            <a:pPr lvl="2"/>
            <a:r>
              <a:rPr lang="en-US" sz="1600" dirty="0"/>
              <a:t>To cope with this,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sz="1600" dirty="0"/>
              <a:t> has widely been adopted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Yet,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cryptography</a:t>
            </a:r>
            <a:r>
              <a:rPr lang="en-US" sz="1400" dirty="0"/>
              <a:t> has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complex key generation </a:t>
            </a:r>
            <a:r>
              <a:rPr lang="en-US" sz="1400" dirty="0"/>
              <a:t>and susceptibility to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/>
              <a:t>   powerful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eavesdroppers, </a:t>
            </a:r>
            <a:r>
              <a:rPr lang="en-US" sz="1400" dirty="0"/>
              <a:t>especially challenging for IoT devices.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These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downsides</a:t>
            </a:r>
            <a:r>
              <a:rPr lang="en-US" sz="1400" dirty="0"/>
              <a:t> have led researchers to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examine the possibility </a:t>
            </a:r>
            <a:r>
              <a:rPr lang="en-US" sz="1400" dirty="0"/>
              <a:t>of utilizing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physical layer security</a:t>
            </a:r>
            <a:endParaRPr lang="en-US" altLang="ko-KR" sz="1400" dirty="0"/>
          </a:p>
          <a:p>
            <a:r>
              <a:rPr lang="en-US" altLang="ko-KR" b="1" dirty="0"/>
              <a:t>A new line of secure communications: wireless surveillance</a:t>
            </a:r>
          </a:p>
          <a:p>
            <a:pPr lvl="1"/>
            <a:r>
              <a:rPr lang="en-US" dirty="0"/>
              <a:t>Covert communication 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Opponents can conduct traffic analysis by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collecting metadata </a:t>
            </a:r>
            <a:r>
              <a:rPr lang="en-US" sz="1400" dirty="0"/>
              <a:t>during transmission.</a:t>
            </a:r>
          </a:p>
          <a:p>
            <a:pPr lvl="2"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Vulnerabilities</a:t>
            </a:r>
            <a:r>
              <a:rPr lang="en-US" sz="1400" dirty="0"/>
              <a:t> include capturing source and destination addresses, request-response frequency, </a:t>
            </a:r>
            <a:r>
              <a:rPr lang="en-US" sz="1400" dirty="0" err="1"/>
              <a:t>etc</a:t>
            </a:r>
            <a:endParaRPr lang="en-US" sz="1400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1232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Introduction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8169215" y="2009955"/>
            <a:ext cx="3295291" cy="1406105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" name="그래픽 39" descr="오른쪽으로 굽은 화살표">
            <a:extLst>
              <a:ext uri="{FF2B5EF4-FFF2-40B4-BE49-F238E27FC236}">
                <a16:creationId xmlns:a16="http://schemas.microsoft.com/office/drawing/2014/main" id="{2F987136-8A42-4F2D-8F22-0D3C21A21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615552" y="3526799"/>
            <a:ext cx="1193255" cy="914400"/>
          </a:xfrm>
          <a:prstGeom prst="rect">
            <a:avLst/>
          </a:prstGeom>
        </p:spPr>
      </p:pic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 new line of secure communications: wireless surveillance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Arial" panose="020B0604020202020204" pitchFamily="34" charset="0"/>
              </a:rPr>
              <a:t>Need for Covert Communications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Transmit data in a manner that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avoids detection or suspicion.</a:t>
            </a:r>
            <a:endParaRPr lang="en-US" sz="1800" dirty="0"/>
          </a:p>
          <a:p>
            <a:pPr lvl="2">
              <a:lnSpc>
                <a:spcPct val="15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Combining cryptography and physical </a:t>
            </a:r>
            <a:r>
              <a:rPr lang="en-US" sz="1800" dirty="0"/>
              <a:t>layer security can prevent eavesdropping, but covert    communications are necessary to counter traffic analysis threats.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800" b="1" dirty="0">
                <a:cs typeface="Arial" panose="020B0604020202020204" pitchFamily="34" charset="0"/>
              </a:rPr>
              <a:t>Unveiling Covert Communication: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 Relay System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 Relay :</a:t>
            </a:r>
          </a:p>
          <a:p>
            <a:pPr lvl="1" latinLnBrk="0"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It does not need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interpret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signal.</a:t>
            </a:r>
          </a:p>
          <a:p>
            <a:pPr lvl="1" latinLnBrk="0">
              <a:lnSpc>
                <a:spcPct val="100000"/>
              </a:lnSpc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just scales and forwards the received signal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Stealth Strategy: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Covert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message with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message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artificial noise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Optimization Goal: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Maximize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covert rate,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minimize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detection</a:t>
            </a:r>
          </a:p>
          <a:p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111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Introduction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AB7595F-E32F-45E3-B7CA-AF98653CAED1}"/>
              </a:ext>
            </a:extLst>
          </p:cNvPr>
          <p:cNvGrpSpPr/>
          <p:nvPr/>
        </p:nvGrpSpPr>
        <p:grpSpPr>
          <a:xfrm>
            <a:off x="9627078" y="2725947"/>
            <a:ext cx="2432649" cy="1268083"/>
            <a:chOff x="7255571" y="4781171"/>
            <a:chExt cx="4087269" cy="169580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7022100-E38E-4382-81D1-A8D081A7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9292" y="4854322"/>
              <a:ext cx="478162" cy="629149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C13FDD1-475C-4AB5-912D-1B0252EB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53908" y="5340422"/>
              <a:ext cx="766577" cy="76725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80007A-1464-49CD-80BC-E2B9451FA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7660414" y="5438247"/>
              <a:ext cx="342426" cy="700178"/>
            </a:xfrm>
            <a:prstGeom prst="rect">
              <a:avLst/>
            </a:prstGeom>
          </p:spPr>
        </p:pic>
        <p:sp>
          <p:nvSpPr>
            <p:cNvPr id="29" name="TextBox 25">
              <a:extLst>
                <a:ext uri="{FF2B5EF4-FFF2-40B4-BE49-F238E27FC236}">
                  <a16:creationId xmlns:a16="http://schemas.microsoft.com/office/drawing/2014/main" id="{755B9986-BC88-4716-9CBF-4B9859D73600}"/>
                </a:ext>
              </a:extLst>
            </p:cNvPr>
            <p:cNvSpPr txBox="1"/>
            <p:nvPr/>
          </p:nvSpPr>
          <p:spPr>
            <a:xfrm>
              <a:off x="7255571" y="6138425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61F73FE5-BEC2-448A-A4FC-C37EE8EC0D1F}"/>
                </a:ext>
              </a:extLst>
            </p:cNvPr>
            <p:cNvSpPr txBox="1"/>
            <p:nvPr/>
          </p:nvSpPr>
          <p:spPr>
            <a:xfrm>
              <a:off x="10161140" y="6138425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977FE24F-C59F-47E6-98A0-06349276194C}"/>
                </a:ext>
              </a:extLst>
            </p:cNvPr>
            <p:cNvSpPr txBox="1"/>
            <p:nvPr/>
          </p:nvSpPr>
          <p:spPr>
            <a:xfrm>
              <a:off x="8602318" y="5483471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960D4155-9BF2-45E9-8AF8-131E5019A3D2}"/>
                </a:ext>
              </a:extLst>
            </p:cNvPr>
            <p:cNvSpPr/>
            <p:nvPr/>
          </p:nvSpPr>
          <p:spPr bwMode="auto">
            <a:xfrm>
              <a:off x="8259825" y="5850935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2D96489-0FC5-4980-8A63-1079BBD117A1}"/>
                </a:ext>
              </a:extLst>
            </p:cNvPr>
            <p:cNvSpPr/>
            <p:nvPr/>
          </p:nvSpPr>
          <p:spPr bwMode="auto">
            <a:xfrm rot="19138760">
              <a:off x="8075864" y="5469092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C7B3359-CAED-4A0B-8C54-0C4F25B0A175}"/>
                </a:ext>
              </a:extLst>
            </p:cNvPr>
            <p:cNvSpPr/>
            <p:nvPr/>
          </p:nvSpPr>
          <p:spPr>
            <a:xfrm>
              <a:off x="7304915" y="5335004"/>
              <a:ext cx="4037925" cy="113874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4846EB2-3DBB-4A36-9AA1-452D4E353FAF}"/>
                </a:ext>
              </a:extLst>
            </p:cNvPr>
            <p:cNvSpPr/>
            <p:nvPr/>
          </p:nvSpPr>
          <p:spPr>
            <a:xfrm>
              <a:off x="8694257" y="4781171"/>
              <a:ext cx="1020846" cy="102084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2.1 Schematic Diagram</a:t>
            </a: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BA774E7D-A4BD-5FE8-CF10-9B8E49E344D1}"/>
              </a:ext>
            </a:extLst>
          </p:cNvPr>
          <p:cNvSpPr/>
          <p:nvPr/>
        </p:nvSpPr>
        <p:spPr>
          <a:xfrm>
            <a:off x="838200" y="2106612"/>
            <a:ext cx="10515600" cy="42497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7" name="Graphic 12" descr="Smart Phone with solid fill">
            <a:extLst>
              <a:ext uri="{FF2B5EF4-FFF2-40B4-BE49-F238E27FC236}">
                <a16:creationId xmlns:a16="http://schemas.microsoft.com/office/drawing/2014/main" id="{6FC180F0-0B92-E2E8-49DA-84F50E2E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6049" y="3752098"/>
            <a:ext cx="914400" cy="914400"/>
          </a:xfrm>
          <a:prstGeom prst="rect">
            <a:avLst/>
          </a:prstGeom>
        </p:spPr>
      </p:pic>
      <p:cxnSp>
        <p:nvCxnSpPr>
          <p:cNvPr id="8" name="직선 화살표 연결선 40">
            <a:extLst>
              <a:ext uri="{FF2B5EF4-FFF2-40B4-BE49-F238E27FC236}">
                <a16:creationId xmlns:a16="http://schemas.microsoft.com/office/drawing/2014/main" id="{57EEB432-4184-463C-0C8D-1D6E04AFB972}"/>
              </a:ext>
            </a:extLst>
          </p:cNvPr>
          <p:cNvCxnSpPr>
            <a:cxnSpLocks/>
          </p:cNvCxnSpPr>
          <p:nvPr/>
        </p:nvCxnSpPr>
        <p:spPr>
          <a:xfrm>
            <a:off x="3530449" y="4209298"/>
            <a:ext cx="2108351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48">
            <a:extLst>
              <a:ext uri="{FF2B5EF4-FFF2-40B4-BE49-F238E27FC236}">
                <a16:creationId xmlns:a16="http://schemas.microsoft.com/office/drawing/2014/main" id="{1B024CA7-D10F-6D8D-43D5-7FAF2A391A51}"/>
              </a:ext>
            </a:extLst>
          </p:cNvPr>
          <p:cNvCxnSpPr>
            <a:cxnSpLocks/>
          </p:cNvCxnSpPr>
          <p:nvPr/>
        </p:nvCxnSpPr>
        <p:spPr>
          <a:xfrm>
            <a:off x="3530449" y="4461847"/>
            <a:ext cx="210835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1" descr="Cell Tower with solid fill">
            <a:extLst>
              <a:ext uri="{FF2B5EF4-FFF2-40B4-BE49-F238E27FC236}">
                <a16:creationId xmlns:a16="http://schemas.microsoft.com/office/drawing/2014/main" id="{09B31AC8-6AAF-9E9E-0587-2C7C7399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75209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2CC933-DE70-A5C7-C01C-41AE4D034D8A}"/>
              </a:ext>
            </a:extLst>
          </p:cNvPr>
          <p:cNvSpPr txBox="1"/>
          <p:nvPr/>
        </p:nvSpPr>
        <p:spPr>
          <a:xfrm>
            <a:off x="2289524" y="4756734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개체 55">
                <a:extLst>
                  <a:ext uri="{FF2B5EF4-FFF2-40B4-BE49-F238E27FC236}">
                    <a16:creationId xmlns:a16="http://schemas.microsoft.com/office/drawing/2014/main" id="{21A26A08-13CF-1DAB-83F9-799D6FD0B49E}"/>
                  </a:ext>
                </a:extLst>
              </p:cNvPr>
              <p:cNvSpPr txBox="1"/>
              <p:nvPr/>
            </p:nvSpPr>
            <p:spPr>
              <a:xfrm>
                <a:off x="2952750" y="3436938"/>
                <a:ext cx="246063" cy="3143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개체 55">
                <a:extLst>
                  <a:ext uri="{FF2B5EF4-FFF2-40B4-BE49-F238E27FC236}">
                    <a16:creationId xmlns:a16="http://schemas.microsoft.com/office/drawing/2014/main" id="{21A26A08-13CF-1DAB-83F9-799D6FD0B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0" y="3436938"/>
                <a:ext cx="246063" cy="314325"/>
              </a:xfrm>
              <a:prstGeom prst="rect">
                <a:avLst/>
              </a:prstGeom>
              <a:blipFill>
                <a:blip r:embed="rId7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래픽 52" descr="자물쇠 단색으로 채워진">
            <a:extLst>
              <a:ext uri="{FF2B5EF4-FFF2-40B4-BE49-F238E27FC236}">
                <a16:creationId xmlns:a16="http://schemas.microsoft.com/office/drawing/2014/main" id="{3413E600-AABA-4EF3-7130-0198EEF54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1724" y="4713770"/>
            <a:ext cx="360000" cy="360000"/>
          </a:xfrm>
          <a:prstGeom prst="rect">
            <a:avLst/>
          </a:prstGeom>
        </p:spPr>
      </p:pic>
      <p:pic>
        <p:nvPicPr>
          <p:cNvPr id="14" name="그래픽 51" descr="문서 단색으로 채워진">
            <a:extLst>
              <a:ext uri="{FF2B5EF4-FFF2-40B4-BE49-F238E27FC236}">
                <a16:creationId xmlns:a16="http://schemas.microsoft.com/office/drawing/2014/main" id="{7F9E0CBC-B01C-203E-63E1-AD880CC5CF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2748" y="4576897"/>
            <a:ext cx="360000" cy="360000"/>
          </a:xfrm>
          <a:prstGeom prst="rect">
            <a:avLst/>
          </a:prstGeom>
        </p:spPr>
      </p:pic>
      <p:pic>
        <p:nvPicPr>
          <p:cNvPr id="15" name="그래픽 12" descr="추가 단색으로 채워진">
            <a:extLst>
              <a:ext uri="{FF2B5EF4-FFF2-40B4-BE49-F238E27FC236}">
                <a16:creationId xmlns:a16="http://schemas.microsoft.com/office/drawing/2014/main" id="{279A8534-25C1-697F-09ED-75B2845AE1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2851" y="4687486"/>
            <a:ext cx="360000" cy="360000"/>
          </a:xfrm>
          <a:prstGeom prst="rect">
            <a:avLst/>
          </a:prstGeom>
        </p:spPr>
      </p:pic>
      <p:pic>
        <p:nvPicPr>
          <p:cNvPr id="16" name="그래픽 9" descr="해시 태그 단색으로 채워진">
            <a:extLst>
              <a:ext uri="{FF2B5EF4-FFF2-40B4-BE49-F238E27FC236}">
                <a16:creationId xmlns:a16="http://schemas.microsoft.com/office/drawing/2014/main" id="{307DB731-2D73-B187-B483-8C6B1DBDB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95806" y="4588008"/>
            <a:ext cx="360000" cy="360000"/>
          </a:xfrm>
          <a:prstGeom prst="rect">
            <a:avLst/>
          </a:prstGeom>
        </p:spPr>
      </p:pic>
      <p:pic>
        <p:nvPicPr>
          <p:cNvPr id="17" name="그래픽 11" descr="물음표 단색으로 채워진">
            <a:extLst>
              <a:ext uri="{FF2B5EF4-FFF2-40B4-BE49-F238E27FC236}">
                <a16:creationId xmlns:a16="http://schemas.microsoft.com/office/drawing/2014/main" id="{E52EC9E5-C482-F714-2EB5-C8DF7EC190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52571" y="4681918"/>
            <a:ext cx="360000" cy="360000"/>
          </a:xfrm>
          <a:prstGeom prst="rect">
            <a:avLst/>
          </a:prstGeom>
        </p:spPr>
      </p:pic>
      <p:pic>
        <p:nvPicPr>
          <p:cNvPr id="18" name="그래픽 8" descr="@ 단색으로 채워진">
            <a:extLst>
              <a:ext uri="{FF2B5EF4-FFF2-40B4-BE49-F238E27FC236}">
                <a16:creationId xmlns:a16="http://schemas.microsoft.com/office/drawing/2014/main" id="{DE8CA8C8-DE5D-5CAC-C755-CE0831CE5D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85460" y="4759315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27ED45-AA94-2B76-0120-7BF89A482F31}"/>
              </a:ext>
            </a:extLst>
          </p:cNvPr>
          <p:cNvSpPr txBox="1"/>
          <p:nvPr/>
        </p:nvSpPr>
        <p:spPr>
          <a:xfrm>
            <a:off x="2992653" y="5079899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Covert message,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E0022-7ECA-BA3F-8999-187B831A311B}"/>
              </a:ext>
            </a:extLst>
          </p:cNvPr>
          <p:cNvSpPr txBox="1"/>
          <p:nvPr/>
        </p:nvSpPr>
        <p:spPr>
          <a:xfrm>
            <a:off x="4312851" y="5083671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Artificial</a:t>
            </a:r>
          </a:p>
          <a:p>
            <a:pPr algn="ctr"/>
            <a:r>
              <a:rPr lang="en-US" altLang="ko-KR" dirty="0"/>
              <a:t>noise,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ko-KR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F31E6-259E-D653-67F4-15A1DFE75020}"/>
              </a:ext>
            </a:extLst>
          </p:cNvPr>
          <p:cNvSpPr txBox="1"/>
          <p:nvPr/>
        </p:nvSpPr>
        <p:spPr>
          <a:xfrm>
            <a:off x="5312967" y="4693625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AF Relay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개체 35">
                <a:extLst>
                  <a:ext uri="{FF2B5EF4-FFF2-40B4-BE49-F238E27FC236}">
                    <a16:creationId xmlns:a16="http://schemas.microsoft.com/office/drawing/2014/main" id="{4FE0B209-9997-118E-5803-284C6F479352}"/>
                  </a:ext>
                </a:extLst>
              </p:cNvPr>
              <p:cNvSpPr txBox="1"/>
              <p:nvPr/>
            </p:nvSpPr>
            <p:spPr>
              <a:xfrm>
                <a:off x="5962650" y="3436938"/>
                <a:ext cx="261938" cy="3143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개체 35">
                <a:extLst>
                  <a:ext uri="{FF2B5EF4-FFF2-40B4-BE49-F238E27FC236}">
                    <a16:creationId xmlns:a16="http://schemas.microsoft.com/office/drawing/2014/main" id="{4FE0B209-9997-118E-5803-284C6F479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0" y="3436938"/>
                <a:ext cx="261938" cy="314325"/>
              </a:xfrm>
              <a:prstGeom prst="rect">
                <a:avLst/>
              </a:prstGeom>
              <a:blipFill>
                <a:blip r:embed="rId20"/>
                <a:stretch>
                  <a:fillRect r="-18605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A1E0073-B4B6-4E3C-85C8-24719386DE3E}"/>
              </a:ext>
            </a:extLst>
          </p:cNvPr>
          <p:cNvSpPr txBox="1"/>
          <p:nvPr/>
        </p:nvSpPr>
        <p:spPr>
          <a:xfrm>
            <a:off x="3858153" y="2966264"/>
            <a:ext cx="171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message,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ko-KR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래픽 37" descr="보안 카메라 단색으로 채워진">
            <a:extLst>
              <a:ext uri="{FF2B5EF4-FFF2-40B4-BE49-F238E27FC236}">
                <a16:creationId xmlns:a16="http://schemas.microsoft.com/office/drawing/2014/main" id="{4932C46C-5BAB-2629-E8F6-654551D0CFA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735999" y="2709000"/>
            <a:ext cx="720000" cy="72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9593423-D9F4-158A-45B2-4FC540D5E145}"/>
              </a:ext>
            </a:extLst>
          </p:cNvPr>
          <p:cNvSpPr txBox="1"/>
          <p:nvPr/>
        </p:nvSpPr>
        <p:spPr>
          <a:xfrm>
            <a:off x="6178785" y="2710682"/>
            <a:ext cx="286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Covert message detector</a:t>
            </a:r>
            <a:endParaRPr lang="ko-KR" altLang="en-US" dirty="0"/>
          </a:p>
        </p:txBody>
      </p:sp>
      <p:cxnSp>
        <p:nvCxnSpPr>
          <p:cNvPr id="28" name="직선 화살표 연결선 47">
            <a:extLst>
              <a:ext uri="{FF2B5EF4-FFF2-40B4-BE49-F238E27FC236}">
                <a16:creationId xmlns:a16="http://schemas.microsoft.com/office/drawing/2014/main" id="{00145240-8F28-896F-5E79-2D07FD20CC82}"/>
              </a:ext>
            </a:extLst>
          </p:cNvPr>
          <p:cNvCxnSpPr>
            <a:cxnSpLocks/>
          </p:cNvCxnSpPr>
          <p:nvPr/>
        </p:nvCxnSpPr>
        <p:spPr>
          <a:xfrm>
            <a:off x="6544720" y="4209298"/>
            <a:ext cx="2114033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49">
            <a:extLst>
              <a:ext uri="{FF2B5EF4-FFF2-40B4-BE49-F238E27FC236}">
                <a16:creationId xmlns:a16="http://schemas.microsoft.com/office/drawing/2014/main" id="{DB689C10-29CC-9059-D7D1-12DCD0B20CA7}"/>
              </a:ext>
            </a:extLst>
          </p:cNvPr>
          <p:cNvCxnSpPr>
            <a:cxnSpLocks/>
          </p:cNvCxnSpPr>
          <p:nvPr/>
        </p:nvCxnSpPr>
        <p:spPr>
          <a:xfrm>
            <a:off x="6544720" y="4461847"/>
            <a:ext cx="2114033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13" descr="Smart Phone outline">
            <a:extLst>
              <a:ext uri="{FF2B5EF4-FFF2-40B4-BE49-F238E27FC236}">
                <a16:creationId xmlns:a16="http://schemas.microsoft.com/office/drawing/2014/main" id="{2F205804-1DA7-B31A-2DFD-C8709441D08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58753" y="3752098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9F26A5-65A0-1CB5-F829-13552AFFB439}"/>
              </a:ext>
            </a:extLst>
          </p:cNvPr>
          <p:cNvSpPr txBox="1"/>
          <p:nvPr/>
        </p:nvSpPr>
        <p:spPr>
          <a:xfrm>
            <a:off x="8331780" y="4756734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Destination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개체 56">
                <a:extLst>
                  <a:ext uri="{FF2B5EF4-FFF2-40B4-BE49-F238E27FC236}">
                    <a16:creationId xmlns:a16="http://schemas.microsoft.com/office/drawing/2014/main" id="{56DA736F-2841-E88F-DAA8-E2D195C98072}"/>
                  </a:ext>
                </a:extLst>
              </p:cNvPr>
              <p:cNvSpPr txBox="1"/>
              <p:nvPr/>
            </p:nvSpPr>
            <p:spPr>
              <a:xfrm>
                <a:off x="8981533" y="3436938"/>
                <a:ext cx="280987" cy="3143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개체 56">
                <a:extLst>
                  <a:ext uri="{FF2B5EF4-FFF2-40B4-BE49-F238E27FC236}">
                    <a16:creationId xmlns:a16="http://schemas.microsoft.com/office/drawing/2014/main" id="{56DA736F-2841-E88F-DAA8-E2D195C9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533" y="3436938"/>
                <a:ext cx="280987" cy="314325"/>
              </a:xfrm>
              <a:prstGeom prst="rect">
                <a:avLst/>
              </a:prstGeom>
              <a:blipFill>
                <a:blip r:embed="rId25"/>
                <a:stretch>
                  <a:fillRect r="-13043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그래픽 5" descr="느낌표 단색으로 채워진">
            <a:extLst>
              <a:ext uri="{FF2B5EF4-FFF2-40B4-BE49-F238E27FC236}">
                <a16:creationId xmlns:a16="http://schemas.microsoft.com/office/drawing/2014/main" id="{A39F3675-2E17-B9C8-AD76-CF5C898DA01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16065" y="461048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 relay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ko-KR" dirty="0"/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message, covert message and artificial noise, respectively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Transmit power allocation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, respectively,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Uniform transmit power allocation</a:t>
                </a:r>
                <a:r>
                  <a:rPr lang="en-US" altLang="ko-KR" dirty="0"/>
                  <a:t> in dB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ko-KR" dirty="0"/>
                  <a:t> at the source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dirty="0"/>
                  <a:t> dB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개체 6">
                <a:extLst>
                  <a:ext uri="{FF2B5EF4-FFF2-40B4-BE49-F238E27FC236}">
                    <a16:creationId xmlns:a16="http://schemas.microsoft.com/office/drawing/2014/main" id="{A397B149-1286-C648-E4DE-6676CD993C63}"/>
                  </a:ext>
                </a:extLst>
              </p:cNvPr>
              <p:cNvSpPr txBox="1"/>
              <p:nvPr/>
            </p:nvSpPr>
            <p:spPr>
              <a:xfrm>
                <a:off x="1100446" y="1892135"/>
                <a:ext cx="4765963" cy="455221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개체 6">
                <a:extLst>
                  <a:ext uri="{FF2B5EF4-FFF2-40B4-BE49-F238E27FC236}">
                    <a16:creationId xmlns:a16="http://schemas.microsoft.com/office/drawing/2014/main" id="{A397B149-1286-C648-E4DE-6676CD99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46" y="1892135"/>
                <a:ext cx="4765963" cy="455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Smart Phone with solid fill">
            <a:extLst>
              <a:ext uri="{FF2B5EF4-FFF2-40B4-BE49-F238E27FC236}">
                <a16:creationId xmlns:a16="http://schemas.microsoft.com/office/drawing/2014/main" id="{7B6CD844-2654-F07E-F43B-D7F5C73B6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4541" y="449981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145AE5-F01C-F802-8B2A-E803F032EF84}"/>
              </a:ext>
            </a:extLst>
          </p:cNvPr>
          <p:cNvSpPr txBox="1"/>
          <p:nvPr/>
        </p:nvSpPr>
        <p:spPr>
          <a:xfrm>
            <a:off x="2998016" y="5504446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DF798BFC-3854-913B-5B38-939AE9175616}"/>
              </a:ext>
            </a:extLst>
          </p:cNvPr>
          <p:cNvCxnSpPr>
            <a:cxnSpLocks/>
          </p:cNvCxnSpPr>
          <p:nvPr/>
        </p:nvCxnSpPr>
        <p:spPr>
          <a:xfrm>
            <a:off x="4238941" y="4957010"/>
            <a:ext cx="3714120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41">
            <a:extLst>
              <a:ext uri="{FF2B5EF4-FFF2-40B4-BE49-F238E27FC236}">
                <a16:creationId xmlns:a16="http://schemas.microsoft.com/office/drawing/2014/main" id="{DC1C9799-25A3-06D4-4DE4-5137A7623140}"/>
              </a:ext>
            </a:extLst>
          </p:cNvPr>
          <p:cNvCxnSpPr>
            <a:cxnSpLocks/>
          </p:cNvCxnSpPr>
          <p:nvPr/>
        </p:nvCxnSpPr>
        <p:spPr>
          <a:xfrm>
            <a:off x="4238941" y="5221705"/>
            <a:ext cx="371412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1" descr="Cell Tower with solid fill">
            <a:extLst>
              <a:ext uri="{FF2B5EF4-FFF2-40B4-BE49-F238E27FC236}">
                <a16:creationId xmlns:a16="http://schemas.microsoft.com/office/drawing/2014/main" id="{61FFD17F-4BCF-D297-A938-645F78413C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061" y="4499810"/>
            <a:ext cx="914400" cy="914400"/>
          </a:xfrm>
          <a:prstGeom prst="rect">
            <a:avLst/>
          </a:prstGeom>
        </p:spPr>
      </p:pic>
      <p:pic>
        <p:nvPicPr>
          <p:cNvPr id="18" name="그래픽 33" descr="문서 단색으로 채워진">
            <a:extLst>
              <a:ext uri="{FF2B5EF4-FFF2-40B4-BE49-F238E27FC236}">
                <a16:creationId xmlns:a16="http://schemas.microsoft.com/office/drawing/2014/main" id="{900EE169-06F8-B2B0-1FD6-F835C8F311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1372" y="5373491"/>
            <a:ext cx="360000" cy="360000"/>
          </a:xfrm>
          <a:prstGeom prst="rect">
            <a:avLst/>
          </a:prstGeom>
        </p:spPr>
      </p:pic>
      <p:pic>
        <p:nvPicPr>
          <p:cNvPr id="19" name="그래픽 34" descr="자물쇠 단색으로 채워진">
            <a:extLst>
              <a:ext uri="{FF2B5EF4-FFF2-40B4-BE49-F238E27FC236}">
                <a16:creationId xmlns:a16="http://schemas.microsoft.com/office/drawing/2014/main" id="{0351F3D8-45D1-5126-79B1-39A377ECF1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0348" y="5510364"/>
            <a:ext cx="360000" cy="360000"/>
          </a:xfrm>
          <a:prstGeom prst="rect">
            <a:avLst/>
          </a:prstGeom>
        </p:spPr>
      </p:pic>
      <p:pic>
        <p:nvPicPr>
          <p:cNvPr id="20" name="그래픽 10" descr="추가 단색으로 채워진">
            <a:extLst>
              <a:ext uri="{FF2B5EF4-FFF2-40B4-BE49-F238E27FC236}">
                <a16:creationId xmlns:a16="http://schemas.microsoft.com/office/drawing/2014/main" id="{317AC061-E6E6-7411-4FE2-E0C1A47408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732" y="5433681"/>
            <a:ext cx="360000" cy="360000"/>
          </a:xfrm>
          <a:prstGeom prst="rect">
            <a:avLst/>
          </a:prstGeom>
        </p:spPr>
      </p:pic>
      <p:pic>
        <p:nvPicPr>
          <p:cNvPr id="21" name="그래픽 8" descr="해시 태그 단색으로 채워진">
            <a:extLst>
              <a:ext uri="{FF2B5EF4-FFF2-40B4-BE49-F238E27FC236}">
                <a16:creationId xmlns:a16="http://schemas.microsoft.com/office/drawing/2014/main" id="{73BE1DC8-E25C-37D5-72F1-C16E168DB3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59687" y="5334203"/>
            <a:ext cx="360000" cy="360000"/>
          </a:xfrm>
          <a:prstGeom prst="rect">
            <a:avLst/>
          </a:prstGeom>
        </p:spPr>
      </p:pic>
      <p:pic>
        <p:nvPicPr>
          <p:cNvPr id="22" name="그래픽 9" descr="물음표 단색으로 채워진">
            <a:extLst>
              <a:ext uri="{FF2B5EF4-FFF2-40B4-BE49-F238E27FC236}">
                <a16:creationId xmlns:a16="http://schemas.microsoft.com/office/drawing/2014/main" id="{63C0963D-4494-0193-1CA9-01D88E6034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16452" y="5428113"/>
            <a:ext cx="360000" cy="360000"/>
          </a:xfrm>
          <a:prstGeom prst="rect">
            <a:avLst/>
          </a:prstGeom>
        </p:spPr>
      </p:pic>
      <p:pic>
        <p:nvPicPr>
          <p:cNvPr id="23" name="그래픽 7" descr="@ 단색으로 채워진">
            <a:extLst>
              <a:ext uri="{FF2B5EF4-FFF2-40B4-BE49-F238E27FC236}">
                <a16:creationId xmlns:a16="http://schemas.microsoft.com/office/drawing/2014/main" id="{A3D0ED1E-5876-D00D-0AAD-1C468AD0D2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49341" y="5505510"/>
            <a:ext cx="360000" cy="360000"/>
          </a:xfrm>
          <a:prstGeom prst="rect">
            <a:avLst/>
          </a:prstGeom>
        </p:spPr>
      </p:pic>
      <p:pic>
        <p:nvPicPr>
          <p:cNvPr id="24" name="그래픽 5" descr="느낌표 단색으로 채워진">
            <a:extLst>
              <a:ext uri="{FF2B5EF4-FFF2-40B4-BE49-F238E27FC236}">
                <a16:creationId xmlns:a16="http://schemas.microsoft.com/office/drawing/2014/main" id="{8FCD3B2B-6BD9-73AB-5926-8B5884DC44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99441" y="5358628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AD092E5-2BD7-F329-3B14-C50ABC5D77E1}"/>
              </a:ext>
            </a:extLst>
          </p:cNvPr>
          <p:cNvSpPr txBox="1"/>
          <p:nvPr/>
        </p:nvSpPr>
        <p:spPr>
          <a:xfrm>
            <a:off x="7627228" y="5441337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AF relay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래픽 32" descr="문서 단색으로 채워진">
            <a:extLst>
              <a:ext uri="{FF2B5EF4-FFF2-40B4-BE49-F238E27FC236}">
                <a16:creationId xmlns:a16="http://schemas.microsoft.com/office/drawing/2014/main" id="{244FB5C0-7EAB-DEC9-B069-B766916676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12345" y="452878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54A1D0-27AC-BADA-6555-BDD9ADDCCFCC}"/>
                  </a:ext>
                </a:extLst>
              </p:cNvPr>
              <p:cNvSpPr txBox="1"/>
              <p:nvPr/>
            </p:nvSpPr>
            <p:spPr>
              <a:xfrm>
                <a:off x="4854299" y="415639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54A1D0-27AC-BADA-6555-BDD9ADDC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156393"/>
                <a:ext cx="2483402" cy="369332"/>
              </a:xfrm>
              <a:prstGeom prst="rect">
                <a:avLst/>
              </a:prstGeom>
              <a:blipFill>
                <a:blip r:embed="rId2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2C2EDE-880C-A201-4B2C-A3E7AAABF6CB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2.2 Received signals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At the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destination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6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개체 4">
                <a:extLst>
                  <a:ext uri="{FF2B5EF4-FFF2-40B4-BE49-F238E27FC236}">
                    <a16:creationId xmlns:a16="http://schemas.microsoft.com/office/drawing/2014/main" id="{46FB45B1-2F1A-2E1D-D71C-8D420E543D9A}"/>
                  </a:ext>
                </a:extLst>
              </p:cNvPr>
              <p:cNvSpPr txBox="1"/>
              <p:nvPr/>
            </p:nvSpPr>
            <p:spPr>
              <a:xfrm>
                <a:off x="1314203" y="2014848"/>
                <a:ext cx="9686306" cy="296883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rad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rad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개체 4">
                <a:extLst>
                  <a:ext uri="{FF2B5EF4-FFF2-40B4-BE49-F238E27FC236}">
                    <a16:creationId xmlns:a16="http://schemas.microsoft.com/office/drawing/2014/main" id="{46FB45B1-2F1A-2E1D-D71C-8D420E543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03" y="2014848"/>
                <a:ext cx="9686306" cy="2968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11" descr="Cell Tower with solid fill">
            <a:extLst>
              <a:ext uri="{FF2B5EF4-FFF2-40B4-BE49-F238E27FC236}">
                <a16:creationId xmlns:a16="http://schemas.microsoft.com/office/drawing/2014/main" id="{9E0302A9-5312-0C83-1317-3D60D476F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0101" y="5070508"/>
            <a:ext cx="914400" cy="914400"/>
          </a:xfrm>
          <a:prstGeom prst="rect">
            <a:avLst/>
          </a:prstGeom>
        </p:spPr>
      </p:pic>
      <p:sp>
        <p:nvSpPr>
          <p:cNvPr id="9" name="화살표: 오른쪽 9">
            <a:extLst>
              <a:ext uri="{FF2B5EF4-FFF2-40B4-BE49-F238E27FC236}">
                <a16:creationId xmlns:a16="http://schemas.microsoft.com/office/drawing/2014/main" id="{81B9AE7C-B248-624C-8427-5DE62C494038}"/>
              </a:ext>
            </a:extLst>
          </p:cNvPr>
          <p:cNvSpPr/>
          <p:nvPr/>
        </p:nvSpPr>
        <p:spPr>
          <a:xfrm>
            <a:off x="5193631" y="5527708"/>
            <a:ext cx="1804737" cy="306806"/>
          </a:xfrm>
          <a:prstGeom prst="rightArrow">
            <a:avLst>
              <a:gd name="adj1" fmla="val 39811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Graphic 13" descr="Smart Phone outline">
            <a:extLst>
              <a:ext uri="{FF2B5EF4-FFF2-40B4-BE49-F238E27FC236}">
                <a16:creationId xmlns:a16="http://schemas.microsoft.com/office/drawing/2014/main" id="{2EC0C951-FF26-59A8-9B4D-33759C4843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7498" y="507050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C47941-77C8-EF64-66BB-D5068D38864A}"/>
              </a:ext>
            </a:extLst>
          </p:cNvPr>
          <p:cNvSpPr txBox="1"/>
          <p:nvPr/>
        </p:nvSpPr>
        <p:spPr>
          <a:xfrm>
            <a:off x="3814268" y="6012035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AF relay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BBF8DF-63DA-ECAE-E4FD-455C193B3723}"/>
              </a:ext>
            </a:extLst>
          </p:cNvPr>
          <p:cNvSpPr txBox="1"/>
          <p:nvPr/>
        </p:nvSpPr>
        <p:spPr>
          <a:xfrm>
            <a:off x="6810525" y="6075144"/>
            <a:ext cx="1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Destination</a:t>
            </a:r>
          </a:p>
          <a:p>
            <a:pPr algn="ctr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4BD0A1-0CB5-EBC3-4F88-AC4943837D4F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2.2 Received signals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At the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destination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Achievable rate for the public message by treating the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covert message as interference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7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개체 4">
                <a:extLst>
                  <a:ext uri="{FF2B5EF4-FFF2-40B4-BE49-F238E27FC236}">
                    <a16:creationId xmlns:a16="http://schemas.microsoft.com/office/drawing/2014/main" id="{31E02114-F340-60F0-AE51-8B5BCDCB35E2}"/>
                  </a:ext>
                </a:extLst>
              </p:cNvPr>
              <p:cNvSpPr txBox="1"/>
              <p:nvPr/>
            </p:nvSpPr>
            <p:spPr>
              <a:xfrm>
                <a:off x="1717964" y="2232562"/>
                <a:ext cx="10422576" cy="367343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𝑆𝑅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𝑅𝐷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개체 4">
                <a:extLst>
                  <a:ext uri="{FF2B5EF4-FFF2-40B4-BE49-F238E27FC236}">
                    <a16:creationId xmlns:a16="http://schemas.microsoft.com/office/drawing/2014/main" id="{31E02114-F340-60F0-AE51-8B5BCDCB3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964" y="2232562"/>
                <a:ext cx="10422576" cy="3673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19A3203-1B5D-6453-EFB8-AFAF42EE4BBC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2.2 Received signals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At the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destination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Achievable rate for the covert message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after canceling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the decoded public message and artificial noise by cooperation between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733CF9-E5D3-18C2-35D1-707CAF1205BF}"/>
                  </a:ext>
                </a:extLst>
              </p:cNvPr>
              <p:cNvSpPr txBox="1"/>
              <p:nvPr/>
            </p:nvSpPr>
            <p:spPr>
              <a:xfrm>
                <a:off x="6815229" y="3537506"/>
                <a:ext cx="518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Cancellable by cooperation between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𝐷</m:t>
                    </m:r>
                  </m:oMath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733CF9-E5D3-18C2-35D1-707CAF120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229" y="3537506"/>
                <a:ext cx="518776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개체 7">
                <a:extLst>
                  <a:ext uri="{FF2B5EF4-FFF2-40B4-BE49-F238E27FC236}">
                    <a16:creationId xmlns:a16="http://schemas.microsoft.com/office/drawing/2014/main" id="{882C5FC3-EB3D-EC61-AB80-434175F6A8EC}"/>
                  </a:ext>
                </a:extLst>
              </p:cNvPr>
              <p:cNvSpPr txBox="1"/>
              <p:nvPr/>
            </p:nvSpPr>
            <p:spPr>
              <a:xfrm>
                <a:off x="1809008" y="2608613"/>
                <a:ext cx="5523655" cy="17046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개체 7">
                <a:extLst>
                  <a:ext uri="{FF2B5EF4-FFF2-40B4-BE49-F238E27FC236}">
                    <a16:creationId xmlns:a16="http://schemas.microsoft.com/office/drawing/2014/main" id="{882C5FC3-EB3D-EC61-AB80-434175F6A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008" y="2608613"/>
                <a:ext cx="5523655" cy="1704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개체 6">
                <a:extLst>
                  <a:ext uri="{FF2B5EF4-FFF2-40B4-BE49-F238E27FC236}">
                    <a16:creationId xmlns:a16="http://schemas.microsoft.com/office/drawing/2014/main" id="{F97E4757-B403-408D-D9B2-2E47A28483C7}"/>
                  </a:ext>
                </a:extLst>
              </p:cNvPr>
              <p:cNvSpPr txBox="1"/>
              <p:nvPr/>
            </p:nvSpPr>
            <p:spPr>
              <a:xfrm>
                <a:off x="2058988" y="4575175"/>
                <a:ext cx="8958262" cy="227012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𝑆𝑅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𝑆𝑅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𝑅𝐷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𝑆𝑅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개체 6">
                <a:extLst>
                  <a:ext uri="{FF2B5EF4-FFF2-40B4-BE49-F238E27FC236}">
                    <a16:creationId xmlns:a16="http://schemas.microsoft.com/office/drawing/2014/main" id="{F97E4757-B403-408D-D9B2-2E47A2848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8" y="4575175"/>
                <a:ext cx="8958262" cy="22701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3EDC224-C89B-182D-EFDD-3F776B70D49D}"/>
              </a:ext>
            </a:extLst>
          </p:cNvPr>
          <p:cNvSpPr txBox="1"/>
          <p:nvPr/>
        </p:nvSpPr>
        <p:spPr>
          <a:xfrm>
            <a:off x="137160" y="0"/>
            <a:ext cx="43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Problem Formulation    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Covert rate maximization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Objective function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Covert rate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1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Minimum public rate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The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worst-case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kumimoji="0" lang="en-US" altLang="ko-K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0" lang="en-US" altLang="ko-KR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𝜁</m:t>
                    </m:r>
                    <m:sSub>
                      <m:sSubPr>
                        <m:ctrlP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kumimoji="0" lang="en-US" altLang="ko-K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2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Minimum DEP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 threshold </a:t>
                </a:r>
                <a14:m>
                  <m:oMath xmlns:m="http://schemas.openxmlformats.org/officeDocument/2006/math">
                    <m:r>
                      <a:rPr kumimoji="0" lang="ko-KR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3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To avoid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zero DEP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4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The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sum of power proportion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5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Maximum artificial noise power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bound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Constraint 6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Individual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power proportion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43877" y="0"/>
            <a:ext cx="443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System Model </a:t>
            </a:r>
            <a:r>
              <a:rPr lang="en-US" altLang="ko-KR" sz="1200" b="1" dirty="0">
                <a:solidFill>
                  <a:schemeClr val="bg2"/>
                </a:solidFill>
              </a:rPr>
              <a:t>Problem Formulation  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Numerical Result  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 dirty="0"/>
              <a:t>/</a:t>
            </a:r>
            <a:r>
              <a:rPr lang="en-US" altLang="ko-KR" sz="1200" dirty="0"/>
              <a:t>12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개체 4">
                <a:extLst>
                  <a:ext uri="{FF2B5EF4-FFF2-40B4-BE49-F238E27FC236}">
                    <a16:creationId xmlns:a16="http://schemas.microsoft.com/office/drawing/2014/main" id="{A141909B-E004-2942-B38C-D93498908553}"/>
                  </a:ext>
                </a:extLst>
              </p:cNvPr>
              <p:cNvSpPr txBox="1"/>
              <p:nvPr/>
            </p:nvSpPr>
            <p:spPr>
              <a:xfrm>
                <a:off x="6510338" y="2190750"/>
                <a:ext cx="5611812" cy="33528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limLow>
                        <m:limLow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lim>
                      </m:limLow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𝑆𝑅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𝑆𝑅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̄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≤1,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개체 4">
                <a:extLst>
                  <a:ext uri="{FF2B5EF4-FFF2-40B4-BE49-F238E27FC236}">
                    <a16:creationId xmlns:a16="http://schemas.microsoft.com/office/drawing/2014/main" id="{A141909B-E004-2942-B38C-D93498908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338" y="2190750"/>
                <a:ext cx="5611812" cy="3352800"/>
              </a:xfrm>
              <a:prstGeom prst="rect">
                <a:avLst/>
              </a:prstGeom>
              <a:blipFill>
                <a:blip r:embed="rId4"/>
                <a:stretch>
                  <a:fillRect l="-108" t="-121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782</Words>
  <Application>Microsoft Office PowerPoint</Application>
  <PresentationFormat>Widescreen</PresentationFormat>
  <Paragraphs>181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Times New Roman</vt:lpstr>
      <vt:lpstr>Office 테마</vt:lpstr>
      <vt:lpstr>Active Jamming for AF Relay-Based Covert Communications</vt:lpstr>
      <vt:lpstr>Introduction</vt:lpstr>
      <vt:lpstr>Introduction</vt:lpstr>
      <vt:lpstr>System Model</vt:lpstr>
      <vt:lpstr>System Model</vt:lpstr>
      <vt:lpstr>System Model</vt:lpstr>
      <vt:lpstr>System Model</vt:lpstr>
      <vt:lpstr>System Model</vt:lpstr>
      <vt:lpstr>Problem Formulation</vt:lpstr>
      <vt:lpstr>Numerical Result</vt:lpstr>
      <vt:lpstr>Numerical Result</vt:lpstr>
      <vt:lpstr>Numerical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14</cp:revision>
  <dcterms:created xsi:type="dcterms:W3CDTF">2018-10-31T12:38:19Z</dcterms:created>
  <dcterms:modified xsi:type="dcterms:W3CDTF">2024-10-21T11:16:02Z</dcterms:modified>
</cp:coreProperties>
</file>