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3" r:id="rId27"/>
    <p:sldId id="338" r:id="rId28"/>
    <p:sldId id="337" r:id="rId29"/>
    <p:sldId id="340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11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rgbClr val="0000FF"/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rgbClr val="0000FF"/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rgbClr val="0000FF"/>
                </a:solidFill>
              </a:rPr>
              <a:t>limitations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rgbClr val="0000FF"/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rgbClr val="0000FF"/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rgbClr val="0000FF"/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rgbClr val="0000FF"/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42270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9979" y="5359730"/>
                <a:ext cx="1068779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61" y="5304311"/>
                <a:ext cx="1444830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</a:t>
                </a:r>
                <a:r>
                  <a:rPr lang="en-US" dirty="0">
                    <a:solidFill>
                      <a:srgbClr val="0000FF"/>
                    </a:solidFill>
                  </a:rPr>
                  <a:t>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  <m:r>
                                                    <a:rPr lang="en-US" b="0" i="1" baseline="-2500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𝐷𝐷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  <m:r>
                                                        <a:rPr lang="en-US" i="1" baseline="-250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𝑆𝐷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aseline="-25000">
                                                  <a:solidFill>
                                                    <a:schemeClr val="tx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S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ba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−1</m:t>
                                              </m:r>
                                            </m:den>
                                          </m:f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aseline="-250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̄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i="1" baseline="-25000"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,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2092048"/>
              </a:xfrm>
              <a:prstGeom prst="rect">
                <a:avLst/>
              </a:prstGeom>
              <a:blipFill>
                <a:blip r:embed="rId4"/>
                <a:stretch>
                  <a:fillRect l="-517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34A5-AC3D-FFB2-6F03-BE3F743A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9D71-0DD5-7C56-A0A6-22E180DD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7CCB8-6A3A-C770-EA02-3A85CAB47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B7DD4-6E04-E361-A3FE-CBEE32CD8691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𝑂-𝐗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∀𝐗∈{𝑆,𝐷,𝑅,𝑊}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 noise power at 𝑊,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642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30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1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592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CA7E114-7B0B-6938-2B01-23F87066F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29004"/>
                  </p:ext>
                </p:extLst>
              </p:nvPr>
            </p:nvGraphicFramePr>
            <p:xfrm>
              <a:off x="2032000" y="1828803"/>
              <a:ext cx="8128000" cy="4597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52125">
                      <a:extLst>
                        <a:ext uri="{9D8B030D-6E8A-4147-A177-3AD203B41FA5}">
                          <a16:colId xmlns:a16="http://schemas.microsoft.com/office/drawing/2014/main" val="2813809242"/>
                        </a:ext>
                      </a:extLst>
                    </a:gridCol>
                    <a:gridCol w="4075875">
                      <a:extLst>
                        <a:ext uri="{9D8B030D-6E8A-4147-A177-3AD203B41FA5}">
                          <a16:colId xmlns:a16="http://schemas.microsoft.com/office/drawing/2014/main" val="20314549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8517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Bandwidth, 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[MHz]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682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333" r="-101203" b="-9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6246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333" r="-101203" b="-8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5363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333" r="-101203" b="-7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155544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6667" r="-101203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37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22951" r="-101203" b="-5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568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22951" r="-101203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3475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22951" r="-101203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70315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8065" r="-101203" b="-24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398291"/>
                      </a:ext>
                    </a:extLst>
                  </a:tr>
                  <a:tr h="4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33333" r="-1012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00FF"/>
                              </a:solidFill>
                            </a:rPr>
                            <a:t>0.05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[bps/Hz]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704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191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91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must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to ensure covertness.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increases worst-case DEP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low, while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is preferred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 is high.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96" y="5704114"/>
                <a:ext cx="10367159" cy="584775"/>
              </a:xfrm>
              <a:prstGeom prst="rect">
                <a:avLst/>
              </a:prstGeom>
              <a:blipFill>
                <a:blip r:embed="rId4"/>
                <a:stretch>
                  <a:fillRect l="-23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바탕" panose="02030600000101010101" pitchFamily="18" charset="-127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/>
                  <a:t> requires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,decreasing DEP.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/>
                  <a:t> schemes perform comparatively better than any other scheme.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7" y="5664530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low, both the "5%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400" dirty="0"/>
                  <a:t>"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schemes demonstrate performance close to the optimal scheme.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closeness in performance arises because the 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is dominant in this range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42264"/>
              </a:xfrm>
              <a:prstGeom prst="rect">
                <a:avLst/>
              </a:prstGeom>
              <a:blipFill>
                <a:blip r:embed="rId4"/>
                <a:stretch>
                  <a:fillRect l="-57" t="-224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communications </a:t>
            </a:r>
            <a:r>
              <a:rPr lang="en-US" altLang="ko-KR" dirty="0"/>
              <a:t>are necessary to </a:t>
            </a:r>
            <a:r>
              <a:rPr lang="en-US" altLang="ko-KR" dirty="0">
                <a:solidFill>
                  <a:srgbClr val="0000FF"/>
                </a:solidFill>
              </a:rPr>
              <a:t>counter traffic analysis threats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rgbClr val="0000FF"/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rgbClr val="0000FF"/>
                </a:solidFill>
              </a:rPr>
              <a:t>detection or suspicion</a:t>
            </a:r>
          </a:p>
          <a:p>
            <a:pPr lvl="2"/>
            <a:endParaRPr lang="en-US" altLang="ko-KR" dirty="0">
              <a:solidFill>
                <a:srgbClr val="0000FF"/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rgbClr val="0000FF"/>
                </a:solidFill>
              </a:rPr>
              <a:t>bidirectional communication</a:t>
            </a:r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rgbClr val="0000FF"/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rgbClr val="0000FF"/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rgbClr val="0000FF"/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88" y="1914443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covert communication performance</a:t>
            </a:r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Covert transmissions to hidden </a:t>
            </a:r>
            <a:r>
              <a:rPr lang="en-US" altLang="ko-KR" dirty="0"/>
              <a:t>receiver via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rgbClr val="0000FF"/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0000FF"/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00FF"/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54212"/>
            <a:ext cx="2741422" cy="158832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</p:cNvCxnSpPr>
          <p:nvPr/>
        </p:nvCxnSpPr>
        <p:spPr>
          <a:xfrm>
            <a:off x="5907969" y="1986208"/>
            <a:ext cx="2762514" cy="144428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2090</Words>
  <Application>Microsoft Office PowerPoint</Application>
  <PresentationFormat>Widescreen</PresentationFormat>
  <Paragraphs>484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26</cp:revision>
  <dcterms:created xsi:type="dcterms:W3CDTF">2018-10-31T12:38:19Z</dcterms:created>
  <dcterms:modified xsi:type="dcterms:W3CDTF">2024-06-06T02:06:34Z</dcterms:modified>
</cp:coreProperties>
</file>