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2" r:id="rId10"/>
    <p:sldId id="303" r:id="rId11"/>
    <p:sldId id="304" r:id="rId12"/>
    <p:sldId id="320" r:id="rId13"/>
    <p:sldId id="321" r:id="rId14"/>
    <p:sldId id="324" r:id="rId15"/>
    <p:sldId id="325" r:id="rId16"/>
    <p:sldId id="322" r:id="rId17"/>
    <p:sldId id="305" r:id="rId18"/>
    <p:sldId id="306" r:id="rId19"/>
    <p:sldId id="307" r:id="rId20"/>
    <p:sldId id="308" r:id="rId21"/>
    <p:sldId id="326" r:id="rId22"/>
    <p:sldId id="327" r:id="rId23"/>
    <p:sldId id="309" r:id="rId24"/>
    <p:sldId id="310" r:id="rId25"/>
    <p:sldId id="311" r:id="rId26"/>
    <p:sldId id="312" r:id="rId27"/>
    <p:sldId id="313" r:id="rId28"/>
    <p:sldId id="314" r:id="rId29"/>
    <p:sldId id="328" r:id="rId30"/>
    <p:sldId id="315" r:id="rId31"/>
    <p:sldId id="316" r:id="rId32"/>
    <p:sldId id="317" r:id="rId33"/>
    <p:sldId id="319" r:id="rId34"/>
    <p:sldId id="331" r:id="rId35"/>
    <p:sldId id="318" r:id="rId36"/>
    <p:sldId id="329" r:id="rId37"/>
    <p:sldId id="33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E9F85C-4EDD-4A85-A3C0-1EF399CECCD1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20"/>
            <p14:sldId id="321"/>
            <p14:sldId id="324"/>
            <p14:sldId id="325"/>
            <p14:sldId id="322"/>
            <p14:sldId id="305"/>
            <p14:sldId id="306"/>
            <p14:sldId id="307"/>
            <p14:sldId id="308"/>
            <p14:sldId id="326"/>
            <p14:sldId id="327"/>
            <p14:sldId id="309"/>
            <p14:sldId id="310"/>
            <p14:sldId id="311"/>
            <p14:sldId id="312"/>
            <p14:sldId id="313"/>
            <p14:sldId id="314"/>
            <p14:sldId id="328"/>
            <p14:sldId id="315"/>
            <p14:sldId id="316"/>
            <p14:sldId id="317"/>
            <p14:sldId id="319"/>
            <p14:sldId id="331"/>
            <p14:sldId id="318"/>
          </p14:sldIdLst>
        </p14:section>
        <p14:section name="Untitled Section" id="{9F810A64-B3FC-4A41-967B-D53851FD55E9}">
          <p14:sldIdLst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4694"/>
  </p:normalViewPr>
  <p:slideViewPr>
    <p:cSldViewPr snapToGrid="0">
      <p:cViewPr varScale="1">
        <p:scale>
          <a:sx n="152" d="100"/>
          <a:sy n="152" d="100"/>
        </p:scale>
        <p:origin x="62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B282C1-476E-6A3A-7454-87B804F7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Transmit Processing in           MIMO Communications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5D132D-1E71-DA92-63EE-78ADB5C26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Joham</a:t>
            </a:r>
            <a:r>
              <a:rPr lang="en-US" dirty="0"/>
              <a:t>, Member, IEEE, Wolfgang </a:t>
            </a:r>
            <a:r>
              <a:rPr lang="en-US" dirty="0" err="1"/>
              <a:t>Utschick</a:t>
            </a:r>
            <a:r>
              <a:rPr lang="en-US" dirty="0"/>
              <a:t>, Member IEEE, and Josef </a:t>
            </a:r>
            <a:r>
              <a:rPr lang="en-US" dirty="0" err="1"/>
              <a:t>A.Nossek</a:t>
            </a:r>
            <a:r>
              <a:rPr lang="en-US" dirty="0"/>
              <a:t>,     Fellow, IEEE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2C11-CB59-2E8A-C3A2-2EE4D79C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1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0C88-EA77-BB48-7934-AFB39B8F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1D794-24A3-F722-8343-F98F785EE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337" y="1658080"/>
                <a:ext cx="10515600" cy="4763692"/>
              </a:xfrm>
            </p:spPr>
            <p:txBody>
              <a:bodyPr/>
              <a:lstStyle/>
              <a:p>
                <a:r>
                  <a:rPr lang="en-US" sz="1600" b="1" dirty="0"/>
                  <a:t>C. Receive Wiener Filter (</a:t>
                </a:r>
                <a:r>
                  <a:rPr lang="en-US" sz="1600" b="1" dirty="0" err="1"/>
                  <a:t>RxWF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minimizes the MSE without an additional constraint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                                                                                           (11)</a:t>
                </a:r>
              </a:p>
              <a:p>
                <a:r>
                  <a:rPr lang="en-US" sz="1600" dirty="0"/>
                  <a:t>After setting the derivative of the MSE to zero, we </a:t>
                </a:r>
                <a:r>
                  <a:rPr lang="en-US" sz="1600" dirty="0" err="1"/>
                  <a:t>yiled</a:t>
                </a:r>
                <a:endParaRPr lang="en-US" sz="16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600" dirty="0"/>
                  <a:t>                                                                                                        (12)</a:t>
                </a:r>
              </a:p>
              <a:p>
                <a:r>
                  <a:rPr lang="en-US" sz="1600" dirty="0"/>
                  <a:t>Where we utilize matrix inversion lemma </a:t>
                </a:r>
              </a:p>
              <a:p>
                <a:r>
                  <a:rPr lang="en-US" sz="1600" dirty="0"/>
                  <a:t>Equation (12) describe the dependence of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on the SNR</a:t>
                </a:r>
              </a:p>
              <a:p>
                <a:r>
                  <a:rPr lang="en-US" sz="1600" dirty="0"/>
                  <a:t>For decreasing SNR, the summand of the inverse gets smaller than the second summand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converges to the RXMF</a:t>
                </a:r>
              </a:p>
              <a:p>
                <a:r>
                  <a:rPr lang="en-US" sz="1600" dirty="0"/>
                  <a:t>On the contrary, the second summand can be neglected for high SNR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converges to the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From (12), we also see that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is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followed by the interference canceller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1D794-24A3-F722-8343-F98F785EE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337" y="1658080"/>
                <a:ext cx="10515600" cy="4763692"/>
              </a:xfrm>
              <a:blipFill>
                <a:blip r:embed="rId2"/>
                <a:stretch>
                  <a:fillRect l="-232" t="-896" r="-348" b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F51C0-94B8-1118-D860-8F86C99A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B3E5-9947-431E-79CE-F49D734A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CF2A-2C03-380F-0371-AA1C1EA2C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8229" y="1632913"/>
                <a:ext cx="10515600" cy="4814026"/>
              </a:xfrm>
            </p:spPr>
            <p:txBody>
              <a:bodyPr/>
              <a:lstStyle/>
              <a:p>
                <a:r>
                  <a:rPr lang="en-US" sz="1600" dirty="0"/>
                  <a:t>We need a scalar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minimizes the MSE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of (4)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𝑮𝑯𝑷𝒔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))]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600" dirty="0"/>
                  <a:t>Differentiate with respect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=0 −2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CF2A-2C03-380F-0371-AA1C1EA2C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8229" y="1632913"/>
                <a:ext cx="10515600" cy="4814026"/>
              </a:xfrm>
              <a:blipFill>
                <a:blip r:embed="rId2"/>
                <a:stretch>
                  <a:fillRect l="-232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1849-404C-20AC-EDD2-59E038F2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4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4DB8-AF7F-BFBF-BB6F-DFA842B8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257D2-A53C-FCF8-E675-E38A1B31C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53781"/>
              </a:xfrm>
            </p:spPr>
            <p:txBody>
              <a:bodyPr/>
              <a:lstStyle/>
              <a:p>
                <a:r>
                  <a:rPr lang="en-US" sz="1600" dirty="0"/>
                  <a:t>Setting derivative to zero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⇒0 −2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And that  is found in a similar way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We obtain the scalar Wiener filter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(13)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Whose MSE reads as[cf.(4)]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(14)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257D2-A53C-FCF8-E675-E38A1B31C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53781"/>
              </a:xfrm>
              <a:blipFill>
                <a:blip r:embed="rId2"/>
                <a:stretch>
                  <a:fillRect l="-232" t="-828" r="-290" b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BB5A-4E21-BBB3-EF84-68EEFCEE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54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E2F2-05BB-6F98-B7AE-C5B49569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7A71C-2BD0-9660-B379-5D076D4B4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22415"/>
              </a:xfrm>
            </p:spPr>
            <p:txBody>
              <a:bodyPr/>
              <a:lstStyle/>
              <a:p>
                <a:r>
                  <a:rPr lang="en-US" sz="1600" b="1" dirty="0"/>
                  <a:t>MSEs of the Receive Filters</a:t>
                </a:r>
              </a:p>
              <a:p>
                <a:r>
                  <a:rPr lang="en-US" sz="1600" dirty="0"/>
                  <a:t>Due to (14)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[see (7)], 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[see(10)], and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[see(12)] applied to the figure.1 result in the </a:t>
                </a:r>
              </a:p>
              <a:p>
                <a:r>
                  <a:rPr lang="en-US" sz="1600" dirty="0"/>
                  <a:t>MSEs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𝜼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1/2,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/>
                  <a:t>Now,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7A71C-2BD0-9660-B379-5D076D4B4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22415"/>
              </a:xfrm>
              <a:blipFill>
                <a:blip r:embed="rId2"/>
                <a:stretch>
                  <a:fillRect l="-232" t="-885" b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2DC5F-0316-29FD-57C6-06D9B990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0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B19C-FCF9-5C86-55A3-F237CFED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FEF4C-61B6-1B80-6C31-A40E6A24C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𝜼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𝑯𝑷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𝜼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𝑯𝑷</m:t>
                                                    </m:r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FEF4C-61B6-1B80-6C31-A40E6A24C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966D-D121-D3CC-D91D-4738837D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63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38F2-E92F-5BF3-A669-C0857F58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AF706-9AE4-19EC-4E21-734899FB9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Applying inversion lemma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𝑯𝑷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Appendix A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⇒|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600" dirty="0"/>
              </a:p>
              <a:p>
                <a:r>
                  <a:rPr lang="en-US" sz="1600" dirty="0"/>
                  <a:t>This expression involves both the sum of squares of the eigenvalues and the cross-terms involving products of  distinct eigenvalues</a:t>
                </a:r>
              </a:p>
              <a:p>
                <a:r>
                  <a:rPr lang="en-US" sz="1600" dirty="0"/>
                  <a:t>However,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is generally not equal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unless the matrix is diagonal or has some      special properties (such as being scalar multiples of each other).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AF706-9AE4-19EC-4E21-734899FB9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674" r="-47362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69B3-9D10-6801-9EE4-E530FFE2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8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B765-D00A-2540-4CC3-B24DDEB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57865-1F84-32B7-1580-9477B8050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(15)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(16)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                                                                                                          (17)</a:t>
                </a:r>
              </a:p>
              <a:p>
                <a:r>
                  <a:rPr lang="en-US" sz="1600" dirty="0"/>
                  <a:t>Here, we introduced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1/2,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𝑯𝑷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/>
                  <a:t>We used matrix inversion lemma for (17). The square root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1/2,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1600" dirty="0"/>
                  <a:t> fulfills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. Note that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for uncorrelated symbols and noise,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57865-1F84-32B7-1580-9477B8050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2783-8856-5B37-9E42-3A057B0D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783" y="6350466"/>
            <a:ext cx="537595" cy="113251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21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FAF9-B49C-0723-0B2B-27526ED1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1B7A-03E8-02AB-A961-4A479EB31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We assume a prior known constant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contrary to the receive filters</a:t>
                </a:r>
              </a:p>
              <a:p>
                <a:r>
                  <a:rPr lang="en-US" sz="1600" dirty="0"/>
                  <a:t>So, we can design a precoding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if the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is available at the transmitter </a:t>
                </a:r>
              </a:p>
              <a:p>
                <a:r>
                  <a:rPr lang="en-US" sz="1600" b="1" dirty="0"/>
                  <a:t>A. Derivation of </a:t>
                </a:r>
                <a:r>
                  <a:rPr lang="en-US" sz="1600" b="1" dirty="0" err="1"/>
                  <a:t>TxMF</a:t>
                </a:r>
                <a:endParaRPr lang="en-US" sz="1600" b="1" dirty="0"/>
              </a:p>
              <a:p>
                <a:r>
                  <a:rPr lang="en-US" sz="1600" dirty="0"/>
                  <a:t>Previously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was introduced by moving the channel matched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from receiver to transmitter</a:t>
                </a:r>
              </a:p>
              <a:p>
                <a:r>
                  <a:rPr lang="en-US" sz="1600" dirty="0"/>
                  <a:t>We can derive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by utilizing the same cost function for the </a:t>
                </a:r>
                <a:r>
                  <a:rPr lang="en-US" sz="1600" dirty="0" err="1"/>
                  <a:t>RxMF</a:t>
                </a:r>
                <a:endParaRPr lang="en-US" sz="1600" dirty="0"/>
              </a:p>
              <a:p>
                <a:r>
                  <a:rPr lang="en-US" sz="1600" dirty="0"/>
                  <a:t>But need to ensure that only available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is used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1600" dirty="0"/>
                  <a:t>    s.t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          (18)</a:t>
                </a:r>
              </a:p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(18) can be further reformulated into</a:t>
                </a:r>
              </a:p>
              <a:p>
                <a:r>
                  <a:rPr lang="en-US" sz="1600" dirty="0"/>
                  <a:t>P1.1)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1B7A-03E8-02AB-A961-4A479EB31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C7B7D-8C84-2D7E-9D16-AA50139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6A68-251F-AEF9-1C75-CDC3906D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FC-B0BF-9DEB-C067-30F805423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∗0 −0 −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FC-B0BF-9DEB-C067-30F805423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A446-0C81-AA24-5947-19813748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4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03C3-85EA-D746-5F5D-1B9A69E8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F569-86CE-1077-6548-17D08B2CC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20225"/>
              </a:xfrm>
            </p:spPr>
            <p:txBody>
              <a:bodyPr/>
              <a:lstStyle/>
              <a:p>
                <a:r>
                  <a:rPr lang="en-US" sz="1600" dirty="0"/>
                  <a:t>By letting,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b="0" dirty="0"/>
                  <a:t>                                                                                                                                               (18)</a:t>
                </a:r>
              </a:p>
              <a:p>
                <a:r>
                  <a:rPr lang="en-US" sz="1600" b="0" dirty="0"/>
                  <a:t>Now, By letting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/>
                  <a:t>                                                     (19)</a:t>
                </a:r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F569-86CE-1077-6548-17D08B2CC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20225"/>
              </a:xfrm>
              <a:blipFill>
                <a:blip r:embed="rId2"/>
                <a:stretch>
                  <a:fillRect l="-232" t="-83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5BF0-CC14-1BA1-BC21-BC4A1552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644081"/>
            <a:ext cx="1333107" cy="77394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1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6CF1AE-0655-DAC2-16D5-3A4091A6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3C75C-F5B0-2A3A-E3A1-69FB46DE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Abstract</a:t>
            </a:r>
          </a:p>
          <a:p>
            <a:r>
              <a:rPr lang="en-US" sz="1800" dirty="0"/>
              <a:t>Introduction</a:t>
            </a:r>
          </a:p>
          <a:p>
            <a:r>
              <a:rPr lang="en-US" sz="1800" dirty="0"/>
              <a:t>System Model</a:t>
            </a:r>
          </a:p>
          <a:p>
            <a:r>
              <a:rPr lang="en-US" sz="1800" dirty="0"/>
              <a:t>Receive Filters</a:t>
            </a:r>
          </a:p>
          <a:p>
            <a:r>
              <a:rPr lang="en-US" sz="1800" dirty="0"/>
              <a:t>Transmit Matched Filter (</a:t>
            </a:r>
            <a:r>
              <a:rPr lang="en-US" sz="1800" dirty="0" err="1"/>
              <a:t>TxMF</a:t>
            </a:r>
            <a:r>
              <a:rPr lang="en-US" sz="1800" dirty="0"/>
              <a:t>)</a:t>
            </a:r>
          </a:p>
          <a:p>
            <a:r>
              <a:rPr lang="en-US" sz="1800" dirty="0"/>
              <a:t>Transmit Zero-Forcing  Filter (</a:t>
            </a:r>
            <a:r>
              <a:rPr lang="en-US" sz="1800" dirty="0" err="1"/>
              <a:t>TxZF</a:t>
            </a:r>
            <a:r>
              <a:rPr lang="en-US" sz="1800" dirty="0"/>
              <a:t>)</a:t>
            </a:r>
          </a:p>
          <a:p>
            <a:r>
              <a:rPr lang="en-US" sz="1800" dirty="0"/>
              <a:t>Transmit Wiener Filter (</a:t>
            </a:r>
            <a:r>
              <a:rPr lang="en-US" sz="1800" dirty="0" err="1"/>
              <a:t>TxWF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A72B-5966-6FAE-3C87-037DB14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2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750-6EE8-01E9-6D55-DB858698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D7378-D12A-777A-CC8D-AC647D69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By comparing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in (19) to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(7)</a:t>
                </a:r>
              </a:p>
              <a:p>
                <a:r>
                  <a:rPr lang="en-US" sz="1600" dirty="0"/>
                  <a:t>The matched filter at the transmitter is also conjugate transpose of  subsequent filter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does not regard the properties of the noise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600" dirty="0"/>
                  <a:t>, since noise covariance is excluded in (19)</a:t>
                </a:r>
              </a:p>
              <a:p>
                <a:r>
                  <a:rPr lang="en-US" sz="1600" dirty="0"/>
                  <a:t>If the receiver incorporates a noise whitening filter together with its matched filter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1600" dirty="0"/>
                  <a:t>The transmitter is able to adapt to the properties of the noise</a:t>
                </a:r>
              </a:p>
              <a:p>
                <a:r>
                  <a:rPr lang="en-US" sz="1600" dirty="0"/>
                  <a:t>But the approach would increase the system complexity due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is not influenced by 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of the desired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1600" b="1" dirty="0"/>
              </a:p>
              <a:p>
                <a:r>
                  <a:rPr lang="en-US" sz="1600" dirty="0"/>
                  <a:t>Since the receiver does not consider the correlations of the different entries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/>
                  <a:t> as it uses a prior defined           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which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The explanation for this is the inability of the receiver to deal with a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which depends upon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D7378-D12A-777A-CC8D-AC647D69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5D2A-4C31-A2DB-09A0-ECA6FB5F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4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5BA-4D91-60D3-B34F-43608318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5559B-00CC-D33A-C5B0-316671766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5032140"/>
              </a:xfrm>
            </p:spPr>
            <p:txBody>
              <a:bodyPr/>
              <a:lstStyle/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TxMF</a:t>
                </a:r>
                <a:endParaRPr lang="en-US" sz="1600" b="1" dirty="0"/>
              </a:p>
              <a:p>
                <a:r>
                  <a:rPr lang="en-US" sz="1600" dirty="0"/>
                  <a:t>Due to the transmit power restriction, the amplitude at the output of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depends on the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, the channel realization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/>
                  <a:t>, and the choice of the fixed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. We can expect that the output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has a wrong amplitude in most cases. Therefore, we need the scalar Wiener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of (13) to the correct    amplitude, when we apply transmit processing. With(14), the resulting MSE of 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can be written as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(14)</a:t>
                </a:r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So,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𝑹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ra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𝑮𝑯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ra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𝑮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𝑮𝑯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e>
                                        </m:ra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5559B-00CC-D33A-C5B0-316671766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5032140"/>
              </a:xfrm>
              <a:blipFill>
                <a:blip r:embed="rId2"/>
                <a:stretch>
                  <a:fillRect l="-232" t="-84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24D9E-7664-9EDE-2FEB-2F1DE7C9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0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BC53-5A53-8ACD-3E4A-A06672CB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E3F0A-FBCE-C2FB-4185-457AAF062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0784" y="1616135"/>
                <a:ext cx="10515600" cy="45272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𝜼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Where we introduced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(20)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E3F0A-FBCE-C2FB-4185-457AAF06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784" y="1616135"/>
                <a:ext cx="10515600" cy="4527272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BAEE2-A2EB-09F5-6BD5-ADCA9D4E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6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7D35-A290-74A2-03F2-CAAC1D89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82621-C362-3CB8-61E5-C80EDAD0A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If the transmitter knows below properties:</a:t>
                </a:r>
              </a:p>
              <a:p>
                <a:pPr lvl="1"/>
                <a:r>
                  <a:rPr lang="en-US" sz="1400" dirty="0"/>
                  <a:t>The channel Matrix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The constant signal processing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at the receiver </a:t>
                </a:r>
              </a:p>
              <a:p>
                <a:pPr lvl="1"/>
                <a:r>
                  <a:rPr lang="en-US" sz="1400" dirty="0"/>
                  <a:t>The signal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r>
                  <a:rPr lang="en-US" sz="1600" b="0" dirty="0"/>
                  <a:t>Not only transmit processing which maximizes the received desired signal as with the </a:t>
                </a:r>
                <a:r>
                  <a:rPr lang="en-US" sz="1600" b="0" dirty="0" err="1"/>
                  <a:t>TxMF</a:t>
                </a:r>
                <a:r>
                  <a:rPr lang="en-US" sz="1600" b="0" dirty="0"/>
                  <a:t> is possible </a:t>
                </a:r>
              </a:p>
              <a:p>
                <a:r>
                  <a:rPr lang="en-US" sz="1600" dirty="0"/>
                  <a:t>But also, a transmit filter which generates a received signal without interference</a:t>
                </a:r>
              </a:p>
              <a:p>
                <a:r>
                  <a:rPr lang="en-US" sz="1600" b="0" dirty="0"/>
                  <a:t>And we call the transmit filter with this property the </a:t>
                </a:r>
                <a:r>
                  <a:rPr lang="en-US" sz="1600" dirty="0" err="1"/>
                  <a:t>TxZF</a:t>
                </a:r>
                <a:endParaRPr lang="en-US" sz="1600" dirty="0"/>
              </a:p>
              <a:p>
                <a:r>
                  <a:rPr lang="en-US" sz="1600" b="1" dirty="0"/>
                  <a:t>A. Derivation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:r>
                  <a:rPr lang="en-US" sz="1600" dirty="0"/>
                  <a:t>In this case we design a transmit filter which completely removes the interference</a:t>
                </a:r>
              </a:p>
              <a:p>
                <a:r>
                  <a:rPr lang="en-US" sz="1600" dirty="0"/>
                  <a:t>Thus, we force the chain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,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, and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to be an identity mapping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Here, we have to minimize the transmit power instead of receive noise power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s.t 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                    (23)</a:t>
                </a:r>
              </a:p>
              <a:p>
                <a:endParaRPr lang="en-US" sz="1600" dirty="0"/>
              </a:p>
              <a:p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82621-C362-3CB8-61E5-C80EDAD0A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6B4E4-638B-E63C-5E60-3793880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4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0D79-1C45-D928-55B8-3C0632D4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222DA-5245-925E-9E4B-45B0C31F6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(23) can be further reformulated into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s.t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b="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  </a:t>
                </a:r>
              </a:p>
              <a:p>
                <a:r>
                  <a:rPr lang="en-US" sz="1600" dirty="0"/>
                  <a:t>P2.2)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And 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222DA-5245-925E-9E4B-45B0C31F6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03599-CE4B-8592-761F-F9DEA697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8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041B-2C9F-6F13-6F00-EC876A5E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A7EC-339E-5D48-D693-FC9DD8D12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Since,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nary>
                          <m:naryPr>
                            <m:chr m:val="∑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(2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A7EC-339E-5D48-D693-FC9DD8D12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4208-72A0-52DA-493E-5850EB9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CA33-B34D-B60A-DF7B-1BD6AFB7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3C43C-9121-5CC3-3DA6-0EE771E8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By letting,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3C43C-9121-5CC3-3DA6-0EE771E8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BA610-17D9-06D2-D820-F1104616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4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D141-1E9E-E8A1-C42A-57915464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C900C-A8FF-1948-D820-777842FA6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So,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    (24)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C900C-A8FF-1948-D820-777842FA6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0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33B2-CE71-E57A-927F-D25412B2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06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524E-C41F-C8CF-0521-23679993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FF6DF-DB6C-2654-B1EA-BB0E0E18B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876944"/>
              </a:xfrm>
            </p:spPr>
            <p:txBody>
              <a:bodyPr/>
              <a:lstStyle/>
              <a:p>
                <a:r>
                  <a:rPr lang="en-US" sz="1600" dirty="0"/>
                  <a:t>This result is not satisfactory, because the resulting transmit power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has no predefine value</a:t>
                </a:r>
              </a:p>
              <a:p>
                <a:r>
                  <a:rPr lang="en-US" sz="1600" dirty="0"/>
                  <a:t>It depends on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1600" b="1" dirty="0"/>
              </a:p>
              <a:p>
                <a:r>
                  <a:rPr lang="en-US" sz="1600" dirty="0"/>
                  <a:t>A heuristic approach to deal with this problem to introduce a scalar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which scales the transmit filter</a:t>
                </a:r>
              </a:p>
              <a:p>
                <a:r>
                  <a:rPr lang="en-US" sz="1600" dirty="0"/>
                  <a:t>That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</m:oMath>
                </a14:m>
                <a:r>
                  <a:rPr lang="en-US" sz="1600" dirty="0"/>
                  <a:t>, to set the transmit power to a fixed value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𝑍𝐹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𝑍𝐹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r>
                  <a:rPr lang="en-US" sz="1600" dirty="0"/>
                  <a:t>Therefore,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reads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With the scaling factor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sz="1600" dirty="0"/>
              </a:p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ra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b="1" dirty="0"/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FF6DF-DB6C-2654-B1EA-BB0E0E18B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876944"/>
              </a:xfrm>
              <a:blipFill>
                <a:blip r:embed="rId2"/>
                <a:stretch>
                  <a:fillRect l="-232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C2D46-4D98-E5DA-2EA1-C40638D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02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714-7F36-C1C6-70B8-24FCF16D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304CA-F6EC-FE14-C15A-695B5DED0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sz="1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sz="1600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𝑮𝑯</m:t>
                                                            </m:r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sz="1600" b="1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𝑯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𝐻</m:t>
                                                                </m:r>
                                                              </m:sup>
                                                            </m:sSup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sz="1600" b="1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𝑮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𝐻</m:t>
                                                                </m:r>
                                                              </m:sup>
                                                            </m:sSup>
                                                          </m:e>
                                                        </m:d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p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den>
                                            </m:f>
                                          </m:e>
                                        </m:rad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ra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𝑮𝑯</m:t>
                                                    </m:r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𝑮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ra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𝑮𝑯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𝑮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304CA-F6EC-FE14-C15A-695B5DED0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6250-60E0-0497-9ABF-4A473AB9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5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5563-CA1D-66F8-386B-0607F5E1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0593A-35F3-83FD-485D-5A6DBAE4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Examine and compare to the different types of linear transmit processing for MIMO.</a:t>
            </a:r>
          </a:p>
          <a:p>
            <a:r>
              <a:rPr lang="en-US" sz="1600" dirty="0"/>
              <a:t>Receive filter is independent of the transmit filter contrary to the joint optimization.</a:t>
            </a:r>
          </a:p>
          <a:p>
            <a:r>
              <a:rPr lang="en-US" sz="1600" dirty="0"/>
              <a:t>Identifying three filter types which is  similar to the receive processing.</a:t>
            </a:r>
          </a:p>
          <a:p>
            <a:r>
              <a:rPr lang="en-US" sz="1600" dirty="0"/>
              <a:t>The transmit matched filter, The transmit zero-forcing filter, the transmit wiener filter.</a:t>
            </a:r>
          </a:p>
          <a:p>
            <a:r>
              <a:rPr lang="en-US" sz="1600" dirty="0"/>
              <a:t>With an additional constraint for the transmit power, they are based on similar optimizations as the   respective receive filters.</a:t>
            </a:r>
          </a:p>
          <a:p>
            <a:r>
              <a:rPr lang="en-US" sz="1600" dirty="0"/>
              <a:t>Transmit Wiener filter and Receive Wiener filter has similar convergence properties.</a:t>
            </a:r>
          </a:p>
          <a:p>
            <a:r>
              <a:rPr lang="en-US" sz="1600" dirty="0"/>
              <a:t>Transmit Wiener filter converges to the matched filter and zero forcing filter for low and high SNR . </a:t>
            </a:r>
          </a:p>
          <a:p>
            <a:r>
              <a:rPr lang="en-US" sz="1600" dirty="0"/>
              <a:t>Simulations reveal that the bit-error ratio results are different for both receive and transmit filters.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E456D-AA09-AB27-82E5-976070A1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6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D0C9-2D07-A5EF-B473-FEA18F4F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6B8CB-A57E-15CE-DDBE-840CCBF2F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TxMF is worse than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for high SNR</a:t>
                </a:r>
              </a:p>
              <a:p>
                <a:r>
                  <a:rPr lang="en-US" sz="1600" dirty="0"/>
                  <a:t>But outer performs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for low SNR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finds the optimum tradeoff between the signal maximization of the </a:t>
                </a:r>
                <a:r>
                  <a:rPr lang="en-US" sz="1600" dirty="0" err="1"/>
                  <a:t>RxMF</a:t>
                </a:r>
                <a:endParaRPr lang="en-US" sz="1600" dirty="0"/>
              </a:p>
              <a:p>
                <a:r>
                  <a:rPr lang="en-US" sz="1600" dirty="0"/>
                  <a:t>And the interference elimination of the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MSE of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is always smaller than the MSEs of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Noise of covariance matrix is necessary for the design of the </a:t>
                </a:r>
                <a:r>
                  <a:rPr lang="en-US" sz="1600" dirty="0" err="1"/>
                  <a:t>TxWF</a:t>
                </a:r>
                <a:r>
                  <a:rPr lang="en-US" sz="1600" dirty="0"/>
                  <a:t> contrary to 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TxZF</a:t>
                </a:r>
                <a:endParaRPr lang="en-US" sz="1600" dirty="0"/>
              </a:p>
              <a:p>
                <a:r>
                  <a:rPr lang="en-US" sz="1600" b="1" dirty="0"/>
                  <a:t>A. Discussion of Transmit Filters Related to the </a:t>
                </a:r>
                <a:r>
                  <a:rPr lang="en-US" sz="1600" b="1" dirty="0" err="1"/>
                  <a:t>TxWF</a:t>
                </a:r>
                <a:endParaRPr lang="en-US" sz="1600" b="1" dirty="0"/>
              </a:p>
              <a:p>
                <a:r>
                  <a:rPr lang="en-US" sz="1600" dirty="0" err="1"/>
                  <a:t>TxWF</a:t>
                </a:r>
                <a:r>
                  <a:rPr lang="en-US" sz="1600" dirty="0"/>
                  <a:t> might result from the following optimization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(33)</a:t>
                </a:r>
              </a:p>
              <a:p>
                <a:r>
                  <a:rPr lang="en-US" sz="1600" dirty="0"/>
                  <a:t>The Minimum MSE can be obtained by setting the derivation with respect to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to zero</a:t>
                </a:r>
              </a:p>
              <a:p>
                <a:r>
                  <a:rPr lang="en-US" sz="1600" dirty="0"/>
                  <a:t>Hence, the transmit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</m:oMath>
                </a14:m>
                <a:r>
                  <a:rPr lang="en-US" sz="1600" dirty="0"/>
                  <a:t> has to fulfill following requirement: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6B8CB-A57E-15CE-DDBE-840CCBF2F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704B3-80FA-752E-7F48-AEDD3F12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9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78D8-47DD-1A57-FF29-C3DFDA7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27301-5C75-429C-91A3-07E0C4EC0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Note that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</m:oMath>
                </a14:m>
                <a:r>
                  <a:rPr lang="en-US" sz="1600" dirty="0"/>
                  <a:t> is not invertible</a:t>
                </a:r>
              </a:p>
              <a:p>
                <a:r>
                  <a:rPr lang="en-US" sz="1600" dirty="0"/>
                  <a:t>But the above equation is solvable, since the columns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lie in the span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One possible solution is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without scalar scaling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The above solution is only valid for unconstrained power and for low SNR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is outer performer</a:t>
                </a:r>
              </a:p>
              <a:p>
                <a:r>
                  <a:rPr lang="en-US" sz="1600" dirty="0"/>
                  <a:t>Consequently, We must include transmit power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s.t: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(34)</a:t>
                </a:r>
              </a:p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(34) can be further reformulated into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S.t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P1.1)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27301-5C75-429C-91A3-07E0C4EC0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390C-E005-5F6A-5E21-15510FB5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1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E317-DC7F-DA37-D8D0-0D68AD3D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A9FC5-7EF9-572B-7BDC-C129CE4E0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9691"/>
                <a:ext cx="10801525" cy="5044724"/>
              </a:xfrm>
            </p:spPr>
            <p:txBody>
              <a:bodyPr/>
              <a:lstStyle/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 0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dirty="0"/>
              </a:p>
              <a:p>
                <a:r>
                  <a:rPr lang="en-US" sz="1600" dirty="0"/>
                  <a:t>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A9FC5-7EF9-572B-7BDC-C129CE4E0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9691"/>
                <a:ext cx="10801525" cy="5044724"/>
              </a:xfrm>
              <a:blipFill>
                <a:blip r:embed="rId2"/>
                <a:stretch>
                  <a:fillRect l="-169" t="-846" b="-8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EC048-3E48-0BBA-176D-25E4D401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390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CB3D-D559-A751-202E-9A14AA70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F2F4-F47F-4D11-E203-9B6D85535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86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𝐽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𝑹𝒆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𝑹𝒆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endParaRPr lang="en-US" sz="1600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)∗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1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F2F4-F47F-4D11-E203-9B6D85535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86669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31302-BFA9-8FEC-3EE1-0892DE6D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01468"/>
            <a:ext cx="1333107" cy="220007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43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A903-3805-86D1-93D6-7524507C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4CE2B7-B61B-B102-EB24-524D97B75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 can be computed with the inequality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4CE2B7-B61B-B102-EB24-524D97B75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E47F-2DB7-5402-F67C-6B3BCB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39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0195-1021-F5D3-8ADB-F3EF2BE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7E0D5-984E-20D7-E580-8E8537727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b="1" dirty="0"/>
                  <a:t>Derivation of </a:t>
                </a:r>
                <a:r>
                  <a:rPr lang="en-US" sz="1600" b="1" dirty="0" err="1"/>
                  <a:t>TxWF</a:t>
                </a:r>
                <a:endParaRPr lang="en-US" sz="1600" b="1" dirty="0"/>
              </a:p>
              <a:p>
                <a:r>
                  <a:rPr lang="en-US" sz="1600" dirty="0"/>
                  <a:t>The amplitude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of the desired portion in received signal has to be as large as possible to combat with noise.</a:t>
                </a:r>
              </a:p>
              <a:p>
                <a:r>
                  <a:rPr lang="en-US" sz="1600" dirty="0"/>
                  <a:t>Automatic gain control of the receiver will not only scale the desired portion</a:t>
                </a:r>
              </a:p>
              <a:p>
                <a:r>
                  <a:rPr lang="en-US" sz="1600" dirty="0"/>
                  <a:t>But also, the noise portion of the received signal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TxWF</a:t>
                </a:r>
                <a:r>
                  <a:rPr lang="en-US" sz="1600" dirty="0"/>
                  <a:t> includes the weighting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in the definition of the MSE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𝑊𝐹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𝑇𝑥𝑊𝐹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We can find necessary conditions for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and the weight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by constructing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           function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7E0D5-984E-20D7-E580-8E8537727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56F0-8F99-2873-BAFD-17A5E007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71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E649-8671-D92D-A465-E0897DAB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D6666-8F68-25AA-1523-24BAD241C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3417"/>
              </a:xfrm>
            </p:spPr>
            <p:txBody>
              <a:bodyPr/>
              <a:lstStyle/>
              <a:p>
                <a:r>
                  <a:rPr lang="en-US" sz="1600" dirty="0"/>
                  <a:t>With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and setting its derivations to zero.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It can be zero if only possible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b="0" dirty="0"/>
                  <a:t>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sz="1600" b="0" dirty="0"/>
                  <a:t> has full rank.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endParaRPr lang="en-US" sz="1600" b="0" dirty="0"/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D6666-8F68-25AA-1523-24BAD241C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3417"/>
              </a:xfrm>
              <a:blipFill>
                <a:blip r:embed="rId2"/>
                <a:stretch>
                  <a:fillRect l="-232" t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68A1D-AF89-2350-A44A-DF851668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02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E240-0F6C-1DF2-97EB-342FD3E3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4D5A1-663C-93D2-E58A-DC69153A5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The structure of the resulting transmit filter follows from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dirty="0"/>
              </a:p>
              <a:p>
                <a:r>
                  <a:rPr lang="en-US" sz="1600" dirty="0"/>
                  <a:t>With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4D5A1-663C-93D2-E58A-DC69153A5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8240C-2CBC-2DAD-968A-F8FCA836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8E0E-4473-3296-8680-3839965E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553A-CE04-4510-CB3E-F461F676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three fundamental types of receive filter are the match filter (</a:t>
            </a:r>
            <a:r>
              <a:rPr lang="en-US" sz="1600" dirty="0" err="1"/>
              <a:t>RxMF</a:t>
            </a:r>
            <a:r>
              <a:rPr lang="en-US" sz="1600" dirty="0"/>
              <a:t>), the zero forcing  filter         (</a:t>
            </a:r>
            <a:r>
              <a:rPr lang="en-US" sz="1600" dirty="0" err="1"/>
              <a:t>RxZF</a:t>
            </a:r>
            <a:r>
              <a:rPr lang="en-US" sz="1600" dirty="0"/>
              <a:t>), the wiener filter (</a:t>
            </a:r>
            <a:r>
              <a:rPr lang="en-US" sz="1600" dirty="0" err="1"/>
              <a:t>TxWF</a:t>
            </a:r>
            <a:r>
              <a:rPr lang="en-US" sz="1600" dirty="0"/>
              <a:t>).</a:t>
            </a:r>
          </a:p>
          <a:p>
            <a:r>
              <a:rPr lang="en-US" sz="1600" dirty="0"/>
              <a:t>The major drawback of the receive filters.</a:t>
            </a:r>
          </a:p>
          <a:p>
            <a:r>
              <a:rPr lang="en-US" sz="1600" dirty="0"/>
              <a:t>Channel estimation and adaptation of receiver can increase the complexity of the receiver</a:t>
            </a:r>
          </a:p>
          <a:p>
            <a:r>
              <a:rPr lang="en-US" sz="1600" dirty="0"/>
              <a:t>The downlink channel impulse response need to be available at base station (BS) for the  transmit processing.</a:t>
            </a:r>
          </a:p>
          <a:p>
            <a:r>
              <a:rPr lang="en-US" sz="1600" dirty="0"/>
              <a:t>The main advantage of transmit processing is simplifying the receivers i.e., the </a:t>
            </a:r>
            <a:r>
              <a:rPr lang="en-US" sz="1600" dirty="0" err="1"/>
              <a:t>MSs</a:t>
            </a:r>
            <a:r>
              <a:rPr lang="en-US" sz="1800" dirty="0" err="1"/>
              <a:t>.</a:t>
            </a:r>
            <a:endParaRPr lang="en-US" sz="1800" dirty="0"/>
          </a:p>
          <a:p>
            <a:r>
              <a:rPr lang="en-US" sz="1600" dirty="0"/>
              <a:t>Paper contribution:</a:t>
            </a:r>
          </a:p>
          <a:p>
            <a:pPr lvl="1"/>
            <a:r>
              <a:rPr lang="en-US" sz="1400" dirty="0"/>
              <a:t>Transmit and receive filters follow similar optimization process.</a:t>
            </a:r>
          </a:p>
          <a:p>
            <a:pPr lvl="1"/>
            <a:r>
              <a:rPr lang="en-US" sz="1400" dirty="0"/>
              <a:t>After deriving </a:t>
            </a:r>
            <a:r>
              <a:rPr lang="en-US" sz="1400" dirty="0" err="1"/>
              <a:t>TxWF</a:t>
            </a:r>
            <a:r>
              <a:rPr lang="en-US" sz="1400" dirty="0"/>
              <a:t>, we show that it is convergence to the other transmit filters for low and high SNR</a:t>
            </a:r>
          </a:p>
          <a:p>
            <a:pPr lvl="1"/>
            <a:r>
              <a:rPr lang="en-US" sz="1400" dirty="0"/>
              <a:t>Comparing transmit filters and analytically proving that </a:t>
            </a:r>
            <a:r>
              <a:rPr lang="en-US" sz="1400" dirty="0" err="1"/>
              <a:t>TxZF’s</a:t>
            </a:r>
            <a:r>
              <a:rPr lang="en-US" sz="1400" dirty="0"/>
              <a:t> MSE is lower bounded by the    </a:t>
            </a:r>
            <a:r>
              <a:rPr lang="en-US" sz="1400" dirty="0" err="1"/>
              <a:t>TxMF</a:t>
            </a:r>
            <a:r>
              <a:rPr lang="en-US" sz="1400" dirty="0"/>
              <a:t> at low SNR</a:t>
            </a:r>
          </a:p>
          <a:p>
            <a:pPr lvl="1"/>
            <a:r>
              <a:rPr lang="en-US" sz="1400" dirty="0"/>
              <a:t>And upper bounded by the MSE of </a:t>
            </a:r>
            <a:r>
              <a:rPr lang="en-US" sz="1400" dirty="0" err="1"/>
              <a:t>TxMF</a:t>
            </a:r>
            <a:r>
              <a:rPr lang="en-US" sz="1400" dirty="0"/>
              <a:t> for high SNR.</a:t>
            </a:r>
          </a:p>
          <a:p>
            <a:pPr lvl="1"/>
            <a:r>
              <a:rPr lang="en-US" sz="1400" dirty="0"/>
              <a:t>The MSEs of transmit filters are identical for uncorrelated symbols and noise.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A6A9-A004-EB8E-334A-6E68B324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74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788724" y="4272978"/>
                <a:ext cx="1020574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MIMO system as depicted in Fig. 1 which consists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 and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tall or square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receive processing.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wide or square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transmit processing.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information symbols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exceed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receive processing,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transmitter is a prior known to the receiver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transmit processing,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receiver is a prior known to the transmitter.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4" y="4272978"/>
                <a:ext cx="10205744" cy="1815882"/>
              </a:xfrm>
              <a:prstGeom prst="rect">
                <a:avLst/>
              </a:prstGeom>
              <a:blipFill>
                <a:blip r:embed="rId3"/>
                <a:stretch>
                  <a:fillRect l="-239" t="-1007" r="-179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38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776141" y="4277172"/>
                <a:ext cx="10205744" cy="2311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these presumptions, it is possible to design linear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linear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also with     zero forcing constraints.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Note that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need not to be constant over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They can depend only channel realization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transmitted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desired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transformed by the transmit filter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(1)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average transmit power is fixed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𝑷𝒔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                                                                                                       (2)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41" y="4277172"/>
                <a:ext cx="10205744" cy="2311658"/>
              </a:xfrm>
              <a:prstGeom prst="rect">
                <a:avLst/>
              </a:prstGeom>
              <a:blipFill>
                <a:blip r:embed="rId3"/>
                <a:stretch>
                  <a:fillRect l="-239" t="-792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947956" y="3863130"/>
                <a:ext cx="10180040" cy="2601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After transmission over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received signal is distributed by noise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    passed through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obtain the estimate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d>
                      <m:d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𝑯𝑷𝒔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𝜼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(3)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 is uncorrelated with the symbols, i.e..,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 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Used to compare the different receive and transmit filters by computing the MSE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(4)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Wiener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receiver provide a reasonable expression for the MSEs of all filters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also define the SNR as 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𝜼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 (5)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3863130"/>
                <a:ext cx="10180040" cy="2601418"/>
              </a:xfrm>
              <a:prstGeom prst="rect">
                <a:avLst/>
              </a:prstGeom>
              <a:blipFill>
                <a:blip r:embed="rId3"/>
                <a:stretch>
                  <a:fillRect l="-240" t="-704" r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CEB2-D4FD-9FB6-A5FB-BE02895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208EC-E24F-7D68-D19F-1BED279B4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37003"/>
              </a:xfrm>
            </p:spPr>
            <p:txBody>
              <a:bodyPr/>
              <a:lstStyle/>
              <a:p>
                <a:r>
                  <a:rPr lang="en-US" sz="1600" dirty="0"/>
                  <a:t>Receive processing is a traditional method for handling distortions and noise, </a:t>
                </a:r>
              </a:p>
              <a:p>
                <a:r>
                  <a:rPr lang="en-US" sz="1600" dirty="0"/>
                  <a:t>Where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is based upon the knowledge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,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the                  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1" dirty="0"/>
              </a:p>
              <a:p>
                <a:r>
                  <a:rPr lang="en-US" sz="1600" b="1" dirty="0"/>
                  <a:t>A. Receive Matched filter (</a:t>
                </a:r>
                <a:r>
                  <a:rPr lang="en-US" sz="1600" b="1" dirty="0" err="1"/>
                  <a:t>RxMF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b="1" dirty="0" err="1"/>
                  <a:t>RxMF</a:t>
                </a:r>
                <a:r>
                  <a:rPr lang="en-US" sz="1600" dirty="0"/>
                  <a:t> maximizes the SNR at the filter output.</a:t>
                </a:r>
              </a:p>
              <a:p>
                <a:r>
                  <a:rPr lang="en-US" sz="1600" dirty="0"/>
                  <a:t>It is optimum for noise limited scenario.</a:t>
                </a:r>
              </a:p>
              <a:p>
                <a:r>
                  <a:rPr lang="en-US" sz="1600" b="1" dirty="0" err="1"/>
                  <a:t>RxMF</a:t>
                </a:r>
                <a:r>
                  <a:rPr lang="en-US" sz="1600" dirty="0"/>
                  <a:t> does not regard any interference so </a:t>
                </a:r>
                <a:r>
                  <a:rPr lang="en-US" sz="1600" b="1" dirty="0" err="1"/>
                  <a:t>RxMF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</m:oMath>
                </a14:m>
                <a:r>
                  <a:rPr lang="en-US" sz="1600" dirty="0"/>
                  <a:t> is splitting the vector estimate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into its scalar                    components.</a:t>
                </a:r>
              </a:p>
              <a:p>
                <a:r>
                  <a:rPr lang="en-US" sz="1600" dirty="0"/>
                  <a:t>Designing row vector </a:t>
                </a:r>
                <a:r>
                  <a:rPr lang="en-US" sz="1600" b="1" dirty="0" err="1"/>
                  <a:t>RxMF</a:t>
                </a:r>
                <a:r>
                  <a:rPr lang="en-US" sz="1600" dirty="0" err="1"/>
                  <a:t>s</a:t>
                </a:r>
                <a:r>
                  <a:rPr lang="en-US" sz="1600" dirty="0"/>
                  <a:t> for the scalar signals and combining rows to the matrix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Alternatively, we can apply following optimization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600" dirty="0"/>
                  <a:t>                                                                                     (6)</a:t>
                </a:r>
              </a:p>
              <a:p>
                <a:pPr marL="0" indent="0">
                  <a:buNone/>
                </a:pPr>
                <a:r>
                  <a:rPr lang="en-US" sz="1600" dirty="0"/>
                  <a:t>Whose solution can be obtained by setting the derivation of the cost function with respect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to zero and read as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   (7)                                                                                                                                             </a:t>
                </a:r>
              </a:p>
              <a:p>
                <a:r>
                  <a:rPr lang="en-US" sz="1600" dirty="0"/>
                  <a:t>The 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can be freely chosen and we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in the following.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208EC-E24F-7D68-D19F-1BED279B4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37003"/>
              </a:xfrm>
              <a:blipFill>
                <a:blip r:embed="rId2"/>
                <a:stretch>
                  <a:fillRect l="-348" t="-83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A62CD-F0DA-4340-A228-3588124C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2F5-3D66-052B-D284-4A7CA0CA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35D07-A0BB-1E3C-5B53-00591EEA7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60834"/>
              </a:xfrm>
            </p:spPr>
            <p:txBody>
              <a:bodyPr/>
              <a:lstStyle/>
              <a:p>
                <a:r>
                  <a:rPr lang="en-US" sz="1600" b="1" dirty="0"/>
                  <a:t>B. Receive zero-forcing Filter (</a:t>
                </a:r>
                <a:r>
                  <a:rPr lang="en-US" sz="1600" b="1" dirty="0" err="1"/>
                  <a:t>RxZF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Another type of linear receive processing is derived from the requirement that the estimate be interference-free. To satisfy this, we must fulfill the following equation: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𝐆𝐇𝐏𝐬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/>
                  <a:t> is arbitrary and unknown to the receiver,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                                                                                                                                                           (8)</a:t>
                </a:r>
              </a:p>
              <a:p>
                <a:r>
                  <a:rPr lang="en-US" sz="1600" dirty="0"/>
                  <a:t>Note that this constraint can be fulfilled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MSE of 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 can be shown to be the noise power at the filter output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 minimizes the above MSE and removes the interference 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s.t: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                                                                                                          (9)</a:t>
                </a:r>
              </a:p>
              <a:p>
                <a:r>
                  <a:rPr lang="en-US" sz="1600" dirty="0"/>
                  <a:t>With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 method, we obtain the </a:t>
                </a:r>
                <a:r>
                  <a:rPr lang="en-US" sz="1600" b="1" dirty="0" err="1"/>
                  <a:t>RxZF</a:t>
                </a:r>
                <a:endParaRPr lang="en-US" sz="1600" b="1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(10)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35D07-A0BB-1E3C-5B53-00591EEA7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60834"/>
              </a:xfrm>
              <a:blipFill>
                <a:blip r:embed="rId3"/>
                <a:stretch>
                  <a:fillRect l="-232" t="-861" r="-290" b="-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454F7-D8BA-F5C0-F8DB-DF3A60A4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602136"/>
            <a:ext cx="1333107" cy="119340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77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7182</TotalTime>
  <Words>3930</Words>
  <Application>Microsoft Office PowerPoint</Application>
  <PresentationFormat>Widescreen</PresentationFormat>
  <Paragraphs>419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Tahoma</vt:lpstr>
      <vt:lpstr>Office 테마</vt:lpstr>
      <vt:lpstr>Linear Transmit Processing in           MIMO Communications Systems</vt:lpstr>
      <vt:lpstr>Table of Contents</vt:lpstr>
      <vt:lpstr>Abstract</vt:lpstr>
      <vt:lpstr>Introduction</vt:lpstr>
      <vt:lpstr>System Model</vt:lpstr>
      <vt:lpstr>System Model</vt:lpstr>
      <vt:lpstr>System Model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Transmit Matched Filter (TxMF)</vt:lpstr>
      <vt:lpstr>Transmit Matched Filter (TxMF)</vt:lpstr>
      <vt:lpstr>Transmit Matched Filter (TxMF)</vt:lpstr>
      <vt:lpstr>Transmit Matched Filter (TxMF)</vt:lpstr>
      <vt:lpstr>Transmit Matched Filter (TxMF)</vt:lpstr>
      <vt:lpstr>Transmit Matched Filter (TxMF)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179</cp:revision>
  <dcterms:created xsi:type="dcterms:W3CDTF">2018-05-20T06:28:16Z</dcterms:created>
  <dcterms:modified xsi:type="dcterms:W3CDTF">2024-10-07T10:07:08Z</dcterms:modified>
</cp:coreProperties>
</file>