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32"/>
  </p:notesMasterIdLst>
  <p:sldIdLst>
    <p:sldId id="290" r:id="rId4"/>
    <p:sldId id="308" r:id="rId5"/>
    <p:sldId id="336" r:id="rId6"/>
    <p:sldId id="271" r:id="rId7"/>
    <p:sldId id="270" r:id="rId8"/>
    <p:sldId id="319" r:id="rId9"/>
    <p:sldId id="318" r:id="rId10"/>
    <p:sldId id="282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43" r:id="rId27"/>
    <p:sldId id="338" r:id="rId28"/>
    <p:sldId id="337" r:id="rId29"/>
    <p:sldId id="340" r:id="rId30"/>
    <p:sldId id="34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99"/>
    <a:srgbClr val="CCCCFF"/>
    <a:srgbClr val="EDEDED"/>
    <a:srgbClr val="ECE7FF"/>
    <a:srgbClr val="3333CC"/>
    <a:srgbClr val="E7E1FF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F0BA06-4731-4471-A3EB-8B37B91BD579}" v="426" dt="2018-11-19T03:53:40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4A617-3230-4DE9-998B-BE4CEF7E76B5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EB3DF-A232-4A45-9470-73A3B99D6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2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36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73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431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670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80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818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305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10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31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35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0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569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22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80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427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035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410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175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355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252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559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29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99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6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684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6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6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65201-959D-4601-8FDF-3B219D77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6162"/>
            <a:ext cx="9144000" cy="1287625"/>
          </a:xfrm>
          <a:prstGeom prst="roundRect">
            <a:avLst>
              <a:gd name="adj" fmla="val 6116"/>
            </a:avLst>
          </a:prstGeom>
          <a:solidFill>
            <a:srgbClr val="333399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6EFA9-04A7-4B48-A3A9-6803CBC83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E468D-4796-48FB-B781-2FA492F8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CE67-9255-40D5-B560-A691A1B9AEE9}" type="datetime1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A8418-87B5-4920-945A-36CD7143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0C086-53A4-42A5-BDDF-6114CA88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85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513CA-EC43-4DA1-BE18-6FB12EB3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371A8E-B4DC-4E0F-9637-1DC6D690D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9F9ED5-0DE6-4A26-93FF-D77309937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3CA2D2-0BC4-49F0-B2DC-8E3461EB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8157-C2F8-4851-A8F7-76079D7F547A}" type="datetime1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4B88A-D912-48A9-9A92-D348E599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59483D-658F-4A56-B9A4-2E987A23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80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300EE-B005-4F57-8ACC-EC289F42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60C720-2D8F-4ED6-9A05-154238677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7524" y="1825625"/>
            <a:ext cx="11216951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0C9D5-FD23-4B1C-AD9E-F2976B22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16C7-31FB-448F-B228-04B9FDDBCDD8}" type="datetime1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32115-E30D-4FE7-BF7F-2AE823C9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E0CC-B257-4DE6-8F58-5E413DB7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10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549C82-FB8D-4B12-9DAD-EAE557F0F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BAEF44-4C8D-4B6F-B882-4B5775F74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3C7CA311-D1DB-494F-B670-50935725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9E6D-5A89-444D-A53E-F516690E15DC}" type="datetime1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2285890-7558-4CD8-999F-7EA96EFD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5EBE95C-CFAE-4A4F-8974-5FB03028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66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032E-6177-4EF0-BF3B-56A0A237AEBC}"/>
              </a:ext>
            </a:extLst>
          </p:cNvPr>
          <p:cNvSpPr/>
          <p:nvPr userDrawn="1"/>
        </p:nvSpPr>
        <p:spPr>
          <a:xfrm>
            <a:off x="0" y="249382"/>
            <a:ext cx="12192000" cy="4316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33399"/>
              </a:gs>
            </a:gsLst>
            <a:lin ang="0" scaled="0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44C31A-2475-4137-8316-80FDB355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74" y="291321"/>
            <a:ext cx="10515600" cy="3477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44B6E8B-C63C-4B7B-A199-C1D2A8E17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25E299-4A2B-47C7-9FFB-9CBE6C76F13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C661EE-EF01-42FB-99E7-F3DC9807DA3A}" type="datetime1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C9D61E-CAC5-45C7-ACEA-EC005FD3667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25D31E-9110-4142-8D01-4AA74082BE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15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웃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032E-6177-4EF0-BF3B-56A0A237AEBC}"/>
              </a:ext>
            </a:extLst>
          </p:cNvPr>
          <p:cNvSpPr/>
          <p:nvPr userDrawn="1"/>
        </p:nvSpPr>
        <p:spPr>
          <a:xfrm>
            <a:off x="0" y="249382"/>
            <a:ext cx="12192000" cy="4316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33399"/>
              </a:gs>
            </a:gsLst>
            <a:lin ang="0" scaled="0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44C31A-2475-4137-8316-80FDB355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74" y="291321"/>
            <a:ext cx="10515600" cy="3477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44B6E8B-C63C-4B7B-A199-C1D2A8E17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3624" y="1240971"/>
            <a:ext cx="10184752" cy="4926563"/>
          </a:xfrm>
        </p:spPr>
        <p:txBody>
          <a:bodyPr>
            <a:noAutofit/>
          </a:bodyPr>
          <a:lstStyle>
            <a:lvl1pPr marL="228600" indent="-228600">
              <a:buSzPct val="150000"/>
              <a:buFont typeface="Arial" panose="020B0604020202020204" pitchFamily="34" charset="0"/>
              <a:buChar char="•"/>
              <a:defRPr sz="2000">
                <a:solidFill>
                  <a:srgbClr val="333399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A0BE18-6636-49DC-BF75-507D8D6DA4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D8AB0E-D8AC-4D78-9961-3BCB8B496AC3}" type="datetime1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8763B-38B1-4DA2-AB48-9CB21C0A89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6A26B1-516C-473D-BF92-6CDA8231BB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2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1999D-0E6E-483F-B023-41DBFFB6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263" y="2459831"/>
            <a:ext cx="8977474" cy="2084177"/>
          </a:xfrm>
          <a:prstGeom prst="roundRect">
            <a:avLst>
              <a:gd name="adj" fmla="val 5923"/>
            </a:avLst>
          </a:prstGeom>
          <a:solidFill>
            <a:srgbClr val="333399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574D2-45B2-4203-B472-C45CDB77D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37" y="1800808"/>
            <a:ext cx="4281326" cy="6590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8FCEE-01C8-4E33-BEFD-F9F256DB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B842-1A05-4E67-9B0A-E52728ECAE21}" type="datetime1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9019A-C3BA-4A45-965A-B41FD4A6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F492A-2A7F-424E-A0C9-D90568E2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51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7B9D5-C250-461B-BF76-73831F37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E1F28-566F-43AD-ABF6-51278A372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A3F88A-C4C5-401C-85F4-A1812B130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13FCAA-DCC2-4734-8082-236B09B8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E75F-7F28-4F6C-B6B4-55ECC21700CA}" type="datetime1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6F343-2CC5-4B07-B646-ABC98022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1280A-0F4E-4A1B-8632-53CF57E8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6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EC7D0-CC81-45EA-82A9-572541DB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A4F774-5006-4537-A220-D022EDDE5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6A451-3844-4FB6-8E6D-7C31DAA57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F2ED5D-9C5A-4CB9-8B1C-EFCADCB80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4FA93-2A08-417C-BEBB-E1B9629EC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2E7637-6296-4A81-8617-BE077320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E3B-5EB9-41F9-A884-CAAAFE07FE76}" type="datetime1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2E131-DC39-4905-AD50-BEEEA151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784597-B266-484F-AF72-0D207743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29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96E-F126-4575-A374-EA44F224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2FD210-8172-47BA-AF26-F70FD688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1EDC-6467-4484-8302-47164BF5F129}" type="datetime1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AEDA07-647A-4AF6-A94D-805B8312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5A82B0-61B5-4A36-B09C-259FCB40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01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2105BE-60A0-43C0-8DB7-38FA8148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4D38-88AB-47A3-A3BB-41DD2B33805E}" type="datetime1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F7BAE8-36FE-47AD-BEEE-AD580B20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6452D8-4479-4C21-9AD6-E36B0C42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95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6D9F2-F61B-4B31-B78D-09EA3494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AE076-96C0-4C0D-9B9A-B1347B64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2ADEA0-3642-4DFE-B19C-2489510BC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FD8C2-887A-4FCE-9CE9-98D4A9B2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6654-5DAF-40B1-A7B0-54BFC65A7A84}" type="datetime1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361DFF-8AB1-458B-AA83-937EDD8F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FFBBA-0BF1-4317-A452-8D41F737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99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C97EDE-9BD5-4777-9D7F-125ED8F9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23" y="365125"/>
            <a:ext cx="112169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C1779-E0BB-4A7A-9BDF-21C9FE94A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5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CFF02-286B-435D-A3E5-D2C94B0EF7E2}" type="datetime1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AD59E-5565-45CE-B297-125BD754C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DFFBD-23FA-4C6C-B88E-2A4CC115E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127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333399"/>
                </a:solidFill>
              </a:defRPr>
            </a:lvl1pPr>
          </a:lstStyle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 dirty="0"/>
              <a:t>/</a:t>
            </a:r>
            <a:r>
              <a:rPr lang="en-US" altLang="ko-KR" sz="1200" dirty="0"/>
              <a:t>40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96509E-EB2E-4439-8A76-39BF4D642001}"/>
              </a:ext>
            </a:extLst>
          </p:cNvPr>
          <p:cNvSpPr/>
          <p:nvPr userDrawn="1"/>
        </p:nvSpPr>
        <p:spPr>
          <a:xfrm>
            <a:off x="0" y="0"/>
            <a:ext cx="6096000" cy="27058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419021-9384-4E17-BEDF-0B28A7081749}"/>
              </a:ext>
            </a:extLst>
          </p:cNvPr>
          <p:cNvSpPr/>
          <p:nvPr userDrawn="1"/>
        </p:nvSpPr>
        <p:spPr>
          <a:xfrm>
            <a:off x="6096000" y="0"/>
            <a:ext cx="6096000" cy="270588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93F11925-777D-417E-B634-AAE21C8ED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524" y="1825625"/>
            <a:ext cx="112169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1856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24.png"/><Relationship Id="rId5" Type="http://schemas.openxmlformats.org/officeDocument/2006/relationships/image" Target="../media/image7.jpeg"/><Relationship Id="rId10" Type="http://schemas.openxmlformats.org/officeDocument/2006/relationships/image" Target="../media/image210.png"/><Relationship Id="rId4" Type="http://schemas.openxmlformats.org/officeDocument/2006/relationships/image" Target="../media/image5.png"/><Relationship Id="rId9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5.png"/><Relationship Id="rId7" Type="http://schemas.openxmlformats.org/officeDocument/2006/relationships/image" Target="../media/image10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240.png"/><Relationship Id="rId5" Type="http://schemas.openxmlformats.org/officeDocument/2006/relationships/image" Target="../media/image7.jpeg"/><Relationship Id="rId10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20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0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0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40.png"/><Relationship Id="rId7" Type="http://schemas.openxmlformats.org/officeDocument/2006/relationships/image" Target="../media/image111.png"/><Relationship Id="rId12" Type="http://schemas.openxmlformats.org/officeDocument/2006/relationships/image" Target="../media/image5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0.png"/><Relationship Id="rId5" Type="http://schemas.openxmlformats.org/officeDocument/2006/relationships/image" Target="../media/image460.png"/><Relationship Id="rId15" Type="http://schemas.openxmlformats.org/officeDocument/2006/relationships/image" Target="../media/image62.png"/><Relationship Id="rId10" Type="http://schemas.openxmlformats.org/officeDocument/2006/relationships/image" Target="../media/image510.png"/><Relationship Id="rId4" Type="http://schemas.openxmlformats.org/officeDocument/2006/relationships/image" Target="../media/image60.png"/><Relationship Id="rId9" Type="http://schemas.openxmlformats.org/officeDocument/2006/relationships/image" Target="../media/image5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jpe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7.jpe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37AF4-2877-4FC8-8452-83AFDE48F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Detection Error Probability Maximization for Disguised Full-Duplex Covert Communications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507E80-6EC9-4363-975D-E94226E6C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Refat Khan</a:t>
            </a:r>
          </a:p>
          <a:p>
            <a:r>
              <a:rPr lang="en-US" altLang="ko-KR" dirty="0"/>
              <a:t>Advised by Professor Jihwan Moon</a:t>
            </a:r>
          </a:p>
          <a:p>
            <a:endParaRPr lang="en-US" altLang="ko-KR" dirty="0"/>
          </a:p>
          <a:p>
            <a:r>
              <a:rPr lang="en-US" altLang="ko-KR" sz="1600" dirty="0"/>
              <a:t>Cognitive Communication System Lab</a:t>
            </a:r>
          </a:p>
          <a:p>
            <a:r>
              <a:rPr lang="en-US" altLang="ko-KR" sz="1600" dirty="0"/>
              <a:t>Department of Mobile Convergence Engineering</a:t>
            </a:r>
          </a:p>
          <a:p>
            <a:r>
              <a:rPr lang="en-US" altLang="ko-KR" sz="1600" dirty="0"/>
              <a:t>Hanbat National University</a:t>
            </a:r>
          </a:p>
          <a:p>
            <a:endParaRPr lang="en-US" altLang="ko-KR" dirty="0"/>
          </a:p>
          <a:p>
            <a:r>
              <a:rPr lang="en-US" altLang="ko-KR" sz="1600" dirty="0"/>
              <a:t>June 10, 2024</a:t>
            </a:r>
            <a:endParaRPr lang="ko-KR" altLang="en-US" sz="16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5FB92C-49B1-4A07-9E28-9D1D5C70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68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Achievable rate for the covert message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 dirty="0"/>
                  <a:t> the decoded public message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10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303D0A-7BE3-4CD0-FBE0-D30E302271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0282" y="4822165"/>
            <a:ext cx="545465" cy="574040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A441AAC-D377-DB76-5779-B7B396911A0A}"/>
              </a:ext>
            </a:extLst>
          </p:cNvPr>
          <p:cNvSpPr/>
          <p:nvPr/>
        </p:nvSpPr>
        <p:spPr>
          <a:xfrm>
            <a:off x="4307996" y="4502644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9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warden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ko-KR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Achievable rate for the covert message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 dirty="0"/>
                  <a:t> the decoded public message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11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1" y="2001329"/>
                <a:ext cx="3778369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1" y="2001329"/>
                <a:ext cx="3778369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Warden,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06A0F0D-6B43-4E5F-1EF5-1E83A2D158FE}"/>
              </a:ext>
            </a:extLst>
          </p:cNvPr>
          <p:cNvSpPr/>
          <p:nvPr/>
        </p:nvSpPr>
        <p:spPr>
          <a:xfrm>
            <a:off x="4334728" y="4519130"/>
            <a:ext cx="1294646" cy="1195058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100" kern="1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0" name="Picture 9" descr="A person at a desk&#10;&#10;Description automatically generated">
            <a:extLst>
              <a:ext uri="{FF2B5EF4-FFF2-40B4-BE49-F238E27FC236}">
                <a16:creationId xmlns:a16="http://schemas.microsoft.com/office/drawing/2014/main" id="{6982BC31-D4D9-A1F7-29CD-4F0F5D679B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7" y="4913641"/>
            <a:ext cx="669957" cy="4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15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12926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effective residual signal assuming the warden successfully decoded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The null and alternative hypotheses</a:t>
                </a:r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The test statistics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12926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12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EF055C-91AE-5F0A-289D-9FC78A2C4D7B}"/>
                  </a:ext>
                </a:extLst>
              </p:cNvPr>
              <p:cNvSpPr txBox="1"/>
              <p:nvPr/>
            </p:nvSpPr>
            <p:spPr>
              <a:xfrm>
                <a:off x="1673524" y="2191109"/>
                <a:ext cx="2380891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EF055C-91AE-5F0A-289D-9FC78A2C4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524" y="2191109"/>
                <a:ext cx="2380891" cy="427746"/>
              </a:xfrm>
              <a:prstGeom prst="rect">
                <a:avLst/>
              </a:prstGeom>
              <a:blipFill>
                <a:blip r:embed="rId4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C0917D-C160-AB00-3D78-022FACF53995}"/>
                  </a:ext>
                </a:extLst>
              </p:cNvPr>
              <p:cNvSpPr txBox="1"/>
              <p:nvPr/>
            </p:nvSpPr>
            <p:spPr>
              <a:xfrm>
                <a:off x="1474685" y="3307588"/>
                <a:ext cx="3390181" cy="70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C0917D-C160-AB00-3D78-022FACF53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685" y="3307588"/>
                <a:ext cx="3390181" cy="7047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180435-84E6-0B6F-6E09-99988CE27905}"/>
                  </a:ext>
                </a:extLst>
              </p:cNvPr>
              <p:cNvSpPr txBox="1"/>
              <p:nvPr/>
            </p:nvSpPr>
            <p:spPr>
              <a:xfrm>
                <a:off x="1203705" y="4710182"/>
                <a:ext cx="3717985" cy="65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180435-84E6-0B6F-6E09-99988CE27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705" y="4710182"/>
                <a:ext cx="3717985" cy="656590"/>
              </a:xfrm>
              <a:prstGeom prst="rect">
                <a:avLst/>
              </a:prstGeom>
              <a:blipFill>
                <a:blip r:embed="rId6"/>
                <a:stretch>
                  <a:fillRect b="-1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14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Bounded uncertainty model with the mean noise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By change of variables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1621766" y="2458528"/>
                <a:ext cx="6556076" cy="1163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  <m: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~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𝑈</m:t>
                      </m:r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≥0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𝜁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d>
                            <m:d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̄"/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n-US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dB</m:t>
                                  </m:r>
                                </m:sub>
                                <m:sup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kumimoji="0" lang="en-US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dB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766" y="2458528"/>
                <a:ext cx="6556076" cy="1163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1509624" y="4097547"/>
                <a:ext cx="4787659" cy="918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den>
                      </m:f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𝜈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</m:func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𝜈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624" y="4097547"/>
                <a:ext cx="4787659" cy="9182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75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3"/>
                <a:endParaRPr lang="en-US" altLang="ko-KR" dirty="0"/>
              </a:p>
              <a:p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4"/>
                <a:r>
                  <a:rPr lang="en-US" altLang="ko-KR" dirty="0"/>
                  <a:t>False alarm probability</a:t>
                </a:r>
              </a:p>
              <a:p>
                <a:pPr lvl="4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56604" y="2389655"/>
                <a:ext cx="896029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Upp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Low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04" y="2389655"/>
                <a:ext cx="896029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2156604" y="3666226"/>
                <a:ext cx="4468483" cy="723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alarm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Miss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04" y="3666226"/>
                <a:ext cx="4468483" cy="723468"/>
              </a:xfrm>
              <a:prstGeom prst="rect">
                <a:avLst/>
              </a:prstGeom>
              <a:blipFill>
                <a:blip r:embed="rId5"/>
                <a:stretch>
                  <a:fillRect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/>
              <p:nvPr/>
            </p:nvSpPr>
            <p:spPr>
              <a:xfrm>
                <a:off x="2363638" y="4882551"/>
                <a:ext cx="7289320" cy="576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=1−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</m:e>
                      </m:d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=1−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func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638" y="4882551"/>
                <a:ext cx="7289320" cy="576376"/>
              </a:xfrm>
              <a:prstGeom prst="rect">
                <a:avLst/>
              </a:prstGeom>
              <a:blipFill>
                <a:blip r:embed="rId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47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3"/>
                <a:endParaRPr lang="en-US" altLang="ko-KR" dirty="0"/>
              </a:p>
              <a:p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3"/>
                <a:r>
                  <a:rPr lang="en-US" altLang="ko-KR" dirty="0"/>
                  <a:t>Miss probability</a:t>
                </a:r>
              </a:p>
              <a:p>
                <a:pPr lvl="4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2" y="2455333"/>
                <a:ext cx="646981" cy="912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Upp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Low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2" y="2455333"/>
                <a:ext cx="646981" cy="9129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2035833" y="3666226"/>
                <a:ext cx="5831457" cy="723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alarm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Miss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33" y="3666226"/>
                <a:ext cx="5831457" cy="723468"/>
              </a:xfrm>
              <a:prstGeom prst="rect">
                <a:avLst/>
              </a:prstGeom>
              <a:blipFill>
                <a:blip r:embed="rId5"/>
                <a:stretch>
                  <a:fillRect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/>
              <p:nvPr/>
            </p:nvSpPr>
            <p:spPr>
              <a:xfrm>
                <a:off x="2760454" y="4986068"/>
                <a:ext cx="5960852" cy="127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𝐷𝑊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𝐷𝑊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454" y="4986068"/>
                <a:ext cx="5960852" cy="1275157"/>
              </a:xfrm>
              <a:prstGeom prst="rect">
                <a:avLst/>
              </a:prstGeom>
              <a:blipFill>
                <a:blip r:embed="rId6"/>
                <a:stretch>
                  <a:fillRect b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861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4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16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67206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67206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/>
              <p:nvPr/>
            </p:nvSpPr>
            <p:spPr>
              <a:xfrm>
                <a:off x="1682151" y="3873260"/>
                <a:ext cx="5969480" cy="2365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 sz="1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151" y="3873260"/>
                <a:ext cx="5969480" cy="23655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068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4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17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69746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69746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/>
              <p:nvPr/>
            </p:nvSpPr>
            <p:spPr>
              <a:xfrm>
                <a:off x="1716658" y="3994030"/>
                <a:ext cx="6607834" cy="228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 sz="1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≥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58" y="3994030"/>
                <a:ext cx="6607834" cy="2289409"/>
              </a:xfrm>
              <a:prstGeom prst="rect">
                <a:avLst/>
              </a:prstGeom>
              <a:blipFill>
                <a:blip r:embed="rId5"/>
                <a:stretch>
                  <a:fillRect l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698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18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10">
            <a:extLst>
              <a:ext uri="{FF2B5EF4-FFF2-40B4-BE49-F238E27FC236}">
                <a16:creationId xmlns:a16="http://schemas.microsoft.com/office/drawing/2014/main" id="{6C6C78E9-425D-B57D-ECE1-F3084C16A91F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2">
            <a:extLst>
              <a:ext uri="{FF2B5EF4-FFF2-40B4-BE49-F238E27FC236}">
                <a16:creationId xmlns:a16="http://schemas.microsoft.com/office/drawing/2014/main" id="{A94D097D-390C-9078-1D91-FF5497FBB1FC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1">
            <a:extLst>
              <a:ext uri="{FF2B5EF4-FFF2-40B4-BE49-F238E27FC236}">
                <a16:creationId xmlns:a16="http://schemas.microsoft.com/office/drawing/2014/main" id="{451F5F42-8BFC-6907-2DAF-3B37CC409E15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8">
            <a:extLst>
              <a:ext uri="{FF2B5EF4-FFF2-40B4-BE49-F238E27FC236}">
                <a16:creationId xmlns:a16="http://schemas.microsoft.com/office/drawing/2014/main" id="{9EB56EE3-4683-624E-BE51-47090AA9EB42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8">
            <a:extLst>
              <a:ext uri="{FF2B5EF4-FFF2-40B4-BE49-F238E27FC236}">
                <a16:creationId xmlns:a16="http://schemas.microsoft.com/office/drawing/2014/main" id="{389D93A7-34F1-EEA4-714E-11B2859D0194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30">
            <a:extLst>
              <a:ext uri="{FF2B5EF4-FFF2-40B4-BE49-F238E27FC236}">
                <a16:creationId xmlns:a16="http://schemas.microsoft.com/office/drawing/2014/main" id="{81D9C229-8B67-451F-5333-818AFE1F83A4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38">
            <a:extLst>
              <a:ext uri="{FF2B5EF4-FFF2-40B4-BE49-F238E27FC236}">
                <a16:creationId xmlns:a16="http://schemas.microsoft.com/office/drawing/2014/main" id="{B3049E14-A7C7-5099-117C-C5825D61B487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58879" cy="1323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25BBB13D-5A34-22CE-D012-FA936A8BD699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767A0F7-DF06-C7FA-811B-91415B26D508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44">
            <a:extLst>
              <a:ext uri="{FF2B5EF4-FFF2-40B4-BE49-F238E27FC236}">
                <a16:creationId xmlns:a16="http://schemas.microsoft.com/office/drawing/2014/main" id="{A51B6155-9713-E1D2-B249-834AF3C11402}"/>
              </a:ext>
            </a:extLst>
          </p:cNvPr>
          <p:cNvCxnSpPr>
            <a:cxnSpLocks/>
          </p:cNvCxnSpPr>
          <p:nvPr/>
        </p:nvCxnSpPr>
        <p:spPr>
          <a:xfrm flipV="1">
            <a:off x="7369009" y="3717756"/>
            <a:ext cx="2448426" cy="1328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7">
            <a:extLst>
              <a:ext uri="{FF2B5EF4-FFF2-40B4-BE49-F238E27FC236}">
                <a16:creationId xmlns:a16="http://schemas.microsoft.com/office/drawing/2014/main" id="{4C68F8CB-7D93-93F3-FE1D-FCA965F9C1A8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32">
            <a:extLst>
              <a:ext uri="{FF2B5EF4-FFF2-40B4-BE49-F238E27FC236}">
                <a16:creationId xmlns:a16="http://schemas.microsoft.com/office/drawing/2014/main" id="{CEE1A26B-8CB6-5DAF-FB62-2DCCCF2B05A2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33">
            <a:extLst>
              <a:ext uri="{FF2B5EF4-FFF2-40B4-BE49-F238E27FC236}">
                <a16:creationId xmlns:a16="http://schemas.microsoft.com/office/drawing/2014/main" id="{9B0888F3-B264-F711-C52A-1D3CF90B6E23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/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/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/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/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34">
            <a:extLst>
              <a:ext uri="{FF2B5EF4-FFF2-40B4-BE49-F238E27FC236}">
                <a16:creationId xmlns:a16="http://schemas.microsoft.com/office/drawing/2014/main" id="{F5738545-99CB-64E3-3635-BB2117DBFEA1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/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/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/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blipFill>
                <a:blip r:embed="rId11"/>
                <a:stretch>
                  <a:fillRect r="-512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/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AFBA25AB-8F5A-DB1F-C355-34599A9FC9C9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CE62A64-4F5F-68BF-BAFA-B572594325B8}"/>
              </a:ext>
            </a:extLst>
          </p:cNvPr>
          <p:cNvSpPr txBox="1"/>
          <p:nvPr/>
        </p:nvSpPr>
        <p:spPr>
          <a:xfrm>
            <a:off x="94891" y="4140679"/>
            <a:ext cx="1906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B7C3BF-F4C2-31A4-21A4-E8E40E4D11C5}"/>
              </a:ext>
            </a:extLst>
          </p:cNvPr>
          <p:cNvSpPr txBox="1"/>
          <p:nvPr/>
        </p:nvSpPr>
        <p:spPr>
          <a:xfrm>
            <a:off x="3285082" y="4618310"/>
            <a:ext cx="1280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False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alarm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18A7F2-29EE-2FB8-468C-4837970E26C8}"/>
              </a:ext>
            </a:extLst>
          </p:cNvPr>
          <p:cNvSpPr txBox="1"/>
          <p:nvPr/>
        </p:nvSpPr>
        <p:spPr>
          <a:xfrm>
            <a:off x="8022565" y="4597879"/>
            <a:ext cx="170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Miss detection</a:t>
            </a:r>
          </a:p>
        </p:txBody>
      </p:sp>
    </p:spTree>
    <p:extLst>
      <p:ext uri="{BB962C8B-B14F-4D97-AF65-F5344CB8AC3E}">
        <p14:creationId xmlns:p14="http://schemas.microsoft.com/office/powerpoint/2010/main" val="2632923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Note that</a:t>
                </a:r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The first derivative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19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733911" y="2156607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911" y="2156607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7476DA-15EA-FE58-0C51-29833D29962B}"/>
                  </a:ext>
                </a:extLst>
              </p:cNvPr>
              <p:cNvSpPr txBox="1"/>
              <p:nvPr/>
            </p:nvSpPr>
            <p:spPr>
              <a:xfrm>
                <a:off x="1794293" y="3303918"/>
                <a:ext cx="6098877" cy="1348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func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7476DA-15EA-FE58-0C51-29833D299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293" y="3303918"/>
                <a:ext cx="6098877" cy="13486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51C19A-34F5-8438-CDFD-0897FE73734B}"/>
                  </a:ext>
                </a:extLst>
              </p:cNvPr>
              <p:cNvSpPr txBox="1"/>
              <p:nvPr/>
            </p:nvSpPr>
            <p:spPr>
              <a:xfrm>
                <a:off x="1811547" y="5279366"/>
                <a:ext cx="8264107" cy="56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𝜕𝜏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Increasing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51C19A-34F5-8438-CDFD-0897FE737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47" y="5279366"/>
                <a:ext cx="8264107" cy="5607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97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Motivations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Securing Wireless Communication</a:t>
            </a:r>
          </a:p>
          <a:p>
            <a:pPr lvl="1"/>
            <a:r>
              <a:rPr lang="en-US" altLang="ko-KR" dirty="0"/>
              <a:t>Wireless technology</a:t>
            </a:r>
          </a:p>
          <a:p>
            <a:pPr lvl="2"/>
            <a:r>
              <a:rPr lang="en-US" altLang="ko-KR" dirty="0"/>
              <a:t>Transforms lives, but cyberattacks pose a threat, leading to potential </a:t>
            </a:r>
            <a:r>
              <a:rPr lang="en-US" altLang="ko-KR" dirty="0">
                <a:solidFill>
                  <a:srgbClr val="0000FF"/>
                </a:solidFill>
              </a:rPr>
              <a:t>information leaks</a:t>
            </a:r>
          </a:p>
          <a:p>
            <a:pPr lvl="2"/>
            <a:r>
              <a:rPr lang="en-US" altLang="ko-KR" dirty="0"/>
              <a:t>To cope with this, </a:t>
            </a:r>
            <a:r>
              <a:rPr lang="en-US" altLang="ko-KR" dirty="0">
                <a:solidFill>
                  <a:srgbClr val="0000FF"/>
                </a:solidFill>
              </a:rPr>
              <a:t>cryptography</a:t>
            </a:r>
            <a:r>
              <a:rPr lang="en-US" altLang="ko-KR" dirty="0"/>
              <a:t> has widely been adopted</a:t>
            </a:r>
          </a:p>
          <a:p>
            <a:pPr lvl="1"/>
            <a:r>
              <a:rPr lang="en-US" altLang="ko-KR" dirty="0"/>
              <a:t>The perspective of physical layer security</a:t>
            </a:r>
          </a:p>
          <a:p>
            <a:pPr lvl="2"/>
            <a:r>
              <a:rPr lang="en-US" altLang="ko-KR" dirty="0"/>
              <a:t>Yet, cryptography has </a:t>
            </a:r>
            <a:r>
              <a:rPr lang="en-US" altLang="ko-KR" dirty="0">
                <a:solidFill>
                  <a:srgbClr val="0000FF"/>
                </a:solidFill>
              </a:rPr>
              <a:t>limitations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altLang="ko-KR" dirty="0"/>
              <a:t> complex key, IoT eavesdropping</a:t>
            </a:r>
          </a:p>
          <a:p>
            <a:pPr lvl="2"/>
            <a:r>
              <a:rPr lang="en-US" altLang="ko-KR" dirty="0"/>
              <a:t>To examine the possibility of utilizing </a:t>
            </a:r>
            <a:r>
              <a:rPr lang="en-US" altLang="ko-KR" dirty="0">
                <a:solidFill>
                  <a:srgbClr val="0000FF"/>
                </a:solidFill>
              </a:rPr>
              <a:t>physical layer security</a:t>
            </a:r>
          </a:p>
          <a:p>
            <a:endParaRPr lang="en-US" altLang="ko-KR" dirty="0"/>
          </a:p>
          <a:p>
            <a:r>
              <a:rPr lang="en-US" altLang="ko-KR" b="1" dirty="0"/>
              <a:t>An approach of secure communications: Covert Communication</a:t>
            </a:r>
          </a:p>
          <a:p>
            <a:pPr lvl="1"/>
            <a:r>
              <a:rPr lang="en-US" altLang="ko-KR" dirty="0"/>
              <a:t>Covert communication 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Opponents</a:t>
            </a:r>
            <a:r>
              <a:rPr lang="en-US" altLang="ko-KR" dirty="0"/>
              <a:t> can conduct </a:t>
            </a:r>
            <a:r>
              <a:rPr lang="en-US" altLang="ko-KR" dirty="0">
                <a:solidFill>
                  <a:srgbClr val="0000FF"/>
                </a:solidFill>
              </a:rPr>
              <a:t>traffic analysis </a:t>
            </a:r>
            <a:r>
              <a:rPr lang="en-US" altLang="ko-KR" dirty="0"/>
              <a:t>by collecting </a:t>
            </a:r>
            <a:r>
              <a:rPr lang="en-US" altLang="ko-KR" dirty="0">
                <a:solidFill>
                  <a:srgbClr val="0000FF"/>
                </a:solidFill>
              </a:rPr>
              <a:t>metadata</a:t>
            </a:r>
            <a:r>
              <a:rPr lang="en-US" altLang="ko-KR" dirty="0"/>
              <a:t> during transmission.</a:t>
            </a:r>
          </a:p>
          <a:p>
            <a:pPr lvl="2"/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Vulnerabilities</a:t>
            </a:r>
            <a:r>
              <a:rPr lang="en-US" altLang="ko-KR" dirty="0"/>
              <a:t> include </a:t>
            </a:r>
            <a:r>
              <a:rPr lang="en-US" altLang="ko-KR" dirty="0">
                <a:solidFill>
                  <a:srgbClr val="0000FF"/>
                </a:solidFill>
              </a:rPr>
              <a:t>capturing source and destination </a:t>
            </a:r>
            <a:r>
              <a:rPr lang="en-US" altLang="ko-KR" dirty="0"/>
              <a:t>addresses, </a:t>
            </a:r>
            <a:r>
              <a:rPr lang="en-US" altLang="ko-KR" dirty="0">
                <a:solidFill>
                  <a:srgbClr val="0000FF"/>
                </a:solidFill>
              </a:rPr>
              <a:t>request-response frequency</a:t>
            </a:r>
            <a:r>
              <a:rPr lang="en-US" altLang="ko-KR" dirty="0"/>
              <a:t>, etc.</a:t>
            </a:r>
          </a:p>
          <a:p>
            <a:pPr lvl="2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CE4A9-6D57-4805-B071-2769236438D8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Motivations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Contributions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1D24E95-A99C-46E7-84CB-D525079A2098}"/>
              </a:ext>
            </a:extLst>
          </p:cNvPr>
          <p:cNvGrpSpPr/>
          <p:nvPr/>
        </p:nvGrpSpPr>
        <p:grpSpPr>
          <a:xfrm>
            <a:off x="8447016" y="2242270"/>
            <a:ext cx="2553418" cy="1110076"/>
            <a:chOff x="7255571" y="2196738"/>
            <a:chExt cx="4081518" cy="169267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30F58BB-7F29-427C-BD83-19DF01A23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39292" y="2266760"/>
              <a:ext cx="478162" cy="62914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37FD9B4-3803-459E-84AD-356A7F46A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53908" y="2752860"/>
              <a:ext cx="766577" cy="76725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F6EFFA8-47FD-4B88-8654-08FE1DCAC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660414" y="2850685"/>
              <a:ext cx="342426" cy="700178"/>
            </a:xfrm>
            <a:prstGeom prst="rect">
              <a:avLst/>
            </a:prstGeom>
          </p:spPr>
        </p:pic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F11A2506-5219-4C2D-A998-1CE55D3DF9E0}"/>
                </a:ext>
              </a:extLst>
            </p:cNvPr>
            <p:cNvSpPr txBox="1"/>
            <p:nvPr/>
          </p:nvSpPr>
          <p:spPr>
            <a:xfrm>
              <a:off x="7255571" y="3550863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Alice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Box 26">
              <a:extLst>
                <a:ext uri="{FF2B5EF4-FFF2-40B4-BE49-F238E27FC236}">
                  <a16:creationId xmlns:a16="http://schemas.microsoft.com/office/drawing/2014/main" id="{4A38803E-5FEA-4D5F-801D-3A5089B89E2F}"/>
                </a:ext>
              </a:extLst>
            </p:cNvPr>
            <p:cNvSpPr txBox="1"/>
            <p:nvPr/>
          </p:nvSpPr>
          <p:spPr>
            <a:xfrm>
              <a:off x="10161140" y="3550863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Bob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Box 27">
              <a:extLst>
                <a:ext uri="{FF2B5EF4-FFF2-40B4-BE49-F238E27FC236}">
                  <a16:creationId xmlns:a16="http://schemas.microsoft.com/office/drawing/2014/main" id="{5EC68287-5F2D-486E-AC4D-F4E04FA91E7C}"/>
                </a:ext>
              </a:extLst>
            </p:cNvPr>
            <p:cNvSpPr txBox="1"/>
            <p:nvPr/>
          </p:nvSpPr>
          <p:spPr>
            <a:xfrm>
              <a:off x="8602318" y="2895909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Eve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1277DC9B-7AE8-48EA-ADAA-55B4670A8229}"/>
                </a:ext>
              </a:extLst>
            </p:cNvPr>
            <p:cNvSpPr/>
            <p:nvPr/>
          </p:nvSpPr>
          <p:spPr bwMode="auto">
            <a:xfrm>
              <a:off x="8259825" y="3263373"/>
              <a:ext cx="1999619" cy="292917"/>
            </a:xfrm>
            <a:prstGeom prst="rightArrow">
              <a:avLst>
                <a:gd name="adj1" fmla="val 27297"/>
                <a:gd name="adj2" fmla="val 92569"/>
              </a:avLst>
            </a:prstGeom>
            <a:solidFill>
              <a:srgbClr val="92D05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996600"/>
                </a:solidFill>
                <a:effectLst/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7B5A2E1C-A88B-4923-8356-6CB2CF5B85D3}"/>
                </a:ext>
              </a:extLst>
            </p:cNvPr>
            <p:cNvSpPr/>
            <p:nvPr/>
          </p:nvSpPr>
          <p:spPr bwMode="auto">
            <a:xfrm rot="19138760">
              <a:off x="8075864" y="2881530"/>
              <a:ext cx="790405" cy="292917"/>
            </a:xfrm>
            <a:prstGeom prst="rightArrow">
              <a:avLst>
                <a:gd name="adj1" fmla="val 27297"/>
                <a:gd name="adj2" fmla="val 92569"/>
              </a:avLst>
            </a:prstGeom>
            <a:solidFill>
              <a:srgbClr val="C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996600"/>
                </a:solidFill>
                <a:effectLst/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1E5EDD9-086A-48BB-9475-321D770415C5}"/>
                </a:ext>
              </a:extLst>
            </p:cNvPr>
            <p:cNvSpPr/>
            <p:nvPr/>
          </p:nvSpPr>
          <p:spPr>
            <a:xfrm>
              <a:off x="7299164" y="2750571"/>
              <a:ext cx="4037925" cy="1138744"/>
            </a:xfrm>
            <a:prstGeom prst="roundRect">
              <a:avLst/>
            </a:prstGeom>
            <a:noFill/>
            <a:ln w="28575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01C58FB-9F80-4D99-AED7-8D820ADE4092}"/>
                </a:ext>
              </a:extLst>
            </p:cNvPr>
            <p:cNvSpPr/>
            <p:nvPr/>
          </p:nvSpPr>
          <p:spPr>
            <a:xfrm>
              <a:off x="8688506" y="2196738"/>
              <a:ext cx="1020846" cy="102084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77BD0DA7-9F6D-47B7-9863-3AFAA977BA7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63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20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10">
            <a:extLst>
              <a:ext uri="{FF2B5EF4-FFF2-40B4-BE49-F238E27FC236}">
                <a16:creationId xmlns:a16="http://schemas.microsoft.com/office/drawing/2014/main" id="{6C6C78E9-425D-B57D-ECE1-F3084C16A91F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2">
            <a:extLst>
              <a:ext uri="{FF2B5EF4-FFF2-40B4-BE49-F238E27FC236}">
                <a16:creationId xmlns:a16="http://schemas.microsoft.com/office/drawing/2014/main" id="{A94D097D-390C-9078-1D91-FF5497FBB1FC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1">
            <a:extLst>
              <a:ext uri="{FF2B5EF4-FFF2-40B4-BE49-F238E27FC236}">
                <a16:creationId xmlns:a16="http://schemas.microsoft.com/office/drawing/2014/main" id="{451F5F42-8BFC-6907-2DAF-3B37CC409E15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8">
            <a:extLst>
              <a:ext uri="{FF2B5EF4-FFF2-40B4-BE49-F238E27FC236}">
                <a16:creationId xmlns:a16="http://schemas.microsoft.com/office/drawing/2014/main" id="{9EB56EE3-4683-624E-BE51-47090AA9EB42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8">
            <a:extLst>
              <a:ext uri="{FF2B5EF4-FFF2-40B4-BE49-F238E27FC236}">
                <a16:creationId xmlns:a16="http://schemas.microsoft.com/office/drawing/2014/main" id="{389D93A7-34F1-EEA4-714E-11B2859D0194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30">
            <a:extLst>
              <a:ext uri="{FF2B5EF4-FFF2-40B4-BE49-F238E27FC236}">
                <a16:creationId xmlns:a16="http://schemas.microsoft.com/office/drawing/2014/main" id="{81D9C229-8B67-451F-5333-818AFE1F83A4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25BBB13D-5A34-22CE-D012-FA936A8BD699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767A0F7-DF06-C7FA-811B-91415B26D508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7">
            <a:extLst>
              <a:ext uri="{FF2B5EF4-FFF2-40B4-BE49-F238E27FC236}">
                <a16:creationId xmlns:a16="http://schemas.microsoft.com/office/drawing/2014/main" id="{4C68F8CB-7D93-93F3-FE1D-FCA965F9C1A8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32">
            <a:extLst>
              <a:ext uri="{FF2B5EF4-FFF2-40B4-BE49-F238E27FC236}">
                <a16:creationId xmlns:a16="http://schemas.microsoft.com/office/drawing/2014/main" id="{CEE1A26B-8CB6-5DAF-FB62-2DCCCF2B05A2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33">
            <a:extLst>
              <a:ext uri="{FF2B5EF4-FFF2-40B4-BE49-F238E27FC236}">
                <a16:creationId xmlns:a16="http://schemas.microsoft.com/office/drawing/2014/main" id="{9B0888F3-B264-F711-C52A-1D3CF90B6E23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/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/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/>
              <p:nvPr/>
            </p:nvSpPr>
            <p:spPr>
              <a:xfrm flipH="1">
                <a:off x="6859979" y="5359730"/>
                <a:ext cx="1068779" cy="65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859979" y="5359730"/>
                <a:ext cx="1068779" cy="6514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/>
              <p:nvPr/>
            </p:nvSpPr>
            <p:spPr>
              <a:xfrm>
                <a:off x="4318661" y="5304311"/>
                <a:ext cx="1444830" cy="469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661" y="5304311"/>
                <a:ext cx="1444830" cy="469680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34">
            <a:extLst>
              <a:ext uri="{FF2B5EF4-FFF2-40B4-BE49-F238E27FC236}">
                <a16:creationId xmlns:a16="http://schemas.microsoft.com/office/drawing/2014/main" id="{F5738545-99CB-64E3-3635-BB2117DBFEA1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/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/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/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blipFill>
                <a:blip r:embed="rId11"/>
                <a:stretch>
                  <a:fillRect r="-512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/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AFBA25AB-8F5A-DB1F-C355-34599A9FC9C9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CE62A64-4F5F-68BF-BAFA-B572594325B8}"/>
              </a:ext>
            </a:extLst>
          </p:cNvPr>
          <p:cNvSpPr txBox="1"/>
          <p:nvPr/>
        </p:nvSpPr>
        <p:spPr>
          <a:xfrm>
            <a:off x="94891" y="4140679"/>
            <a:ext cx="1906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  <a:p>
            <a:endParaRPr lang="en-US" dirty="0"/>
          </a:p>
        </p:txBody>
      </p:sp>
      <p:cxnSp>
        <p:nvCxnSpPr>
          <p:cNvPr id="4" name="직선 연결선 41">
            <a:extLst>
              <a:ext uri="{FF2B5EF4-FFF2-40B4-BE49-F238E27FC236}">
                <a16:creationId xmlns:a16="http://schemas.microsoft.com/office/drawing/2014/main" id="{E63990EE-9C6D-FEC6-9076-595C6F7929BD}"/>
              </a:ext>
            </a:extLst>
          </p:cNvPr>
          <p:cNvCxnSpPr>
            <a:cxnSpLocks/>
          </p:cNvCxnSpPr>
          <p:nvPr/>
        </p:nvCxnSpPr>
        <p:spPr>
          <a:xfrm flipV="1">
            <a:off x="5128127" y="4569749"/>
            <a:ext cx="2234865" cy="2641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38">
            <a:extLst>
              <a:ext uri="{FF2B5EF4-FFF2-40B4-BE49-F238E27FC236}">
                <a16:creationId xmlns:a16="http://schemas.microsoft.com/office/drawing/2014/main" id="{326A7277-343D-8B22-BFBE-B6C5F92DF3A6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46847" cy="11222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44">
            <a:extLst>
              <a:ext uri="{FF2B5EF4-FFF2-40B4-BE49-F238E27FC236}">
                <a16:creationId xmlns:a16="http://schemas.microsoft.com/office/drawing/2014/main" id="{050A199D-607F-9324-6B1E-729DB26C43A0}"/>
              </a:ext>
            </a:extLst>
          </p:cNvPr>
          <p:cNvCxnSpPr>
            <a:cxnSpLocks/>
          </p:cNvCxnSpPr>
          <p:nvPr/>
        </p:nvCxnSpPr>
        <p:spPr>
          <a:xfrm flipV="1">
            <a:off x="7362992" y="3717756"/>
            <a:ext cx="2454443" cy="84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AB52A0-488A-6EB8-6F99-456073536443}"/>
              </a:ext>
            </a:extLst>
          </p:cNvPr>
          <p:cNvSpPr txBox="1"/>
          <p:nvPr/>
        </p:nvSpPr>
        <p:spPr>
          <a:xfrm>
            <a:off x="3372929" y="4485736"/>
            <a:ext cx="1362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False alarm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AF1980-CDA0-DC4E-75DF-A73F58ECE525}"/>
              </a:ext>
            </a:extLst>
          </p:cNvPr>
          <p:cNvSpPr txBox="1"/>
          <p:nvPr/>
        </p:nvSpPr>
        <p:spPr>
          <a:xfrm>
            <a:off x="7572499" y="4528457"/>
            <a:ext cx="205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Miss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2217A9-B9D4-16C8-DB05-03C158C6F14F}"/>
                  </a:ext>
                </a:extLst>
              </p:cNvPr>
              <p:cNvSpPr txBox="1"/>
              <p:nvPr/>
            </p:nvSpPr>
            <p:spPr>
              <a:xfrm>
                <a:off x="5262113" y="3692106"/>
                <a:ext cx="1500996" cy="1060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2217A9-B9D4-16C8-DB05-03C158C6F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3692106"/>
                <a:ext cx="1500996" cy="10606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436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minimum DEP and the optimal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21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C949B2-A7B1-4F03-2307-C813D3FAC46D}"/>
                  </a:ext>
                </a:extLst>
              </p:cNvPr>
              <p:cNvSpPr txBox="1"/>
              <p:nvPr/>
            </p:nvSpPr>
            <p:spPr>
              <a:xfrm>
                <a:off x="1207697" y="2458528"/>
                <a:ext cx="6866627" cy="1753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★</m:t>
                          </m:r>
                        </m:sup>
                      </m:s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lim>
                      </m:limLow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minPr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func>
                                          <m:func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𝜁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★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★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begChr m:val="|"/>
                                                        <m:endChr m:val="|"/>
                                                        <m:ctrlPr>
                                                          <a:rPr lang="en-US" sz="1400" i="1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h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𝐷𝑊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𝐷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func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C949B2-A7B1-4F03-2307-C813D3FAC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697" y="2458528"/>
                <a:ext cx="6866627" cy="17532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184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Covert rate maximization</a:t>
                </a:r>
              </a:p>
              <a:p>
                <a:pPr lvl="1"/>
                <a:r>
                  <a:rPr lang="en-US" altLang="ko-KR" dirty="0"/>
                  <a:t>Objective function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DEP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Constraint 1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Successive interference cancellation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2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Successful public message transmission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3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public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4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covet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5</a:t>
                </a:r>
              </a:p>
              <a:p>
                <a:pPr lvl="2"/>
                <a:r>
                  <a:rPr lang="en-US" altLang="ko-KR" dirty="0"/>
                  <a:t>To avoid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zero DEP</a:t>
                </a:r>
              </a:p>
              <a:p>
                <a:pPr lvl="1"/>
                <a:r>
                  <a:rPr lang="en-US" altLang="ko-KR" dirty="0"/>
                  <a:t>Constraint 6</a:t>
                </a:r>
              </a:p>
              <a:p>
                <a:pPr lvl="2"/>
                <a:r>
                  <a:rPr lang="en-US" altLang="ko-KR" dirty="0"/>
                  <a:t>Power budget</a:t>
                </a:r>
              </a:p>
              <a:p>
                <a:pPr marL="914400" lvl="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/>
              <p:nvPr/>
            </p:nvSpPr>
            <p:spPr>
              <a:xfrm>
                <a:off x="7057206" y="2090947"/>
                <a:ext cx="4934309" cy="2475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: </m:t>
                      </m:r>
                      <m:limLow>
                        <m:limLow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sub>
                          </m:sSub>
                        </m:lim>
                      </m:limLow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minPr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subject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to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𝜁</m:t>
                      </m:r>
                      <m:sSubSup>
                        <m:sSub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206" y="2090947"/>
                <a:ext cx="4934309" cy="24752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06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Solution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3463" y="1078302"/>
            <a:ext cx="11195517" cy="4933957"/>
          </a:xfrm>
        </p:spPr>
        <p:txBody>
          <a:bodyPr/>
          <a:lstStyle/>
          <a:p>
            <a:r>
              <a:rPr lang="en-US" altLang="ko-KR" b="1" dirty="0"/>
              <a:t>Covert rate maximization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/>
              <p:nvPr/>
            </p:nvSpPr>
            <p:spPr>
              <a:xfrm>
                <a:off x="845389" y="1639018"/>
                <a:ext cx="4724138" cy="2745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1.1):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Subject to :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ba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̄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89" y="1639018"/>
                <a:ext cx="4724138" cy="2745880"/>
              </a:xfrm>
              <a:prstGeom prst="rect">
                <a:avLst/>
              </a:prstGeom>
              <a:blipFill>
                <a:blip r:embed="rId3"/>
                <a:stretch>
                  <a:fillRect l="-1030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B052AB-DCBE-BCDD-7940-9C1EAB875FD0}"/>
                  </a:ext>
                </a:extLst>
              </p:cNvPr>
              <p:cNvSpPr txBox="1"/>
              <p:nvPr/>
            </p:nvSpPr>
            <p:spPr>
              <a:xfrm>
                <a:off x="741872" y="4511615"/>
                <a:ext cx="10610490" cy="209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Therefore, this leads to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the </a:t>
                </a:r>
                <a:r>
                  <a:rPr lang="en-US" dirty="0">
                    <a:solidFill>
                      <a:srgbClr val="0000FF"/>
                    </a:solidFill>
                  </a:rPr>
                  <a:t>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</a:t>
                </a: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en-US" i="1" baseline="-25000">
                                              <a:latin typeface="Cambria Math" panose="02040503050406030204" pitchFamily="18" charset="0"/>
                                            </a:rPr>
                                            <m:t>𝐷𝑅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p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  <m:r>
                                                    <a:rPr lang="en-US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  <m:r>
                                                    <a:rPr lang="en-US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  <m:r>
                                                        <a:rPr lang="en-US" i="1" baseline="-250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𝑆𝑅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solidFill>
                                                    <a:schemeClr val="tx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P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aseline="-25000">
                                                  <a:solidFill>
                                                    <a:schemeClr val="tx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S</m:t>
                                              </m:r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sup>
                                                  <m:bar>
                                                    <m:barPr>
                                                      <m:pos m:val="top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bar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</m:bar>
                                                  <m:r>
                                                    <a:rPr lang="en-US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den>
                                          </m:f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, 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acc>
                                                    <m:accPr>
                                                      <m:chr m:val="̃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e>
                                                  </m:acc>
                                                  <m:r>
                                                    <a:rPr lang="en-US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𝐷𝐷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  <m:r>
                                                        <a:rPr lang="en-US" i="1" baseline="-250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𝑆𝐷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solidFill>
                                                    <a:schemeClr val="tx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P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aseline="-25000">
                                                  <a:solidFill>
                                                    <a:schemeClr val="tx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S</m:t>
                                              </m:r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sup>
                                                  <m:bar>
                                                    <m:barPr>
                                                      <m:pos m:val="top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bar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</m:bar>
                                                  <m:r>
                                                    <a:rPr lang="en-US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−1</m:t>
                                              </m:r>
                                            </m:den>
                                          </m:f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US" baseline="-250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𝜁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 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̄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  <m:r>
                                                    <a:rPr lang="en-US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𝐷𝑊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,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B052AB-DCBE-BCDD-7940-9C1EAB875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2" y="4511615"/>
                <a:ext cx="10610490" cy="2092048"/>
              </a:xfrm>
              <a:prstGeom prst="rect">
                <a:avLst/>
              </a:prstGeom>
              <a:blipFill>
                <a:blip r:embed="rId4"/>
                <a:stretch>
                  <a:fillRect l="-517"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193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34A5-AC3D-FFB2-6F03-BE3F743A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C9D71-0DD5-7C56-A0A6-22E180DDE4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System Parameter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7CCB8-6A3A-C770-EA02-3A85CAB474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24</a:t>
            </a:fld>
            <a:r>
              <a:rPr lang="en-US" altLang="ko-KR" dirty="0"/>
              <a:t>/</a:t>
            </a:r>
            <a:r>
              <a:rPr lang="en-US" altLang="ko-KR" sz="1200" dirty="0"/>
              <a:t>29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B7DD4-6E04-E361-A3FE-CBEE32CD8691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8CA7E114-7B0B-6938-2B01-23F87066F7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2829004"/>
                  </p:ext>
                </p:extLst>
              </p:nvPr>
            </p:nvGraphicFramePr>
            <p:xfrm>
              <a:off x="2032000" y="1828803"/>
              <a:ext cx="8128000" cy="4597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2125">
                      <a:extLst>
                        <a:ext uri="{9D8B030D-6E8A-4147-A177-3AD203B41FA5}">
                          <a16:colId xmlns:a16="http://schemas.microsoft.com/office/drawing/2014/main" val="2813809242"/>
                        </a:ext>
                      </a:extLst>
                    </a:gridCol>
                    <a:gridCol w="4075875">
                      <a:extLst>
                        <a:ext uri="{9D8B030D-6E8A-4147-A177-3AD203B41FA5}">
                          <a16:colId xmlns:a16="http://schemas.microsoft.com/office/drawing/2014/main" val="2031454974"/>
                        </a:ext>
                      </a:extLst>
                    </a:gridCol>
                  </a:tblGrid>
                  <a:tr h="359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4851729"/>
                      </a:ext>
                    </a:extLst>
                  </a:tr>
                  <a:tr h="359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Bandwidth, 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 [MHz]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3682316"/>
                      </a:ext>
                    </a:extLst>
                  </a:tr>
                  <a:tr h="359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𝑂-𝐗 Distance,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𝑂𝑋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∀𝐗∈{𝑆,𝐷,𝑅,𝑊}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100 [m]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7624604"/>
                      </a:ext>
                    </a:extLst>
                  </a:tr>
                  <a:tr h="359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Source transmit power,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6536332"/>
                      </a:ext>
                    </a:extLst>
                  </a:tr>
                  <a:tr h="359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Destination power budget,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155544"/>
                      </a:ext>
                    </a:extLst>
                  </a:tr>
                  <a:tr h="456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Minimum public data rate QoS,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oMath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0.1 [bps/Hz]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2373408"/>
                      </a:ext>
                    </a:extLst>
                  </a:tr>
                  <a:tr h="364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Mean noise power at 𝑊,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568890"/>
                      </a:ext>
                    </a:extLst>
                  </a:tr>
                  <a:tr h="3642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Uncertainty bound around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5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934757"/>
                      </a:ext>
                    </a:extLst>
                  </a:tr>
                  <a:tr h="3630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Noise power at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altLang="ko-KR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470315"/>
                      </a:ext>
                    </a:extLst>
                  </a:tr>
                  <a:tr h="3719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Residual self-interference,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SI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- 100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398291"/>
                      </a:ext>
                    </a:extLst>
                  </a:tr>
                  <a:tr h="456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Minimum covert data rate QoS,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0.05 </a:t>
                          </a:r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[bps/Hz]</a:t>
                          </a:r>
                          <a:endParaRPr 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7704560"/>
                      </a:ext>
                    </a:extLst>
                  </a:tr>
                  <a:tr h="3592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Pathloss exponent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3.5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01912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8CA7E114-7B0B-6938-2B01-23F87066F7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2829004"/>
                  </p:ext>
                </p:extLst>
              </p:nvPr>
            </p:nvGraphicFramePr>
            <p:xfrm>
              <a:off x="2032000" y="1828803"/>
              <a:ext cx="8128000" cy="4597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2125">
                      <a:extLst>
                        <a:ext uri="{9D8B030D-6E8A-4147-A177-3AD203B41FA5}">
                          <a16:colId xmlns:a16="http://schemas.microsoft.com/office/drawing/2014/main" val="2813809242"/>
                        </a:ext>
                      </a:extLst>
                    </a:gridCol>
                    <a:gridCol w="4075875">
                      <a:extLst>
                        <a:ext uri="{9D8B030D-6E8A-4147-A177-3AD203B41FA5}">
                          <a16:colId xmlns:a16="http://schemas.microsoft.com/office/drawing/2014/main" val="203145497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48517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Bandwidth, 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 [MHz]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36823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208333" r="-101203" b="-9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100 [m]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76246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308333" r="-101203" b="-8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65363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408333" r="-101203" b="-7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155544"/>
                      </a:ext>
                    </a:extLst>
                  </a:tr>
                  <a:tr h="4566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406667" r="-101203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0.1 [bps/Hz]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2373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622951" r="-101203" b="-5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568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722951" r="-101203" b="-4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5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934757"/>
                      </a:ext>
                    </a:extLst>
                  </a:tr>
                  <a:tr h="3695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822951" r="-101203" b="-3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470315"/>
                      </a:ext>
                    </a:extLst>
                  </a:tr>
                  <a:tr h="3786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908065" r="-101203" b="-241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- 100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398291"/>
                      </a:ext>
                    </a:extLst>
                  </a:tr>
                  <a:tr h="4566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833333" r="-10120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0.05 </a:t>
                          </a:r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[bps/Hz]</a:t>
                          </a:r>
                          <a:endParaRPr 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77045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Pathloss exponent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3.5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01912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14916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Source transmit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F82E45-1FC6-88AA-0098-4C070DC213FF}"/>
                  </a:ext>
                </a:extLst>
              </p:cNvPr>
              <p:cNvSpPr txBox="1"/>
              <p:nvPr/>
            </p:nvSpPr>
            <p:spPr>
              <a:xfrm>
                <a:off x="771896" y="5704114"/>
                <a:ext cx="103671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ea typeface="바탕" panose="02030600000101010101" pitchFamily="18" charset="-127"/>
                  </a:rPr>
                  <a:t>The destination transmit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600" dirty="0"/>
                  <a:t> must be significantly lower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/>
                  <a:t> to ensure covertness.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600" dirty="0"/>
                  <a:t> increases worst-case DEP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/>
                  <a:t> is low, while lower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600" dirty="0"/>
                  <a:t> is preferred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/>
                  <a:t> is high.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F82E45-1FC6-88AA-0098-4C070DC21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96" y="5704114"/>
                <a:ext cx="10367159" cy="584775"/>
              </a:xfrm>
              <a:prstGeom prst="rect">
                <a:avLst/>
              </a:prstGeom>
              <a:blipFill>
                <a:blip r:embed="rId4"/>
                <a:stretch>
                  <a:fillRect l="-235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59744176-6EF8-E9A1-0845-C26FC46891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789" y="1413164"/>
            <a:ext cx="5852172" cy="420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89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Minimum covert rate threshold,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1C7CED-1979-C444-AE9D-9A7F05753DBE}"/>
                  </a:ext>
                </a:extLst>
              </p:cNvPr>
              <p:cNvSpPr txBox="1"/>
              <p:nvPr/>
            </p:nvSpPr>
            <p:spPr>
              <a:xfrm>
                <a:off x="870857" y="5664530"/>
                <a:ext cx="106165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ea typeface="바탕" panose="02030600000101010101" pitchFamily="18" charset="-127"/>
                  </a:rPr>
                  <a:t>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바탕" panose="02030600000101010101" pitchFamily="18" charset="-127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바탕" panose="02030600000101010101" pitchFamily="18" charset="-127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600" dirty="0"/>
                  <a:t> requires 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600" dirty="0"/>
                  <a:t>,decreasing DEP.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"5%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/>
                  <a:t>" and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600" dirty="0"/>
                  <a:t> schemes perform comparatively better than any other scheme.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1C7CED-1979-C444-AE9D-9A7F05753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57" y="5664530"/>
                <a:ext cx="10616542" cy="584775"/>
              </a:xfrm>
              <a:prstGeom prst="rect">
                <a:avLst/>
              </a:prstGeom>
              <a:blipFill>
                <a:blip r:embed="rId4"/>
                <a:stretch>
                  <a:fillRect l="-230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graph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88EDD567-83F4-3D2E-4C96-766FC9723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581" y="1421080"/>
            <a:ext cx="5852172" cy="422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3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Destination transmit power budget,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94EA0-0FC3-4F48-ADB9-F7D993346B5D}"/>
                  </a:ext>
                </a:extLst>
              </p:cNvPr>
              <p:cNvSpPr txBox="1"/>
              <p:nvPr/>
            </p:nvSpPr>
            <p:spPr>
              <a:xfrm>
                <a:off x="641268" y="5656613"/>
                <a:ext cx="10763001" cy="542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 is low, both the "5%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400" dirty="0"/>
                  <a:t>" and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 schemes demonstrate performance close to the optimal scheme.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This closeness in performance arises because the influence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400" dirty="0"/>
                  <a:t> is dominant in this range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94EA0-0FC3-4F48-ADB9-F7D993346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68" y="5656613"/>
                <a:ext cx="10763001" cy="542264"/>
              </a:xfrm>
              <a:prstGeom prst="rect">
                <a:avLst/>
              </a:prstGeom>
              <a:blipFill>
                <a:blip r:embed="rId4"/>
                <a:stretch>
                  <a:fillRect l="-57" t="-2247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graph of a number of points&#10;&#10;Description automatically generated">
            <a:extLst>
              <a:ext uri="{FF2B5EF4-FFF2-40B4-BE49-F238E27FC236}">
                <a16:creationId xmlns:a16="http://schemas.microsoft.com/office/drawing/2014/main" id="{F8099AAD-F5EC-CCE6-CD6A-68EC230AC7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417122"/>
            <a:ext cx="5852172" cy="420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Covert communication setup</a:t>
                </a:r>
              </a:p>
              <a:p>
                <a:pPr lvl="1"/>
                <a:r>
                  <a:rPr lang="en-US" altLang="ko-KR" dirty="0"/>
                  <a:t>Source node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disguised full-duplex </a:t>
                </a:r>
                <a:r>
                  <a:rPr lang="en-US" altLang="ko-KR" dirty="0"/>
                  <a:t>destination node</a:t>
                </a:r>
              </a:p>
              <a:p>
                <a:pPr lvl="1"/>
                <a:r>
                  <a:rPr lang="en-US" altLang="ko-KR" dirty="0"/>
                  <a:t>Destination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secretly</a:t>
                </a:r>
                <a:r>
                  <a:rPr lang="en-US" altLang="ko-KR" dirty="0"/>
                  <a:t> transmit to the hidden receiver</a:t>
                </a:r>
              </a:p>
              <a:p>
                <a:r>
                  <a:rPr lang="en-US" altLang="ko-KR" b="1" dirty="0"/>
                  <a:t>Key Findings</a:t>
                </a:r>
              </a:p>
              <a:p>
                <a:pPr lvl="1"/>
                <a:r>
                  <a:rPr lang="en-US" altLang="ko-KR" b="1" dirty="0"/>
                  <a:t>Optimal Transmit Power:</a:t>
                </a:r>
              </a:p>
              <a:p>
                <a:pPr lvl="2"/>
                <a:r>
                  <a:rPr lang="en-US" altLang="ko-KR" dirty="0"/>
                  <a:t>Strong destination-receiver Link: Power tends towards zero</a:t>
                </a:r>
              </a:p>
              <a:p>
                <a:pPr lvl="2"/>
                <a:r>
                  <a:rPr lang="en-US" altLang="ko-KR" dirty="0"/>
                  <a:t>Self-interference:</a:t>
                </a:r>
                <a:r>
                  <a:rPr lang="en-US" altLang="ko-KR" b="1" dirty="0"/>
                  <a:t> </a:t>
                </a:r>
                <a:r>
                  <a:rPr lang="en-US" altLang="ko-KR" dirty="0"/>
                  <a:t>Poor suppression leads to near-zero power</a:t>
                </a:r>
              </a:p>
              <a:p>
                <a:pPr lvl="2"/>
                <a:r>
                  <a:rPr lang="en-US" altLang="ko-KR" dirty="0"/>
                  <a:t>High channel gain to warden: Power approaches zero</a:t>
                </a:r>
              </a:p>
              <a:p>
                <a:r>
                  <a:rPr lang="en-US" altLang="ko-KR" b="1" dirty="0"/>
                  <a:t>Insights:</a:t>
                </a:r>
              </a:p>
              <a:p>
                <a:pPr lvl="1"/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Low transmit power </a:t>
                </a:r>
                <a:r>
                  <a:rPr lang="en-US" altLang="ko-KR" dirty="0"/>
                  <a:t>avoids detection</a:t>
                </a:r>
              </a:p>
              <a:p>
                <a:pPr lvl="1"/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Balance between </a:t>
                </a:r>
                <a:r>
                  <a:rPr lang="en-US" altLang="ko-KR" dirty="0"/>
                  <a:t>covert communication and quality of service</a:t>
                </a:r>
              </a:p>
              <a:p>
                <a:r>
                  <a:rPr lang="en-US" altLang="ko-KR" b="1" dirty="0"/>
                  <a:t>Future Research:</a:t>
                </a:r>
              </a:p>
              <a:p>
                <a:pPr lvl="1"/>
                <a:r>
                  <a:rPr lang="en-US" altLang="ko-KR" dirty="0"/>
                  <a:t>Explore practical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modulation techniques</a:t>
                </a:r>
              </a:p>
              <a:p>
                <a:pPr lvl="1"/>
                <a:r>
                  <a:rPr lang="en-US" altLang="ko-KR" dirty="0">
                    <a:solidFill>
                      <a:schemeClr val="accent1">
                        <a:lumMod val="50000"/>
                      </a:schemeClr>
                    </a:solidFill>
                  </a:rPr>
                  <a:t>Study</a:t>
                </a:r>
                <a:r>
                  <a:rPr lang="en-US" altLang="ko-KR" dirty="0"/>
                  <a:t> the impact of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imperfect CSI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07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Motivations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5992" y="1240971"/>
            <a:ext cx="11216950" cy="4926563"/>
          </a:xfrm>
        </p:spPr>
        <p:txBody>
          <a:bodyPr/>
          <a:lstStyle/>
          <a:p>
            <a:r>
              <a:rPr lang="en-US" altLang="ko-KR" b="1" dirty="0"/>
              <a:t>An approach of secure communications: Covert Communication</a:t>
            </a:r>
          </a:p>
          <a:p>
            <a:pPr lvl="1"/>
            <a:r>
              <a:rPr lang="en-US" altLang="ko-KR" dirty="0"/>
              <a:t>Need for Covert Communications</a:t>
            </a:r>
          </a:p>
          <a:p>
            <a:pPr lvl="2"/>
            <a:r>
              <a:rPr lang="en-US" altLang="ko-KR" dirty="0"/>
              <a:t>Combining cryptography and physical layer security can prevent eavesdropping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Covert communications </a:t>
            </a:r>
            <a:r>
              <a:rPr lang="en-US" altLang="ko-KR" dirty="0"/>
              <a:t>are necessary to </a:t>
            </a:r>
            <a:r>
              <a:rPr lang="en-US" altLang="ko-KR" dirty="0">
                <a:solidFill>
                  <a:srgbClr val="0000FF"/>
                </a:solidFill>
              </a:rPr>
              <a:t>counter traffic analysis threats</a:t>
            </a:r>
          </a:p>
          <a:p>
            <a:pPr lvl="2"/>
            <a:r>
              <a:rPr lang="en-US" altLang="ko-KR" dirty="0"/>
              <a:t>Transmit data in a </a:t>
            </a:r>
            <a:r>
              <a:rPr lang="en-US" altLang="ko-KR" dirty="0">
                <a:solidFill>
                  <a:srgbClr val="0000FF"/>
                </a:solidFill>
              </a:rPr>
              <a:t>manner</a:t>
            </a:r>
            <a:r>
              <a:rPr lang="en-US" altLang="ko-KR" dirty="0"/>
              <a:t> that avoids </a:t>
            </a:r>
            <a:r>
              <a:rPr lang="en-US" altLang="ko-KR" dirty="0">
                <a:solidFill>
                  <a:srgbClr val="0000FF"/>
                </a:solidFill>
              </a:rPr>
              <a:t>detection or suspicion</a:t>
            </a:r>
          </a:p>
          <a:p>
            <a:pPr lvl="2"/>
            <a:endParaRPr lang="en-US" altLang="ko-KR" dirty="0">
              <a:solidFill>
                <a:srgbClr val="0000FF"/>
              </a:solidFill>
            </a:endParaRPr>
          </a:p>
          <a:p>
            <a:pPr lvl="2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b="1" dirty="0"/>
              <a:t>Covert Communication: Discovering Full-Duplex (FD) Systems</a:t>
            </a:r>
          </a:p>
          <a:p>
            <a:pPr lvl="1"/>
            <a:r>
              <a:rPr lang="en-US" altLang="ko-KR" dirty="0"/>
              <a:t>Full-Duplex (FD) Systems</a:t>
            </a:r>
          </a:p>
          <a:p>
            <a:pPr lvl="2"/>
            <a:r>
              <a:rPr lang="en-US" altLang="ko-KR" dirty="0"/>
              <a:t>Enable real-time </a:t>
            </a:r>
            <a:r>
              <a:rPr lang="en-US" altLang="ko-KR" dirty="0">
                <a:solidFill>
                  <a:srgbClr val="0000FF"/>
                </a:solidFill>
              </a:rPr>
              <a:t>bidirectional communication</a:t>
            </a:r>
          </a:p>
          <a:p>
            <a:pPr lvl="1"/>
            <a:r>
              <a:rPr lang="en-US" altLang="ko-KR" dirty="0"/>
              <a:t>Half-Duplex Systems </a:t>
            </a:r>
          </a:p>
          <a:p>
            <a:pPr lvl="2"/>
            <a:r>
              <a:rPr lang="en-US" altLang="ko-KR" dirty="0"/>
              <a:t>Cause delays, reduce </a:t>
            </a:r>
            <a:r>
              <a:rPr lang="en-US" altLang="ko-KR" dirty="0">
                <a:solidFill>
                  <a:srgbClr val="0000FF"/>
                </a:solidFill>
              </a:rPr>
              <a:t>efficiency</a:t>
            </a:r>
          </a:p>
          <a:p>
            <a:pPr lvl="1"/>
            <a:r>
              <a:rPr lang="en-US" altLang="ko-KR" dirty="0"/>
              <a:t>Advantage of FD in Covert Operations </a:t>
            </a:r>
          </a:p>
          <a:p>
            <a:pPr lvl="2"/>
            <a:r>
              <a:rPr lang="en-US" altLang="ko-KR" dirty="0"/>
              <a:t>Transmit </a:t>
            </a:r>
            <a:r>
              <a:rPr lang="en-US" altLang="ko-KR" dirty="0">
                <a:solidFill>
                  <a:srgbClr val="0000FF"/>
                </a:solidFill>
              </a:rPr>
              <a:t>covertly</a:t>
            </a:r>
            <a:r>
              <a:rPr lang="en-US" altLang="ko-KR" dirty="0"/>
              <a:t>, appear as receiver, enhances </a:t>
            </a:r>
            <a:r>
              <a:rPr lang="en-US" altLang="ko-KR" dirty="0">
                <a:solidFill>
                  <a:srgbClr val="0000FF"/>
                </a:solidFill>
              </a:rPr>
              <a:t>stealth</a:t>
            </a:r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300FA-C6C3-4FEA-85E6-B3B948281E7D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Motivations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Contributions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130FB-22B3-4D7D-A005-086022B461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p:pic>
        <p:nvPicPr>
          <p:cNvPr id="17" name="Picture 16" descr="A diagram of a cell phone&#10;&#10;Description automatically generated">
            <a:extLst>
              <a:ext uri="{FF2B5EF4-FFF2-40B4-BE49-F238E27FC236}">
                <a16:creationId xmlns:a16="http://schemas.microsoft.com/office/drawing/2014/main" id="{EE7F2D22-AF05-8349-0A62-8E6B53DBC2F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036" y="2712852"/>
            <a:ext cx="3563070" cy="197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3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Contributions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Dissertation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Detection Error Probability Maximization for Disguised Full-Duplex Covert Communications</a:t>
            </a:r>
            <a:endParaRPr lang="en-US" altLang="ko-KR" dirty="0"/>
          </a:p>
          <a:p>
            <a:r>
              <a:rPr lang="en-US" altLang="ko-KR" b="1" dirty="0"/>
              <a:t>Enhancing Covert Communication System Performance</a:t>
            </a:r>
          </a:p>
          <a:p>
            <a:pPr lvl="1"/>
            <a:r>
              <a:rPr lang="en-US" altLang="ko-KR" dirty="0"/>
              <a:t>Overview</a:t>
            </a:r>
          </a:p>
          <a:p>
            <a:pPr lvl="2"/>
            <a:r>
              <a:rPr lang="en-US" altLang="ko-KR" dirty="0"/>
              <a:t>Our research enhances the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covert communication performance</a:t>
            </a:r>
          </a:p>
          <a:p>
            <a:pPr lvl="1"/>
            <a:r>
              <a:rPr lang="en-US" altLang="ko-KR" dirty="0"/>
              <a:t>Covert Transmission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Covert transmissions to hidden </a:t>
            </a:r>
            <a:r>
              <a:rPr lang="en-US" altLang="ko-KR" dirty="0"/>
              <a:t>receiver via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an unseen antenna</a:t>
            </a:r>
          </a:p>
          <a:p>
            <a:pPr lvl="1"/>
            <a:r>
              <a:rPr lang="en-US" altLang="ko-KR" dirty="0"/>
              <a:t>Surveillance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Monitored</a:t>
            </a:r>
            <a:r>
              <a:rPr lang="en-US" altLang="ko-KR" dirty="0"/>
              <a:t> by warden node for </a:t>
            </a:r>
            <a:r>
              <a:rPr lang="en-US" altLang="ko-KR" dirty="0">
                <a:solidFill>
                  <a:srgbClr val="0000FF"/>
                </a:solidFill>
              </a:rPr>
              <a:t>suspicious</a:t>
            </a:r>
            <a:r>
              <a:rPr lang="en-US" altLang="ko-KR" dirty="0"/>
              <a:t> communication</a:t>
            </a:r>
          </a:p>
          <a:p>
            <a:pPr lvl="1"/>
            <a:r>
              <a:rPr lang="en-US" altLang="ko-KR" dirty="0"/>
              <a:t>Objectives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Optimization</a:t>
            </a:r>
            <a:r>
              <a:rPr lang="en-US" altLang="ko-KR" dirty="0"/>
              <a:t> of </a:t>
            </a:r>
            <a:r>
              <a:rPr lang="en-US" altLang="ko-KR" dirty="0">
                <a:solidFill>
                  <a:srgbClr val="0000FF"/>
                </a:solidFill>
              </a:rPr>
              <a:t>public data rate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rgbClr val="0000FF"/>
                </a:solidFill>
              </a:rPr>
              <a:t>transmit power of FD </a:t>
            </a:r>
            <a:r>
              <a:rPr lang="en-US" altLang="ko-KR" dirty="0"/>
              <a:t>destination node to maximize DEP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Prioritizing a minimum </a:t>
            </a:r>
            <a:r>
              <a:rPr lang="en-US" altLang="ko-KR" dirty="0"/>
              <a:t>covert rate within the system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300FA-C6C3-4FEA-85E6-B3B948281E7D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Motivations   </a:t>
            </a:r>
            <a:r>
              <a:rPr lang="en-US" altLang="ko-KR" sz="1200" b="1" dirty="0">
                <a:solidFill>
                  <a:schemeClr val="bg1"/>
                </a:solidFill>
              </a:rPr>
              <a:t>Contributions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130FB-22B3-4D7D-A005-086022B461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94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497B4-5F8C-4CA9-9A5D-E4A6592D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6B259-E43E-4557-B89F-BCED18F7F6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0114" y="905775"/>
            <a:ext cx="9713344" cy="3907765"/>
          </a:xfrm>
        </p:spPr>
        <p:txBody>
          <a:bodyPr/>
          <a:lstStyle/>
          <a:p>
            <a:r>
              <a:rPr lang="en-US" altLang="ko-KR" dirty="0"/>
              <a:t>System model</a:t>
            </a:r>
          </a:p>
          <a:p>
            <a:endParaRPr lang="en-US" altLang="ko-KR" dirty="0"/>
          </a:p>
          <a:p>
            <a:r>
              <a:rPr lang="en-US" altLang="ko-KR" dirty="0"/>
              <a:t>Problem Formulation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Proposed Solution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Numerical results</a:t>
            </a:r>
          </a:p>
          <a:p>
            <a:endParaRPr lang="en-US" altLang="ko-KR" dirty="0"/>
          </a:p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9D1BA-7273-4ED4-9276-B3AEAC91800C}"/>
              </a:ext>
            </a:extLst>
          </p:cNvPr>
          <p:cNvSpPr txBox="1"/>
          <p:nvPr/>
        </p:nvSpPr>
        <p:spPr>
          <a:xfrm>
            <a:off x="137160" y="0"/>
            <a:ext cx="5958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92E8F3-9F67-4889-AEE8-BDFFBE2F1A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5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74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138" y="1860467"/>
            <a:ext cx="11119174" cy="480517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137160" y="0"/>
            <a:ext cx="59588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4F15FC95-43C8-43D0-ADAE-6B2B4BCD35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F1095C2A-94CB-0DDC-6ED9-8CA62A2B9B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66603" y="3358046"/>
            <a:ext cx="921376" cy="959668"/>
          </a:xfrm>
          <a:prstGeom prst="rect">
            <a:avLst/>
          </a:prstGeom>
        </p:spPr>
      </p:pic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A8E8941F-B14A-9CAA-16EB-646ADA35D13B}"/>
              </a:ext>
            </a:extLst>
          </p:cNvPr>
          <p:cNvSpPr/>
          <p:nvPr/>
        </p:nvSpPr>
        <p:spPr>
          <a:xfrm>
            <a:off x="4722064" y="1297783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9" name="Picture 2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69EED49-F1A6-5174-EC91-1BF63EEDA7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86109" y="1565545"/>
            <a:ext cx="545465" cy="574040"/>
          </a:xfrm>
          <a:prstGeom prst="rect">
            <a:avLst/>
          </a:prstGeom>
        </p:spPr>
      </p:pic>
      <p:pic>
        <p:nvPicPr>
          <p:cNvPr id="30" name="Picture 29" descr="A black tower with waves&#10;&#10;Description automatically generated">
            <a:extLst>
              <a:ext uri="{FF2B5EF4-FFF2-40B4-BE49-F238E27FC236}">
                <a16:creationId xmlns:a16="http://schemas.microsoft.com/office/drawing/2014/main" id="{CA9F0459-502E-0ACC-EA3D-E0AFC98A40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358" y="3334389"/>
            <a:ext cx="1086416" cy="914400"/>
          </a:xfrm>
          <a:prstGeom prst="rect">
            <a:avLst/>
          </a:prstGeom>
        </p:spPr>
      </p:pic>
      <p:pic>
        <p:nvPicPr>
          <p:cNvPr id="31" name="Picture 30" descr="A person at a desk&#10;&#10;Description automatically generated">
            <a:extLst>
              <a:ext uri="{FF2B5EF4-FFF2-40B4-BE49-F238E27FC236}">
                <a16:creationId xmlns:a16="http://schemas.microsoft.com/office/drawing/2014/main" id="{795845C1-40DE-D730-D9D4-B67104013A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60" y="5185224"/>
            <a:ext cx="669957" cy="425512"/>
          </a:xfrm>
          <a:prstGeom prst="rect">
            <a:avLst/>
          </a:prstGeom>
        </p:spPr>
      </p:pic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DF52DA9-9A06-29D9-CC6C-8F0089F41DDC}"/>
              </a:ext>
            </a:extLst>
          </p:cNvPr>
          <p:cNvSpPr/>
          <p:nvPr/>
        </p:nvSpPr>
        <p:spPr>
          <a:xfrm>
            <a:off x="4628028" y="4833845"/>
            <a:ext cx="1294646" cy="1195058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97D0E8-37B1-079E-C550-1B969187A967}"/>
              </a:ext>
            </a:extLst>
          </p:cNvPr>
          <p:cNvCxnSpPr>
            <a:cxnSpLocks/>
          </p:cNvCxnSpPr>
          <p:nvPr/>
        </p:nvCxnSpPr>
        <p:spPr>
          <a:xfrm flipV="1">
            <a:off x="2362100" y="2235162"/>
            <a:ext cx="2505086" cy="1654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E83C66-48F9-56C4-492D-4FD78E983426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2379782" y="3791589"/>
            <a:ext cx="6302576" cy="89422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07B4D5-114F-EC1B-8104-D21590F08C99}"/>
              </a:ext>
            </a:extLst>
          </p:cNvPr>
          <p:cNvCxnSpPr>
            <a:cxnSpLocks/>
          </p:cNvCxnSpPr>
          <p:nvPr/>
        </p:nvCxnSpPr>
        <p:spPr>
          <a:xfrm>
            <a:off x="2354938" y="3907745"/>
            <a:ext cx="2325701" cy="137612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0E5CA2D-3C98-9BCB-18CC-63F2444B391A}"/>
              </a:ext>
            </a:extLst>
          </p:cNvPr>
          <p:cNvCxnSpPr>
            <a:cxnSpLocks/>
            <a:endCxn id="38" idx="6"/>
          </p:cNvCxnSpPr>
          <p:nvPr/>
        </p:nvCxnSpPr>
        <p:spPr>
          <a:xfrm flipH="1">
            <a:off x="5922674" y="3843048"/>
            <a:ext cx="2741422" cy="158832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9A58D6-8DFB-215B-409D-EBCBA6386167}"/>
              </a:ext>
            </a:extLst>
          </p:cNvPr>
          <p:cNvCxnSpPr>
            <a:cxnSpLocks/>
          </p:cNvCxnSpPr>
          <p:nvPr/>
        </p:nvCxnSpPr>
        <p:spPr>
          <a:xfrm>
            <a:off x="5907969" y="2275044"/>
            <a:ext cx="2762514" cy="1444284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6" name="Picture 45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4E94F81E-E42F-7F96-7BAD-096FDF6328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323" y="2453296"/>
            <a:ext cx="395605" cy="420624"/>
          </a:xfrm>
          <a:prstGeom prst="rect">
            <a:avLst/>
          </a:prstGeom>
        </p:spPr>
      </p:pic>
      <p:pic>
        <p:nvPicPr>
          <p:cNvPr id="47" name="Picture 46" descr="A person and a paper&#10;&#10;Description automatically generated">
            <a:extLst>
              <a:ext uri="{FF2B5EF4-FFF2-40B4-BE49-F238E27FC236}">
                <a16:creationId xmlns:a16="http://schemas.microsoft.com/office/drawing/2014/main" id="{B1E82332-7BC1-13C7-2A63-E6718EBB2CE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11384" y="3511102"/>
            <a:ext cx="708750" cy="28065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0447AD-4639-8A99-C645-02B04E5153B7}"/>
              </a:ext>
            </a:extLst>
          </p:cNvPr>
          <p:cNvSpPr txBox="1"/>
          <p:nvPr/>
        </p:nvSpPr>
        <p:spPr>
          <a:xfrm>
            <a:off x="7125418" y="2445439"/>
            <a:ext cx="208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Covert Message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21DE09-CA6D-70E2-4C2A-95D8DF79A81B}"/>
              </a:ext>
            </a:extLst>
          </p:cNvPr>
          <p:cNvSpPr txBox="1"/>
          <p:nvPr/>
        </p:nvSpPr>
        <p:spPr>
          <a:xfrm>
            <a:off x="6280029" y="1539667"/>
            <a:ext cx="238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Hidden Receiver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0D5CFE-AC2A-3182-898D-EF6972C7CE76}"/>
              </a:ext>
            </a:extLst>
          </p:cNvPr>
          <p:cNvSpPr txBox="1"/>
          <p:nvPr/>
        </p:nvSpPr>
        <p:spPr>
          <a:xfrm>
            <a:off x="198408" y="3748028"/>
            <a:ext cx="139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Source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BCE370-BF45-FE4D-5DD4-17C51C39332A}"/>
              </a:ext>
            </a:extLst>
          </p:cNvPr>
          <p:cNvSpPr txBox="1"/>
          <p:nvPr/>
        </p:nvSpPr>
        <p:spPr>
          <a:xfrm>
            <a:off x="4485737" y="6077161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Warden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6ACF45-579C-88ED-3683-931F4096DC7E}"/>
              </a:ext>
            </a:extLst>
          </p:cNvPr>
          <p:cNvSpPr txBox="1"/>
          <p:nvPr/>
        </p:nvSpPr>
        <p:spPr>
          <a:xfrm>
            <a:off x="2915728" y="3946436"/>
            <a:ext cx="211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Public Message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784671-637E-B31D-40ED-EE647DF2ECDB}"/>
              </a:ext>
            </a:extLst>
          </p:cNvPr>
          <p:cNvSpPr txBox="1"/>
          <p:nvPr/>
        </p:nvSpPr>
        <p:spPr>
          <a:xfrm>
            <a:off x="690112" y="923026"/>
            <a:ext cx="275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2. Schematic Diagram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61ECB-0633-2382-35E6-C2F7092E1C8C}"/>
              </a:ext>
            </a:extLst>
          </p:cNvPr>
          <p:cNvSpPr txBox="1"/>
          <p:nvPr/>
        </p:nvSpPr>
        <p:spPr>
          <a:xfrm>
            <a:off x="8341743" y="4325999"/>
            <a:ext cx="3407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Disguised FD destination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35A27C-BE3D-48D6-26CA-AD49E7A4AB22}"/>
              </a:ext>
            </a:extLst>
          </p:cNvPr>
          <p:cNvSpPr txBox="1"/>
          <p:nvPr/>
        </p:nvSpPr>
        <p:spPr>
          <a:xfrm>
            <a:off x="9799608" y="3368466"/>
            <a:ext cx="204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Self-interference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62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𝑆𝐷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Public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Covert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source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covert FD destination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: Residual self interference after self interference cancellation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85" y="4468912"/>
            <a:ext cx="1086416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CFDC44-F383-8FA4-AED8-8973256C972D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2327595" y="4972402"/>
            <a:ext cx="5893379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Source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3416060" y="4270075"/>
                <a:ext cx="2329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+mn-ea"/>
                    <a:cs typeface="+mn-cs"/>
                  </a:rPr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060" y="4270075"/>
                <a:ext cx="2329132" cy="369332"/>
              </a:xfrm>
              <a:prstGeom prst="rect">
                <a:avLst/>
              </a:prstGeom>
              <a:blipFill>
                <a:blip r:embed="rId6"/>
                <a:stretch>
                  <a:fillRect l="-209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8532" y="4628372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764" y="4088151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9351034" y="4347713"/>
                <a:ext cx="2260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+mn-ea"/>
                    <a:cs typeface="+mn-cs"/>
                  </a:rPr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034" y="4347713"/>
                <a:ext cx="2260122" cy="369332"/>
              </a:xfrm>
              <a:prstGeom prst="rect">
                <a:avLst/>
              </a:prstGeom>
              <a:blipFill>
                <a:blip r:embed="rId9"/>
                <a:stretch>
                  <a:fillRect l="-242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Disguised FD destination, 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3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𝑆𝐷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𝐷𝐷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Adaptive transmission policy</a:t>
                </a:r>
                <a:r>
                  <a:rPr lang="en-US" altLang="ko-KR" dirty="0"/>
                  <a:t> with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 assumed, based on the feedback from the destination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111281" y="0"/>
            <a:ext cx="59588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22C29-0DCD-4BEC-8353-70EA8C37F6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8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p:pic>
        <p:nvPicPr>
          <p:cNvPr id="4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9B8D045A-31B9-2599-2EF9-D666E2C6EF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C1C2F-D879-5336-7115-05792695F5D1}"/>
              </a:ext>
            </a:extLst>
          </p:cNvPr>
          <p:cNvSpPr txBox="1"/>
          <p:nvPr/>
        </p:nvSpPr>
        <p:spPr>
          <a:xfrm>
            <a:off x="1181818" y="5676181"/>
            <a:ext cx="14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Source, </a:t>
            </a:r>
            <a:r>
              <a:rPr lang="en-US" i="1" dirty="0"/>
              <a:t>S</a:t>
            </a:r>
          </a:p>
        </p:txBody>
      </p:sp>
      <p:pic>
        <p:nvPicPr>
          <p:cNvPr id="11" name="Picture 10" descr="A black tower with waves&#10;&#10;Description automatically generated">
            <a:extLst>
              <a:ext uri="{FF2B5EF4-FFF2-40B4-BE49-F238E27FC236}">
                <a16:creationId xmlns:a16="http://schemas.microsoft.com/office/drawing/2014/main" id="{550DC4F0-14B9-24C6-D205-03ED9FF220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85" y="4468912"/>
            <a:ext cx="1086416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8A7C26-8EF9-1D4A-7542-04CEC6F267B4}"/>
              </a:ext>
            </a:extLst>
          </p:cNvPr>
          <p:cNvSpPr txBox="1"/>
          <p:nvPr/>
        </p:nvSpPr>
        <p:spPr>
          <a:xfrm>
            <a:off x="7203057" y="5400136"/>
            <a:ext cx="3390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E1734C-DDF6-1B40-8FC2-13948A838948}"/>
                  </a:ext>
                </a:extLst>
              </p:cNvPr>
              <p:cNvSpPr txBox="1"/>
              <p:nvPr/>
            </p:nvSpPr>
            <p:spPr>
              <a:xfrm>
                <a:off x="9342408" y="4364966"/>
                <a:ext cx="2277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E1734C-DDF6-1B40-8FC2-13948A838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408" y="4364966"/>
                <a:ext cx="2277373" cy="369332"/>
              </a:xfrm>
              <a:prstGeom prst="rect">
                <a:avLst/>
              </a:prstGeom>
              <a:blipFill>
                <a:blip r:embed="rId6"/>
                <a:stretch>
                  <a:fillRect l="-241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DE4DAF-92A0-EC99-D840-24A784184F63}"/>
              </a:ext>
            </a:extLst>
          </p:cNvPr>
          <p:cNvCxnSpPr>
            <a:cxnSpLocks/>
          </p:cNvCxnSpPr>
          <p:nvPr/>
        </p:nvCxnSpPr>
        <p:spPr>
          <a:xfrm>
            <a:off x="2327595" y="4972402"/>
            <a:ext cx="5893379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Picture 16" descr="A person and a paper&#10;&#10;Description automatically generated">
            <a:extLst>
              <a:ext uri="{FF2B5EF4-FFF2-40B4-BE49-F238E27FC236}">
                <a16:creationId xmlns:a16="http://schemas.microsoft.com/office/drawing/2014/main" id="{2ACADFA4-938A-445F-4D20-4D73ABE876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8532" y="4628372"/>
            <a:ext cx="708750" cy="280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AE7F14-2888-0908-21E5-35B600FE628C}"/>
                  </a:ext>
                </a:extLst>
              </p:cNvPr>
              <p:cNvSpPr txBox="1"/>
              <p:nvPr/>
            </p:nvSpPr>
            <p:spPr>
              <a:xfrm>
                <a:off x="3355675" y="4132053"/>
                <a:ext cx="2139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AE7F14-2888-0908-21E5-35B600FE6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675" y="4132053"/>
                <a:ext cx="2139351" cy="369332"/>
              </a:xfrm>
              <a:prstGeom prst="rect">
                <a:avLst/>
              </a:prstGeom>
              <a:blipFill>
                <a:blip r:embed="rId8"/>
                <a:stretch>
                  <a:fillRect l="-227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02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 by treating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covert message as interference</a:t>
                </a:r>
                <a:r>
                  <a:rPr lang="en-US" altLang="ko-KR" dirty="0"/>
                  <a:t>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9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303D0A-7BE3-4CD0-FBE0-D30E302271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0282" y="4822165"/>
            <a:ext cx="545465" cy="574040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A441AAC-D377-DB76-5779-B7B396911A0A}"/>
              </a:ext>
            </a:extLst>
          </p:cNvPr>
          <p:cNvSpPr/>
          <p:nvPr/>
        </p:nvSpPr>
        <p:spPr>
          <a:xfrm>
            <a:off x="4307996" y="4502644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5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DD1B8258B04314AB752C94D0B468742" ma:contentTypeVersion="11" ma:contentTypeDescription="새 문서를 만듭니다." ma:contentTypeScope="" ma:versionID="6191195d1cfbedd459fcf5ab8d015e2a">
  <xsd:schema xmlns:xsd="http://www.w3.org/2001/XMLSchema" xmlns:xs="http://www.w3.org/2001/XMLSchema" xmlns:p="http://schemas.microsoft.com/office/2006/metadata/properties" xmlns:ns2="c207a02d-b84a-49f0-864c-a3c055060aaf" xmlns:ns3="39fed8c9-7096-4e61-8f88-d2ef9f851ffe" targetNamespace="http://schemas.microsoft.com/office/2006/metadata/properties" ma:root="true" ma:fieldsID="5d93592edafbee9e6d2c4100c1efca84" ns2:_="" ns3:_="">
    <xsd:import namespace="c207a02d-b84a-49f0-864c-a3c055060aaf"/>
    <xsd:import namespace="39fed8c9-7096-4e61-8f88-d2ef9f851ff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7a02d-b84a-49f0-864c-a3c055060aa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이미지 태그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fed8c9-7096-4e61-8f88-d2ef9f851ff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f275194-dac7-4477-b30b-39752330c9f4}" ma:internalName="TaxCatchAll" ma:showField="CatchAllData" ma:web="39fed8c9-7096-4e61-8f88-d2ef9f851f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7AF342-1EE8-45DE-9B22-D5BE269973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07a02d-b84a-49f0-864c-a3c055060aaf"/>
    <ds:schemaRef ds:uri="39fed8c9-7096-4e61-8f88-d2ef9f851f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36F6C3-5960-4851-9E24-C95A892B09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4938</TotalTime>
  <Words>2089</Words>
  <Application>Microsoft Office PowerPoint</Application>
  <PresentationFormat>Widescreen</PresentationFormat>
  <Paragraphs>484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맑은 고딕</vt:lpstr>
      <vt:lpstr>바탕</vt:lpstr>
      <vt:lpstr>Arial</vt:lpstr>
      <vt:lpstr>Cambria Math</vt:lpstr>
      <vt:lpstr>Times New Roman</vt:lpstr>
      <vt:lpstr>Office 테마</vt:lpstr>
      <vt:lpstr>Detection Error Probability Maximization for Disguised Full-Duplex Covert Communications</vt:lpstr>
      <vt:lpstr>Motivations</vt:lpstr>
      <vt:lpstr>Motivations</vt:lpstr>
      <vt:lpstr>Contributions</vt:lpstr>
      <vt:lpstr>Outline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Problem Formulation</vt:lpstr>
      <vt:lpstr>Proposed Solution</vt:lpstr>
      <vt:lpstr>Numerical Result</vt:lpstr>
      <vt:lpstr>Numerical Result</vt:lpstr>
      <vt:lpstr>Numerical Result</vt:lpstr>
      <vt:lpstr>Numerical 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 Hwan Moon</dc:creator>
  <cp:lastModifiedBy>REFAT KHAN</cp:lastModifiedBy>
  <cp:revision>29</cp:revision>
  <dcterms:created xsi:type="dcterms:W3CDTF">2018-10-31T12:38:19Z</dcterms:created>
  <dcterms:modified xsi:type="dcterms:W3CDTF">2024-06-06T07:41:11Z</dcterms:modified>
</cp:coreProperties>
</file>